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6" r:id="rId5"/>
    <p:sldId id="264" r:id="rId6"/>
    <p:sldId id="258" r:id="rId7"/>
    <p:sldId id="265" r:id="rId8"/>
    <p:sldId id="259" r:id="rId9"/>
    <p:sldId id="260" r:id="rId10"/>
    <p:sldId id="261" r:id="rId11"/>
    <p:sldId id="271" r:id="rId12"/>
    <p:sldId id="267" r:id="rId13"/>
    <p:sldId id="270" r:id="rId14"/>
    <p:sldId id="257" r:id="rId15"/>
    <p:sldId id="272" r:id="rId16"/>
    <p:sldId id="268" r:id="rId1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>
        <p:scale>
          <a:sx n="100" d="100"/>
          <a:sy n="100" d="100"/>
        </p:scale>
        <p:origin x="207" y="3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A109B7-C271-4463-8346-C23F0222D2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3B3092A-4E08-4D54-8D03-7243B787CF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39C30D2-933A-4213-B48E-6680489B3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FF96-211A-436E-AE8A-F6103A2E6979}" type="datetimeFigureOut">
              <a:rPr lang="nb-NO" smtClean="0"/>
              <a:t>25.02.2020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092E3CB-E94A-4523-B71D-C2999B222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2E16857-E034-4B38-89C4-20B9D8114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6504-BE0B-4320-9889-3536FA7B7C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6887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531EF2-B3E4-4D4D-A056-CF6F01EC6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D796101-922C-422B-B324-2E0690CF45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ED0FE20-AF92-416E-817E-A06559CE9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FF96-211A-436E-AE8A-F6103A2E6979}" type="datetimeFigureOut">
              <a:rPr lang="nb-NO" smtClean="0"/>
              <a:t>25.02.2020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7710997-6BCC-4826-B6E2-D42510A7A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65739AF-9618-4660-B175-2B0712B81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6504-BE0B-4320-9889-3536FA7B7C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8277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1C2FFB-E607-4353-B329-0F032CC1D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2DFB02A-37DC-4BFB-9AA6-C89899B0B8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178A629-B00C-4136-A105-ED7F90B20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FF96-211A-436E-AE8A-F6103A2E6979}" type="datetimeFigureOut">
              <a:rPr lang="nb-NO" smtClean="0"/>
              <a:t>25.02.2020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ED70F46-F2FC-4D05-9EBF-01F14B1E7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5E45C40-BDA2-416C-9895-3F63B112D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6504-BE0B-4320-9889-3536FA7B7C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3269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5B5C34-7128-487D-AEFD-C2EFB9DC3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8E64DF-6276-4C77-AA0C-42E905371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5CCBBBA-61CC-49DE-AAC7-C24DE91CC1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249C654-CA51-4B90-B6B5-2E8E3AD26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FF96-211A-436E-AE8A-F6103A2E6979}" type="datetimeFigureOut">
              <a:rPr lang="nb-NO" smtClean="0"/>
              <a:t>25.02.2020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AA336B5-3787-4E2C-9AB5-3938761C5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8BBAD77-275B-487D-A310-D85DFB753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6504-BE0B-4320-9889-3536FA7B7C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6177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494C93-44F8-4FAE-961D-50E04A3B7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5BDC5B4-0F30-4878-BEF7-2ADF723266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A850B7-3A95-468B-AB2F-A2D00B55F6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8C3B93B-3280-438F-A9A0-6ED7D49C3A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FA2C302-5120-400E-AF3F-42C96D930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D2EDB4C8-C816-4916-80EC-608C5FDE9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FF96-211A-436E-AE8A-F6103A2E6979}" type="datetimeFigureOut">
              <a:rPr lang="nb-NO" smtClean="0"/>
              <a:t>25.02.2020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723EC0DB-0069-4DC3-91FE-878B83C2D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2B24A97-C399-49DD-A471-D1921313B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6504-BE0B-4320-9889-3536FA7B7C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6600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BDB4A3-1C3C-416A-8D04-6F35D74C0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5F5D878-895C-4208-BE65-DC1CEDA44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FF96-211A-436E-AE8A-F6103A2E6979}" type="datetimeFigureOut">
              <a:rPr lang="nb-NO" smtClean="0"/>
              <a:t>25.02.2020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86F98D2-F01E-4C35-8131-6A0A0DD81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3B98375-DD59-4396-9BEE-75DB02160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6504-BE0B-4320-9889-3536FA7B7C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7935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7D3812BD-8C37-4C8B-B104-68FF4F4C7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FF96-211A-436E-AE8A-F6103A2E6979}" type="datetimeFigureOut">
              <a:rPr lang="nb-NO" smtClean="0"/>
              <a:t>25.02.2020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2053D0D-38CD-4D39-8E43-3054C0036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FC32A1E-B50F-4BCC-8F80-2E2D3768D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6504-BE0B-4320-9889-3536FA7B7C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4622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F0E13A-F3CA-4C96-8B00-366F3C5DB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63BE66D-42EE-403B-8443-6E6391D77F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A220172-14C3-4F61-8EAD-7E86864CD4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5BEB26C-5B3B-45C5-8EC5-BE9326854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FF96-211A-436E-AE8A-F6103A2E6979}" type="datetimeFigureOut">
              <a:rPr lang="nb-NO" smtClean="0"/>
              <a:t>25.02.2020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80CD696-F673-46E5-8E25-49C301F33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87757F7-1638-4A6C-BCAE-A9537B9B4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6504-BE0B-4320-9889-3536FA7B7C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6914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2D5DE4-E48E-4C45-B9BF-C4FF95BBE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D896DDD1-C898-496C-84AC-9CE9A018C0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5D876C4-DD06-4D90-95BB-EC5FE83FB2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447DFD0-609C-4615-BE8A-771018AC3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FF96-211A-436E-AE8A-F6103A2E6979}" type="datetimeFigureOut">
              <a:rPr lang="nb-NO" smtClean="0"/>
              <a:t>25.02.2020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CA2B3C4-58E5-481B-84FF-A11D78FFC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3922E27-A3B1-4BE8-AA95-0734CC541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6504-BE0B-4320-9889-3536FA7B7C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8536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81B8C9-CE01-4F93-B246-E1BB42D3C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98ECEB3-0FC7-495B-8663-90075A1030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4536731-8EA9-464C-A519-C4C233C99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FF96-211A-436E-AE8A-F6103A2E6979}" type="datetimeFigureOut">
              <a:rPr lang="nb-NO" smtClean="0"/>
              <a:t>25.02.2020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8784914-44F1-4F54-B7F5-526128345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6D0CB66-ABC5-4960-B038-32BB1A597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6504-BE0B-4320-9889-3536FA7B7C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7772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7EC5C010-F8EC-49DC-BCAC-D33B597FCB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95B3EAB-5A9E-4995-8539-183B056A9A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408A836-7E0A-48CD-80A2-F5957E346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FF96-211A-436E-AE8A-F6103A2E6979}" type="datetimeFigureOut">
              <a:rPr lang="nb-NO" smtClean="0"/>
              <a:t>25.02.2020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6EF038E-E997-4942-B472-26486F7B0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D43C0D3-32C8-4B3A-B69F-65B1E3AFE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6504-BE0B-4320-9889-3536FA7B7C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9221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E7B7F94-2D80-459E-A00E-C16F74841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4D643EF-F84C-4665-B689-2519A82CB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F7EDBAC-3629-450F-9732-2B5A181AED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AFF96-211A-436E-AE8A-F6103A2E6979}" type="datetimeFigureOut">
              <a:rPr lang="nb-NO" smtClean="0"/>
              <a:t>25.02.2020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CE2D4A6-AF28-48F6-85E7-F1B5626E8D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12F8D2A-F85F-4C9D-BE31-3AD9CE0FF9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526504-BE0B-4320-9889-3536FA7B7C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5942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6B70A5-B420-475D-B03D-E4D5655945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307451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Etablering av rettskildesystem og</a:t>
            </a:r>
            <a:br>
              <a:rPr lang="nb-NO" sz="3600" dirty="0">
                <a:solidFill>
                  <a:srgbClr val="0070C0"/>
                </a:solidFill>
              </a:rPr>
            </a:br>
            <a:r>
              <a:rPr lang="nb-NO" sz="3600" dirty="0">
                <a:solidFill>
                  <a:srgbClr val="0070C0"/>
                </a:solidFill>
              </a:rPr>
              <a:t>grunnleggende om transformering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48B607D-F3EF-4ABC-9FCD-94BA193381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940341"/>
            <a:ext cx="9144000" cy="1655762"/>
          </a:xfrm>
        </p:spPr>
        <p:txBody>
          <a:bodyPr/>
          <a:lstStyle/>
          <a:p>
            <a:r>
              <a:rPr lang="nb-NO" dirty="0"/>
              <a:t>Dag Wiese Schartum, SERI</a:t>
            </a:r>
          </a:p>
        </p:txBody>
      </p:sp>
    </p:spTree>
    <p:extLst>
      <p:ext uri="{BB962C8B-B14F-4D97-AF65-F5344CB8AC3E}">
        <p14:creationId xmlns:p14="http://schemas.microsoft.com/office/powerpoint/2010/main" val="4127597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293996" y="669700"/>
            <a:ext cx="1768475" cy="4038600"/>
            <a:chOff x="950" y="816"/>
            <a:chExt cx="1114" cy="2544"/>
          </a:xfrm>
        </p:grpSpPr>
        <p:sp>
          <p:nvSpPr>
            <p:cNvPr id="3088" name="Arc 6"/>
            <p:cNvSpPr>
              <a:spLocks/>
            </p:cNvSpPr>
            <p:nvPr/>
          </p:nvSpPr>
          <p:spPr bwMode="auto">
            <a:xfrm>
              <a:off x="1104" y="816"/>
              <a:ext cx="960" cy="2544"/>
            </a:xfrm>
            <a:custGeom>
              <a:avLst/>
              <a:gdLst>
                <a:gd name="T0" fmla="*/ 0 w 21600"/>
                <a:gd name="T1" fmla="*/ 0 h 41967"/>
                <a:gd name="T2" fmla="*/ 1 w 21600"/>
                <a:gd name="T3" fmla="*/ 9 h 41967"/>
                <a:gd name="T4" fmla="*/ 0 w 21600"/>
                <a:gd name="T5" fmla="*/ 5 h 41967"/>
                <a:gd name="T6" fmla="*/ 0 60000 65536"/>
                <a:gd name="T7" fmla="*/ 0 60000 65536"/>
                <a:gd name="T8" fmla="*/ 0 60000 65536"/>
                <a:gd name="T9" fmla="*/ 0 w 21600"/>
                <a:gd name="T10" fmla="*/ 0 h 41967"/>
                <a:gd name="T11" fmla="*/ 21600 w 21600"/>
                <a:gd name="T12" fmla="*/ 41967 h 4196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1967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756"/>
                    <a:pt x="15826" y="38917"/>
                    <a:pt x="7193" y="41967"/>
                  </a:cubicBezTo>
                </a:path>
                <a:path w="21600" h="41967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756"/>
                    <a:pt x="15826" y="38917"/>
                    <a:pt x="7193" y="41967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9" name="Text Box 7"/>
            <p:cNvSpPr txBox="1">
              <a:spLocks noChangeArrowheads="1"/>
            </p:cNvSpPr>
            <p:nvPr/>
          </p:nvSpPr>
          <p:spPr bwMode="auto">
            <a:xfrm>
              <a:off x="950" y="1658"/>
              <a:ext cx="334" cy="40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chemeClr val="accent1"/>
                  </a:solidFill>
                </a:rPr>
                <a:t>§§§</a:t>
              </a:r>
              <a:br>
                <a:rPr lang="nb-NO">
                  <a:solidFill>
                    <a:schemeClr val="accent1"/>
                  </a:solidFill>
                </a:rPr>
              </a:br>
              <a:r>
                <a:rPr lang="nb-NO">
                  <a:solidFill>
                    <a:schemeClr val="accent1"/>
                  </a:solidFill>
                </a:rPr>
                <a:t>§§§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6357870" y="745900"/>
            <a:ext cx="1905000" cy="4038600"/>
            <a:chOff x="2880" y="864"/>
            <a:chExt cx="1200" cy="2544"/>
          </a:xfrm>
        </p:grpSpPr>
        <p:sp>
          <p:nvSpPr>
            <p:cNvPr id="3086" name="Arc 5"/>
            <p:cNvSpPr>
              <a:spLocks/>
            </p:cNvSpPr>
            <p:nvPr/>
          </p:nvSpPr>
          <p:spPr bwMode="auto">
            <a:xfrm flipH="1">
              <a:off x="2880" y="864"/>
              <a:ext cx="1200" cy="2544"/>
            </a:xfrm>
            <a:custGeom>
              <a:avLst/>
              <a:gdLst>
                <a:gd name="T0" fmla="*/ 0 w 21600"/>
                <a:gd name="T1" fmla="*/ 0 h 41967"/>
                <a:gd name="T2" fmla="*/ 1 w 21600"/>
                <a:gd name="T3" fmla="*/ 9 h 41967"/>
                <a:gd name="T4" fmla="*/ 0 w 21600"/>
                <a:gd name="T5" fmla="*/ 5 h 41967"/>
                <a:gd name="T6" fmla="*/ 0 60000 65536"/>
                <a:gd name="T7" fmla="*/ 0 60000 65536"/>
                <a:gd name="T8" fmla="*/ 0 60000 65536"/>
                <a:gd name="T9" fmla="*/ 0 w 21600"/>
                <a:gd name="T10" fmla="*/ 0 h 41967"/>
                <a:gd name="T11" fmla="*/ 21600 w 21600"/>
                <a:gd name="T12" fmla="*/ 41967 h 4196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1967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756"/>
                    <a:pt x="15826" y="38917"/>
                    <a:pt x="7193" y="41967"/>
                  </a:cubicBezTo>
                </a:path>
                <a:path w="21600" h="41967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756"/>
                    <a:pt x="15826" y="38917"/>
                    <a:pt x="7193" y="41967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7" name="Text Box 10"/>
            <p:cNvSpPr txBox="1">
              <a:spLocks noChangeArrowheads="1"/>
            </p:cNvSpPr>
            <p:nvPr/>
          </p:nvSpPr>
          <p:spPr bwMode="auto">
            <a:xfrm>
              <a:off x="3494" y="1514"/>
              <a:ext cx="485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FF3300"/>
                  </a:solidFill>
                </a:rPr>
                <a:t>00101</a:t>
              </a:r>
            </a:p>
            <a:p>
              <a:r>
                <a:rPr lang="nb-NO">
                  <a:solidFill>
                    <a:srgbClr val="FF3300"/>
                  </a:solidFill>
                </a:rPr>
                <a:t>01011</a:t>
              </a:r>
            </a:p>
          </p:txBody>
        </p:sp>
      </p:grpSp>
      <p:grpSp>
        <p:nvGrpSpPr>
          <p:cNvPr id="4" name="Gruppe 14"/>
          <p:cNvGrpSpPr>
            <a:grpSpLocks/>
          </p:cNvGrpSpPr>
          <p:nvPr/>
        </p:nvGrpSpPr>
        <p:grpSpPr bwMode="auto">
          <a:xfrm>
            <a:off x="4624321" y="2498500"/>
            <a:ext cx="1604927" cy="2466892"/>
            <a:chOff x="3143241" y="2743200"/>
            <a:chExt cx="1605374" cy="2466082"/>
          </a:xfrm>
        </p:grpSpPr>
        <p:sp>
          <p:nvSpPr>
            <p:cNvPr id="3083" name="Rectangle 12" descr="Rosa silkepapir"/>
            <p:cNvSpPr>
              <a:spLocks noChangeArrowheads="1"/>
            </p:cNvSpPr>
            <p:nvPr/>
          </p:nvSpPr>
          <p:spPr bwMode="auto">
            <a:xfrm>
              <a:off x="3429000" y="2743200"/>
              <a:ext cx="1066800" cy="685800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4" name="TekstSylinder 11"/>
            <p:cNvSpPr txBox="1">
              <a:spLocks noChangeArrowheads="1"/>
            </p:cNvSpPr>
            <p:nvPr/>
          </p:nvSpPr>
          <p:spPr bwMode="auto">
            <a:xfrm>
              <a:off x="3143241" y="4286255"/>
              <a:ext cx="1605374" cy="9230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/>
                <a:t>Metoder som</a:t>
              </a:r>
            </a:p>
            <a:p>
              <a:r>
                <a:rPr lang="nb-NO" dirty="0"/>
                <a:t>beskrevet i</a:t>
              </a:r>
            </a:p>
            <a:p>
              <a:r>
                <a:rPr lang="nb-NO" dirty="0">
                  <a:solidFill>
                    <a:srgbClr val="C00000"/>
                  </a:solidFill>
                </a:rPr>
                <a:t>Schartum 2018</a:t>
              </a:r>
            </a:p>
          </p:txBody>
        </p:sp>
        <p:cxnSp>
          <p:nvCxnSpPr>
            <p:cNvPr id="14" name="Rett linje 13"/>
            <p:cNvCxnSpPr>
              <a:stCxn id="3083" idx="2"/>
            </p:cNvCxnSpPr>
            <p:nvPr/>
          </p:nvCxnSpPr>
          <p:spPr>
            <a:xfrm rot="5400000">
              <a:off x="3481733" y="3804857"/>
              <a:ext cx="856969" cy="1048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pe 16"/>
          <p:cNvGrpSpPr>
            <a:grpSpLocks/>
          </p:cNvGrpSpPr>
          <p:nvPr/>
        </p:nvGrpSpPr>
        <p:grpSpPr bwMode="auto">
          <a:xfrm>
            <a:off x="5976871" y="2498500"/>
            <a:ext cx="2384295" cy="1474884"/>
            <a:chOff x="4495800" y="2743200"/>
            <a:chExt cx="2384687" cy="1475103"/>
          </a:xfrm>
        </p:grpSpPr>
        <p:sp>
          <p:nvSpPr>
            <p:cNvPr id="3081" name="Rectangle 13" descr="Bukett"/>
            <p:cNvSpPr>
              <a:spLocks noChangeArrowheads="1"/>
            </p:cNvSpPr>
            <p:nvPr/>
          </p:nvSpPr>
          <p:spPr bwMode="auto">
            <a:xfrm>
              <a:off x="4495800" y="2743200"/>
              <a:ext cx="609600" cy="68580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2" name="TekstSylinder 15"/>
            <p:cNvSpPr txBox="1">
              <a:spLocks noChangeArrowheads="1"/>
            </p:cNvSpPr>
            <p:nvPr/>
          </p:nvSpPr>
          <p:spPr bwMode="auto">
            <a:xfrm>
              <a:off x="5072066" y="3571876"/>
              <a:ext cx="1808421" cy="646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/>
                <a:t>Systemutviklings-</a:t>
              </a:r>
            </a:p>
            <a:p>
              <a:r>
                <a:rPr lang="nb-NO" dirty="0"/>
                <a:t>metoder</a:t>
              </a:r>
            </a:p>
          </p:txBody>
        </p:sp>
      </p:grpSp>
      <p:grpSp>
        <p:nvGrpSpPr>
          <p:cNvPr id="7" name="Gruppe 6">
            <a:extLst>
              <a:ext uri="{FF2B5EF4-FFF2-40B4-BE49-F238E27FC236}">
                <a16:creationId xmlns:a16="http://schemas.microsoft.com/office/drawing/2014/main" id="{461B5D44-3191-45CB-81C9-3F58F021EB27}"/>
              </a:ext>
            </a:extLst>
          </p:cNvPr>
          <p:cNvGrpSpPr/>
          <p:nvPr/>
        </p:nvGrpSpPr>
        <p:grpSpPr>
          <a:xfrm>
            <a:off x="3624195" y="5327427"/>
            <a:ext cx="4071938" cy="726794"/>
            <a:chOff x="3667125" y="5572127"/>
            <a:chExt cx="4071938" cy="726794"/>
          </a:xfrm>
        </p:grpSpPr>
        <p:sp>
          <p:nvSpPr>
            <p:cNvPr id="18" name="Pil høyre 17"/>
            <p:cNvSpPr/>
            <p:nvPr/>
          </p:nvSpPr>
          <p:spPr bwMode="auto">
            <a:xfrm>
              <a:off x="3667125" y="5572127"/>
              <a:ext cx="4071938" cy="357188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3080" name="TekstSylinder 18"/>
            <p:cNvSpPr txBox="1">
              <a:spLocks noChangeArrowheads="1"/>
            </p:cNvSpPr>
            <p:nvPr/>
          </p:nvSpPr>
          <p:spPr bwMode="auto">
            <a:xfrm>
              <a:off x="3881438" y="5929589"/>
              <a:ext cx="2899705" cy="369332"/>
            </a:xfrm>
            <a:prstGeom prst="rect">
              <a:avLst/>
            </a:prstGeom>
            <a:solidFill>
              <a:srgbClr val="CC33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chemeClr val="accent5">
                      <a:lumMod val="20000"/>
                      <a:lumOff val="80000"/>
                    </a:schemeClr>
                  </a:solidFill>
                </a:rPr>
                <a:t>Systemering </a:t>
              </a:r>
              <a:r>
                <a:rPr lang="nb-NO" dirty="0">
                  <a:solidFill>
                    <a:schemeClr val="accent5">
                      <a:lumMod val="20000"/>
                      <a:lumOff val="80000"/>
                    </a:schemeClr>
                  </a:solidFill>
                  <a:sym typeface="Wingdings" pitchFamily="2" charset="2"/>
                </a:rPr>
                <a:t> formalisering</a:t>
              </a:r>
              <a:endParaRPr lang="nb-NO" dirty="0">
                <a:solidFill>
                  <a:schemeClr val="accent5">
                    <a:lumMod val="20000"/>
                    <a:lumOff val="80000"/>
                  </a:schemeClr>
                </a:solidFill>
              </a:endParaRPr>
            </a:p>
          </p:txBody>
        </p:sp>
      </p:grpSp>
      <p:pic>
        <p:nvPicPr>
          <p:cNvPr id="8" name="Bilde 7">
            <a:extLst>
              <a:ext uri="{FF2B5EF4-FFF2-40B4-BE49-F238E27FC236}">
                <a16:creationId xmlns:a16="http://schemas.microsoft.com/office/drawing/2014/main" id="{EA714427-A679-4FDC-8778-52FF10C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640" y="2330576"/>
            <a:ext cx="2255556" cy="94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64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3549C66-2A9D-41EC-9CB7-3793EFFD9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Fra lovtekst til programkode («transformering»)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70B5DF44-715C-4479-BEDE-AE15D610B4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132" y="2181895"/>
            <a:ext cx="5650146" cy="249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311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312A1B-7AB3-4DB2-8C0F-ADC3CD15C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chemeClr val="accent1"/>
                </a:solidFill>
              </a:rPr>
              <a:t>Etablering av rettskildesystem for systemet som skal utvikles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077B265-877F-4866-AA7E-DB41061F2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Et organisert rettskildegrunnlag er selve grunnmuren for det systemet som skal bygges, og har bl.a. betydning for</a:t>
            </a:r>
          </a:p>
          <a:p>
            <a:pPr lvl="1"/>
            <a:r>
              <a:rPr lang="nb-NO" dirty="0"/>
              <a:t>Rettslig systemdokumentasjon</a:t>
            </a:r>
          </a:p>
          <a:p>
            <a:pPr lvl="1"/>
            <a:r>
              <a:rPr lang="nb-NO" dirty="0"/>
              <a:t>Legalitetskontroll</a:t>
            </a:r>
          </a:p>
          <a:p>
            <a:pPr lvl="1"/>
            <a:r>
              <a:rPr lang="nb-NO" dirty="0"/>
              <a:t>Kilde for tekster i skjermbilder, vedtak mv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4E6C1C64-EA2C-42C9-B806-870294DC6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582" y="3920208"/>
            <a:ext cx="5650146" cy="2494209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61B677D7-70A9-4D92-8556-D31BD13EA13B}"/>
              </a:ext>
            </a:extLst>
          </p:cNvPr>
          <p:cNvSpPr/>
          <p:nvPr/>
        </p:nvSpPr>
        <p:spPr>
          <a:xfrm>
            <a:off x="2747963" y="4495800"/>
            <a:ext cx="2667000" cy="1857375"/>
          </a:xfrm>
          <a:prstGeom prst="rect">
            <a:avLst/>
          </a:prstGeom>
          <a:solidFill>
            <a:schemeClr val="accent4">
              <a:lumMod val="60000"/>
              <a:lumOff val="4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7727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679F24-423E-4BAA-BB89-55A3E711D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2450"/>
            <a:ext cx="10515600" cy="62654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Presiseringer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F3FD8F5-6B46-4CB8-B426-03BB800E3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2535"/>
            <a:ext cx="10515600" cy="4674428"/>
          </a:xfrm>
        </p:spPr>
        <p:txBody>
          <a:bodyPr>
            <a:normAutofit/>
          </a:bodyPr>
          <a:lstStyle/>
          <a:p>
            <a:r>
              <a:rPr lang="nb-NO" dirty="0"/>
              <a:t>To aspekter ved rettskildegrunnlaget</a:t>
            </a:r>
          </a:p>
          <a:p>
            <a:pPr lvl="1"/>
            <a:r>
              <a:rPr lang="nb-NO" dirty="0"/>
              <a:t>Noen rettskilder skal være gjenstand for transformering (</a:t>
            </a:r>
            <a:r>
              <a:rPr lang="nb-NO" i="1" dirty="0"/>
              <a:t>jus som innhold</a:t>
            </a:r>
            <a:r>
              <a:rPr lang="nb-NO" dirty="0"/>
              <a:t>)</a:t>
            </a:r>
          </a:p>
          <a:p>
            <a:pPr lvl="2"/>
            <a:r>
              <a:rPr lang="nb-NO" dirty="0"/>
              <a:t>Gjelder primært særlovgivning</a:t>
            </a:r>
          </a:p>
          <a:p>
            <a:pPr lvl="2"/>
            <a:r>
              <a:rPr lang="nb-NO" dirty="0"/>
              <a:t>Her må det skje et utvalg av rettskilder som er forskjellig for hver systemløsning</a:t>
            </a:r>
          </a:p>
          <a:p>
            <a:pPr lvl="2"/>
            <a:r>
              <a:rPr lang="nb-NO" dirty="0">
                <a:solidFill>
                  <a:srgbClr val="7030A0"/>
                </a:solidFill>
              </a:rPr>
              <a:t>Det er slike rettskilder som er omhandlet i kapittel 7 og 8 i pensum, og som er tema i denne forelesningen</a:t>
            </a:r>
          </a:p>
          <a:p>
            <a:pPr lvl="1"/>
            <a:r>
              <a:rPr lang="nb-NO" dirty="0"/>
              <a:t>Andre rettskilder vil utgjøre </a:t>
            </a:r>
            <a:r>
              <a:rPr lang="nb-NO" i="1" dirty="0"/>
              <a:t>rettslig ramme </a:t>
            </a:r>
            <a:r>
              <a:rPr lang="nb-NO" dirty="0"/>
              <a:t>for utviklingsarbeidet </a:t>
            </a:r>
            <a:r>
              <a:rPr lang="nb-NO" sz="2000" i="1" dirty="0"/>
              <a:t>(jf. forrige forelesning)</a:t>
            </a:r>
          </a:p>
          <a:p>
            <a:pPr lvl="2"/>
            <a:r>
              <a:rPr lang="nb-NO" dirty="0"/>
              <a:t>Disse rettskildene vil i stor grad utgjøre en fast liste, og selve utvalget er derfor ikke spesielt vanskelig</a:t>
            </a:r>
          </a:p>
          <a:p>
            <a:pPr lvl="2"/>
            <a:r>
              <a:rPr lang="nb-NO" dirty="0"/>
              <a:t>Derfor trolig ikke aktuelt med utvalgskriterier mv (jf. nedenfor)</a:t>
            </a:r>
          </a:p>
          <a:p>
            <a:pPr lvl="2"/>
            <a:r>
              <a:rPr lang="nb-NO" dirty="0"/>
              <a:t>Også disse rettskildene må imidlertid foreligge samlet, på oversiktlig måte, og må bli kontinuerlig oppdatert</a:t>
            </a:r>
          </a:p>
        </p:txBody>
      </p:sp>
    </p:spTree>
    <p:extLst>
      <p:ext uri="{BB962C8B-B14F-4D97-AF65-F5344CB8AC3E}">
        <p14:creationId xmlns:p14="http://schemas.microsoft.com/office/powerpoint/2010/main" val="31279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kstSylinder 1">
            <a:extLst>
              <a:ext uri="{FF2B5EF4-FFF2-40B4-BE49-F238E27FC236}">
                <a16:creationId xmlns:a16="http://schemas.microsoft.com/office/drawing/2014/main" id="{D896CFB2-5CCC-4C64-A79B-7AF13E9766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376" y="1928813"/>
            <a:ext cx="7878763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Lover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Forskrifter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Stortingets plenumsforslag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EUs direktiver og forordninger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Lovforarbeider, herunder forarbeider til forskrifter (når de finnes)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Internasjonale traktater og konvensjoner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Rettsavgjørelser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Forvaltningsinterne regler (generelle instrukser og retningslinjer om rettsanvendelse og skjønnsutøvelse)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Forvaltningens presedensavgjørelser (forvaltningspraksis)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Avgjørelser i eksterne klageorganer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Uttalelser fra Sivilombudsmannen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Uttalelser fra Justisdepartementets lovavdeling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Rettsoppfatninger i juridisk litteratur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Avtaler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Programkode fra andre relevante beslutningssystemer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7BB064DC-91A5-40CD-8C33-801CA8871206}"/>
              </a:ext>
            </a:extLst>
          </p:cNvPr>
          <p:cNvSpPr txBox="1"/>
          <p:nvPr/>
        </p:nvSpPr>
        <p:spPr>
          <a:xfrm>
            <a:off x="1809751" y="564863"/>
            <a:ext cx="7712432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2400" dirty="0">
                <a:solidFill>
                  <a:schemeClr val="accent1"/>
                </a:solidFill>
              </a:rPr>
              <a:t>Etablering av rettskildesystem:</a:t>
            </a:r>
          </a:p>
          <a:p>
            <a:pPr>
              <a:defRPr/>
            </a:pPr>
            <a:r>
              <a:rPr lang="nb-NO" sz="3200" dirty="0">
                <a:solidFill>
                  <a:schemeClr val="accent1"/>
                </a:solidFill>
              </a:rPr>
              <a:t>Særlig aktuelle rettskilder i utviklingsarbeidet</a:t>
            </a:r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246AA41A-A6A9-4D95-940C-72217106924E}"/>
              </a:ext>
            </a:extLst>
          </p:cNvPr>
          <p:cNvGrpSpPr>
            <a:grpSpLocks/>
          </p:cNvGrpSpPr>
          <p:nvPr/>
        </p:nvGrpSpPr>
        <p:grpSpPr bwMode="auto">
          <a:xfrm>
            <a:off x="1809751" y="2000250"/>
            <a:ext cx="428625" cy="3143250"/>
            <a:chOff x="285750" y="2000250"/>
            <a:chExt cx="428625" cy="3143250"/>
          </a:xfrm>
        </p:grpSpPr>
        <p:sp>
          <p:nvSpPr>
            <p:cNvPr id="4" name="Pil høyre 3">
              <a:extLst>
                <a:ext uri="{FF2B5EF4-FFF2-40B4-BE49-F238E27FC236}">
                  <a16:creationId xmlns:a16="http://schemas.microsoft.com/office/drawing/2014/main" id="{6D30B716-5076-4FA4-9611-022813AFB281}"/>
                </a:ext>
              </a:extLst>
            </p:cNvPr>
            <p:cNvSpPr/>
            <p:nvPr/>
          </p:nvSpPr>
          <p:spPr>
            <a:xfrm>
              <a:off x="285750" y="2000250"/>
              <a:ext cx="428625" cy="142875"/>
            </a:xfrm>
            <a:prstGeom prst="rightArrow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5" name="Pil høyre 4">
              <a:extLst>
                <a:ext uri="{FF2B5EF4-FFF2-40B4-BE49-F238E27FC236}">
                  <a16:creationId xmlns:a16="http://schemas.microsoft.com/office/drawing/2014/main" id="{2E5E836C-0C06-4BF9-B4E3-4A918FE2BEDF}"/>
                </a:ext>
              </a:extLst>
            </p:cNvPr>
            <p:cNvSpPr/>
            <p:nvPr/>
          </p:nvSpPr>
          <p:spPr>
            <a:xfrm>
              <a:off x="285750" y="2214563"/>
              <a:ext cx="428625" cy="142875"/>
            </a:xfrm>
            <a:prstGeom prst="rightArrow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6" name="Pil høyre 5">
              <a:extLst>
                <a:ext uri="{FF2B5EF4-FFF2-40B4-BE49-F238E27FC236}">
                  <a16:creationId xmlns:a16="http://schemas.microsoft.com/office/drawing/2014/main" id="{15DCC29C-D637-474C-A7A9-FF1B6B79F6B3}"/>
                </a:ext>
              </a:extLst>
            </p:cNvPr>
            <p:cNvSpPr/>
            <p:nvPr/>
          </p:nvSpPr>
          <p:spPr>
            <a:xfrm>
              <a:off x="285750" y="2857500"/>
              <a:ext cx="428625" cy="142875"/>
            </a:xfrm>
            <a:prstGeom prst="rightArrow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grpSp>
          <p:nvGrpSpPr>
            <p:cNvPr id="10248" name="Gruppe 9">
              <a:extLst>
                <a:ext uri="{FF2B5EF4-FFF2-40B4-BE49-F238E27FC236}">
                  <a16:creationId xmlns:a16="http://schemas.microsoft.com/office/drawing/2014/main" id="{32B04A58-CF62-4172-9048-E5E53C1811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5750" y="3500438"/>
              <a:ext cx="428625" cy="1643062"/>
              <a:chOff x="285720" y="3500438"/>
              <a:chExt cx="428655" cy="1643073"/>
            </a:xfrm>
          </p:grpSpPr>
          <p:sp>
            <p:nvSpPr>
              <p:cNvPr id="7" name="Pil høyre 6">
                <a:extLst>
                  <a:ext uri="{FF2B5EF4-FFF2-40B4-BE49-F238E27FC236}">
                    <a16:creationId xmlns:a16="http://schemas.microsoft.com/office/drawing/2014/main" id="{8EC53D91-C872-4388-AC94-F09174839B56}"/>
                  </a:ext>
                </a:extLst>
              </p:cNvPr>
              <p:cNvSpPr/>
              <p:nvPr/>
            </p:nvSpPr>
            <p:spPr bwMode="auto">
              <a:xfrm>
                <a:off x="285720" y="3500438"/>
                <a:ext cx="428655" cy="142876"/>
              </a:xfrm>
              <a:prstGeom prst="rightArrow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8" name="Pil høyre 7">
                <a:extLst>
                  <a:ext uri="{FF2B5EF4-FFF2-40B4-BE49-F238E27FC236}">
                    <a16:creationId xmlns:a16="http://schemas.microsoft.com/office/drawing/2014/main" id="{AEC66671-813A-4F78-AA6F-E586BFC1F410}"/>
                  </a:ext>
                </a:extLst>
              </p:cNvPr>
              <p:cNvSpPr/>
              <p:nvPr/>
            </p:nvSpPr>
            <p:spPr bwMode="auto">
              <a:xfrm>
                <a:off x="285720" y="5000635"/>
                <a:ext cx="428655" cy="142876"/>
              </a:xfrm>
              <a:prstGeom prst="rightArrow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</p:grpSp>
      </p:grpSp>
      <p:sp>
        <p:nvSpPr>
          <p:cNvPr id="2" name="TekstSylinder 1">
            <a:extLst>
              <a:ext uri="{FF2B5EF4-FFF2-40B4-BE49-F238E27FC236}">
                <a16:creationId xmlns:a16="http://schemas.microsoft.com/office/drawing/2014/main" id="{9D67CF32-68CB-452A-BF42-033B84237DB9}"/>
              </a:ext>
            </a:extLst>
          </p:cNvPr>
          <p:cNvSpPr txBox="1"/>
          <p:nvPr/>
        </p:nvSpPr>
        <p:spPr>
          <a:xfrm>
            <a:off x="2238376" y="5653921"/>
            <a:ext cx="3802836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Men </a:t>
            </a:r>
            <a:r>
              <a:rPr lang="nb-NO" i="1" dirty="0"/>
              <a:t>alle</a:t>
            </a:r>
            <a:r>
              <a:rPr lang="nb-NO" dirty="0"/>
              <a:t> rettskilder kan være aktuelle!</a:t>
            </a:r>
          </a:p>
        </p:txBody>
      </p:sp>
    </p:spTree>
    <p:extLst>
      <p:ext uri="{BB962C8B-B14F-4D97-AF65-F5344CB8AC3E}">
        <p14:creationId xmlns:p14="http://schemas.microsoft.com/office/powerpoint/2010/main" val="525610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B7E076-CA58-4E8C-95AB-D0C562251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Programkode som rettskilde?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625BE8F-A067-4A55-A5AE-ED576C56B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7487"/>
            <a:ext cx="10515600" cy="4279476"/>
          </a:xfrm>
        </p:spPr>
        <p:txBody>
          <a:bodyPr>
            <a:normAutofit fontScale="92500"/>
          </a:bodyPr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Utgangspunkt: Programkode er ikke anerkjent som rettskilde, men kan konkret ses som uttrykk for </a:t>
            </a:r>
            <a:r>
              <a:rPr lang="nb-NO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forvaltningspraksis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, og forvaltningspraksis kan ha rettskildemessig vekt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Momenter til vurderingen av programkode som uttrykk for forvaltningspraksis:</a:t>
            </a: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Programkoden </a:t>
            </a:r>
            <a:r>
              <a:rPr lang="nb-NO" sz="2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gir uttrykk for juridisk begrunnede synspunkter 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på rettsspørsmål</a:t>
            </a: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Løsningen i programkoden har vært </a:t>
            </a:r>
            <a:r>
              <a:rPr lang="nb-NO" sz="2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alminnelig kjent</a:t>
            </a: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Programkoden representerer </a:t>
            </a:r>
            <a:r>
              <a:rPr lang="nb-NO" sz="2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praksis av lang varighet</a:t>
            </a: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Programkoden representerer </a:t>
            </a:r>
            <a:r>
              <a:rPr lang="nb-NO" sz="2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praksis med et stort omfang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Bør/kan uansett ikke bare kopiere kode som tilfredsstiller vurderingstemaene ovenfor, men må vurdere konkret og innestå for løsningen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rettslige innholdet av programkoden må holdes opp mot andre rettskilder, og det rettslige innholdet av koden kan konkret «bli veiet og funnet for lett» i en vurdering av det samlede rettskildematerialet</a:t>
            </a:r>
          </a:p>
        </p:txBody>
      </p:sp>
    </p:spTree>
    <p:extLst>
      <p:ext uri="{BB962C8B-B14F-4D97-AF65-F5344CB8AC3E}">
        <p14:creationId xmlns:p14="http://schemas.microsoft.com/office/powerpoint/2010/main" val="3188290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2264779-AC23-4ED1-AD89-D4F9DF1617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49" y="286839"/>
            <a:ext cx="10120314" cy="762000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nb-NO" sz="3200" dirty="0">
                <a:solidFill>
                  <a:srgbClr val="0070C0"/>
                </a:solidFill>
              </a:rPr>
              <a:t>Fire </a:t>
            </a:r>
            <a:r>
              <a:rPr lang="nb-NO" sz="3200" dirty="0" err="1">
                <a:solidFill>
                  <a:srgbClr val="0070C0"/>
                </a:solidFill>
              </a:rPr>
              <a:t>hovedtrinn</a:t>
            </a:r>
            <a:r>
              <a:rPr lang="nb-NO" sz="3200" dirty="0">
                <a:solidFill>
                  <a:srgbClr val="0070C0"/>
                </a:solidFill>
              </a:rPr>
              <a:t> i arbeidet med å etablere rettskildesystemet</a:t>
            </a:r>
            <a:br>
              <a:rPr lang="nb-NO" sz="3200" dirty="0">
                <a:solidFill>
                  <a:srgbClr val="0070C0"/>
                </a:solidFill>
              </a:rPr>
            </a:br>
            <a:r>
              <a:rPr lang="nb-NO" sz="3200" dirty="0">
                <a:solidFill>
                  <a:srgbClr val="0070C0"/>
                </a:solidFill>
              </a:rPr>
              <a:t>for den aktuelle systemløsningen </a:t>
            </a:r>
            <a:r>
              <a:rPr lang="nb-NO" sz="2000" dirty="0">
                <a:solidFill>
                  <a:srgbClr val="7030A0"/>
                </a:solidFill>
              </a:rPr>
              <a:t>(jf. dette bildet og bildene 9 og 10)</a:t>
            </a:r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59B31E69-2635-46E4-93B6-E5788B898D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4905" y="3587623"/>
            <a:ext cx="6934200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b-NO" altLang="nb-NO" sz="2200" dirty="0">
                <a:solidFill>
                  <a:srgbClr val="66006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Begrunnelse: Fullstendighet, stabilitet over tid, gjennomsiktighet</a:t>
            </a:r>
          </a:p>
        </p:txBody>
      </p:sp>
      <p:grpSp>
        <p:nvGrpSpPr>
          <p:cNvPr id="11268" name="Group 8">
            <a:extLst>
              <a:ext uri="{FF2B5EF4-FFF2-40B4-BE49-F238E27FC236}">
                <a16:creationId xmlns:a16="http://schemas.microsoft.com/office/drawing/2014/main" id="{8971CAD2-4974-41BE-8B3E-141EC37DC8E8}"/>
              </a:ext>
            </a:extLst>
          </p:cNvPr>
          <p:cNvGrpSpPr>
            <a:grpSpLocks/>
          </p:cNvGrpSpPr>
          <p:nvPr/>
        </p:nvGrpSpPr>
        <p:grpSpPr bwMode="auto">
          <a:xfrm>
            <a:off x="742949" y="1326476"/>
            <a:ext cx="7018338" cy="811213"/>
            <a:chOff x="624" y="1056"/>
            <a:chExt cx="4421" cy="511"/>
          </a:xfrm>
        </p:grpSpPr>
        <p:sp>
          <p:nvSpPr>
            <p:cNvPr id="11281" name="Text Box 6">
              <a:extLst>
                <a:ext uri="{FF2B5EF4-FFF2-40B4-BE49-F238E27FC236}">
                  <a16:creationId xmlns:a16="http://schemas.microsoft.com/office/drawing/2014/main" id="{3C2B44FA-30B9-44F3-A6E3-A48475975A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" y="1056"/>
              <a:ext cx="1976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2200" b="1" dirty="0">
                  <a:solidFill>
                    <a:srgbClr val="7030A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1  Valg av grunnlagssystem</a:t>
              </a:r>
            </a:p>
          </p:txBody>
        </p:sp>
        <p:sp>
          <p:nvSpPr>
            <p:cNvPr id="11282" name="Text Box 7">
              <a:extLst>
                <a:ext uri="{FF2B5EF4-FFF2-40B4-BE49-F238E27FC236}">
                  <a16:creationId xmlns:a16="http://schemas.microsoft.com/office/drawing/2014/main" id="{D3EC5705-EA36-446F-99F9-2DCD47C8AB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" y="1296"/>
              <a:ext cx="4421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22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(hvilke pålitelige informasjonssystemer kan vi gjøre bruk av?)</a:t>
              </a:r>
            </a:p>
          </p:txBody>
        </p:sp>
      </p:grpSp>
      <p:grpSp>
        <p:nvGrpSpPr>
          <p:cNvPr id="3" name="Group 18">
            <a:extLst>
              <a:ext uri="{FF2B5EF4-FFF2-40B4-BE49-F238E27FC236}">
                <a16:creationId xmlns:a16="http://schemas.microsoft.com/office/drawing/2014/main" id="{4CB28CAA-FBA3-4CCB-B74B-D311AE234A05}"/>
              </a:ext>
            </a:extLst>
          </p:cNvPr>
          <p:cNvGrpSpPr>
            <a:grpSpLocks/>
          </p:cNvGrpSpPr>
          <p:nvPr/>
        </p:nvGrpSpPr>
        <p:grpSpPr bwMode="auto">
          <a:xfrm>
            <a:off x="795338" y="2137689"/>
            <a:ext cx="6543675" cy="811213"/>
            <a:chOff x="624" y="1632"/>
            <a:chExt cx="4122" cy="511"/>
          </a:xfrm>
        </p:grpSpPr>
        <p:sp>
          <p:nvSpPr>
            <p:cNvPr id="11279" name="Text Box 9">
              <a:extLst>
                <a:ext uri="{FF2B5EF4-FFF2-40B4-BE49-F238E27FC236}">
                  <a16:creationId xmlns:a16="http://schemas.microsoft.com/office/drawing/2014/main" id="{A40E7524-C8BD-40F6-A83F-21CD1F51E8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" y="1632"/>
              <a:ext cx="4122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2200" b="1" dirty="0">
                  <a:solidFill>
                    <a:srgbClr val="7030A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2  Utvalg av rettskilder fra grunnlagssystemet/-systemene</a:t>
              </a:r>
            </a:p>
          </p:txBody>
        </p:sp>
        <p:sp>
          <p:nvSpPr>
            <p:cNvPr id="11280" name="Text Box 10">
              <a:extLst>
                <a:ext uri="{FF2B5EF4-FFF2-40B4-BE49-F238E27FC236}">
                  <a16:creationId xmlns:a16="http://schemas.microsoft.com/office/drawing/2014/main" id="{096F1FF1-8E4D-4135-A9BD-17E6DEEF5F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" y="1872"/>
              <a:ext cx="3728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22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(hva skal velges ut og hvorledes skal utvalget skje?)</a:t>
              </a:r>
            </a:p>
          </p:txBody>
        </p:sp>
      </p:grpSp>
      <p:grpSp>
        <p:nvGrpSpPr>
          <p:cNvPr id="2" name="Gruppe 1">
            <a:extLst>
              <a:ext uri="{FF2B5EF4-FFF2-40B4-BE49-F238E27FC236}">
                <a16:creationId xmlns:a16="http://schemas.microsoft.com/office/drawing/2014/main" id="{DAED1DE5-28F3-448F-B0DB-6AB39DBEC4FB}"/>
              </a:ext>
            </a:extLst>
          </p:cNvPr>
          <p:cNvGrpSpPr/>
          <p:nvPr/>
        </p:nvGrpSpPr>
        <p:grpSpPr>
          <a:xfrm>
            <a:off x="1706219" y="2894590"/>
            <a:ext cx="3050258" cy="430888"/>
            <a:chOff x="1706219" y="2894590"/>
            <a:chExt cx="3050258" cy="430888"/>
          </a:xfrm>
        </p:grpSpPr>
        <p:sp>
          <p:nvSpPr>
            <p:cNvPr id="5131" name="Text Box 11">
              <a:extLst>
                <a:ext uri="{FF2B5EF4-FFF2-40B4-BE49-F238E27FC236}">
                  <a16:creationId xmlns:a16="http://schemas.microsoft.com/office/drawing/2014/main" id="{AA8CC0C8-A2E9-4A9C-82AF-EDA212BE04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6219" y="2894591"/>
              <a:ext cx="2392706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Char char="•"/>
              </a:pPr>
              <a:r>
                <a:rPr lang="nb-NO" altLang="nb-NO" sz="2200" dirty="0">
                  <a:solidFill>
                    <a:srgbClr val="CC33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Subjektivt utvalg?</a:t>
              </a:r>
            </a:p>
          </p:txBody>
        </p:sp>
        <p:sp>
          <p:nvSpPr>
            <p:cNvPr id="5132" name="Text Box 12">
              <a:extLst>
                <a:ext uri="{FF2B5EF4-FFF2-40B4-BE49-F238E27FC236}">
                  <a16:creationId xmlns:a16="http://schemas.microsoft.com/office/drawing/2014/main" id="{6EA2C987-F10E-4DFA-9548-6A6834A5B0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8925" y="2894590"/>
              <a:ext cx="657552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2200" b="1" dirty="0">
                  <a:solidFill>
                    <a:srgbClr val="CC33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Nei!</a:t>
              </a:r>
            </a:p>
          </p:txBody>
        </p:sp>
      </p:grpSp>
      <p:grpSp>
        <p:nvGrpSpPr>
          <p:cNvPr id="5" name="Gruppe 4">
            <a:extLst>
              <a:ext uri="{FF2B5EF4-FFF2-40B4-BE49-F238E27FC236}">
                <a16:creationId xmlns:a16="http://schemas.microsoft.com/office/drawing/2014/main" id="{D3D84538-C7A9-4086-97A4-15C1976AF3CE}"/>
              </a:ext>
            </a:extLst>
          </p:cNvPr>
          <p:cNvGrpSpPr/>
          <p:nvPr/>
        </p:nvGrpSpPr>
        <p:grpSpPr>
          <a:xfrm>
            <a:off x="1706219" y="3196500"/>
            <a:ext cx="7368078" cy="447943"/>
            <a:chOff x="1706219" y="3196500"/>
            <a:chExt cx="7368078" cy="447943"/>
          </a:xfrm>
        </p:grpSpPr>
        <p:sp>
          <p:nvSpPr>
            <p:cNvPr id="5133" name="Text Box 13">
              <a:extLst>
                <a:ext uri="{FF2B5EF4-FFF2-40B4-BE49-F238E27FC236}">
                  <a16:creationId xmlns:a16="http://schemas.microsoft.com/office/drawing/2014/main" id="{886EA18C-CDCB-4880-8993-9A128B7B60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6219" y="3196500"/>
              <a:ext cx="6979924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Char char="•"/>
              </a:pPr>
              <a:r>
                <a:rPr lang="nb-NO" altLang="nb-NO" sz="2200" dirty="0">
                  <a:solidFill>
                    <a:schemeClr val="accent2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Anvendelse av ”utvalgskriterier”? (dvs. «regler for utvalg»)</a:t>
              </a:r>
            </a:p>
          </p:txBody>
        </p:sp>
        <p:sp>
          <p:nvSpPr>
            <p:cNvPr id="5134" name="Text Box 14">
              <a:extLst>
                <a:ext uri="{FF2B5EF4-FFF2-40B4-BE49-F238E27FC236}">
                  <a16:creationId xmlns:a16="http://schemas.microsoft.com/office/drawing/2014/main" id="{8BBD62F6-0214-409A-A613-6315E3A7B7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77045" y="3213556"/>
              <a:ext cx="497252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2200" b="1" dirty="0">
                  <a:solidFill>
                    <a:schemeClr val="accent2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Ja!</a:t>
              </a:r>
            </a:p>
          </p:txBody>
        </p:sp>
      </p:grpSp>
      <p:grpSp>
        <p:nvGrpSpPr>
          <p:cNvPr id="4" name="Group 17">
            <a:extLst>
              <a:ext uri="{FF2B5EF4-FFF2-40B4-BE49-F238E27FC236}">
                <a16:creationId xmlns:a16="http://schemas.microsoft.com/office/drawing/2014/main" id="{E7F82585-958E-4830-A161-88E8EE66FA61}"/>
              </a:ext>
            </a:extLst>
          </p:cNvPr>
          <p:cNvGrpSpPr>
            <a:grpSpLocks/>
          </p:cNvGrpSpPr>
          <p:nvPr/>
        </p:nvGrpSpPr>
        <p:grpSpPr bwMode="auto">
          <a:xfrm>
            <a:off x="2415381" y="4211417"/>
            <a:ext cx="6904038" cy="746124"/>
            <a:chOff x="240" y="2783"/>
            <a:chExt cx="4349" cy="470"/>
          </a:xfrm>
        </p:grpSpPr>
        <p:sp>
          <p:nvSpPr>
            <p:cNvPr id="11277" name="Text Box 15">
              <a:extLst>
                <a:ext uri="{FF2B5EF4-FFF2-40B4-BE49-F238E27FC236}">
                  <a16:creationId xmlns:a16="http://schemas.microsoft.com/office/drawing/2014/main" id="{BD0165BF-8599-4ACD-9365-33EE04768C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" y="2783"/>
              <a:ext cx="3915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2200" dirty="0">
                  <a:solidFill>
                    <a:srgbClr val="CC0099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Benytte mest mulig stabile og vurderingsfrie kriterier:</a:t>
              </a:r>
            </a:p>
          </p:txBody>
        </p:sp>
        <p:sp>
          <p:nvSpPr>
            <p:cNvPr id="11278" name="Text Box 16">
              <a:extLst>
                <a:ext uri="{FF2B5EF4-FFF2-40B4-BE49-F238E27FC236}">
                  <a16:creationId xmlns:a16="http://schemas.microsoft.com/office/drawing/2014/main" id="{253B5103-1F3D-4A6B-8C65-00B33C707E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" y="2982"/>
              <a:ext cx="4349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2200" dirty="0">
                  <a:solidFill>
                    <a:srgbClr val="CC0099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Type rettskilde, tidsangivelser, ansvarlig organ, hjemmel </a:t>
              </a:r>
              <a:r>
                <a:rPr lang="nb-NO" altLang="nb-NO" sz="2200" dirty="0" err="1">
                  <a:solidFill>
                    <a:srgbClr val="CC0099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osv</a:t>
              </a:r>
              <a:endParaRPr lang="nb-NO" altLang="nb-NO" sz="2200" dirty="0">
                <a:solidFill>
                  <a:srgbClr val="CC0099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5139" name="Text Box 19">
            <a:extLst>
              <a:ext uri="{FF2B5EF4-FFF2-40B4-BE49-F238E27FC236}">
                <a16:creationId xmlns:a16="http://schemas.microsoft.com/office/drawing/2014/main" id="{D57953B9-DF56-4EE6-A1EC-ED46DF3479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9163" y="5307750"/>
            <a:ext cx="9410699" cy="14465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Eksempler: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”Alle forskrifter gitt med hjemmel i ligningslovens kapittel 6.”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”Alle høyesterettsdommer som det er vist til i etaten [</a:t>
            </a:r>
            <a:r>
              <a:rPr lang="nb-NO" altLang="nb-NO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X</a:t>
            </a:r>
            <a:r>
              <a:rPr lang="nb-NO" alt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]s arkiv [Y] og som i fulltekstversjonen inneholder henvisning til lov [a] og forskrifter [b, c eller d]”</a:t>
            </a:r>
          </a:p>
        </p:txBody>
      </p:sp>
    </p:spTree>
    <p:extLst>
      <p:ext uri="{BB962C8B-B14F-4D97-AF65-F5344CB8AC3E}">
        <p14:creationId xmlns:p14="http://schemas.microsoft.com/office/powerpoint/2010/main" val="1501582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5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build="p" autoUpdateAnimBg="0"/>
      <p:bldP spid="5139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AA87EE9A-46D2-40C5-9671-B911AB0EEA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sz="2800" b="1">
                <a:solidFill>
                  <a:schemeClr val="accent2"/>
                </a:solidFill>
              </a:rPr>
              <a:t>De fire hovedtrinnene i arbeidet med rettskildene frem til analyse </a:t>
            </a:r>
            <a:r>
              <a:rPr lang="nb-NO" altLang="nb-NO" sz="2800">
                <a:solidFill>
                  <a:schemeClr val="accent2"/>
                </a:solidFill>
              </a:rPr>
              <a:t>(</a:t>
            </a:r>
            <a:r>
              <a:rPr lang="nb-NO" altLang="nb-NO" sz="2800" i="1">
                <a:solidFill>
                  <a:schemeClr val="accent2"/>
                </a:solidFill>
              </a:rPr>
              <a:t>fortsatt</a:t>
            </a:r>
            <a:r>
              <a:rPr lang="nb-NO" altLang="nb-NO" sz="2800">
                <a:solidFill>
                  <a:schemeClr val="accent2"/>
                </a:solidFill>
              </a:rPr>
              <a:t>)</a:t>
            </a:r>
            <a:endParaRPr lang="nb-NO" altLang="nb-NO" sz="2800" b="1">
              <a:solidFill>
                <a:schemeClr val="accent2"/>
              </a:solidFill>
            </a:endParaRPr>
          </a:p>
        </p:txBody>
      </p:sp>
      <p:sp>
        <p:nvSpPr>
          <p:cNvPr id="12291" name="Text Box 4">
            <a:extLst>
              <a:ext uri="{FF2B5EF4-FFF2-40B4-BE49-F238E27FC236}">
                <a16:creationId xmlns:a16="http://schemas.microsoft.com/office/drawing/2014/main" id="{46E367F5-ACBA-412D-A818-6751480E7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8726" y="1870075"/>
            <a:ext cx="437292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200" b="1" dirty="0">
                <a:solidFill>
                  <a:srgbClr val="7030A0"/>
                </a:solidFill>
              </a:rPr>
              <a:t>3   Organisering i ”dokumentrekker</a:t>
            </a:r>
            <a:r>
              <a:rPr lang="nb-NO" altLang="nb-NO" sz="2200" dirty="0">
                <a:solidFill>
                  <a:srgbClr val="7030A0"/>
                </a:solidFill>
              </a:rPr>
              <a:t>”</a:t>
            </a:r>
          </a:p>
        </p:txBody>
      </p:sp>
      <p:grpSp>
        <p:nvGrpSpPr>
          <p:cNvPr id="2" name="Group 13">
            <a:extLst>
              <a:ext uri="{FF2B5EF4-FFF2-40B4-BE49-F238E27FC236}">
                <a16:creationId xmlns:a16="http://schemas.microsoft.com/office/drawing/2014/main" id="{623740F4-8E9B-465A-8EED-5D374FE7E456}"/>
              </a:ext>
            </a:extLst>
          </p:cNvPr>
          <p:cNvGrpSpPr>
            <a:grpSpLocks/>
          </p:cNvGrpSpPr>
          <p:nvPr/>
        </p:nvGrpSpPr>
        <p:grpSpPr bwMode="auto">
          <a:xfrm>
            <a:off x="2743201" y="3200400"/>
            <a:ext cx="4322763" cy="369888"/>
            <a:chOff x="1104" y="1920"/>
            <a:chExt cx="2723" cy="233"/>
          </a:xfrm>
        </p:grpSpPr>
        <p:sp>
          <p:nvSpPr>
            <p:cNvPr id="12320" name="Text Box 7">
              <a:extLst>
                <a:ext uri="{FF2B5EF4-FFF2-40B4-BE49-F238E27FC236}">
                  <a16:creationId xmlns:a16="http://schemas.microsoft.com/office/drawing/2014/main" id="{B4CB842A-6DB3-4ABF-9BFE-C4624D790F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" y="1920"/>
              <a:ext cx="39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NOU</a:t>
              </a:r>
            </a:p>
          </p:txBody>
        </p:sp>
        <p:sp>
          <p:nvSpPr>
            <p:cNvPr id="12321" name="Text Box 8">
              <a:extLst>
                <a:ext uri="{FF2B5EF4-FFF2-40B4-BE49-F238E27FC236}">
                  <a16:creationId xmlns:a16="http://schemas.microsoft.com/office/drawing/2014/main" id="{B227973B-B183-443F-AAAF-12FD12C5EA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1920"/>
              <a:ext cx="52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Prop. L</a:t>
              </a:r>
            </a:p>
          </p:txBody>
        </p:sp>
        <p:sp>
          <p:nvSpPr>
            <p:cNvPr id="12322" name="Text Box 9">
              <a:extLst>
                <a:ext uri="{FF2B5EF4-FFF2-40B4-BE49-F238E27FC236}">
                  <a16:creationId xmlns:a16="http://schemas.microsoft.com/office/drawing/2014/main" id="{5D2BB352-AC3E-4323-AAEC-DE818B1E00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1920"/>
              <a:ext cx="123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Innst. L (lovvedtak)</a:t>
              </a:r>
            </a:p>
          </p:txBody>
        </p:sp>
        <p:sp>
          <p:nvSpPr>
            <p:cNvPr id="12323" name="Line 11">
              <a:extLst>
                <a:ext uri="{FF2B5EF4-FFF2-40B4-BE49-F238E27FC236}">
                  <a16:creationId xmlns:a16="http://schemas.microsoft.com/office/drawing/2014/main" id="{6AB7C8DD-3B26-470C-A50A-2B5DB51BCB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4" y="206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324" name="Line 12">
              <a:extLst>
                <a:ext uri="{FF2B5EF4-FFF2-40B4-BE49-F238E27FC236}">
                  <a16:creationId xmlns:a16="http://schemas.microsoft.com/office/drawing/2014/main" id="{A0AC70F8-9E86-433D-9374-CABEFD5396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6" y="206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3" name="Group 19">
            <a:extLst>
              <a:ext uri="{FF2B5EF4-FFF2-40B4-BE49-F238E27FC236}">
                <a16:creationId xmlns:a16="http://schemas.microsoft.com/office/drawing/2014/main" id="{500FCDBA-E69D-4381-8652-6F146D1687E7}"/>
              </a:ext>
            </a:extLst>
          </p:cNvPr>
          <p:cNvGrpSpPr>
            <a:grpSpLocks/>
          </p:cNvGrpSpPr>
          <p:nvPr/>
        </p:nvGrpSpPr>
        <p:grpSpPr bwMode="auto">
          <a:xfrm>
            <a:off x="3810000" y="3581401"/>
            <a:ext cx="3168650" cy="595313"/>
            <a:chOff x="1776" y="2160"/>
            <a:chExt cx="1996" cy="375"/>
          </a:xfrm>
        </p:grpSpPr>
        <p:sp>
          <p:nvSpPr>
            <p:cNvPr id="12316" name="Text Box 14">
              <a:extLst>
                <a:ext uri="{FF2B5EF4-FFF2-40B4-BE49-F238E27FC236}">
                  <a16:creationId xmlns:a16="http://schemas.microsoft.com/office/drawing/2014/main" id="{B20D2C3A-5223-4251-B20B-6ECB57A669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2304"/>
              <a:ext cx="7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forskrift(er)</a:t>
              </a:r>
            </a:p>
          </p:txBody>
        </p:sp>
        <p:sp>
          <p:nvSpPr>
            <p:cNvPr id="12317" name="Text Box 15">
              <a:extLst>
                <a:ext uri="{FF2B5EF4-FFF2-40B4-BE49-F238E27FC236}">
                  <a16:creationId xmlns:a16="http://schemas.microsoft.com/office/drawing/2014/main" id="{ED711FC5-AAEA-4D05-96FC-7D93D39B61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2304"/>
              <a:ext cx="102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høringsbrev mv</a:t>
              </a:r>
            </a:p>
          </p:txBody>
        </p:sp>
        <p:sp>
          <p:nvSpPr>
            <p:cNvPr id="12318" name="Line 17">
              <a:extLst>
                <a:ext uri="{FF2B5EF4-FFF2-40B4-BE49-F238E27FC236}">
                  <a16:creationId xmlns:a16="http://schemas.microsoft.com/office/drawing/2014/main" id="{031EC22C-370A-41EA-829C-005D70A66A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2160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319" name="Line 18">
              <a:extLst>
                <a:ext uri="{FF2B5EF4-FFF2-40B4-BE49-F238E27FC236}">
                  <a16:creationId xmlns:a16="http://schemas.microsoft.com/office/drawing/2014/main" id="{6D98895A-102F-4DBF-8F91-81657030AE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4" y="240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4" name="Group 21">
            <a:extLst>
              <a:ext uri="{FF2B5EF4-FFF2-40B4-BE49-F238E27FC236}">
                <a16:creationId xmlns:a16="http://schemas.microsoft.com/office/drawing/2014/main" id="{9DE12F0B-A50E-4A8F-AF12-04DEB25EBC1D}"/>
              </a:ext>
            </a:extLst>
          </p:cNvPr>
          <p:cNvGrpSpPr>
            <a:grpSpLocks/>
          </p:cNvGrpSpPr>
          <p:nvPr/>
        </p:nvGrpSpPr>
        <p:grpSpPr bwMode="auto">
          <a:xfrm>
            <a:off x="5029201" y="4114800"/>
            <a:ext cx="3146425" cy="598488"/>
            <a:chOff x="2544" y="2496"/>
            <a:chExt cx="1982" cy="377"/>
          </a:xfrm>
        </p:grpSpPr>
        <p:sp>
          <p:nvSpPr>
            <p:cNvPr id="12314" name="Text Box 16">
              <a:extLst>
                <a:ext uri="{FF2B5EF4-FFF2-40B4-BE49-F238E27FC236}">
                  <a16:creationId xmlns:a16="http://schemas.microsoft.com/office/drawing/2014/main" id="{AFC87DC3-E01E-479F-8DF5-B7F5120264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2640"/>
              <a:ext cx="19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Instrukser om rettsanvendelsen</a:t>
              </a:r>
            </a:p>
          </p:txBody>
        </p:sp>
        <p:sp>
          <p:nvSpPr>
            <p:cNvPr id="12315" name="Line 20">
              <a:extLst>
                <a:ext uri="{FF2B5EF4-FFF2-40B4-BE49-F238E27FC236}">
                  <a16:creationId xmlns:a16="http://schemas.microsoft.com/office/drawing/2014/main" id="{3C6E1292-2650-4BC6-A8C4-C88EAD2DBC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249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5" name="Group 40">
            <a:extLst>
              <a:ext uri="{FF2B5EF4-FFF2-40B4-BE49-F238E27FC236}">
                <a16:creationId xmlns:a16="http://schemas.microsoft.com/office/drawing/2014/main" id="{271D514B-FC85-4CE3-8DC7-F7D399BC8D66}"/>
              </a:ext>
            </a:extLst>
          </p:cNvPr>
          <p:cNvGrpSpPr>
            <a:grpSpLocks/>
          </p:cNvGrpSpPr>
          <p:nvPr/>
        </p:nvGrpSpPr>
        <p:grpSpPr bwMode="auto">
          <a:xfrm>
            <a:off x="7010402" y="2795588"/>
            <a:ext cx="1968501" cy="1754188"/>
            <a:chOff x="3456" y="1761"/>
            <a:chExt cx="1240" cy="1105"/>
          </a:xfrm>
        </p:grpSpPr>
        <p:grpSp>
          <p:nvGrpSpPr>
            <p:cNvPr id="12302" name="Group 32">
              <a:extLst>
                <a:ext uri="{FF2B5EF4-FFF2-40B4-BE49-F238E27FC236}">
                  <a16:creationId xmlns:a16="http://schemas.microsoft.com/office/drawing/2014/main" id="{2C203D2E-8161-4262-B0DC-471099CFFD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36" y="1761"/>
              <a:ext cx="760" cy="625"/>
              <a:chOff x="4272" y="1665"/>
              <a:chExt cx="760" cy="625"/>
            </a:xfrm>
          </p:grpSpPr>
          <p:grpSp>
            <p:nvGrpSpPr>
              <p:cNvPr id="12309" name="Group 25">
                <a:extLst>
                  <a:ext uri="{FF2B5EF4-FFF2-40B4-BE49-F238E27FC236}">
                    <a16:creationId xmlns:a16="http://schemas.microsoft.com/office/drawing/2014/main" id="{B6B3B5C1-626C-4C95-A129-102E339BD5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72" y="1824"/>
                <a:ext cx="528" cy="384"/>
                <a:chOff x="4272" y="1776"/>
                <a:chExt cx="528" cy="384"/>
              </a:xfrm>
            </p:grpSpPr>
            <p:sp>
              <p:nvSpPr>
                <p:cNvPr id="12311" name="Line 22">
                  <a:extLst>
                    <a:ext uri="{FF2B5EF4-FFF2-40B4-BE49-F238E27FC236}">
                      <a16:creationId xmlns:a16="http://schemas.microsoft.com/office/drawing/2014/main" id="{86B36846-B61C-4432-8350-C80E98BC9B7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272" y="1776"/>
                  <a:ext cx="528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2312" name="Line 23">
                  <a:extLst>
                    <a:ext uri="{FF2B5EF4-FFF2-40B4-BE49-F238E27FC236}">
                      <a16:creationId xmlns:a16="http://schemas.microsoft.com/office/drawing/2014/main" id="{073E7C78-DAE8-4783-9B1E-F3399C0E929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72" y="1968"/>
                  <a:ext cx="5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2313" name="Line 24">
                  <a:extLst>
                    <a:ext uri="{FF2B5EF4-FFF2-40B4-BE49-F238E27FC236}">
                      <a16:creationId xmlns:a16="http://schemas.microsoft.com/office/drawing/2014/main" id="{A46DA49D-93B1-4AE9-BA4B-ED5F561B8BF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72" y="1968"/>
                  <a:ext cx="528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sp>
            <p:nvSpPr>
              <p:cNvPr id="12310" name="Text Box 30">
                <a:extLst>
                  <a:ext uri="{FF2B5EF4-FFF2-40B4-BE49-F238E27FC236}">
                    <a16:creationId xmlns:a16="http://schemas.microsoft.com/office/drawing/2014/main" id="{34CB97DA-2F20-42A4-A846-DA0336D9419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20126">
                <a:off x="4603" y="1861"/>
                <a:ext cx="625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800"/>
                  <a:t>dommer</a:t>
                </a:r>
              </a:p>
            </p:txBody>
          </p:sp>
        </p:grpSp>
        <p:grpSp>
          <p:nvGrpSpPr>
            <p:cNvPr id="12303" name="Group 33">
              <a:extLst>
                <a:ext uri="{FF2B5EF4-FFF2-40B4-BE49-F238E27FC236}">
                  <a16:creationId xmlns:a16="http://schemas.microsoft.com/office/drawing/2014/main" id="{EF577C6A-6EE9-4083-B48C-F2C2510C4F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56" y="2241"/>
              <a:ext cx="760" cy="625"/>
              <a:chOff x="3792" y="2145"/>
              <a:chExt cx="760" cy="625"/>
            </a:xfrm>
          </p:grpSpPr>
          <p:grpSp>
            <p:nvGrpSpPr>
              <p:cNvPr id="12304" name="Group 26">
                <a:extLst>
                  <a:ext uri="{FF2B5EF4-FFF2-40B4-BE49-F238E27FC236}">
                    <a16:creationId xmlns:a16="http://schemas.microsoft.com/office/drawing/2014/main" id="{6F0B09A9-C1F6-4FE0-B0F6-0B28B62E60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92" y="2256"/>
                <a:ext cx="528" cy="384"/>
                <a:chOff x="4272" y="1776"/>
                <a:chExt cx="528" cy="384"/>
              </a:xfrm>
            </p:grpSpPr>
            <p:sp>
              <p:nvSpPr>
                <p:cNvPr id="12306" name="Line 27">
                  <a:extLst>
                    <a:ext uri="{FF2B5EF4-FFF2-40B4-BE49-F238E27FC236}">
                      <a16:creationId xmlns:a16="http://schemas.microsoft.com/office/drawing/2014/main" id="{67C0FBD2-DF9F-4401-A553-A028FF06198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272" y="1776"/>
                  <a:ext cx="528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2307" name="Line 28">
                  <a:extLst>
                    <a:ext uri="{FF2B5EF4-FFF2-40B4-BE49-F238E27FC236}">
                      <a16:creationId xmlns:a16="http://schemas.microsoft.com/office/drawing/2014/main" id="{D3430D70-590B-48DB-8D5C-FF2743B6CA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72" y="1968"/>
                  <a:ext cx="5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2308" name="Line 29">
                  <a:extLst>
                    <a:ext uri="{FF2B5EF4-FFF2-40B4-BE49-F238E27FC236}">
                      <a16:creationId xmlns:a16="http://schemas.microsoft.com/office/drawing/2014/main" id="{84571103-51D1-4FA5-944D-8E88A834B6C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72" y="1968"/>
                  <a:ext cx="528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sp>
            <p:nvSpPr>
              <p:cNvPr id="12305" name="Text Box 31">
                <a:extLst>
                  <a:ext uri="{FF2B5EF4-FFF2-40B4-BE49-F238E27FC236}">
                    <a16:creationId xmlns:a16="http://schemas.microsoft.com/office/drawing/2014/main" id="{E862CC68-3001-412B-AF51-F6EEE19A017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20126">
                <a:off x="4123" y="2341"/>
                <a:ext cx="625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800"/>
                  <a:t>dommer</a:t>
                </a:r>
              </a:p>
            </p:txBody>
          </p:sp>
        </p:grpSp>
      </p:grpSp>
      <p:grpSp>
        <p:nvGrpSpPr>
          <p:cNvPr id="10" name="Group 39">
            <a:extLst>
              <a:ext uri="{FF2B5EF4-FFF2-40B4-BE49-F238E27FC236}">
                <a16:creationId xmlns:a16="http://schemas.microsoft.com/office/drawing/2014/main" id="{AB94774C-FF6F-419C-ACB9-A6CF229C3140}"/>
              </a:ext>
            </a:extLst>
          </p:cNvPr>
          <p:cNvGrpSpPr>
            <a:grpSpLocks/>
          </p:cNvGrpSpPr>
          <p:nvPr/>
        </p:nvGrpSpPr>
        <p:grpSpPr bwMode="auto">
          <a:xfrm>
            <a:off x="8077201" y="3733800"/>
            <a:ext cx="1052513" cy="1936750"/>
            <a:chOff x="4464" y="2256"/>
            <a:chExt cx="663" cy="1220"/>
          </a:xfrm>
        </p:grpSpPr>
        <p:sp>
          <p:nvSpPr>
            <p:cNvPr id="12298" name="Line 35">
              <a:extLst>
                <a:ext uri="{FF2B5EF4-FFF2-40B4-BE49-F238E27FC236}">
                  <a16:creationId xmlns:a16="http://schemas.microsoft.com/office/drawing/2014/main" id="{B13671FF-E175-4BF8-B035-039512B4AC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64" y="2592"/>
              <a:ext cx="43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299" name="Line 36">
              <a:extLst>
                <a:ext uri="{FF2B5EF4-FFF2-40B4-BE49-F238E27FC236}">
                  <a16:creationId xmlns:a16="http://schemas.microsoft.com/office/drawing/2014/main" id="{F4D76235-A56A-4331-9AA2-9A08E57209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4" y="2784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300" name="Line 37">
              <a:extLst>
                <a:ext uri="{FF2B5EF4-FFF2-40B4-BE49-F238E27FC236}">
                  <a16:creationId xmlns:a16="http://schemas.microsoft.com/office/drawing/2014/main" id="{5F9D2576-DB6D-4FAC-99DE-EF176DBDFC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4" y="2784"/>
              <a:ext cx="48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301" name="Text Box 38">
              <a:extLst>
                <a:ext uri="{FF2B5EF4-FFF2-40B4-BE49-F238E27FC236}">
                  <a16:creationId xmlns:a16="http://schemas.microsoft.com/office/drawing/2014/main" id="{BA5A624F-9BB4-4496-AB85-C8E3540DC9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4402" y="2750"/>
              <a:ext cx="122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forvaltningspraksis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4529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CCEB55F7-2466-4166-B23F-F791CCD022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152400"/>
            <a:ext cx="7772400" cy="762000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nb-NO" sz="2800" b="1">
                <a:solidFill>
                  <a:schemeClr val="accent2"/>
                </a:solidFill>
              </a:rPr>
              <a:t>De fire hovedtrinnene i arbeidet med rettskildene frem til analyse </a:t>
            </a:r>
            <a:r>
              <a:rPr lang="nb-NO" sz="2800">
                <a:solidFill>
                  <a:schemeClr val="accent2"/>
                </a:solidFill>
              </a:rPr>
              <a:t>(</a:t>
            </a:r>
            <a:r>
              <a:rPr lang="nb-NO" sz="2800" i="1">
                <a:solidFill>
                  <a:schemeClr val="accent2"/>
                </a:solidFill>
              </a:rPr>
              <a:t>fortsatt</a:t>
            </a:r>
            <a:r>
              <a:rPr lang="nb-NO" sz="2800">
                <a:solidFill>
                  <a:schemeClr val="accent2"/>
                </a:solidFill>
              </a:rPr>
              <a:t>)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19D5F602-B833-4C13-ABF3-091766163C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1033463"/>
            <a:ext cx="4929619" cy="1228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b-NO" altLang="nb-NO" sz="2200" b="1" dirty="0">
                <a:solidFill>
                  <a:srgbClr val="7030A0"/>
                </a:solidFill>
              </a:rPr>
              <a:t>4   Innarbeiding av faste strukturer: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b-NO" altLang="nb-NO" sz="2000" dirty="0"/>
              <a:t>Interne henvisninger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b-NO" altLang="nb-NO" sz="2000" dirty="0"/>
              <a:t>Eksterne henvisninger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b-NO" altLang="nb-NO" sz="2000" dirty="0"/>
              <a:t>Henvisninger og bruk av legaldefinisjoner</a:t>
            </a:r>
            <a:endParaRPr lang="en-US" altLang="nb-NO" sz="2000" dirty="0"/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1E5E2F2B-68D6-404E-B4D2-98E3E505B9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514601"/>
            <a:ext cx="73914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buNone/>
            </a:pPr>
            <a:r>
              <a:rPr lang="nb-NO" altLang="nb-NO" sz="1800" b="1"/>
              <a:t>§ 2-4.</a:t>
            </a:r>
            <a:r>
              <a:rPr lang="nb-NO" altLang="nb-NO" sz="1800"/>
              <a:t> </a:t>
            </a:r>
            <a:r>
              <a:rPr lang="nb-NO" altLang="nb-NO" sz="1800" i="1"/>
              <a:t>Avtaler om arbeidstakere mv. på kontinentalsokkelen</a:t>
            </a:r>
            <a:r>
              <a:rPr lang="nb-NO" altLang="nb-NO" sz="1800"/>
              <a:t> </a:t>
            </a:r>
          </a:p>
          <a:p>
            <a:pPr>
              <a:spcBef>
                <a:spcPts val="500"/>
              </a:spcBef>
              <a:spcAft>
                <a:spcPts val="500"/>
              </a:spcAft>
              <a:buNone/>
            </a:pPr>
            <a:r>
              <a:rPr lang="nb-NO" altLang="nb-NO" sz="1800"/>
              <a:t>Bestemmelsene i EØS-avtalens vedlegg VI nr. 1 og 2 (Rådsforordning (EØF) nr. 1408/71 og Rådsforordning (EØF) nr. 574/72 mv.) om rettigheter og plikter får tilsvarende anvendelse på en arbeidstaker mv […], jf. § 2-8.</a:t>
            </a:r>
          </a:p>
        </p:txBody>
      </p:sp>
      <p:grpSp>
        <p:nvGrpSpPr>
          <p:cNvPr id="2" name="Gruppe 16">
            <a:extLst>
              <a:ext uri="{FF2B5EF4-FFF2-40B4-BE49-F238E27FC236}">
                <a16:creationId xmlns:a16="http://schemas.microsoft.com/office/drawing/2014/main" id="{41C03BBF-6CB1-46F8-8DCE-01E2EB27682A}"/>
              </a:ext>
            </a:extLst>
          </p:cNvPr>
          <p:cNvGrpSpPr>
            <a:grpSpLocks/>
          </p:cNvGrpSpPr>
          <p:nvPr/>
        </p:nvGrpSpPr>
        <p:grpSpPr bwMode="auto">
          <a:xfrm>
            <a:off x="1828801" y="3429000"/>
            <a:ext cx="4511675" cy="2655888"/>
            <a:chOff x="304800" y="3429000"/>
            <a:chExt cx="4511675" cy="2655888"/>
          </a:xfrm>
        </p:grpSpPr>
        <p:sp>
          <p:nvSpPr>
            <p:cNvPr id="13330" name="Text Box 4">
              <a:extLst>
                <a:ext uri="{FF2B5EF4-FFF2-40B4-BE49-F238E27FC236}">
                  <a16:creationId xmlns:a16="http://schemas.microsoft.com/office/drawing/2014/main" id="{88DE1BAE-8663-4E40-9705-8B44A6A354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800" y="4419600"/>
              <a:ext cx="4511675" cy="1665288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ts val="500"/>
                </a:spcBef>
                <a:spcAft>
                  <a:spcPts val="500"/>
                </a:spcAft>
                <a:buNone/>
              </a:pPr>
              <a:r>
                <a:rPr lang="nb-NO" altLang="nb-NO" sz="1800" b="1"/>
                <a:t>§ 1-8.</a:t>
              </a:r>
              <a:r>
                <a:rPr lang="nb-NO" altLang="nb-NO" sz="1800"/>
                <a:t> </a:t>
              </a:r>
              <a:r>
                <a:rPr lang="nb-NO" altLang="nb-NO" sz="1800" i="1"/>
                <a:t>Arbeidstaker</a:t>
              </a:r>
              <a:r>
                <a:rPr lang="nb-NO" altLang="nb-NO" sz="1800"/>
                <a:t> </a:t>
              </a:r>
            </a:p>
            <a:p>
              <a:pPr>
                <a:spcBef>
                  <a:spcPts val="500"/>
                </a:spcBef>
                <a:spcAft>
                  <a:spcPts val="500"/>
                </a:spcAft>
                <a:buNone/>
              </a:pPr>
              <a:r>
                <a:rPr lang="nb-NO" altLang="nb-NO" sz="1800"/>
                <a:t>Med arbeidstaker menes i denne loven enhver som arbeider i en annens tjeneste for lønn eller annen godtgjørelse.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13331" name="Oval 8">
              <a:extLst>
                <a:ext uri="{FF2B5EF4-FFF2-40B4-BE49-F238E27FC236}">
                  <a16:creationId xmlns:a16="http://schemas.microsoft.com/office/drawing/2014/main" id="{BAC22866-7393-443D-9AE0-78EBFADDFE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8992" y="3429000"/>
              <a:ext cx="1371600" cy="457200"/>
            </a:xfrm>
            <a:prstGeom prst="ellips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13332" name="Line 9">
              <a:extLst>
                <a:ext uri="{FF2B5EF4-FFF2-40B4-BE49-F238E27FC236}">
                  <a16:creationId xmlns:a16="http://schemas.microsoft.com/office/drawing/2014/main" id="{2DE14064-BD41-4146-8533-A72E2F36A3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76600" y="3929066"/>
              <a:ext cx="723896" cy="490534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3" name="Gruppe 17">
            <a:extLst>
              <a:ext uri="{FF2B5EF4-FFF2-40B4-BE49-F238E27FC236}">
                <a16:creationId xmlns:a16="http://schemas.microsoft.com/office/drawing/2014/main" id="{A8757CC4-4393-490B-AB73-22FC675FCFA0}"/>
              </a:ext>
            </a:extLst>
          </p:cNvPr>
          <p:cNvGrpSpPr>
            <a:grpSpLocks/>
          </p:cNvGrpSpPr>
          <p:nvPr/>
        </p:nvGrpSpPr>
        <p:grpSpPr bwMode="auto">
          <a:xfrm>
            <a:off x="3595689" y="2928938"/>
            <a:ext cx="5367337" cy="2227262"/>
            <a:chOff x="2071670" y="2928934"/>
            <a:chExt cx="5367362" cy="2227276"/>
          </a:xfrm>
        </p:grpSpPr>
        <p:sp>
          <p:nvSpPr>
            <p:cNvPr id="13327" name="Oval 12">
              <a:extLst>
                <a:ext uri="{FF2B5EF4-FFF2-40B4-BE49-F238E27FC236}">
                  <a16:creationId xmlns:a16="http://schemas.microsoft.com/office/drawing/2014/main" id="{E6219030-242E-4B88-9E03-8E308AED70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1670" y="2928934"/>
              <a:ext cx="3505201" cy="357190"/>
            </a:xfrm>
            <a:prstGeom prst="ellips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13328" name="Text Box 13">
              <a:extLst>
                <a:ext uri="{FF2B5EF4-FFF2-40B4-BE49-F238E27FC236}">
                  <a16:creationId xmlns:a16="http://schemas.microsoft.com/office/drawing/2014/main" id="{17878236-2232-4CF7-A8B7-C0B26B0E5F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00694" y="4786322"/>
              <a:ext cx="1938338" cy="369888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Ekstern henvisning</a:t>
              </a:r>
            </a:p>
          </p:txBody>
        </p:sp>
        <p:sp>
          <p:nvSpPr>
            <p:cNvPr id="13329" name="Line 14">
              <a:extLst>
                <a:ext uri="{FF2B5EF4-FFF2-40B4-BE49-F238E27FC236}">
                  <a16:creationId xmlns:a16="http://schemas.microsoft.com/office/drawing/2014/main" id="{24C89D96-6E0A-4BA1-83A7-FBD230CA0A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9124" y="3357562"/>
              <a:ext cx="1905001" cy="144780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4" name="Group 19">
            <a:extLst>
              <a:ext uri="{FF2B5EF4-FFF2-40B4-BE49-F238E27FC236}">
                <a16:creationId xmlns:a16="http://schemas.microsoft.com/office/drawing/2014/main" id="{99DDB55E-8C5A-43ED-95A3-51FD3C4D4133}"/>
              </a:ext>
            </a:extLst>
          </p:cNvPr>
          <p:cNvGrpSpPr>
            <a:grpSpLocks/>
          </p:cNvGrpSpPr>
          <p:nvPr/>
        </p:nvGrpSpPr>
        <p:grpSpPr bwMode="auto">
          <a:xfrm>
            <a:off x="6477006" y="5257801"/>
            <a:ext cx="3613153" cy="979488"/>
            <a:chOff x="3120" y="3312"/>
            <a:chExt cx="2276" cy="617"/>
          </a:xfrm>
        </p:grpSpPr>
        <p:sp>
          <p:nvSpPr>
            <p:cNvPr id="13324" name="Text Box 16">
              <a:extLst>
                <a:ext uri="{FF2B5EF4-FFF2-40B4-BE49-F238E27FC236}">
                  <a16:creationId xmlns:a16="http://schemas.microsoft.com/office/drawing/2014/main" id="{2C14EB98-7701-406D-A2E5-458A2428F1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0" y="3312"/>
              <a:ext cx="142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>
                  <a:solidFill>
                    <a:srgbClr val="0033CC"/>
                  </a:solidFill>
                </a:rPr>
                <a:t>…og da skulle alt være</a:t>
              </a:r>
            </a:p>
          </p:txBody>
        </p:sp>
        <p:sp>
          <p:nvSpPr>
            <p:cNvPr id="13325" name="Text Box 17">
              <a:extLst>
                <a:ext uri="{FF2B5EF4-FFF2-40B4-BE49-F238E27FC236}">
                  <a16:creationId xmlns:a16="http://schemas.microsoft.com/office/drawing/2014/main" id="{5CAD7F2D-06F4-4977-BCB4-F9659139ED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0" y="3504"/>
              <a:ext cx="184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>
                  <a:solidFill>
                    <a:srgbClr val="0033CC"/>
                  </a:solidFill>
                </a:rPr>
                <a:t>klart for nærmere fortolkning</a:t>
              </a:r>
            </a:p>
          </p:txBody>
        </p:sp>
        <p:sp>
          <p:nvSpPr>
            <p:cNvPr id="13326" name="Text Box 18">
              <a:extLst>
                <a:ext uri="{FF2B5EF4-FFF2-40B4-BE49-F238E27FC236}">
                  <a16:creationId xmlns:a16="http://schemas.microsoft.com/office/drawing/2014/main" id="{1CB0DE75-D0B7-4402-AC2D-E783D4103B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0" y="3696"/>
              <a:ext cx="227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 dirty="0">
                  <a:solidFill>
                    <a:srgbClr val="0033CC"/>
                  </a:solidFill>
                </a:rPr>
                <a:t>og transformering til programkode!</a:t>
              </a:r>
            </a:p>
          </p:txBody>
        </p:sp>
      </p:grpSp>
      <p:grpSp>
        <p:nvGrpSpPr>
          <p:cNvPr id="5" name="Gruppe 22">
            <a:extLst>
              <a:ext uri="{FF2B5EF4-FFF2-40B4-BE49-F238E27FC236}">
                <a16:creationId xmlns:a16="http://schemas.microsoft.com/office/drawing/2014/main" id="{3F178735-B983-4DF8-B018-255BD354F46B}"/>
              </a:ext>
            </a:extLst>
          </p:cNvPr>
          <p:cNvGrpSpPr>
            <a:grpSpLocks/>
          </p:cNvGrpSpPr>
          <p:nvPr/>
        </p:nvGrpSpPr>
        <p:grpSpPr bwMode="auto">
          <a:xfrm>
            <a:off x="7096126" y="3500438"/>
            <a:ext cx="2957513" cy="869950"/>
            <a:chOff x="5572132" y="3500438"/>
            <a:chExt cx="2957479" cy="869398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BDE77A43-0662-4FF3-8EE2-90D3E57372D0}"/>
                </a:ext>
              </a:extLst>
            </p:cNvPr>
            <p:cNvSpPr/>
            <p:nvPr/>
          </p:nvSpPr>
          <p:spPr>
            <a:xfrm>
              <a:off x="5572132" y="3500438"/>
              <a:ext cx="714367" cy="356960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nb-NO"/>
            </a:p>
          </p:txBody>
        </p:sp>
        <p:sp>
          <p:nvSpPr>
            <p:cNvPr id="20" name="TekstSylinder 19">
              <a:extLst>
                <a:ext uri="{FF2B5EF4-FFF2-40B4-BE49-F238E27FC236}">
                  <a16:creationId xmlns:a16="http://schemas.microsoft.com/office/drawing/2014/main" id="{09577996-5AAF-4A3F-A9AD-19A917E3FE7A}"/>
                </a:ext>
              </a:extLst>
            </p:cNvPr>
            <p:cNvSpPr txBox="1"/>
            <p:nvPr/>
          </p:nvSpPr>
          <p:spPr>
            <a:xfrm>
              <a:off x="6715119" y="4000183"/>
              <a:ext cx="1814492" cy="36965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nb-NO" dirty="0">
                  <a:cs typeface="Arial" charset="0"/>
                </a:rPr>
                <a:t>Intern henvisning</a:t>
              </a:r>
            </a:p>
          </p:txBody>
        </p:sp>
        <p:cxnSp>
          <p:nvCxnSpPr>
            <p:cNvPr id="22" name="Rett linje 21">
              <a:extLst>
                <a:ext uri="{FF2B5EF4-FFF2-40B4-BE49-F238E27FC236}">
                  <a16:creationId xmlns:a16="http://schemas.microsoft.com/office/drawing/2014/main" id="{BDE3C5A6-ADDA-43FA-BA1C-E99D0C86B73D}"/>
                </a:ext>
              </a:extLst>
            </p:cNvPr>
            <p:cNvCxnSpPr>
              <a:stCxn id="19" idx="5"/>
              <a:endCxn id="20" idx="1"/>
            </p:cNvCxnSpPr>
            <p:nvPr/>
          </p:nvCxnSpPr>
          <p:spPr>
            <a:xfrm rot="16200000" flipH="1">
              <a:off x="6258043" y="3728727"/>
              <a:ext cx="380758" cy="533394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36344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2B7323-DE7B-47BC-8401-D7143CABF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625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Transformering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46E2675-6219-4497-A8AB-759D87227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9813"/>
            <a:ext cx="10515600" cy="3317875"/>
          </a:xfrm>
        </p:spPr>
        <p:txBody>
          <a:bodyPr>
            <a:normAutofit/>
          </a:bodyPr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«Transformering» betyr her omforming av rettskildene fra naturlig språk til programmeringsspråk (formelt språk)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Innebærer å fastlegge én, fast fortolking av rettsreglene på en måte som kan uttrykkes ved hjelp av programmeringsspråk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Må i utgangspunktet ta stilling til alle rettsspørsmål som rettskildene gir opphav til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Mulige grunner til </a:t>
            </a:r>
            <a:r>
              <a:rPr lang="nb-NO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ikke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å transformere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Bestemmelsene inneholder skjønn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Ressursinnsatsen er for stor sett i forhold til gevinsten (jf. særlig bruksfrekvens)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Bestemmelsene forventes å bli opphevet eller vesentlig endret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CFD862D-3F67-410A-9994-D52A654364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0650" y="4404708"/>
            <a:ext cx="4481652" cy="1977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18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sz="3200" dirty="0">
                <a:solidFill>
                  <a:schemeClr val="accent1"/>
                </a:solidFill>
              </a:rPr>
              <a:t>Fra saksorientert til systemorientert fortolkning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600200"/>
            <a:ext cx="9372600" cy="4538730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Tradisjonell fortolkning er saksorientert; en tar stilling til de fortolkningsspørsmål som hver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enkeltsak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reiser</a:t>
            </a:r>
          </a:p>
          <a:p>
            <a:pPr eaLnBrk="1" hangingPunct="1">
              <a:defRPr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Ved utvikling av rettslige beslutningssystemer må en i stedet ta utgangspunkt i hva det planlagte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systemet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krever</a:t>
            </a:r>
          </a:p>
          <a:p>
            <a:pPr lvl="1" eaLnBrk="1" hangingPunct="1">
              <a:defRPr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Kan være vanskelig å kartlegge alle mulige fortolkningsspørsmål knyttet til rettskildene</a:t>
            </a:r>
          </a:p>
          <a:p>
            <a:pPr lvl="2">
              <a:defRPr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Generelle analysemåter knyttet til systemutvikling (informasjons- og prosessanalyse mv)</a:t>
            </a:r>
          </a:p>
          <a:p>
            <a:pPr lvl="2" eaLnBrk="1" hangingPunct="1">
              <a:defRPr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Bruke mange enkeltsaker (gir ikke fullstendig analyse)</a:t>
            </a:r>
          </a:p>
          <a:p>
            <a:pPr lvl="1" eaLnBrk="1" hangingPunct="1">
              <a:defRPr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Etablere utgangspunkt på basis av et begrenset rettskildebilde (lov, forskrift og lovforarbeider)</a:t>
            </a:r>
          </a:p>
          <a:p>
            <a:pPr lvl="1" eaLnBrk="1" hangingPunct="1">
              <a:defRPr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Utvide analysen til slutt (se neste bilde)</a:t>
            </a:r>
          </a:p>
        </p:txBody>
      </p:sp>
    </p:spTree>
    <p:extLst>
      <p:ext uri="{BB962C8B-B14F-4D97-AF65-F5344CB8AC3E}">
        <p14:creationId xmlns:p14="http://schemas.microsoft.com/office/powerpoint/2010/main" val="354133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962CADF-8241-4AF9-B31A-5B03C7D69F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64431" y="221854"/>
            <a:ext cx="9863138" cy="1143000"/>
          </a:xfrm>
        </p:spPr>
        <p:txBody>
          <a:bodyPr>
            <a:noAutofit/>
          </a:bodyPr>
          <a:lstStyle/>
          <a:p>
            <a:r>
              <a:rPr lang="nb-NO" altLang="nb-NO" sz="3200" dirty="0">
                <a:solidFill>
                  <a:srgbClr val="0070C0"/>
                </a:solidFill>
              </a:rPr>
              <a:t>Hovedelementene i den automatiserte rettslige beslutningsprosessen som transformeringen skal resultere i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5983BF92-5EAB-479D-80B5-7B1A49E4F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3975" y="2741613"/>
            <a:ext cx="1697038" cy="2159000"/>
          </a:xfrm>
          <a:prstGeom prst="rect">
            <a:avLst/>
          </a:prstGeom>
          <a:solidFill>
            <a:srgbClr val="FFCC6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1900"/>
              <a:t>Enkeltvedtak</a:t>
            </a:r>
          </a:p>
          <a:p>
            <a:pPr>
              <a:spcBef>
                <a:spcPct val="0"/>
              </a:spcBef>
              <a:buFontTx/>
              <a:buNone/>
            </a:pPr>
            <a:endParaRPr lang="nb-NO" altLang="nb-NO" sz="19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6E988422-F6B9-42F9-9AA2-B7D3ED39D646}"/>
              </a:ext>
            </a:extLst>
          </p:cNvPr>
          <p:cNvGrpSpPr>
            <a:grpSpLocks/>
          </p:cNvGrpSpPr>
          <p:nvPr/>
        </p:nvGrpSpPr>
        <p:grpSpPr bwMode="auto">
          <a:xfrm>
            <a:off x="2112963" y="2665415"/>
            <a:ext cx="2513013" cy="2678114"/>
            <a:chOff x="289" y="1296"/>
            <a:chExt cx="1583" cy="1687"/>
          </a:xfrm>
        </p:grpSpPr>
        <p:sp>
          <p:nvSpPr>
            <p:cNvPr id="7187" name="Text Box 7">
              <a:extLst>
                <a:ext uri="{FF2B5EF4-FFF2-40B4-BE49-F238E27FC236}">
                  <a16:creationId xmlns:a16="http://schemas.microsoft.com/office/drawing/2014/main" id="{FE230E4B-AAA4-4E2C-8F81-FB8DF4508E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9" y="1296"/>
              <a:ext cx="1116" cy="1687"/>
            </a:xfrm>
            <a:prstGeom prst="rect">
              <a:avLst/>
            </a:prstGeom>
            <a:solidFill>
              <a:srgbClr val="FFCC66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b-NO" altLang="nb-NO" sz="1800" dirty="0"/>
            </a:p>
            <a:p>
              <a:pPr>
                <a:spcBef>
                  <a:spcPct val="0"/>
                </a:spcBef>
                <a:buFontTx/>
                <a:buNone/>
              </a:pPr>
              <a:endParaRPr lang="nb-NO" altLang="nb-NO" sz="1800" dirty="0"/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 dirty="0"/>
                <a:t>Relevante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 dirty="0"/>
                <a:t>opplysninger som beslutnings-grunnlag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nb-NO" altLang="nb-NO" sz="1800" dirty="0"/>
            </a:p>
            <a:p>
              <a:pPr>
                <a:spcBef>
                  <a:spcPct val="0"/>
                </a:spcBef>
                <a:buFontTx/>
                <a:buNone/>
              </a:pPr>
              <a:endParaRPr lang="nb-NO" altLang="nb-NO" sz="1800" dirty="0"/>
            </a:p>
            <a:p>
              <a:pPr>
                <a:spcBef>
                  <a:spcPct val="0"/>
                </a:spcBef>
                <a:buFontTx/>
                <a:buNone/>
              </a:pPr>
              <a:endParaRPr lang="nb-NO" altLang="nb-NO" sz="2400" dirty="0"/>
            </a:p>
          </p:txBody>
        </p:sp>
        <p:sp>
          <p:nvSpPr>
            <p:cNvPr id="7188" name="Line 8">
              <a:extLst>
                <a:ext uri="{FF2B5EF4-FFF2-40B4-BE49-F238E27FC236}">
                  <a16:creationId xmlns:a16="http://schemas.microsoft.com/office/drawing/2014/main" id="{9276826A-9851-4A8E-B559-602E800018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2304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3085" name="Line 13">
            <a:extLst>
              <a:ext uri="{FF2B5EF4-FFF2-40B4-BE49-F238E27FC236}">
                <a16:creationId xmlns:a16="http://schemas.microsoft.com/office/drawing/2014/main" id="{614BF152-92BE-4976-B61A-72B83CFE09E1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3975" y="2970213"/>
            <a:ext cx="3810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id="{BFDFC753-8852-43CA-A768-C3CBCB82B775}"/>
              </a:ext>
            </a:extLst>
          </p:cNvPr>
          <p:cNvGrpSpPr/>
          <p:nvPr/>
        </p:nvGrpSpPr>
        <p:grpSpPr>
          <a:xfrm>
            <a:off x="4778375" y="4570414"/>
            <a:ext cx="4695825" cy="1447800"/>
            <a:chOff x="4778375" y="4570414"/>
            <a:chExt cx="4695825" cy="1447800"/>
          </a:xfrm>
        </p:grpSpPr>
        <p:sp>
          <p:nvSpPr>
            <p:cNvPr id="3076" name="Text Box 4">
              <a:extLst>
                <a:ext uri="{FF2B5EF4-FFF2-40B4-BE49-F238E27FC236}">
                  <a16:creationId xmlns:a16="http://schemas.microsoft.com/office/drawing/2014/main" id="{10C64032-6958-4A24-B5D6-177D2A18A2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78375" y="4570414"/>
              <a:ext cx="1233488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 dirty="0">
                  <a:sym typeface="Marlett" pitchFamily="2" charset="2"/>
                </a:rPr>
                <a:t></a:t>
              </a:r>
              <a:r>
                <a:rPr lang="nb-NO" altLang="nb-NO" sz="2000" dirty="0"/>
                <a:t> logiske</a:t>
              </a:r>
              <a:endParaRPr lang="nb-NO" altLang="nb-NO" sz="2400" dirty="0"/>
            </a:p>
          </p:txBody>
        </p:sp>
        <p:sp>
          <p:nvSpPr>
            <p:cNvPr id="3086" name="AutoShape 14">
              <a:extLst>
                <a:ext uri="{FF2B5EF4-FFF2-40B4-BE49-F238E27FC236}">
                  <a16:creationId xmlns:a16="http://schemas.microsoft.com/office/drawing/2014/main" id="{F4F85B25-87BE-4253-84A0-95C028D9C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7000" y="5638801"/>
              <a:ext cx="2997200" cy="379413"/>
            </a:xfrm>
            <a:prstGeom prst="borderCallout1">
              <a:avLst>
                <a:gd name="adj1" fmla="val 30125"/>
                <a:gd name="adj2" fmla="val -2542"/>
                <a:gd name="adj3" fmla="val -204602"/>
                <a:gd name="adj4" fmla="val -13454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AND, OR, NOT, </a:t>
              </a:r>
              <a:r>
                <a:rPr lang="nb-NO" altLang="nb-NO" sz="1800">
                  <a:sym typeface="Symbol" panose="05050102010706020507" pitchFamily="18" charset="2"/>
                </a:rPr>
                <a:t>, </a:t>
              </a:r>
              <a:r>
                <a:rPr lang="nb-NO" altLang="nb-NO" sz="1800"/>
                <a:t>&lt;, &gt;, </a:t>
              </a:r>
              <a:r>
                <a:rPr lang="nb-NO" altLang="nb-NO" sz="1800">
                  <a:sym typeface="Symbol" panose="05050102010706020507" pitchFamily="18" charset="2"/>
                </a:rPr>
                <a:t> etc</a:t>
              </a:r>
              <a:endParaRPr lang="nb-NO" altLang="nb-NO" sz="2400">
                <a:sym typeface="Symbol" panose="05050102010706020507" pitchFamily="18" charset="2"/>
              </a:endParaRPr>
            </a:p>
          </p:txBody>
        </p:sp>
      </p:grpSp>
      <p:grpSp>
        <p:nvGrpSpPr>
          <p:cNvPr id="5" name="Gruppe 4">
            <a:extLst>
              <a:ext uri="{FF2B5EF4-FFF2-40B4-BE49-F238E27FC236}">
                <a16:creationId xmlns:a16="http://schemas.microsoft.com/office/drawing/2014/main" id="{DA0A3331-4171-4FB3-8D41-50BA9D2A8B58}"/>
              </a:ext>
            </a:extLst>
          </p:cNvPr>
          <p:cNvGrpSpPr/>
          <p:nvPr/>
        </p:nvGrpSpPr>
        <p:grpSpPr>
          <a:xfrm>
            <a:off x="2209800" y="4189414"/>
            <a:ext cx="4583113" cy="1752600"/>
            <a:chOff x="2209800" y="4189414"/>
            <a:chExt cx="4583113" cy="1752600"/>
          </a:xfrm>
        </p:grpSpPr>
        <p:sp>
          <p:nvSpPr>
            <p:cNvPr id="3075" name="Text Box 3">
              <a:extLst>
                <a:ext uri="{FF2B5EF4-FFF2-40B4-BE49-F238E27FC236}">
                  <a16:creationId xmlns:a16="http://schemas.microsoft.com/office/drawing/2014/main" id="{3F32E86A-9C3A-41AF-82A5-77E34B4E73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78375" y="4189414"/>
              <a:ext cx="2014538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 dirty="0">
                  <a:sym typeface="Marlett" pitchFamily="2" charset="2"/>
                </a:rPr>
                <a:t></a:t>
              </a:r>
              <a:r>
                <a:rPr lang="nb-NO" altLang="nb-NO" sz="2000" dirty="0"/>
                <a:t> aritmetiske</a:t>
              </a:r>
              <a:endParaRPr lang="nb-NO" altLang="nb-NO" sz="2400" dirty="0"/>
            </a:p>
          </p:txBody>
        </p:sp>
        <p:sp>
          <p:nvSpPr>
            <p:cNvPr id="3087" name="AutoShape 15">
              <a:extLst>
                <a:ext uri="{FF2B5EF4-FFF2-40B4-BE49-F238E27FC236}">
                  <a16:creationId xmlns:a16="http://schemas.microsoft.com/office/drawing/2014/main" id="{50C9CC53-B05B-42A0-9F09-CB26CD9C52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9800" y="5562601"/>
              <a:ext cx="1246188" cy="379413"/>
            </a:xfrm>
            <a:prstGeom prst="borderCallout1">
              <a:avLst>
                <a:gd name="adj1" fmla="val 30125"/>
                <a:gd name="adj2" fmla="val 106116"/>
                <a:gd name="adj3" fmla="val -289120"/>
                <a:gd name="adj4" fmla="val 226241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 dirty="0"/>
                <a:t>+, -, /, * </a:t>
              </a:r>
              <a:r>
                <a:rPr lang="nb-NO" altLang="nb-NO" sz="1800" dirty="0" err="1">
                  <a:sym typeface="Symbol" panose="05050102010706020507" pitchFamily="18" charset="2"/>
                </a:rPr>
                <a:t>etc</a:t>
              </a:r>
              <a:endParaRPr lang="nb-NO" altLang="nb-NO" sz="2400" dirty="0">
                <a:sym typeface="Symbol" panose="05050102010706020507" pitchFamily="18" charset="2"/>
              </a:endParaRPr>
            </a:p>
          </p:txBody>
        </p:sp>
      </p:grpSp>
      <p:sp>
        <p:nvSpPr>
          <p:cNvPr id="7185" name="AutoShape 17">
            <a:extLst>
              <a:ext uri="{FF2B5EF4-FFF2-40B4-BE49-F238E27FC236}">
                <a16:creationId xmlns:a16="http://schemas.microsoft.com/office/drawing/2014/main" id="{1B538DF0-E6F0-4AF8-94D9-FE3A739BA61A}"/>
              </a:ext>
            </a:extLst>
          </p:cNvPr>
          <p:cNvSpPr>
            <a:spLocks/>
          </p:cNvSpPr>
          <p:nvPr/>
        </p:nvSpPr>
        <p:spPr bwMode="auto">
          <a:xfrm>
            <a:off x="4654573" y="1853409"/>
            <a:ext cx="1441427" cy="646112"/>
          </a:xfrm>
          <a:prstGeom prst="borderCallout1">
            <a:avLst>
              <a:gd name="adj1" fmla="val 100056"/>
              <a:gd name="adj2" fmla="val 20257"/>
              <a:gd name="adj3" fmla="val 369427"/>
              <a:gd name="adj4" fmla="val -35707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 dirty="0"/>
              <a:t>Variable opp-lysninger</a:t>
            </a:r>
          </a:p>
        </p:txBody>
      </p:sp>
      <p:sp>
        <p:nvSpPr>
          <p:cNvPr id="3091" name="AutoShape 19">
            <a:extLst>
              <a:ext uri="{FF2B5EF4-FFF2-40B4-BE49-F238E27FC236}">
                <a16:creationId xmlns:a16="http://schemas.microsoft.com/office/drawing/2014/main" id="{013A9972-CDC1-43A5-9AD9-1FE4E9561E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0434" y="1600200"/>
            <a:ext cx="2439166" cy="679450"/>
          </a:xfrm>
          <a:prstGeom prst="wedgeRectCallout">
            <a:avLst>
              <a:gd name="adj1" fmla="val -30819"/>
              <a:gd name="adj2" fmla="val 97630"/>
            </a:avLst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sz="1900" dirty="0"/>
              <a:t>Uriktige opplysninger =&gt; uriktige vedtak</a:t>
            </a:r>
          </a:p>
        </p:txBody>
      </p:sp>
      <p:sp>
        <p:nvSpPr>
          <p:cNvPr id="3092" name="AutoShape 20">
            <a:extLst>
              <a:ext uri="{FF2B5EF4-FFF2-40B4-BE49-F238E27FC236}">
                <a16:creationId xmlns:a16="http://schemas.microsoft.com/office/drawing/2014/main" id="{13217E6A-55F0-4F38-8235-015D86E47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1" y="5638801"/>
            <a:ext cx="2378075" cy="650875"/>
          </a:xfrm>
          <a:prstGeom prst="wedgeRectCallout">
            <a:avLst>
              <a:gd name="adj1" fmla="val -5074"/>
              <a:gd name="adj2" fmla="val -92417"/>
            </a:avLst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Uriktige operasjoner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=&gt; uriktige vedtak,</a:t>
            </a:r>
            <a:endParaRPr lang="nb-NO" altLang="nb-NO" sz="2400"/>
          </a:p>
        </p:txBody>
      </p:sp>
      <p:grpSp>
        <p:nvGrpSpPr>
          <p:cNvPr id="4" name="Group 9">
            <a:extLst>
              <a:ext uri="{FF2B5EF4-FFF2-40B4-BE49-F238E27FC236}">
                <a16:creationId xmlns:a16="http://schemas.microsoft.com/office/drawing/2014/main" id="{53E9DB6C-4ED0-466D-9C38-5BDF82148763}"/>
              </a:ext>
            </a:extLst>
          </p:cNvPr>
          <p:cNvGrpSpPr>
            <a:grpSpLocks/>
          </p:cNvGrpSpPr>
          <p:nvPr/>
        </p:nvGrpSpPr>
        <p:grpSpPr bwMode="auto">
          <a:xfrm>
            <a:off x="4625975" y="3503613"/>
            <a:ext cx="3048000" cy="1828800"/>
            <a:chOff x="2016" y="1824"/>
            <a:chExt cx="1920" cy="1152"/>
          </a:xfrm>
        </p:grpSpPr>
        <p:sp>
          <p:nvSpPr>
            <p:cNvPr id="7182" name="Text Box 10">
              <a:extLst>
                <a:ext uri="{FF2B5EF4-FFF2-40B4-BE49-F238E27FC236}">
                  <a16:creationId xmlns:a16="http://schemas.microsoft.com/office/drawing/2014/main" id="{B70FB0F1-BD65-49F6-B286-FD70D2D359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0" y="1994"/>
              <a:ext cx="1060" cy="294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/>
                <a:t>Operasjoner</a:t>
              </a:r>
              <a:endParaRPr lang="nb-NO" altLang="nb-NO" sz="2000">
                <a:sym typeface="Marlett" pitchFamily="2" charset="2"/>
              </a:endParaRPr>
            </a:p>
          </p:txBody>
        </p:sp>
        <p:sp>
          <p:nvSpPr>
            <p:cNvPr id="7183" name="Rectangle 11">
              <a:extLst>
                <a:ext uri="{FF2B5EF4-FFF2-40B4-BE49-F238E27FC236}">
                  <a16:creationId xmlns:a16="http://schemas.microsoft.com/office/drawing/2014/main" id="{8FD13547-A194-47DC-8F3B-312E0B7928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" y="1824"/>
              <a:ext cx="1344" cy="115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  <p:sp>
          <p:nvSpPr>
            <p:cNvPr id="7184" name="Line 12">
              <a:extLst>
                <a:ext uri="{FF2B5EF4-FFF2-40B4-BE49-F238E27FC236}">
                  <a16:creationId xmlns:a16="http://schemas.microsoft.com/office/drawing/2014/main" id="{39E2DBC5-810C-4B60-BC20-214F03DB13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0" y="2304"/>
              <a:ext cx="576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23" name="AutoShape 17">
            <a:extLst>
              <a:ext uri="{FF2B5EF4-FFF2-40B4-BE49-F238E27FC236}">
                <a16:creationId xmlns:a16="http://schemas.microsoft.com/office/drawing/2014/main" id="{C4D103FC-7BE8-43B4-A0C9-7B96DD487552}"/>
              </a:ext>
            </a:extLst>
          </p:cNvPr>
          <p:cNvSpPr>
            <a:spLocks/>
          </p:cNvSpPr>
          <p:nvPr/>
        </p:nvSpPr>
        <p:spPr bwMode="auto">
          <a:xfrm>
            <a:off x="6477000" y="1853409"/>
            <a:ext cx="1441427" cy="646112"/>
          </a:xfrm>
          <a:prstGeom prst="borderCallout1">
            <a:avLst>
              <a:gd name="adj1" fmla="val 99345"/>
              <a:gd name="adj2" fmla="val 40340"/>
              <a:gd name="adj3" fmla="val 167455"/>
              <a:gd name="adj4" fmla="val 24860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 dirty="0"/>
              <a:t>Faste opp-lysninger</a:t>
            </a:r>
          </a:p>
        </p:txBody>
      </p:sp>
    </p:spTree>
    <p:extLst>
      <p:ext uri="{BB962C8B-B14F-4D97-AF65-F5344CB8AC3E}">
        <p14:creationId xmlns:p14="http://schemas.microsoft.com/office/powerpoint/2010/main" val="1147918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8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8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 animBg="1" autoUpdateAnimBg="0"/>
      <p:bldP spid="7185" grpId="0" animBg="1"/>
      <p:bldP spid="3091" grpId="0" animBg="1" autoUpdateAnimBg="0"/>
      <p:bldP spid="3092" grpId="0" animBg="1" autoUpdateAnimBg="0"/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52625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nb-NO" sz="3200" dirty="0">
                <a:solidFill>
                  <a:schemeClr val="accent1"/>
                </a:solidFill>
              </a:rPr>
              <a:t>Fra rettskilde til rettsregel, strukturert i behandlingstrinn</a:t>
            </a: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891425" y="993089"/>
            <a:ext cx="3579631" cy="501469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nb-NO" sz="1400" b="1" dirty="0">
                <a:latin typeface="Calibri" pitchFamily="34" charset="0"/>
              </a:rPr>
              <a:t>Aktuelle rettskildetyper i utviklingsarbeidet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Lover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Forskrifter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Stortingets plenumsforslag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EUs direktiver og forordninger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Lovforarbeider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Internasjonale traktater og konvensjoner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Rettsavgjørelser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Forvaltningsinterne regler (generelle instrukser og retningslinjer om rettsanvendelse og skjønnsutøvelse)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Forvaltningens presedensavgjørelser (praksis)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Avgjørelser i eksterne klageorganer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Uttalelser fra Sivilombudsmannen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Uttalelser fra Justisdepartementets lovavdeling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Avtaler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Standarder</a:t>
            </a:r>
          </a:p>
          <a:p>
            <a:pPr>
              <a:spcAft>
                <a:spcPts val="1000"/>
              </a:spcAft>
              <a:buFont typeface="Arial" charset="0"/>
              <a:buChar char="•"/>
            </a:pPr>
            <a:r>
              <a:rPr lang="nb-NO" sz="1400" dirty="0">
                <a:latin typeface="Calibri" pitchFamily="34" charset="0"/>
              </a:rPr>
              <a:t>Programkode fra andre relevante beslutningssystemer</a:t>
            </a:r>
          </a:p>
          <a:p>
            <a:pPr>
              <a:spcAft>
                <a:spcPts val="1000"/>
              </a:spcAft>
              <a:buFont typeface="Arial" charset="0"/>
              <a:buChar char="•"/>
            </a:pPr>
            <a:r>
              <a:rPr lang="nb-NO" sz="1400" dirty="0"/>
              <a:t>Rettsoppfatninger i juridisk litteratur</a:t>
            </a:r>
          </a:p>
          <a:p>
            <a:pPr>
              <a:spcAft>
                <a:spcPts val="1000"/>
              </a:spcAft>
              <a:buFont typeface="Arial" charset="0"/>
              <a:buChar char="•"/>
            </a:pPr>
            <a:endParaRPr lang="nb-NO" sz="1400" dirty="0"/>
          </a:p>
        </p:txBody>
      </p:sp>
      <p:grpSp>
        <p:nvGrpSpPr>
          <p:cNvPr id="3" name="Gruppe 6"/>
          <p:cNvGrpSpPr>
            <a:grpSpLocks/>
          </p:cNvGrpSpPr>
          <p:nvPr/>
        </p:nvGrpSpPr>
        <p:grpSpPr bwMode="auto">
          <a:xfrm>
            <a:off x="4737419" y="1428751"/>
            <a:ext cx="1730642" cy="4324158"/>
            <a:chOff x="3500430" y="2143116"/>
            <a:chExt cx="1587113" cy="3429024"/>
          </a:xfrm>
        </p:grpSpPr>
        <p:sp>
          <p:nvSpPr>
            <p:cNvPr id="5" name="Høyre klammeparentes 4"/>
            <p:cNvSpPr/>
            <p:nvPr/>
          </p:nvSpPr>
          <p:spPr>
            <a:xfrm>
              <a:off x="3500430" y="2143116"/>
              <a:ext cx="357325" cy="3429024"/>
            </a:xfrm>
            <a:prstGeom prst="rightBrac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 dirty="0">
                <a:solidFill>
                  <a:srgbClr val="FF0000"/>
                </a:solidFill>
              </a:endParaRPr>
            </a:p>
          </p:txBody>
        </p:sp>
        <p:sp>
          <p:nvSpPr>
            <p:cNvPr id="6" name="TekstSylinder 5"/>
            <p:cNvSpPr txBox="1"/>
            <p:nvPr/>
          </p:nvSpPr>
          <p:spPr>
            <a:xfrm>
              <a:off x="3857755" y="3357069"/>
              <a:ext cx="1229788" cy="78961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nb-NO" sz="1400" dirty="0">
                  <a:solidFill>
                    <a:schemeClr val="accent6"/>
                  </a:solidFill>
                </a:rPr>
                <a:t>Vurderinger</a:t>
              </a:r>
            </a:p>
            <a:p>
              <a:pPr>
                <a:defRPr/>
              </a:pPr>
              <a:r>
                <a:rPr lang="nb-NO" sz="1400" dirty="0">
                  <a:solidFill>
                    <a:schemeClr val="accent6"/>
                  </a:solidFill>
                </a:rPr>
                <a:t>i samsvar med</a:t>
              </a:r>
            </a:p>
            <a:p>
              <a:pPr>
                <a:defRPr/>
              </a:pPr>
              <a:r>
                <a:rPr lang="nb-NO" sz="1400" dirty="0">
                  <a:solidFill>
                    <a:schemeClr val="accent6"/>
                  </a:solidFill>
                </a:rPr>
                <a:t>rettskilde-</a:t>
              </a:r>
            </a:p>
            <a:p>
              <a:pPr>
                <a:defRPr/>
              </a:pPr>
              <a:r>
                <a:rPr lang="nb-NO" sz="1400" dirty="0">
                  <a:solidFill>
                    <a:schemeClr val="accent6"/>
                  </a:solidFill>
                </a:rPr>
                <a:t>prinsippene</a:t>
              </a:r>
            </a:p>
          </p:txBody>
        </p:sp>
      </p:grpSp>
      <p:grpSp>
        <p:nvGrpSpPr>
          <p:cNvPr id="4" name="Gruppe 9"/>
          <p:cNvGrpSpPr>
            <a:grpSpLocks/>
          </p:cNvGrpSpPr>
          <p:nvPr/>
        </p:nvGrpSpPr>
        <p:grpSpPr bwMode="auto">
          <a:xfrm>
            <a:off x="6524628" y="3214691"/>
            <a:ext cx="1486985" cy="307777"/>
            <a:chOff x="5214942" y="3643314"/>
            <a:chExt cx="1486469" cy="307579"/>
          </a:xfrm>
        </p:grpSpPr>
        <p:sp>
          <p:nvSpPr>
            <p:cNvPr id="8" name="Pil høyre 7"/>
            <p:cNvSpPr/>
            <p:nvPr/>
          </p:nvSpPr>
          <p:spPr>
            <a:xfrm>
              <a:off x="5214942" y="3643314"/>
              <a:ext cx="499890" cy="28556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4120" name="TekstSylinder 8"/>
            <p:cNvSpPr txBox="1">
              <a:spLocks noChangeArrowheads="1"/>
            </p:cNvSpPr>
            <p:nvPr/>
          </p:nvSpPr>
          <p:spPr bwMode="auto">
            <a:xfrm>
              <a:off x="5715008" y="3643314"/>
              <a:ext cx="986403" cy="3075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400"/>
                <a:t>Rettsregler</a:t>
              </a:r>
            </a:p>
          </p:txBody>
        </p:sp>
      </p:grpSp>
      <p:grpSp>
        <p:nvGrpSpPr>
          <p:cNvPr id="7" name="Gruppe 14"/>
          <p:cNvGrpSpPr>
            <a:grpSpLocks/>
          </p:cNvGrpSpPr>
          <p:nvPr/>
        </p:nvGrpSpPr>
        <p:grpSpPr bwMode="auto">
          <a:xfrm>
            <a:off x="7739062" y="1643064"/>
            <a:ext cx="2301912" cy="1452329"/>
            <a:chOff x="6429388" y="2071678"/>
            <a:chExt cx="2301295" cy="1451681"/>
          </a:xfrm>
        </p:grpSpPr>
        <p:sp>
          <p:nvSpPr>
            <p:cNvPr id="4117" name="TekstSylinder 10"/>
            <p:cNvSpPr txBox="1">
              <a:spLocks noChangeArrowheads="1"/>
            </p:cNvSpPr>
            <p:nvPr/>
          </p:nvSpPr>
          <p:spPr bwMode="auto">
            <a:xfrm>
              <a:off x="6429388" y="2071678"/>
              <a:ext cx="2301295" cy="5229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400" i="1"/>
                <a:t>Kan gjelde ulike behandlings-</a:t>
              </a:r>
            </a:p>
            <a:p>
              <a:r>
                <a:rPr lang="nb-NO" sz="1400" i="1"/>
                <a:t>trinn i enkeltsaksbehandling</a:t>
              </a:r>
            </a:p>
          </p:txBody>
        </p:sp>
        <p:sp>
          <p:nvSpPr>
            <p:cNvPr id="4118" name="TekstSylinder 11"/>
            <p:cNvSpPr txBox="1">
              <a:spLocks noChangeArrowheads="1"/>
            </p:cNvSpPr>
            <p:nvPr/>
          </p:nvSpPr>
          <p:spPr bwMode="auto">
            <a:xfrm>
              <a:off x="6858016" y="3000372"/>
              <a:ext cx="1569881" cy="5229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400"/>
                <a:t>Formelle inngangs-</a:t>
              </a:r>
            </a:p>
            <a:p>
              <a:r>
                <a:rPr lang="nb-NO" sz="1400"/>
                <a:t>kriterier</a:t>
              </a:r>
            </a:p>
          </p:txBody>
        </p:sp>
      </p:grpSp>
      <p:sp>
        <p:nvSpPr>
          <p:cNvPr id="13" name="TekstSylinder 12"/>
          <p:cNvSpPr txBox="1">
            <a:spLocks noChangeArrowheads="1"/>
          </p:cNvSpPr>
          <p:nvPr/>
        </p:nvSpPr>
        <p:spPr bwMode="auto">
          <a:xfrm>
            <a:off x="8167689" y="3143250"/>
            <a:ext cx="168296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400"/>
              <a:t>Materielle inngangs-</a:t>
            </a:r>
          </a:p>
          <a:p>
            <a:r>
              <a:rPr lang="nb-NO" sz="1400"/>
              <a:t>kriterier</a:t>
            </a:r>
          </a:p>
        </p:txBody>
      </p:sp>
      <p:sp>
        <p:nvSpPr>
          <p:cNvPr id="14" name="TekstSylinder 13"/>
          <p:cNvSpPr txBox="1">
            <a:spLocks noChangeArrowheads="1"/>
          </p:cNvSpPr>
          <p:nvPr/>
        </p:nvSpPr>
        <p:spPr bwMode="auto">
          <a:xfrm>
            <a:off x="8167689" y="3714751"/>
            <a:ext cx="163371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400"/>
              <a:t>Vedtaksbeskrivelser</a:t>
            </a:r>
          </a:p>
        </p:txBody>
      </p:sp>
      <p:grpSp>
        <p:nvGrpSpPr>
          <p:cNvPr id="9" name="Gruppe 24"/>
          <p:cNvGrpSpPr>
            <a:grpSpLocks/>
          </p:cNvGrpSpPr>
          <p:nvPr/>
        </p:nvGrpSpPr>
        <p:grpSpPr bwMode="auto">
          <a:xfrm>
            <a:off x="8096250" y="2214564"/>
            <a:ext cx="2000250" cy="1500187"/>
            <a:chOff x="5000628" y="4857760"/>
            <a:chExt cx="2000264" cy="1500198"/>
          </a:xfrm>
        </p:grpSpPr>
        <p:sp>
          <p:nvSpPr>
            <p:cNvPr id="23" name="Avrundet rektangel 22"/>
            <p:cNvSpPr/>
            <p:nvPr/>
          </p:nvSpPr>
          <p:spPr>
            <a:xfrm>
              <a:off x="5000628" y="4857760"/>
              <a:ext cx="2000264" cy="1500198"/>
            </a:xfrm>
            <a:prstGeom prst="roundRect">
              <a:avLst/>
            </a:prstGeom>
            <a:solidFill>
              <a:schemeClr val="accent1">
                <a:alpha val="14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 dirty="0"/>
            </a:p>
          </p:txBody>
        </p:sp>
        <p:sp>
          <p:nvSpPr>
            <p:cNvPr id="24" name="TekstSylinder 23"/>
            <p:cNvSpPr txBox="1"/>
            <p:nvPr/>
          </p:nvSpPr>
          <p:spPr>
            <a:xfrm>
              <a:off x="5143504" y="4929198"/>
              <a:ext cx="1507475" cy="30777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nb-NO" sz="1400" dirty="0">
                  <a:solidFill>
                    <a:schemeClr val="accent6"/>
                  </a:solidFill>
                </a:rPr>
                <a:t>Rettsfaktum (hvis)</a:t>
              </a:r>
            </a:p>
          </p:txBody>
        </p:sp>
      </p:grpSp>
      <p:grpSp>
        <p:nvGrpSpPr>
          <p:cNvPr id="10" name="Gruppe 28"/>
          <p:cNvGrpSpPr/>
          <p:nvPr/>
        </p:nvGrpSpPr>
        <p:grpSpPr>
          <a:xfrm>
            <a:off x="8096256" y="3714743"/>
            <a:ext cx="2000264" cy="928694"/>
            <a:chOff x="6643702" y="5643578"/>
            <a:chExt cx="2000264" cy="928694"/>
          </a:xfrm>
          <a:solidFill>
            <a:schemeClr val="accent2">
              <a:lumMod val="20000"/>
              <a:lumOff val="80000"/>
              <a:alpha val="15000"/>
            </a:schemeClr>
          </a:solidFill>
        </p:grpSpPr>
        <p:sp>
          <p:nvSpPr>
            <p:cNvPr id="27" name="Avrundet rektangel 26"/>
            <p:cNvSpPr/>
            <p:nvPr/>
          </p:nvSpPr>
          <p:spPr>
            <a:xfrm>
              <a:off x="6643702" y="5643578"/>
              <a:ext cx="2000264" cy="928694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 dirty="0"/>
            </a:p>
          </p:txBody>
        </p:sp>
        <p:sp>
          <p:nvSpPr>
            <p:cNvPr id="28" name="TekstSylinder 27"/>
            <p:cNvSpPr txBox="1"/>
            <p:nvPr/>
          </p:nvSpPr>
          <p:spPr>
            <a:xfrm>
              <a:off x="7000892" y="6262465"/>
              <a:ext cx="1358064" cy="307777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nb-NO" sz="1400" dirty="0">
                  <a:solidFill>
                    <a:schemeClr val="accent6"/>
                  </a:solidFill>
                </a:rPr>
                <a:t>Rettsfølge (så)</a:t>
              </a:r>
            </a:p>
          </p:txBody>
        </p:sp>
      </p:grpSp>
      <p:grpSp>
        <p:nvGrpSpPr>
          <p:cNvPr id="11" name="Gruppe 32"/>
          <p:cNvGrpSpPr>
            <a:grpSpLocks/>
          </p:cNvGrpSpPr>
          <p:nvPr/>
        </p:nvGrpSpPr>
        <p:grpSpPr bwMode="auto">
          <a:xfrm>
            <a:off x="5881689" y="3571876"/>
            <a:ext cx="1592424" cy="1309959"/>
            <a:chOff x="4500562" y="4286256"/>
            <a:chExt cx="1591821" cy="1310439"/>
          </a:xfrm>
        </p:grpSpPr>
        <p:sp>
          <p:nvSpPr>
            <p:cNvPr id="4113" name="TekstSylinder 29"/>
            <p:cNvSpPr txBox="1">
              <a:spLocks noChangeArrowheads="1"/>
            </p:cNvSpPr>
            <p:nvPr/>
          </p:nvSpPr>
          <p:spPr bwMode="auto">
            <a:xfrm>
              <a:off x="4500562" y="4857760"/>
              <a:ext cx="1591821" cy="7389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400" i="1" dirty="0"/>
                <a:t>Fra saksorientert til</a:t>
              </a:r>
            </a:p>
            <a:p>
              <a:r>
                <a:rPr lang="nb-NO" sz="1400" i="1" dirty="0"/>
                <a:t>systemorientert</a:t>
              </a:r>
            </a:p>
            <a:p>
              <a:r>
                <a:rPr lang="nb-NO" sz="1400" i="1" dirty="0"/>
                <a:t>fortolkning</a:t>
              </a:r>
            </a:p>
          </p:txBody>
        </p:sp>
        <p:cxnSp>
          <p:nvCxnSpPr>
            <p:cNvPr id="32" name="Rett linje 31"/>
            <p:cNvCxnSpPr>
              <a:endCxn id="4113" idx="0"/>
            </p:cNvCxnSpPr>
            <p:nvPr/>
          </p:nvCxnSpPr>
          <p:spPr>
            <a:xfrm flipH="1">
              <a:off x="5296473" y="4286256"/>
              <a:ext cx="61016" cy="5715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uppe 36"/>
          <p:cNvGrpSpPr>
            <a:grpSpLocks/>
          </p:cNvGrpSpPr>
          <p:nvPr/>
        </p:nvGrpSpPr>
        <p:grpSpPr bwMode="auto">
          <a:xfrm>
            <a:off x="6881815" y="3429000"/>
            <a:ext cx="2265107" cy="2012850"/>
            <a:chOff x="5500694" y="4143380"/>
            <a:chExt cx="2265217" cy="2012306"/>
          </a:xfrm>
        </p:grpSpPr>
        <p:sp>
          <p:nvSpPr>
            <p:cNvPr id="4110" name="TekstSylinder 25"/>
            <p:cNvSpPr txBox="1">
              <a:spLocks noChangeArrowheads="1"/>
            </p:cNvSpPr>
            <p:nvPr/>
          </p:nvSpPr>
          <p:spPr bwMode="auto">
            <a:xfrm>
              <a:off x="5500694" y="5786454"/>
              <a:ext cx="2265217" cy="369232"/>
            </a:xfrm>
            <a:prstGeom prst="rect">
              <a:avLst/>
            </a:prstGeom>
            <a:noFill/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/>
                <a:t>Komplekst eller enkelt</a:t>
              </a:r>
            </a:p>
          </p:txBody>
        </p:sp>
        <p:cxnSp>
          <p:nvCxnSpPr>
            <p:cNvPr id="34" name="Rett linje 33"/>
            <p:cNvCxnSpPr/>
            <p:nvPr/>
          </p:nvCxnSpPr>
          <p:spPr>
            <a:xfrm rot="5400000" flipH="1" flipV="1">
              <a:off x="5679558" y="4607485"/>
              <a:ext cx="1642619" cy="71441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Rett linje 35"/>
            <p:cNvCxnSpPr/>
            <p:nvPr/>
          </p:nvCxnSpPr>
          <p:spPr>
            <a:xfrm rot="5400000" flipH="1" flipV="1">
              <a:off x="6143776" y="5071703"/>
              <a:ext cx="714182" cy="71441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ktangel 14">
            <a:extLst>
              <a:ext uri="{FF2B5EF4-FFF2-40B4-BE49-F238E27FC236}">
                <a16:creationId xmlns:a16="http://schemas.microsoft.com/office/drawing/2014/main" id="{3811B4C2-0768-41BD-9FD8-829D3BCD75BE}"/>
              </a:ext>
            </a:extLst>
          </p:cNvPr>
          <p:cNvSpPr/>
          <p:nvPr/>
        </p:nvSpPr>
        <p:spPr>
          <a:xfrm>
            <a:off x="4881563" y="6196743"/>
            <a:ext cx="908105" cy="295956"/>
          </a:xfrm>
          <a:prstGeom prst="rect">
            <a:avLst/>
          </a:prstGeom>
          <a:solidFill>
            <a:srgbClr val="FFFF66">
              <a:alpha val="49000"/>
            </a:srgb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0" name="Gruppe 29">
            <a:extLst>
              <a:ext uri="{FF2B5EF4-FFF2-40B4-BE49-F238E27FC236}">
                <a16:creationId xmlns:a16="http://schemas.microsoft.com/office/drawing/2014/main" id="{D915F547-0197-4D17-A4AB-0117DC9D6580}"/>
              </a:ext>
            </a:extLst>
          </p:cNvPr>
          <p:cNvGrpSpPr/>
          <p:nvPr/>
        </p:nvGrpSpPr>
        <p:grpSpPr>
          <a:xfrm>
            <a:off x="797380" y="1480425"/>
            <a:ext cx="7791789" cy="5045634"/>
            <a:chOff x="1636534" y="1428751"/>
            <a:chExt cx="7791789" cy="5045634"/>
          </a:xfrm>
        </p:grpSpPr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id="{5D0684B2-8D1D-4B0B-A68F-322880217E39}"/>
                </a:ext>
              </a:extLst>
            </p:cNvPr>
            <p:cNvGrpSpPr/>
            <p:nvPr/>
          </p:nvGrpSpPr>
          <p:grpSpPr>
            <a:xfrm>
              <a:off x="1644492" y="1428751"/>
              <a:ext cx="7783831" cy="5045634"/>
              <a:chOff x="1644492" y="1428751"/>
              <a:chExt cx="7783831" cy="5045634"/>
            </a:xfrm>
          </p:grpSpPr>
          <p:grpSp>
            <p:nvGrpSpPr>
              <p:cNvPr id="20" name="Gruppe 19">
                <a:extLst>
                  <a:ext uri="{FF2B5EF4-FFF2-40B4-BE49-F238E27FC236}">
                    <a16:creationId xmlns:a16="http://schemas.microsoft.com/office/drawing/2014/main" id="{8A6DFB44-3D40-43EB-AA37-1CFC6F0CD600}"/>
                  </a:ext>
                </a:extLst>
              </p:cNvPr>
              <p:cNvGrpSpPr/>
              <p:nvPr/>
            </p:nvGrpSpPr>
            <p:grpSpPr>
              <a:xfrm>
                <a:off x="1644492" y="1428751"/>
                <a:ext cx="7783831" cy="5045634"/>
                <a:chOff x="1644492" y="1428751"/>
                <a:chExt cx="7783831" cy="5045634"/>
              </a:xfrm>
            </p:grpSpPr>
            <p:sp>
              <p:nvSpPr>
                <p:cNvPr id="29" name="TekstSylinder 28"/>
                <p:cNvSpPr txBox="1">
                  <a:spLocks noChangeArrowheads="1"/>
                </p:cNvSpPr>
                <p:nvPr/>
              </p:nvSpPr>
              <p:spPr bwMode="auto">
                <a:xfrm>
                  <a:off x="3338514" y="6105053"/>
                  <a:ext cx="6089809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GB" dirty="0" err="1"/>
                    <a:t>Spesifisering</a:t>
                  </a:r>
                  <a:r>
                    <a:rPr lang="en-GB" dirty="0"/>
                    <a:t> </a:t>
                  </a:r>
                  <a:r>
                    <a:rPr lang="en-GB" dirty="0" err="1"/>
                    <a:t>i</a:t>
                  </a:r>
                  <a:r>
                    <a:rPr lang="en-GB" dirty="0"/>
                    <a:t> to </a:t>
                  </a:r>
                  <a:r>
                    <a:rPr lang="en-GB" dirty="0" err="1"/>
                    <a:t>faser</a:t>
                  </a:r>
                  <a:r>
                    <a:rPr lang="en-GB" dirty="0"/>
                    <a:t>: </a:t>
                  </a:r>
                  <a:r>
                    <a:rPr lang="en-GB" dirty="0" err="1"/>
                    <a:t>i</a:t>
                  </a:r>
                  <a:r>
                    <a:rPr lang="en-GB" dirty="0"/>
                    <a:t>) forenklet </a:t>
                  </a:r>
                  <a:r>
                    <a:rPr lang="en-GB" dirty="0" err="1"/>
                    <a:t>og</a:t>
                  </a:r>
                  <a:r>
                    <a:rPr lang="en-GB" dirty="0"/>
                    <a:t> ii) </a:t>
                  </a:r>
                  <a:r>
                    <a:rPr lang="en-GB" dirty="0" err="1"/>
                    <a:t>komplett</a:t>
                  </a:r>
                  <a:r>
                    <a:rPr lang="en-GB" dirty="0"/>
                    <a:t> </a:t>
                  </a:r>
                  <a:r>
                    <a:rPr lang="en-GB" dirty="0" err="1"/>
                    <a:t>rettskildebruk</a:t>
                  </a:r>
                  <a:endParaRPr lang="en-GB" dirty="0"/>
                </a:p>
              </p:txBody>
            </p:sp>
            <p:grpSp>
              <p:nvGrpSpPr>
                <p:cNvPr id="19" name="Gruppe 18">
                  <a:extLst>
                    <a:ext uri="{FF2B5EF4-FFF2-40B4-BE49-F238E27FC236}">
                      <a16:creationId xmlns:a16="http://schemas.microsoft.com/office/drawing/2014/main" id="{49DBF067-3219-4E3A-BFFB-EDCCD9E444D5}"/>
                    </a:ext>
                  </a:extLst>
                </p:cNvPr>
                <p:cNvGrpSpPr/>
                <p:nvPr/>
              </p:nvGrpSpPr>
              <p:grpSpPr>
                <a:xfrm>
                  <a:off x="1644492" y="1428751"/>
                  <a:ext cx="116324" cy="976135"/>
                  <a:chOff x="1644492" y="1428751"/>
                  <a:chExt cx="116324" cy="976135"/>
                </a:xfrm>
              </p:grpSpPr>
              <p:sp>
                <p:nvSpPr>
                  <p:cNvPr id="16" name="Rektangel 15">
                    <a:extLst>
                      <a:ext uri="{FF2B5EF4-FFF2-40B4-BE49-F238E27FC236}">
                        <a16:creationId xmlns:a16="http://schemas.microsoft.com/office/drawing/2014/main" id="{F9779DF6-AC9F-4B6C-8875-BF23F7CB0D91}"/>
                      </a:ext>
                    </a:extLst>
                  </p:cNvPr>
                  <p:cNvSpPr/>
                  <p:nvPr/>
                </p:nvSpPr>
                <p:spPr>
                  <a:xfrm>
                    <a:off x="1644492" y="1428751"/>
                    <a:ext cx="99579" cy="122695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pic>
                <p:nvPicPr>
                  <p:cNvPr id="17" name="Bilde 16">
                    <a:extLst>
                      <a:ext uri="{FF2B5EF4-FFF2-40B4-BE49-F238E27FC236}">
                        <a16:creationId xmlns:a16="http://schemas.microsoft.com/office/drawing/2014/main" id="{4E3C940E-A9E2-46EC-A35F-2D1EDA47079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651078" y="1643064"/>
                    <a:ext cx="109738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18" name="Bilde 17">
                    <a:extLst>
                      <a:ext uri="{FF2B5EF4-FFF2-40B4-BE49-F238E27FC236}">
                        <a16:creationId xmlns:a16="http://schemas.microsoft.com/office/drawing/2014/main" id="{2B38D2F3-88E8-440D-AE39-F578A632EC6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644492" y="2264666"/>
                    <a:ext cx="109738" cy="140220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22" name="Bilde 21">
                <a:extLst>
                  <a:ext uri="{FF2B5EF4-FFF2-40B4-BE49-F238E27FC236}">
                    <a16:creationId xmlns:a16="http://schemas.microsoft.com/office/drawing/2014/main" id="{F536FC67-D9C1-44C6-8104-B5A8CDF019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44492" y="2903308"/>
                <a:ext cx="109738" cy="140220"/>
              </a:xfrm>
              <a:prstGeom prst="rect">
                <a:avLst/>
              </a:prstGeom>
            </p:spPr>
          </p:pic>
        </p:grpSp>
        <p:pic>
          <p:nvPicPr>
            <p:cNvPr id="26" name="Bilde 25">
              <a:extLst>
                <a:ext uri="{FF2B5EF4-FFF2-40B4-BE49-F238E27FC236}">
                  <a16:creationId xmlns:a16="http://schemas.microsoft.com/office/drawing/2014/main" id="{DF0D2545-8CCB-4E14-A94D-D604F4246E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36534" y="5072063"/>
              <a:ext cx="109738" cy="1402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7343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41958" y="1481867"/>
            <a:ext cx="5659438" cy="326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493838" y="3113089"/>
            <a:ext cx="538163" cy="2762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7" name="TekstSylinder 6"/>
          <p:cNvSpPr txBox="1">
            <a:spLocks noChangeArrowheads="1"/>
          </p:cNvSpPr>
          <p:nvPr/>
        </p:nvSpPr>
        <p:spPr bwMode="auto">
          <a:xfrm>
            <a:off x="520880" y="2633556"/>
            <a:ext cx="248407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Inndeling av rettsreglene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etter «behandlingstrinn»</a:t>
            </a:r>
          </a:p>
        </p:txBody>
      </p:sp>
      <p:sp>
        <p:nvSpPr>
          <p:cNvPr id="8" name="TekstSylinder 7"/>
          <p:cNvSpPr txBox="1">
            <a:spLocks noChangeArrowheads="1"/>
          </p:cNvSpPr>
          <p:nvPr/>
        </p:nvSpPr>
        <p:spPr bwMode="auto">
          <a:xfrm>
            <a:off x="520880" y="5166433"/>
            <a:ext cx="1053288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Senere skal vi også</a:t>
            </a:r>
          </a:p>
          <a:p>
            <a:r>
              <a:rPr lang="nb-NO" b="1" dirty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-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utlede rettsreglene med utgangspunkt </a:t>
            </a:r>
            <a:r>
              <a:rPr lang="nb-NO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i informasjonsanalyser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(jf. «opplysningstyper» i figuren ovenfor) og </a:t>
            </a:r>
            <a:r>
              <a:rPr lang="nb-NO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prosessanalyser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(jf. «operasjoner» i figuren)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C79BB3E3-ABC5-4DF2-B1CF-F7D799C7C759}"/>
              </a:ext>
            </a:extLst>
          </p:cNvPr>
          <p:cNvSpPr txBox="1"/>
          <p:nvPr/>
        </p:nvSpPr>
        <p:spPr>
          <a:xfrm>
            <a:off x="1314451" y="424800"/>
            <a:ext cx="90015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chemeClr val="accent1"/>
                </a:solidFill>
              </a:rPr>
              <a:t>Høyre del av forrige bilde illustrert på en annen måte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05BCA3CE-EFBB-4DCD-ACC9-4C2103CB04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880" y="3677709"/>
            <a:ext cx="245804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Logiske og aritmetiske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operasjoner anvendt på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opplysninger som er be-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slutningsgrunnlag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8DFE57FA-7BD0-4BCE-B6AB-2BE349942546}"/>
              </a:ext>
            </a:extLst>
          </p:cNvPr>
          <p:cNvSpPr txBox="1"/>
          <p:nvPr/>
        </p:nvSpPr>
        <p:spPr>
          <a:xfrm>
            <a:off x="520880" y="6075255"/>
            <a:ext cx="10338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>
                <a:solidFill>
                  <a:schemeClr val="accent1"/>
                </a:solidFill>
                <a:latin typeface="+mj-lt"/>
              </a:rPr>
              <a:t>-</a:t>
            </a:r>
            <a:r>
              <a:rPr lang="nb-NO" dirty="0">
                <a:latin typeface="+mj-lt"/>
              </a:rPr>
              <a:t> dele inn rettsreglene  etter hvem reglene gjelder (hva gjelder alle parter, hva gjelder for særskilte grupper?)</a:t>
            </a:r>
          </a:p>
        </p:txBody>
      </p:sp>
    </p:spTree>
    <p:extLst>
      <p:ext uri="{BB962C8B-B14F-4D97-AF65-F5344CB8AC3E}">
        <p14:creationId xmlns:p14="http://schemas.microsoft.com/office/powerpoint/2010/main" val="290171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79EFB6-4E9B-4674-ABE9-09AC58E63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  <a:latin typeface="+mn-lt"/>
                <a:cs typeface="Calibri Light" panose="020F0302020204030204" pitchFamily="34" charset="0"/>
              </a:rPr>
              <a:t>De to grunnleggende analysene som inngår i transformeringen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7CD0C5-B6F2-4D03-B1B7-3D55BB5BCC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 </a:t>
            </a:r>
            <a:r>
              <a:rPr lang="nb-NO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informasjons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analyse</a:t>
            </a:r>
          </a:p>
          <a:p>
            <a:pPr marL="0" indent="0">
              <a:buNone/>
            </a:pP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  Som regel mest jus i denne delen av analysen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Hvilke fakta/data er relevante i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hht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. rettskildene?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skal de begreper som beskriver fakta/data forstås?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Tilsvarer denne forståelsen av fakta/data som finnes tilgjengelig i maskinlesbar form?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 </a:t>
            </a:r>
            <a:r>
              <a:rPr lang="nb-NO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prosess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analyse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  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Ofte relativt lite jus i denne delen av analysen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må fakta/data bli behandlet for å nå frem til et rettsriktig resultat?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 hvilken grad kan behandlingen forstås som utførelse av logiske og aritmetiske operasjoner?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0BC1ED7-D218-4F8A-9C27-D3563AB92F7C}"/>
              </a:ext>
            </a:extLst>
          </p:cNvPr>
          <p:cNvSpPr txBox="1"/>
          <p:nvPr/>
        </p:nvSpPr>
        <p:spPr>
          <a:xfrm>
            <a:off x="2164494" y="6176963"/>
            <a:ext cx="677102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Neste forelesning (11.3) vil handle om temaene i dette og forrige bilde</a:t>
            </a:r>
          </a:p>
        </p:txBody>
      </p:sp>
    </p:spTree>
    <p:extLst>
      <p:ext uri="{BB962C8B-B14F-4D97-AF65-F5344CB8AC3E}">
        <p14:creationId xmlns:p14="http://schemas.microsoft.com/office/powerpoint/2010/main" val="160393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1252</Words>
  <Application>Microsoft Office PowerPoint</Application>
  <PresentationFormat>Widescreen</PresentationFormat>
  <Paragraphs>188</Paragraphs>
  <Slides>16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Office-tema</vt:lpstr>
      <vt:lpstr>Etablering av rettskildesystem og grunnleggende om transformering</vt:lpstr>
      <vt:lpstr>PowerPoint-presentasjon</vt:lpstr>
      <vt:lpstr>Fra lovtekst til programkode («transformering»)</vt:lpstr>
      <vt:lpstr>Etablering av rettskildesystem for systemet som skal utvikles</vt:lpstr>
      <vt:lpstr>Presiseringer</vt:lpstr>
      <vt:lpstr>PowerPoint-presentasjon</vt:lpstr>
      <vt:lpstr>Programkode som rettskilde?</vt:lpstr>
      <vt:lpstr>Fire hovedtrinn i arbeidet med å etablere rettskildesystemet for den aktuelle systemløsningen (jf. dette bildet og bildene 9 og 10)</vt:lpstr>
      <vt:lpstr>De fire hovedtrinnene i arbeidet med rettskildene frem til analyse (fortsatt)</vt:lpstr>
      <vt:lpstr>De fire hovedtrinnene i arbeidet med rettskildene frem til analyse (fortsatt)</vt:lpstr>
      <vt:lpstr>Transformering</vt:lpstr>
      <vt:lpstr>Fra saksorientert til systemorientert fortolkning</vt:lpstr>
      <vt:lpstr>Hovedelementene i den automatiserte rettslige beslutningsprosessen som transformeringen skal resultere i</vt:lpstr>
      <vt:lpstr>Fra rettskilde til rettsregel, strukturert i behandlingstrinn</vt:lpstr>
      <vt:lpstr>PowerPoint-presentasjon</vt:lpstr>
      <vt:lpstr>De to grunnleggende analysene som inngår i transformeringen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 det rettskildemessige  grunnlaget for transformering</dc:title>
  <dc:creator>dag wiese schartum</dc:creator>
  <cp:lastModifiedBy>dag wiese schartum</cp:lastModifiedBy>
  <cp:revision>22</cp:revision>
  <dcterms:created xsi:type="dcterms:W3CDTF">2018-03-06T12:33:27Z</dcterms:created>
  <dcterms:modified xsi:type="dcterms:W3CDTF">2020-02-25T22:48:03Z</dcterms:modified>
</cp:coreProperties>
</file>