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13"/>
  </p:handoutMasterIdLst>
  <p:sldIdLst>
    <p:sldId id="256" r:id="rId2"/>
    <p:sldId id="258" r:id="rId3"/>
    <p:sldId id="276" r:id="rId4"/>
    <p:sldId id="271" r:id="rId5"/>
    <p:sldId id="261" r:id="rId6"/>
    <p:sldId id="272" r:id="rId7"/>
    <p:sldId id="262" r:id="rId8"/>
    <p:sldId id="263" r:id="rId9"/>
    <p:sldId id="259" r:id="rId10"/>
    <p:sldId id="273" r:id="rId11"/>
    <p:sldId id="275" r:id="rId12"/>
  </p:sldIdLst>
  <p:sldSz cx="9144000" cy="6858000" type="screen4x3"/>
  <p:notesSz cx="6797675" cy="9926638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E7308"/>
    <a:srgbClr val="3333FF"/>
    <a:srgbClr val="00FFCC"/>
    <a:srgbClr val="FFCC99"/>
    <a:srgbClr val="007A5D"/>
    <a:srgbClr val="CC0099"/>
    <a:srgbClr val="E1FFD1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66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359CAC16-FFD0-4B6A-B616-C4B46DCEBD8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6ADA199-83CB-48CD-87F8-50E9C4B59BD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F03E95D9-C0BB-461D-94DA-54F6B1F3D50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90ABBF5B-D2B3-435A-BBBC-1F722FDFB36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AFEBA4E-75B0-4098-ADEA-0FBB56FE6CEC}" type="slidenum">
              <a:rPr lang="nb-NO" altLang="nb-NO"/>
              <a:pPr/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C776057-2A79-4EBA-8E4C-EFCB058B6E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2E29EAC-8956-4ADC-90CE-EF6E359649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1BB2455-F6AA-49FF-9AC8-51756C8D4C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A8341-E7EE-4446-B1CD-545403575B7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84138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2FE6EFC-324B-4D6C-9294-57DD616402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7ECC556-4DF1-48CA-83E2-30497820CC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593E06D-498A-45A3-84A7-C19DDD51C3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D1B22A-1C41-4A3C-9775-387D0C7516B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18699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38C8299-0EFF-4FC0-9828-2252D737AA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31C35C6-150B-4834-B141-E2D05145F9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BEFFD4E-441B-42CC-ACCB-E95D47EAB5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16C9A4-6511-47A9-83DB-E8D555C7B365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850840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1263E6-7650-4F9C-83FD-9163CAD191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B30C6C-5350-4ED7-8D3D-C1A7680D1C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02629D-BD78-4DD9-A5F3-39C11DB0F0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CE8486-D5BB-4EC3-AE52-DEACB80D4373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01031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A992F49-6286-41E0-9559-A4BB6E7905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66F486E-9AC3-4149-B024-ADAFBB705E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1FE79B1-A631-426A-9C6A-805F7FCC45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218771-8261-4EF4-9518-062A13CF8F14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81806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6EB96AA-9772-43D6-A232-72E5506106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2B0ABBD-4A21-4537-B0BA-6627F661B9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B73774F-710A-47A3-B0EC-8A92DB074F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F6D4A7-F713-4858-B123-15950E37A47D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170547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A7C97F0-A226-4579-8EAA-1E99CE0DCD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2D00A77-F687-4FF7-8FAA-82D499074D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56CE990-EF7D-469E-BDED-888F1A1A2B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87D62D-7D6B-47FD-A23C-B2515291ABC0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617331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DEE39E-7F93-4A90-B621-2753AA0498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775D2B-459E-4366-A0B5-B16B013B68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1F98F9-23F1-4D68-BE94-88F272A5A0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159E3F-B363-4E52-94E6-81C6BBB72AB4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500557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DD66B9-4D85-49A2-8105-3B0E95BF35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3C153C-067D-45BB-B165-2F954AEF4F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B7FB28-9871-4517-80F9-7BBE9CDBCA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D40AC7-4E24-4132-8E34-C1627580EF5A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342604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EFE0529-291A-4298-A700-8A1EA96C82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12F9946-93E0-4A30-89C8-70E1C6E57D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FEAE858-C809-484A-BEEE-619595B5C9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C4CCC0-4F48-4C6E-B77A-712998E915D3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28081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AF602FA-3DBA-40AC-B203-3D747B47B7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A404475-EF4E-429E-AFCF-264D4C884D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98897F0-B39C-47FD-A6AA-A1EB44F958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E38870-F89B-4CD4-AF64-BAC96284B024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920458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A54074E-7B83-4902-A77C-7B0126271D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 i malen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03B69D7-3140-40FE-8763-6D62CBD549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3E69082-F478-4F7C-8575-264E3109A56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29E9D57-B59C-4C60-B85E-AC52A831244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6541BE9-A02B-4D75-B55E-6B8AE8C8DBE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4A73F2F-9582-4481-A820-1FC26128C3ED}" type="slidenum">
              <a:rPr lang="nb-NO" altLang="nb-NO"/>
              <a:pPr/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57F2DC0-DA16-4265-9399-28C9CCEBF3E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341438"/>
            <a:ext cx="7772400" cy="2087562"/>
          </a:xfrm>
        </p:spPr>
        <p:txBody>
          <a:bodyPr/>
          <a:lstStyle/>
          <a:p>
            <a:r>
              <a:rPr lang="nb-NO" altLang="nb-NO" sz="3200">
                <a:solidFill>
                  <a:srgbClr val="0000FF"/>
                </a:solidFill>
              </a:rPr>
              <a:t>  Rettskildestudier</a:t>
            </a:r>
            <a:br>
              <a:rPr lang="nb-NO" altLang="nb-NO" sz="3200">
                <a:solidFill>
                  <a:srgbClr val="0000FF"/>
                </a:solidFill>
              </a:rPr>
            </a:br>
            <a:r>
              <a:rPr lang="nb-NO" altLang="nb-NO" sz="3200">
                <a:solidFill>
                  <a:srgbClr val="0000FF"/>
                </a:solidFill>
              </a:rPr>
              <a:t>   </a:t>
            </a:r>
            <a:r>
              <a:rPr lang="nb-NO" altLang="nb-NO" sz="2000">
                <a:solidFill>
                  <a:srgbClr val="0000FF"/>
                </a:solidFill>
              </a:rPr>
              <a:t>(«annen rettskildeforskning»)</a:t>
            </a:r>
            <a:br>
              <a:rPr lang="nb-NO" altLang="nb-NO" sz="3200">
                <a:solidFill>
                  <a:srgbClr val="0000FF"/>
                </a:solidFill>
              </a:rPr>
            </a:br>
            <a:endParaRPr lang="nb-NO" altLang="nb-NO" sz="32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267516D-C157-4566-AF17-387B90FA8F9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altLang="nb-NO" sz="1400">
                <a:solidFill>
                  <a:srgbClr val="A50021"/>
                </a:solidFill>
              </a:rPr>
              <a:t>Dag Wiese Schartum, AFIN</a:t>
            </a:r>
            <a:endParaRPr lang="nb-NO" altLang="nb-NO" sz="1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614"/>
    </mc:Choice>
    <mc:Fallback>
      <p:transition spd="slow" advTm="4161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5EDC62C0-5F4D-461A-A28F-A63A385197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pPr>
              <a:defRPr/>
            </a:pPr>
            <a:r>
              <a:rPr lang="nb-NO" sz="36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Hva det handler om</a:t>
            </a:r>
            <a:endParaRPr lang="nb-NO" sz="2800" u="sng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AB36F6C2-44B7-4C9F-859D-801C59AD67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28775"/>
            <a:ext cx="8229600" cy="4848225"/>
          </a:xfrm>
          <a:solidFill>
            <a:srgbClr val="CCCCFF"/>
          </a:solidFill>
        </p:spPr>
        <p:txBody>
          <a:bodyPr/>
          <a:lstStyle/>
          <a:p>
            <a:pPr>
              <a:defRPr/>
            </a:pPr>
            <a:r>
              <a:rPr lang="nb-NO" altLang="nb-NO" sz="2200" dirty="0">
                <a:solidFill>
                  <a:srgbClr val="000000"/>
                </a:solidFill>
              </a:rPr>
              <a:t>Empirisk orientert forskning på rettskildene</a:t>
            </a:r>
          </a:p>
          <a:p>
            <a:pPr>
              <a:defRPr/>
            </a:pPr>
            <a:r>
              <a:rPr lang="nb-NO" altLang="nb-NO" sz="2200" dirty="0">
                <a:solidFill>
                  <a:srgbClr val="000000"/>
                </a:solidFill>
              </a:rPr>
              <a:t>Forskning som henter empiri fra rettskilder uten å ha som mål å finne fram til gjeldende rett</a:t>
            </a:r>
          </a:p>
          <a:p>
            <a:pPr>
              <a:defRPr/>
            </a:pPr>
            <a:r>
              <a:rPr lang="nb-NO" altLang="nb-NO" sz="2200" dirty="0">
                <a:solidFill>
                  <a:srgbClr val="000000"/>
                </a:solidFill>
              </a:rPr>
              <a:t>Forskning som </a:t>
            </a:r>
            <a:r>
              <a:rPr lang="nb-NO" altLang="nb-NO" sz="2200" i="1" dirty="0">
                <a:solidFill>
                  <a:srgbClr val="000000"/>
                </a:solidFill>
              </a:rPr>
              <a:t>for eksempel </a:t>
            </a:r>
            <a:r>
              <a:rPr lang="nb-NO" altLang="nb-NO" sz="2200" dirty="0">
                <a:solidFill>
                  <a:srgbClr val="000000"/>
                </a:solidFill>
              </a:rPr>
              <a:t>undersøker</a:t>
            </a:r>
          </a:p>
          <a:p>
            <a:pPr lvl="1">
              <a:defRPr/>
            </a:pPr>
            <a:r>
              <a:rPr lang="nb-NO" altLang="nb-NO" sz="2000" dirty="0">
                <a:solidFill>
                  <a:srgbClr val="000000"/>
                </a:solidFill>
              </a:rPr>
              <a:t>rettskildeproduksjon</a:t>
            </a:r>
          </a:p>
          <a:p>
            <a:pPr lvl="1">
              <a:defRPr/>
            </a:pPr>
            <a:r>
              <a:rPr lang="nb-NO" altLang="nb-NO" sz="2000" dirty="0">
                <a:solidFill>
                  <a:srgbClr val="000000"/>
                </a:solidFill>
              </a:rPr>
              <a:t>kvantifisere rettskilder </a:t>
            </a:r>
          </a:p>
          <a:p>
            <a:pPr lvl="1">
              <a:defRPr/>
            </a:pPr>
            <a:r>
              <a:rPr lang="nb-NO" altLang="nb-NO" sz="2000" dirty="0">
                <a:solidFill>
                  <a:srgbClr val="000000"/>
                </a:solidFill>
              </a:rPr>
              <a:t>innholdsmessige endringer i rettskildematerialet</a:t>
            </a:r>
          </a:p>
          <a:p>
            <a:pPr lvl="1">
              <a:defRPr/>
            </a:pPr>
            <a:r>
              <a:rPr lang="nb-NO" altLang="nb-NO" sz="2000" dirty="0">
                <a:solidFill>
                  <a:srgbClr val="000000"/>
                </a:solidFill>
              </a:rPr>
              <a:t>rettskilders innholdsmessige kvaliteter</a:t>
            </a:r>
          </a:p>
          <a:p>
            <a:pPr lvl="1">
              <a:defRPr/>
            </a:pPr>
            <a:r>
              <a:rPr lang="nb-NO" altLang="nb-NO" sz="2000" dirty="0">
                <a:solidFill>
                  <a:srgbClr val="000000"/>
                </a:solidFill>
              </a:rPr>
              <a:t>rettskilders strukturelle kvaliteter</a:t>
            </a:r>
          </a:p>
          <a:p>
            <a:pPr lvl="1">
              <a:defRPr/>
            </a:pPr>
            <a:r>
              <a:rPr lang="nb-NO" altLang="nb-NO" sz="2000" dirty="0">
                <a:solidFill>
                  <a:srgbClr val="000000"/>
                </a:solidFill>
              </a:rPr>
              <a:t>bruk av rettskilder</a:t>
            </a:r>
          </a:p>
          <a:p>
            <a:pPr lvl="1">
              <a:defRPr/>
            </a:pPr>
            <a:r>
              <a:rPr lang="nb-NO" altLang="nb-NO" sz="2000" dirty="0">
                <a:solidFill>
                  <a:srgbClr val="000000"/>
                </a:solidFill>
              </a:rPr>
              <a:t>rettsinformasjon og –formidling</a:t>
            </a:r>
          </a:p>
          <a:p>
            <a:pPr lvl="1">
              <a:defRPr/>
            </a:pPr>
            <a:r>
              <a:rPr lang="nb-NO" altLang="nb-NO" sz="2000" dirty="0">
                <a:solidFill>
                  <a:srgbClr val="000000"/>
                </a:solidFill>
              </a:rPr>
              <a:t>[og annet]</a:t>
            </a:r>
          </a:p>
          <a:p>
            <a:pPr marL="457200" lvl="1" indent="0">
              <a:buFontTx/>
              <a:buNone/>
              <a:defRPr/>
            </a:pPr>
            <a:r>
              <a:rPr lang="nb-NO" altLang="nb-NO" sz="2000" dirty="0">
                <a:solidFill>
                  <a:srgbClr val="000000"/>
                </a:solidFill>
              </a:rPr>
              <a:t>Merk at kategoriene delvis overlapper med hverandre</a:t>
            </a:r>
          </a:p>
          <a:p>
            <a:pPr lvl="1">
              <a:defRPr/>
            </a:pPr>
            <a:endParaRPr lang="nb-NO" altLang="nb-NO" sz="1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137"/>
    </mc:Choice>
    <mc:Fallback>
      <p:transition spd="slow" advTm="91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641F70-4BDE-4865-9828-ACF45D7C6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b-NO" sz="3600" dirty="0">
                <a:solidFill>
                  <a:schemeClr val="accent2">
                    <a:lumMod val="75000"/>
                  </a:schemeClr>
                </a:solidFill>
              </a:rPr>
              <a:t>Relevans og forutsetninger</a:t>
            </a:r>
          </a:p>
        </p:txBody>
      </p:sp>
      <p:sp>
        <p:nvSpPr>
          <p:cNvPr id="5123" name="Plassholder for innhold 2">
            <a:extLst>
              <a:ext uri="{FF2B5EF4-FFF2-40B4-BE49-F238E27FC236}">
                <a16:creationId xmlns:a16="http://schemas.microsoft.com/office/drawing/2014/main" id="{0A71093A-40B9-4DB9-8449-C23F36DA38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2133600"/>
            <a:ext cx="7772400" cy="3606800"/>
          </a:xfrm>
          <a:solidFill>
            <a:srgbClr val="FFCC99"/>
          </a:solidFill>
        </p:spPr>
        <p:txBody>
          <a:bodyPr/>
          <a:lstStyle/>
          <a:p>
            <a:r>
              <a:rPr lang="nb-NO" altLang="nb-NO" sz="2000">
                <a:solidFill>
                  <a:srgbClr val="000000"/>
                </a:solidFill>
              </a:rPr>
              <a:t>Klart relevante innen forvaltningsinformatikk</a:t>
            </a:r>
          </a:p>
          <a:p>
            <a:r>
              <a:rPr lang="nb-NO" altLang="nb-NO" sz="2000">
                <a:solidFill>
                  <a:srgbClr val="000000"/>
                </a:solidFill>
              </a:rPr>
              <a:t>Kan bl.a. sies å bygge på kunnskaper fra DRI2020 (og delvis DRI3010)</a:t>
            </a:r>
          </a:p>
          <a:p>
            <a:r>
              <a:rPr lang="nb-NO" altLang="nb-NO" sz="2000">
                <a:solidFill>
                  <a:srgbClr val="000000"/>
                </a:solidFill>
              </a:rPr>
              <a:t>Ikke egen fast metode for hvordan rettskildeforskning skal skje, men ulike kvantitative og kvalitative metoder kan anvendes, jf. til slutt i denne presentasjonen</a:t>
            </a:r>
          </a:p>
          <a:p>
            <a:r>
              <a:rPr lang="nb-NO" altLang="nb-NO" sz="2000">
                <a:solidFill>
                  <a:srgbClr val="000000"/>
                </a:solidFill>
              </a:rPr>
              <a:t>Kan være aktuelt for å belyse </a:t>
            </a:r>
            <a:r>
              <a:rPr lang="nb-NO" altLang="nb-NO" sz="2000" i="1">
                <a:solidFill>
                  <a:srgbClr val="000000"/>
                </a:solidFill>
              </a:rPr>
              <a:t>hoved</a:t>
            </a:r>
            <a:r>
              <a:rPr lang="nb-NO" altLang="nb-NO" sz="2000">
                <a:solidFill>
                  <a:srgbClr val="000000"/>
                </a:solidFill>
              </a:rPr>
              <a:t>problemstillinger eller </a:t>
            </a:r>
            <a:r>
              <a:rPr lang="nb-NO" altLang="nb-NO" sz="2000" i="1">
                <a:solidFill>
                  <a:srgbClr val="000000"/>
                </a:solidFill>
              </a:rPr>
              <a:t>del</a:t>
            </a:r>
            <a:r>
              <a:rPr lang="nb-NO" altLang="nb-NO" sz="2000">
                <a:solidFill>
                  <a:srgbClr val="000000"/>
                </a:solidFill>
              </a:rPr>
              <a:t>problemstillinger i FINF4031 eller masteroppgaven (FINF5002)</a:t>
            </a:r>
          </a:p>
          <a:p>
            <a:endParaRPr lang="nb-NO" altLang="nb-NO"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>
            <a:extLst>
              <a:ext uri="{FF2B5EF4-FFF2-40B4-BE49-F238E27FC236}">
                <a16:creationId xmlns:a16="http://schemas.microsoft.com/office/drawing/2014/main" id="{3A59CD62-B505-42C2-9E33-8C260ED5B3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7620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nb-NO" sz="32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Studere rettskildeproduksjon</a:t>
            </a:r>
          </a:p>
        </p:txBody>
      </p:sp>
      <p:sp>
        <p:nvSpPr>
          <p:cNvPr id="4099" name="Rectangle 4">
            <a:extLst>
              <a:ext uri="{FF2B5EF4-FFF2-40B4-BE49-F238E27FC236}">
                <a16:creationId xmlns:a16="http://schemas.microsoft.com/office/drawing/2014/main" id="{A35B859B-08FB-4B48-A75C-CD3236C5A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000250"/>
            <a:ext cx="7162800" cy="351698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12700">
              <a:spcBef>
                <a:spcPct val="20000"/>
              </a:spcBef>
              <a:defRPr/>
            </a:pPr>
            <a:r>
              <a:rPr lang="nb-NO" sz="2200" dirty="0">
                <a:solidFill>
                  <a:srgbClr val="C00000"/>
                </a:solidFill>
              </a:rPr>
              <a:t>Handler om å finne ut noe om tilblivelsen av en bestemt rettskilde eller en type rettskilder</a:t>
            </a:r>
          </a:p>
          <a:p>
            <a:pPr marL="342900" indent="12700">
              <a:spcBef>
                <a:spcPct val="20000"/>
              </a:spcBef>
              <a:defRPr/>
            </a:pPr>
            <a:r>
              <a:rPr lang="nb-NO" sz="1800" dirty="0">
                <a:solidFill>
                  <a:srgbClr val="3366CC"/>
                </a:solidFill>
              </a:rPr>
              <a:t>(jf.  lover, forskrifter, forarbeider, forvaltningsavgjørelser, dommer mv.)</a:t>
            </a:r>
            <a:r>
              <a:rPr lang="nb-NO" sz="1800" dirty="0">
                <a:solidFill>
                  <a:srgbClr val="3333FF"/>
                </a:solidFill>
              </a:rPr>
              <a:t> </a:t>
            </a:r>
          </a:p>
          <a:p>
            <a:pPr lvl="1">
              <a:spcBef>
                <a:spcPct val="20000"/>
              </a:spcBef>
              <a:defRPr/>
            </a:pPr>
            <a:r>
              <a:rPr lang="nb-NO" sz="2000" dirty="0">
                <a:solidFill>
                  <a:srgbClr val="3333FF"/>
                </a:solidFill>
              </a:rPr>
              <a:t>Eksempler på problemstillinger:</a:t>
            </a:r>
          </a:p>
          <a:p>
            <a:pPr marL="1257300" lvl="2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3333FF"/>
                </a:solidFill>
              </a:rPr>
              <a:t> </a:t>
            </a:r>
            <a:r>
              <a:rPr lang="nb-NO" sz="2000" dirty="0"/>
              <a:t>Hva er forholdet mellom regelverksutvikling og</a:t>
            </a:r>
            <a:br>
              <a:rPr lang="nb-NO" sz="2000" dirty="0"/>
            </a:br>
            <a:r>
              <a:rPr lang="nb-NO" sz="2000" dirty="0"/>
              <a:t> systemutvikling i case </a:t>
            </a:r>
            <a:r>
              <a:rPr lang="nb-NO" sz="2000" dirty="0" err="1"/>
              <a:t>X</a:t>
            </a:r>
            <a:r>
              <a:rPr lang="nb-NO" sz="2000" dirty="0">
                <a:solidFill>
                  <a:srgbClr val="3333FF"/>
                </a:solidFill>
              </a:rPr>
              <a:t>? </a:t>
            </a:r>
          </a:p>
          <a:p>
            <a:pPr marL="1257300" lvl="2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3366CC"/>
                </a:solidFill>
              </a:rPr>
              <a:t> </a:t>
            </a:r>
            <a:r>
              <a:rPr lang="nb-NO" sz="2000" dirty="0"/>
              <a:t>Hvordan ble høringssvar behandlet i lovsak L</a:t>
            </a:r>
            <a:r>
              <a:rPr lang="nb-NO" sz="2000" dirty="0">
                <a:solidFill>
                  <a:srgbClr val="3333FF"/>
                </a:solidFill>
              </a:rPr>
              <a:t>?</a:t>
            </a:r>
          </a:p>
          <a:p>
            <a:pPr marL="1257300" lvl="2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3333FF"/>
                </a:solidFill>
              </a:rPr>
              <a:t> </a:t>
            </a:r>
            <a:r>
              <a:rPr lang="nb-NO" sz="2000" dirty="0"/>
              <a:t>I hvilken grad skjedde det tverrgående begreps-analyser da regelverk R ble skrevet</a:t>
            </a:r>
            <a:r>
              <a:rPr lang="nb-NO" sz="2000" dirty="0">
                <a:solidFill>
                  <a:srgbClr val="3333FF"/>
                </a:solidFill>
              </a:rPr>
              <a:t>?</a:t>
            </a:r>
            <a:endParaRPr lang="nb-NO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>
            <a:extLst>
              <a:ext uri="{FF2B5EF4-FFF2-40B4-BE49-F238E27FC236}">
                <a16:creationId xmlns:a16="http://schemas.microsoft.com/office/drawing/2014/main" id="{23BE315F-E78F-4B0C-B5C1-42190E1726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685800"/>
            <a:ext cx="7772400" cy="2514600"/>
          </a:xfrm>
        </p:spPr>
        <p:txBody>
          <a:bodyPr/>
          <a:lstStyle/>
          <a:p>
            <a:endParaRPr lang="nb-NO" altLang="nb-NO" sz="2400"/>
          </a:p>
          <a:p>
            <a:endParaRPr lang="nb-NO" altLang="nb-NO" sz="2400"/>
          </a:p>
        </p:txBody>
      </p:sp>
      <p:sp>
        <p:nvSpPr>
          <p:cNvPr id="6147" name="Rectangle 5">
            <a:extLst>
              <a:ext uri="{FF2B5EF4-FFF2-40B4-BE49-F238E27FC236}">
                <a16:creationId xmlns:a16="http://schemas.microsoft.com/office/drawing/2014/main" id="{FB6E20FC-B647-4B0D-90FE-FEF0BD065C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1447800"/>
            <a:ext cx="6840537" cy="3494088"/>
          </a:xfrm>
          <a:prstGeom prst="rect">
            <a:avLst/>
          </a:prstGeom>
          <a:solidFill>
            <a:srgbClr val="FFCC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12700">
              <a:spcBef>
                <a:spcPct val="20000"/>
              </a:spcBef>
              <a:defRPr/>
            </a:pPr>
            <a:r>
              <a:rPr lang="nb-NO" sz="2200" dirty="0">
                <a:solidFill>
                  <a:srgbClr val="C00000"/>
                </a:solidFill>
              </a:rPr>
              <a:t>Handler om å gjøre </a:t>
            </a:r>
            <a:r>
              <a:rPr lang="nb-NO" sz="2200" u="sng" dirty="0">
                <a:solidFill>
                  <a:srgbClr val="C00000"/>
                </a:solidFill>
              </a:rPr>
              <a:t>kvantitative</a:t>
            </a:r>
            <a:r>
              <a:rPr lang="nb-NO" sz="2200" dirty="0">
                <a:solidFill>
                  <a:srgbClr val="C00000"/>
                </a:solidFill>
              </a:rPr>
              <a:t> undersøkelser av et utvalgt rettskildemateriale</a:t>
            </a:r>
          </a:p>
          <a:p>
            <a:pPr marL="342900" lvl="1" indent="12700">
              <a:spcBef>
                <a:spcPct val="20000"/>
              </a:spcBef>
              <a:defRPr/>
            </a:pPr>
            <a:r>
              <a:rPr lang="nb-NO" sz="2000" dirty="0">
                <a:solidFill>
                  <a:srgbClr val="3333FF"/>
                </a:solidFill>
              </a:rPr>
              <a:t> Eksempler på problemstillinger:</a:t>
            </a:r>
          </a:p>
          <a:p>
            <a:pPr marL="1257300" lvl="2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CC00CC"/>
                </a:solidFill>
              </a:rPr>
              <a:t> </a:t>
            </a:r>
            <a:r>
              <a:rPr lang="nb-NO" sz="2000" dirty="0"/>
              <a:t>Er antall forekomster av bestemmelser om taushets-plikt,  opplysningsplikt mv innen rettsområde R endret i løpet av tidsrom t?</a:t>
            </a:r>
          </a:p>
          <a:p>
            <a:pPr marL="1257300" lvl="2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CC00CC"/>
                </a:solidFill>
              </a:rPr>
              <a:t> </a:t>
            </a:r>
            <a:r>
              <a:rPr lang="nb-NO" sz="2000" dirty="0"/>
              <a:t>I hvilken grad har omfanget av teknologispesifikk lovgivning økt i tidsrom t?</a:t>
            </a:r>
          </a:p>
          <a:p>
            <a:pPr marL="1257300" lvl="2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CC00CC"/>
                </a:solidFill>
              </a:rPr>
              <a:t> </a:t>
            </a:r>
            <a:r>
              <a:rPr lang="nb-NO" sz="2000" dirty="0"/>
              <a:t>Har omfanget av informasjonssikkerhetsregelverk økt i tidsrom t?</a:t>
            </a:r>
            <a:endParaRPr lang="nb-NO" sz="2000" dirty="0">
              <a:solidFill>
                <a:srgbClr val="9900CC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nb-NO" sz="2000" dirty="0">
              <a:solidFill>
                <a:srgbClr val="3366CC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nb-NO" dirty="0">
              <a:solidFill>
                <a:schemeClr val="accent2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nb-NO" sz="2000" dirty="0"/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29B3CEC8-D2FB-484B-8D7E-2A56C5D57E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Kvantifisere rettskilder</a:t>
            </a:r>
            <a:endParaRPr lang="nb-NO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872FAB36-E899-433A-B86F-7C020A9347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Innholdsmessige endringer i rettskildematerialet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C6CDCB56-973D-4D15-873F-B38B76B764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43608" y="1676400"/>
            <a:ext cx="7200800" cy="3984848"/>
          </a:xfrm>
          <a:solidFill>
            <a:srgbClr val="FFF0C5"/>
          </a:solidFill>
        </p:spPr>
        <p:txBody>
          <a:bodyPr/>
          <a:lstStyle/>
          <a:p>
            <a:pPr indent="12700">
              <a:buFontTx/>
              <a:buNone/>
              <a:defRPr/>
            </a:pPr>
            <a:r>
              <a:rPr lang="nb-NO" sz="2200" dirty="0">
                <a:solidFill>
                  <a:srgbClr val="C00000"/>
                </a:solidFill>
              </a:rPr>
              <a:t>Handler om å undersøke </a:t>
            </a:r>
            <a:r>
              <a:rPr lang="nb-NO" sz="2200" u="sng" dirty="0">
                <a:solidFill>
                  <a:srgbClr val="C00000"/>
                </a:solidFill>
              </a:rPr>
              <a:t>kvalitative</a:t>
            </a:r>
            <a:r>
              <a:rPr lang="nb-NO" sz="2200" dirty="0">
                <a:solidFill>
                  <a:srgbClr val="C00000"/>
                </a:solidFill>
              </a:rPr>
              <a:t> endringer i rettskilde-materialet</a:t>
            </a:r>
          </a:p>
          <a:p>
            <a:pPr marL="342900" lvl="1" indent="12700">
              <a:buFontTx/>
              <a:buNone/>
              <a:defRPr/>
            </a:pPr>
            <a:r>
              <a:rPr lang="nb-NO" sz="2000" dirty="0">
                <a:solidFill>
                  <a:srgbClr val="3333FF"/>
                </a:solidFill>
              </a:rPr>
              <a:t>Eksempler på problemstillinger:</a:t>
            </a:r>
          </a:p>
          <a:p>
            <a:pPr lvl="1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FF9900"/>
                </a:solidFill>
              </a:rPr>
              <a:t> </a:t>
            </a:r>
            <a:r>
              <a:rPr lang="nb-NO" sz="2000" dirty="0"/>
              <a:t>Hvordan har lov L blitt endret og hvordan har dette virket inn på aktuelle fagsystemer</a:t>
            </a:r>
            <a:r>
              <a:rPr lang="nb-NO" sz="2000" b="1" dirty="0">
                <a:solidFill>
                  <a:srgbClr val="DE7308"/>
                </a:solidFill>
              </a:rPr>
              <a:t>?</a:t>
            </a:r>
          </a:p>
          <a:p>
            <a:pPr lvl="1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DE7308"/>
                </a:solidFill>
              </a:rPr>
              <a:t> </a:t>
            </a:r>
            <a:r>
              <a:rPr lang="nb-NO" sz="2000" dirty="0"/>
              <a:t>I hvilken grad er skjønnsmessige bestemmelser i lov L fjernet for å tilpasse L til elektronisk forvaltning</a:t>
            </a:r>
            <a:r>
              <a:rPr lang="nb-NO" sz="2000" b="1" dirty="0">
                <a:solidFill>
                  <a:srgbClr val="DE7308"/>
                </a:solidFill>
              </a:rPr>
              <a:t>?</a:t>
            </a:r>
          </a:p>
          <a:p>
            <a:pPr lvl="1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FF9900"/>
                </a:solidFill>
              </a:rPr>
              <a:t> </a:t>
            </a:r>
            <a:r>
              <a:rPr lang="nb-NO" sz="2000" dirty="0"/>
              <a:t>I hvilken grad inneholder lov L bestemmelser som har betydning for informasjonsflyt, og hvordan/i hvilken grad har disse bestemmelsene satt grenser for systemutvikling</a:t>
            </a:r>
            <a:r>
              <a:rPr lang="nb-NO" sz="2000" b="1" dirty="0">
                <a:solidFill>
                  <a:srgbClr val="DE7308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DC177933-A16A-4A55-A1F2-FB68A1265C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pPr>
              <a:defRPr/>
            </a:pPr>
            <a: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Rettskilders innholdsmessige kvalitet</a:t>
            </a:r>
            <a:endParaRPr lang="nb-NO" sz="28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2E902373-B2A9-4FB5-ADB0-00DBFD34CA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00125" y="1676400"/>
            <a:ext cx="7143750" cy="4344988"/>
          </a:xfrm>
          <a:solidFill>
            <a:srgbClr val="00FFCC"/>
          </a:solidFill>
        </p:spPr>
        <p:txBody>
          <a:bodyPr/>
          <a:lstStyle/>
          <a:p>
            <a:pPr indent="12700">
              <a:buFontTx/>
              <a:buNone/>
              <a:defRPr/>
            </a:pPr>
            <a:r>
              <a:rPr lang="nb-NO" sz="2200" dirty="0">
                <a:solidFill>
                  <a:srgbClr val="C00000"/>
                </a:solidFill>
              </a:rPr>
              <a:t>Handler om å undersøke kvalitetskrav til rettskilder og etterlevelsen av kvalitetskravene</a:t>
            </a:r>
          </a:p>
          <a:p>
            <a:pPr marL="342900" lvl="1" indent="12700">
              <a:buFontTx/>
              <a:buNone/>
              <a:defRPr/>
            </a:pPr>
            <a:r>
              <a:rPr lang="nb-NO" sz="2000" dirty="0">
                <a:solidFill>
                  <a:srgbClr val="3333FF"/>
                </a:solidFill>
              </a:rPr>
              <a:t>Eksempler på problemstillinger:</a:t>
            </a:r>
          </a:p>
          <a:p>
            <a:pPr marL="719138" lvl="2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3333FF"/>
                </a:solidFill>
              </a:rPr>
              <a:t>  </a:t>
            </a:r>
            <a:r>
              <a:rPr lang="nb-NO" sz="2000" dirty="0"/>
              <a:t>I hvilken grad inneholder </a:t>
            </a:r>
            <a:r>
              <a:rPr lang="nb-NO" sz="2000" dirty="0" err="1"/>
              <a:t>Lovteknikkheftet</a:t>
            </a:r>
            <a:r>
              <a:rPr lang="nb-NO" sz="2000" dirty="0"/>
              <a:t> krav til</a:t>
            </a:r>
            <a:br>
              <a:rPr lang="nb-NO" sz="2000" dirty="0"/>
            </a:br>
            <a:r>
              <a:rPr lang="nb-NO" sz="2000" dirty="0"/>
              <a:t>  språkføring og i hvilken grad blir kravene fulgt</a:t>
            </a:r>
            <a:r>
              <a:rPr lang="nb-NO" sz="2000" b="1" dirty="0">
                <a:solidFill>
                  <a:srgbClr val="3333FF"/>
                </a:solidFill>
              </a:rPr>
              <a:t>?</a:t>
            </a:r>
          </a:p>
          <a:p>
            <a:pPr marL="719138" lvl="2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3333FF"/>
                </a:solidFill>
              </a:rPr>
              <a:t>   </a:t>
            </a:r>
            <a:r>
              <a:rPr lang="nb-NO" sz="2000" dirty="0"/>
              <a:t>I hvilken grad er begreper presisert i forarbeidene</a:t>
            </a:r>
            <a:r>
              <a:rPr lang="nb-NO" sz="2000" b="1" dirty="0">
                <a:solidFill>
                  <a:srgbClr val="3333FF"/>
                </a:solidFill>
              </a:rPr>
              <a:t>?</a:t>
            </a:r>
          </a:p>
          <a:p>
            <a:pPr marL="719138" lvl="2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3333FF"/>
                </a:solidFill>
              </a:rPr>
              <a:t>   </a:t>
            </a:r>
            <a:r>
              <a:rPr lang="nb-NO" sz="2000" dirty="0"/>
              <a:t>I hvilken grad avviker begrepsbruken i lov L fra vanlig</a:t>
            </a:r>
            <a:br>
              <a:rPr lang="nb-NO" sz="2000" dirty="0"/>
            </a:br>
            <a:r>
              <a:rPr lang="nb-NO" sz="2000" dirty="0"/>
              <a:t>   språkbruk</a:t>
            </a:r>
            <a:r>
              <a:rPr lang="nb-NO" sz="2000" b="1" dirty="0">
                <a:solidFill>
                  <a:srgbClr val="3333FF"/>
                </a:solidFill>
              </a:rPr>
              <a:t>?</a:t>
            </a:r>
          </a:p>
          <a:p>
            <a:pPr marL="719138" lvl="2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3333FF"/>
                </a:solidFill>
              </a:rPr>
              <a:t>  </a:t>
            </a:r>
            <a:r>
              <a:rPr lang="nb-NO" sz="2000" dirty="0"/>
              <a:t>Hva er lesbarhetsindeksen for lovtekst L, og hva kan slike</a:t>
            </a:r>
            <a:br>
              <a:rPr lang="nb-NO" sz="2000" dirty="0"/>
            </a:br>
            <a:r>
              <a:rPr lang="nb-NO" sz="2000" dirty="0"/>
              <a:t>  indekser si om lesbarheten av lover</a:t>
            </a:r>
            <a:r>
              <a:rPr lang="nb-NO" sz="2000" b="1" dirty="0">
                <a:solidFill>
                  <a:srgbClr val="3333FF"/>
                </a:solidFill>
              </a:rPr>
              <a:t>?</a:t>
            </a:r>
            <a:r>
              <a:rPr lang="nb-NO" sz="2000" dirty="0"/>
              <a:t> (jf. lix.se)</a:t>
            </a:r>
          </a:p>
          <a:p>
            <a:pPr>
              <a:defRPr/>
            </a:pPr>
            <a:endParaRPr lang="nb-NO" sz="2000" dirty="0"/>
          </a:p>
          <a:p>
            <a:pPr>
              <a:defRPr/>
            </a:pPr>
            <a:endParaRPr lang="nb-NO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C03C037-AF4C-4AD4-828D-737A304C2D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457200"/>
          </a:xfrm>
        </p:spPr>
        <p:txBody>
          <a:bodyPr/>
          <a:lstStyle/>
          <a:p>
            <a:pPr>
              <a:defRPr/>
            </a:pPr>
            <a: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Rettskilders </a:t>
            </a:r>
            <a:r>
              <a:rPr lang="nb-NO" sz="2800" u="sng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strukturelle</a:t>
            </a:r>
            <a: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kvalitet</a:t>
            </a:r>
            <a:endParaRPr lang="nb-NO" sz="28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25962FCE-0958-4509-BFFC-79568D3A4B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99592" y="1412875"/>
            <a:ext cx="7560840" cy="4217988"/>
          </a:xfrm>
          <a:solidFill>
            <a:srgbClr val="CCCCFF"/>
          </a:solidFill>
        </p:spPr>
        <p:txBody>
          <a:bodyPr/>
          <a:lstStyle/>
          <a:p>
            <a:pPr indent="12700">
              <a:buFontTx/>
              <a:buNone/>
              <a:defRPr/>
            </a:pPr>
            <a:r>
              <a:rPr lang="nb-NO" sz="2200" dirty="0">
                <a:solidFill>
                  <a:srgbClr val="FF0000"/>
                </a:solidFill>
              </a:rPr>
              <a:t>Handler om å undersøke oppbygging og sammenhenger i rettskildematerialet</a:t>
            </a:r>
          </a:p>
          <a:p>
            <a:pPr marL="342900" lvl="1" indent="12700">
              <a:buFontTx/>
              <a:buNone/>
              <a:defRPr/>
            </a:pPr>
            <a:r>
              <a:rPr lang="nb-NO" sz="2000" dirty="0">
                <a:solidFill>
                  <a:srgbClr val="3333FF"/>
                </a:solidFill>
              </a:rPr>
              <a:t>Eksempler på problemstillinger:</a:t>
            </a:r>
          </a:p>
          <a:p>
            <a:pPr marL="804863" lvl="2" indent="-222250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FF0000"/>
                </a:solidFill>
              </a:rPr>
              <a:t> </a:t>
            </a:r>
            <a:r>
              <a:rPr lang="nb-NO" sz="2000" dirty="0"/>
              <a:t>Hvilken lovstruktur inngår lov L i</a:t>
            </a:r>
            <a:r>
              <a:rPr lang="nb-NO" sz="2000" b="1" dirty="0">
                <a:solidFill>
                  <a:srgbClr val="C00000"/>
                </a:solidFill>
              </a:rPr>
              <a:t>?</a:t>
            </a:r>
          </a:p>
          <a:p>
            <a:pPr marL="804863" lvl="2" indent="-222250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FF0000"/>
                </a:solidFill>
              </a:rPr>
              <a:t> </a:t>
            </a:r>
            <a:r>
              <a:rPr lang="nb-NO" sz="2000" dirty="0"/>
              <a:t>Hvordan er lov L bygget opp</a:t>
            </a:r>
            <a:r>
              <a:rPr lang="nb-NO" sz="2000" b="1" dirty="0">
                <a:solidFill>
                  <a:srgbClr val="C00000"/>
                </a:solidFill>
              </a:rPr>
              <a:t>? </a:t>
            </a:r>
            <a:r>
              <a:rPr lang="nb-NO" sz="1800" dirty="0"/>
              <a:t>(jf. «behandlingstrinn» i FINF4021)</a:t>
            </a:r>
          </a:p>
          <a:p>
            <a:pPr marL="804863" lvl="2" indent="-222250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FF0000"/>
                </a:solidFill>
              </a:rPr>
              <a:t> </a:t>
            </a:r>
            <a:r>
              <a:rPr lang="nb-NO" sz="2000" dirty="0"/>
              <a:t>Hvordan er henvisningsstrukturene i lov L og mellom lovene L</a:t>
            </a:r>
            <a:r>
              <a:rPr lang="nb-NO" sz="2000" baseline="-25000" dirty="0"/>
              <a:t>1</a:t>
            </a:r>
            <a:r>
              <a:rPr lang="nb-NO" sz="2000" dirty="0"/>
              <a:t>,  </a:t>
            </a:r>
            <a:r>
              <a:rPr lang="nb-NO" sz="2000" dirty="0">
                <a:solidFill>
                  <a:srgbClr val="000000"/>
                </a:solidFill>
                <a:ea typeface="+mn-ea"/>
                <a:cs typeface="+mn-cs"/>
              </a:rPr>
              <a:t>L</a:t>
            </a:r>
            <a:r>
              <a:rPr lang="nb-NO" sz="2000" baseline="-25000" dirty="0">
                <a:solidFill>
                  <a:srgbClr val="000000"/>
                </a:solidFill>
                <a:ea typeface="+mn-ea"/>
                <a:cs typeface="+mn-cs"/>
              </a:rPr>
              <a:t>2</a:t>
            </a:r>
            <a:r>
              <a:rPr lang="nb-NO" sz="2000" dirty="0">
                <a:solidFill>
                  <a:srgbClr val="000000"/>
                </a:solidFill>
                <a:ea typeface="+mn-ea"/>
                <a:cs typeface="+mn-cs"/>
              </a:rPr>
              <a:t>, L</a:t>
            </a:r>
            <a:r>
              <a:rPr lang="nb-NO" sz="2000" baseline="-25000" dirty="0">
                <a:solidFill>
                  <a:srgbClr val="000000"/>
                </a:solidFill>
                <a:ea typeface="+mn-ea"/>
                <a:cs typeface="+mn-cs"/>
              </a:rPr>
              <a:t>3</a:t>
            </a:r>
            <a:r>
              <a:rPr lang="nb-NO" sz="2000" dirty="0">
                <a:solidFill>
                  <a:srgbClr val="000000"/>
                </a:solidFill>
                <a:ea typeface="+mn-ea"/>
                <a:cs typeface="+mn-cs"/>
              </a:rPr>
              <a:t> og L</a:t>
            </a:r>
            <a:r>
              <a:rPr lang="nb-NO" sz="2000" baseline="-25000" dirty="0">
                <a:solidFill>
                  <a:srgbClr val="000000"/>
                </a:solidFill>
                <a:ea typeface="+mn-ea"/>
                <a:cs typeface="+mn-cs"/>
              </a:rPr>
              <a:t>4</a:t>
            </a:r>
            <a:r>
              <a:rPr lang="nb-NO" sz="2000" b="1" dirty="0">
                <a:solidFill>
                  <a:srgbClr val="C00000"/>
                </a:solidFill>
                <a:ea typeface="+mn-ea"/>
                <a:cs typeface="+mn-cs"/>
              </a:rPr>
              <a:t>? </a:t>
            </a:r>
            <a:r>
              <a:rPr lang="nb-NO" sz="1800" dirty="0">
                <a:ea typeface="+mn-ea"/>
                <a:cs typeface="+mn-cs"/>
              </a:rPr>
              <a:t>(jf. eksplisitte og implisitte henvisninger)</a:t>
            </a:r>
            <a:endParaRPr lang="nb-NO" sz="1800" dirty="0"/>
          </a:p>
          <a:p>
            <a:pPr marL="804863" lvl="2" indent="-222250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FF0000"/>
                </a:solidFill>
              </a:rPr>
              <a:t> </a:t>
            </a:r>
            <a:r>
              <a:rPr lang="nb-NO" sz="2000" dirty="0"/>
              <a:t>I hvilken grad er det felles begrepsbruk i lovene </a:t>
            </a:r>
            <a:r>
              <a:rPr lang="nb-NO" sz="2000" dirty="0">
                <a:solidFill>
                  <a:srgbClr val="000000"/>
                </a:solidFill>
                <a:ea typeface="+mn-ea"/>
                <a:cs typeface="+mn-cs"/>
              </a:rPr>
              <a:t>L</a:t>
            </a:r>
            <a:r>
              <a:rPr lang="nb-NO" sz="2000" baseline="-25000" dirty="0">
                <a:solidFill>
                  <a:srgbClr val="000000"/>
                </a:solidFill>
                <a:ea typeface="+mn-ea"/>
                <a:cs typeface="+mn-cs"/>
              </a:rPr>
              <a:t>1</a:t>
            </a:r>
            <a:r>
              <a:rPr lang="nb-NO" sz="2000" dirty="0">
                <a:solidFill>
                  <a:srgbClr val="000000"/>
                </a:solidFill>
                <a:ea typeface="+mn-ea"/>
                <a:cs typeface="+mn-cs"/>
              </a:rPr>
              <a:t>, L</a:t>
            </a:r>
            <a:r>
              <a:rPr lang="nb-NO" sz="2000" baseline="-25000" dirty="0">
                <a:solidFill>
                  <a:srgbClr val="000000"/>
                </a:solidFill>
                <a:ea typeface="+mn-ea"/>
                <a:cs typeface="+mn-cs"/>
              </a:rPr>
              <a:t>2</a:t>
            </a:r>
            <a:r>
              <a:rPr lang="nb-NO" sz="2000" dirty="0">
                <a:solidFill>
                  <a:srgbClr val="000000"/>
                </a:solidFill>
                <a:ea typeface="+mn-ea"/>
                <a:cs typeface="+mn-cs"/>
              </a:rPr>
              <a:t> og L</a:t>
            </a:r>
            <a:r>
              <a:rPr lang="nb-NO" sz="2000" baseline="-25000" dirty="0">
                <a:solidFill>
                  <a:srgbClr val="000000"/>
                </a:solidFill>
                <a:ea typeface="+mn-ea"/>
                <a:cs typeface="+mn-cs"/>
              </a:rPr>
              <a:t>3</a:t>
            </a:r>
            <a:r>
              <a:rPr lang="nb-NO" sz="2000" b="1" dirty="0">
                <a:solidFill>
                  <a:srgbClr val="C00000"/>
                </a:solidFill>
                <a:ea typeface="+mn-ea"/>
                <a:cs typeface="+mn-cs"/>
              </a:rPr>
              <a:t>?</a:t>
            </a:r>
            <a:endParaRPr lang="nb-NO" sz="2000" b="1" dirty="0">
              <a:solidFill>
                <a:srgbClr val="C00000"/>
              </a:solidFill>
            </a:endParaRPr>
          </a:p>
          <a:p>
            <a:pPr marL="804863" lvl="2" indent="-222250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FF0000"/>
                </a:solidFill>
              </a:rPr>
              <a:t> </a:t>
            </a:r>
            <a:r>
              <a:rPr lang="nb-NO" sz="2000" dirty="0"/>
              <a:t>I hvilken grad har lov L en logisk struktur som legger til rette for  transformering</a:t>
            </a:r>
            <a:r>
              <a:rPr lang="nb-NO" sz="2000" b="1" dirty="0">
                <a:solidFill>
                  <a:srgbClr val="C00000"/>
                </a:solidFill>
              </a:rPr>
              <a:t>? </a:t>
            </a:r>
            <a:r>
              <a:rPr lang="nb-NO" sz="1800" dirty="0"/>
              <a:t>(jf. lovers fragmentariske struktur)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D289F91-0AEA-4C82-A4A2-4A0DAEB3B7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533400"/>
          </a:xfrm>
        </p:spPr>
        <p:txBody>
          <a:bodyPr/>
          <a:lstStyle/>
          <a:p>
            <a:pPr>
              <a:defRPr/>
            </a:pPr>
            <a: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Bruk av rettskilder</a:t>
            </a:r>
          </a:p>
        </p:txBody>
      </p:sp>
      <p:sp>
        <p:nvSpPr>
          <p:cNvPr id="7171" name="Rectangle 7">
            <a:extLst>
              <a:ext uri="{FF2B5EF4-FFF2-40B4-BE49-F238E27FC236}">
                <a16:creationId xmlns:a16="http://schemas.microsoft.com/office/drawing/2014/main" id="{FC2860B3-1ACE-495E-AD5A-9D8E1039C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1628800"/>
            <a:ext cx="7992888" cy="4216539"/>
          </a:xfrm>
          <a:prstGeom prst="rect">
            <a:avLst/>
          </a:prstGeom>
          <a:solidFill>
            <a:srgbClr val="EBFF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2438">
              <a:defRPr/>
            </a:pPr>
            <a:r>
              <a:rPr lang="nb-NO" sz="2200" dirty="0">
                <a:solidFill>
                  <a:schemeClr val="accent2">
                    <a:lumMod val="75000"/>
                  </a:schemeClr>
                </a:solidFill>
              </a:rPr>
              <a:t> Handler om å undersøke hvorledes rettskilder brukes av ulike aktører (profesjonelle og ikke-profesjonelle) </a:t>
            </a:r>
          </a:p>
          <a:p>
            <a:pPr marL="342900" lvl="1" indent="12700">
              <a:spcBef>
                <a:spcPct val="20000"/>
              </a:spcBef>
              <a:defRPr/>
            </a:pPr>
            <a:r>
              <a:rPr lang="nb-NO" sz="2000" kern="0" dirty="0">
                <a:solidFill>
                  <a:srgbClr val="3333FF"/>
                </a:solidFill>
                <a:latin typeface="Times New Roman"/>
              </a:rPr>
              <a:t>Eksempler på problemstillinger:</a:t>
            </a:r>
            <a:endParaRPr lang="nb-NO" sz="2200" dirty="0">
              <a:solidFill>
                <a:schemeClr val="accent2">
                  <a:lumMod val="75000"/>
                </a:schemeClr>
              </a:solidFill>
            </a:endParaRPr>
          </a:p>
          <a:p>
            <a:pPr lvl="2">
              <a:buFontTx/>
              <a:buChar char="•"/>
              <a:defRPr/>
            </a:pPr>
            <a:r>
              <a:rPr lang="nb-NO" sz="2000" dirty="0">
                <a:solidFill>
                  <a:srgbClr val="7030A0"/>
                </a:solidFill>
              </a:rPr>
              <a:t>  </a:t>
            </a:r>
            <a:r>
              <a:rPr lang="nb-NO" sz="2000" dirty="0"/>
              <a:t>Hvordan ble rettskildematerialet i et systemutviklingsarbeid S</a:t>
            </a:r>
            <a:br>
              <a:rPr lang="nb-NO" sz="2000" dirty="0"/>
            </a:br>
            <a:r>
              <a:rPr lang="nb-NO" sz="2000" dirty="0"/>
              <a:t>   innsamlet og brukt</a:t>
            </a:r>
            <a:r>
              <a:rPr lang="nb-NO" sz="2000" b="1" dirty="0">
                <a:solidFill>
                  <a:srgbClr val="7030A0"/>
                </a:solidFill>
              </a:rPr>
              <a:t>?</a:t>
            </a:r>
          </a:p>
          <a:p>
            <a:pPr lvl="2">
              <a:buFontTx/>
              <a:buChar char="•"/>
              <a:defRPr/>
            </a:pPr>
            <a:r>
              <a:rPr lang="nb-NO" sz="2000" dirty="0">
                <a:solidFill>
                  <a:srgbClr val="6600CC"/>
                </a:solidFill>
              </a:rPr>
              <a:t>  </a:t>
            </a:r>
            <a:r>
              <a:rPr lang="nb-NO" sz="2000" dirty="0"/>
              <a:t>Hvilke profesjoner deltok ved utvikling av rettslige beslutnings-</a:t>
            </a:r>
            <a:br>
              <a:rPr lang="nb-NO" sz="2000" dirty="0"/>
            </a:br>
            <a:r>
              <a:rPr lang="nb-NO" sz="2000" dirty="0"/>
              <a:t>   system S, og hva var deres roller i spørsmål av rettslig betydning</a:t>
            </a:r>
            <a:r>
              <a:rPr lang="nb-NO" sz="2000" b="1" dirty="0">
                <a:solidFill>
                  <a:srgbClr val="7030A0"/>
                </a:solidFill>
              </a:rPr>
              <a:t>?</a:t>
            </a:r>
          </a:p>
          <a:p>
            <a:pPr lvl="2">
              <a:buFontTx/>
              <a:buChar char="•"/>
              <a:defRPr/>
            </a:pPr>
            <a:r>
              <a:rPr lang="nb-NO" sz="2000" dirty="0">
                <a:solidFill>
                  <a:srgbClr val="6600CC"/>
                </a:solidFill>
              </a:rPr>
              <a:t>  </a:t>
            </a:r>
            <a:r>
              <a:rPr lang="nb-NO" sz="2000" dirty="0"/>
              <a:t>Hvordan anvendes/forstås lov PVF art. 22 i forvaltningsorganene</a:t>
            </a:r>
            <a:br>
              <a:rPr lang="nb-NO" sz="2000" dirty="0"/>
            </a:br>
            <a:r>
              <a:rPr lang="nb-NO" sz="2000" dirty="0"/>
              <a:t>    F</a:t>
            </a:r>
            <a:r>
              <a:rPr lang="nb-NO" sz="2000" baseline="-25000" dirty="0"/>
              <a:t>1,</a:t>
            </a:r>
            <a:r>
              <a:rPr lang="nb-NO" sz="2000" dirty="0"/>
              <a:t> F</a:t>
            </a:r>
            <a:r>
              <a:rPr lang="nb-NO" sz="2000" baseline="-25000" dirty="0"/>
              <a:t>2 </a:t>
            </a:r>
            <a:r>
              <a:rPr lang="nb-NO" sz="2000" dirty="0"/>
              <a:t>og</a:t>
            </a:r>
            <a:r>
              <a:rPr lang="nb-NO" sz="2000" baseline="-25000" dirty="0"/>
              <a:t> </a:t>
            </a:r>
            <a:r>
              <a:rPr lang="nb-NO" sz="2000" dirty="0"/>
              <a:t>F</a:t>
            </a:r>
            <a:r>
              <a:rPr lang="nb-NO" sz="2000" baseline="-25000" dirty="0"/>
              <a:t>3 </a:t>
            </a:r>
            <a:r>
              <a:rPr lang="nb-NO" sz="2000" b="1" dirty="0">
                <a:solidFill>
                  <a:srgbClr val="7030A0"/>
                </a:solidFill>
              </a:rPr>
              <a:t>?</a:t>
            </a:r>
          </a:p>
          <a:p>
            <a:pPr lvl="2">
              <a:buFontTx/>
              <a:buChar char="•"/>
              <a:defRPr/>
            </a:pPr>
            <a:r>
              <a:rPr lang="nb-NO" sz="2000" b="1" dirty="0">
                <a:solidFill>
                  <a:srgbClr val="7030A0"/>
                </a:solidFill>
              </a:rPr>
              <a:t>  </a:t>
            </a:r>
            <a:r>
              <a:rPr lang="nb-NO" sz="2000" dirty="0"/>
              <a:t>I hvilken grad er rettslige avgjørelser automatisert i system S, og</a:t>
            </a:r>
            <a:br>
              <a:rPr lang="nb-NO" sz="2000" dirty="0"/>
            </a:br>
            <a:r>
              <a:rPr lang="nb-NO" sz="2000" dirty="0"/>
              <a:t>    hva har vært bestemmende for graden av automatisering</a:t>
            </a:r>
            <a:r>
              <a:rPr lang="nb-NO" sz="2000" b="1" dirty="0">
                <a:solidFill>
                  <a:srgbClr val="7030A0"/>
                </a:solidFill>
              </a:rPr>
              <a:t>?</a:t>
            </a:r>
          </a:p>
          <a:p>
            <a:pPr lvl="2">
              <a:buFontTx/>
              <a:buChar char="•"/>
              <a:defRPr/>
            </a:pPr>
            <a:r>
              <a:rPr lang="nb-NO" sz="2000" dirty="0">
                <a:solidFill>
                  <a:srgbClr val="6600CC"/>
                </a:solidFill>
              </a:rPr>
              <a:t>  </a:t>
            </a:r>
            <a:r>
              <a:rPr lang="nb-NO" sz="2000" dirty="0"/>
              <a:t>Hvordan ble programkode med rettslig innhold testet i</a:t>
            </a:r>
            <a:br>
              <a:rPr lang="nb-NO" sz="2000" dirty="0"/>
            </a:br>
            <a:r>
              <a:rPr lang="nb-NO" sz="2000" dirty="0"/>
              <a:t>   forvaltningsorgan F</a:t>
            </a:r>
            <a:r>
              <a:rPr lang="nb-NO" sz="2000" b="1" dirty="0">
                <a:solidFill>
                  <a:srgbClr val="7030A0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>
            <a:extLst>
              <a:ext uri="{FF2B5EF4-FFF2-40B4-BE49-F238E27FC236}">
                <a16:creationId xmlns:a16="http://schemas.microsoft.com/office/drawing/2014/main" id="{DE1A713D-8167-481B-9996-D0C2222F60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76250"/>
            <a:ext cx="77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Rettsinformasjon og -formidling</a:t>
            </a:r>
            <a:endParaRPr lang="nb-NO" sz="28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243" name="Rectangle 4">
            <a:extLst>
              <a:ext uri="{FF2B5EF4-FFF2-40B4-BE49-F238E27FC236}">
                <a16:creationId xmlns:a16="http://schemas.microsoft.com/office/drawing/2014/main" id="{8FA3787C-085E-4698-AA26-17A41C932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2" y="1484784"/>
            <a:ext cx="8207375" cy="4392613"/>
          </a:xfrm>
          <a:prstGeom prst="rect">
            <a:avLst/>
          </a:prstGeom>
          <a:solidFill>
            <a:srgbClr val="E1FFD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9875">
              <a:spcBef>
                <a:spcPct val="20000"/>
              </a:spcBef>
              <a:defRPr/>
            </a:pPr>
            <a:r>
              <a:rPr lang="nb-NO" sz="2000" dirty="0">
                <a:solidFill>
                  <a:srgbClr val="007A5D"/>
                </a:solidFill>
              </a:rPr>
              <a:t>Handler om å undersøke hvorledes innholdet av rettskildemateriale blir formidlet, og sammenhengen mellom kilder og formidlet innhold</a:t>
            </a:r>
          </a:p>
          <a:p>
            <a:pPr marL="342900" lvl="1" indent="12700">
              <a:spcBef>
                <a:spcPct val="20000"/>
              </a:spcBef>
              <a:defRPr/>
            </a:pPr>
            <a:r>
              <a:rPr lang="nb-NO" sz="2000" kern="0" dirty="0">
                <a:solidFill>
                  <a:srgbClr val="3333FF"/>
                </a:solidFill>
                <a:latin typeface="Times New Roman"/>
              </a:rPr>
              <a:t>Eksempler på problemstillinger:</a:t>
            </a:r>
          </a:p>
          <a:p>
            <a:pPr marL="879475" lvl="2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nb-NO" sz="1900" dirty="0">
                <a:solidFill>
                  <a:srgbClr val="00B050"/>
                </a:solidFill>
              </a:rPr>
              <a:t>  </a:t>
            </a:r>
            <a:r>
              <a:rPr lang="nb-NO" sz="1900" dirty="0"/>
              <a:t>Hvordan er tilgangen til rettskilder i forvaltningsorgan F</a:t>
            </a:r>
            <a:r>
              <a:rPr lang="nb-NO" sz="1900" b="1" dirty="0">
                <a:solidFill>
                  <a:srgbClr val="007A5D"/>
                </a:solidFill>
              </a:rPr>
              <a:t>?</a:t>
            </a:r>
          </a:p>
          <a:p>
            <a:pPr marL="879475" lvl="2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nb-NO" sz="1900" dirty="0">
                <a:solidFill>
                  <a:srgbClr val="00CC00"/>
                </a:solidFill>
              </a:rPr>
              <a:t>  </a:t>
            </a:r>
            <a:r>
              <a:rPr lang="nb-NO" sz="1900" dirty="0"/>
              <a:t>I hvilken grad brukes “nedbetalingskalkulatoren” i Lånekassen og gir</a:t>
            </a:r>
            <a:br>
              <a:rPr lang="nb-NO" sz="1900" dirty="0"/>
            </a:br>
            <a:r>
              <a:rPr lang="nb-NO" sz="1900" dirty="0"/>
              <a:t>  den korrekt og dekkende informasjon til brukerne</a:t>
            </a:r>
            <a:r>
              <a:rPr lang="nb-NO" sz="1900" b="1" dirty="0">
                <a:solidFill>
                  <a:srgbClr val="007A5D"/>
                </a:solidFill>
              </a:rPr>
              <a:t>?</a:t>
            </a:r>
          </a:p>
          <a:p>
            <a:pPr marL="879475" lvl="2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nb-NO" sz="1900" dirty="0">
                <a:solidFill>
                  <a:srgbClr val="00CC00"/>
                </a:solidFill>
              </a:rPr>
              <a:t>  </a:t>
            </a:r>
            <a:r>
              <a:rPr lang="nb-NO" sz="1900" dirty="0"/>
              <a:t>Hvilken ledsagende rettsinformasjon gis når parter skal delta i</a:t>
            </a:r>
            <a:br>
              <a:rPr lang="nb-NO" sz="1900" dirty="0"/>
            </a:br>
            <a:r>
              <a:rPr lang="nb-NO" sz="1900" dirty="0"/>
              <a:t>  selvbetjente forvaltningsrutiner</a:t>
            </a:r>
            <a:r>
              <a:rPr lang="nb-NO" sz="1900" b="1" dirty="0">
                <a:solidFill>
                  <a:srgbClr val="007A5D"/>
                </a:solidFill>
              </a:rPr>
              <a:t>?</a:t>
            </a:r>
          </a:p>
          <a:p>
            <a:pPr marL="879475" lvl="2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nb-NO" sz="1900" dirty="0">
                <a:solidFill>
                  <a:srgbClr val="00CC00"/>
                </a:solidFill>
              </a:rPr>
              <a:t>  </a:t>
            </a:r>
            <a:r>
              <a:rPr lang="nb-NO" sz="1900" dirty="0"/>
              <a:t>Hvordan ble nettskjema N til, og hva var bestemmende for </a:t>
            </a:r>
            <a:br>
              <a:rPr lang="nb-NO" sz="1900" dirty="0"/>
            </a:br>
            <a:r>
              <a:rPr lang="nb-NO" sz="1900" dirty="0"/>
              <a:t>  utforming av skjemaet og for veiledningen til utfyllingen av det</a:t>
            </a:r>
            <a:r>
              <a:rPr lang="nb-NO" sz="1900" b="1" dirty="0">
                <a:solidFill>
                  <a:srgbClr val="007A5D"/>
                </a:solidFill>
              </a:rPr>
              <a:t>?</a:t>
            </a:r>
          </a:p>
          <a:p>
            <a:pPr marL="879475" lvl="2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nb-NO" sz="1900" dirty="0">
                <a:solidFill>
                  <a:srgbClr val="00B050"/>
                </a:solidFill>
              </a:rPr>
              <a:t>  </a:t>
            </a:r>
            <a:r>
              <a:rPr lang="nb-NO" sz="1900" dirty="0"/>
              <a:t>I hvilken grad er det innholdsmessige forskjeller mellom retts-</a:t>
            </a:r>
            <a:br>
              <a:rPr lang="nb-NO" sz="1900" dirty="0"/>
            </a:br>
            <a:r>
              <a:rPr lang="nb-NO" sz="1900" dirty="0"/>
              <a:t>  informasjon på nettside N og de rettskilder informasjonen bygger på</a:t>
            </a:r>
            <a:r>
              <a:rPr lang="nb-NO" sz="1900" b="1" dirty="0">
                <a:solidFill>
                  <a:srgbClr val="007A5D"/>
                </a:solidFill>
              </a:rPr>
              <a:t>?</a:t>
            </a:r>
            <a:br>
              <a:rPr lang="nb-NO" sz="1900" b="1" dirty="0">
                <a:solidFill>
                  <a:srgbClr val="007A5D"/>
                </a:solidFill>
              </a:rPr>
            </a:br>
            <a:r>
              <a:rPr lang="nb-NO" sz="1900" b="1" dirty="0">
                <a:solidFill>
                  <a:srgbClr val="007A5D"/>
                </a:solidFill>
              </a:rPr>
              <a:t>  </a:t>
            </a:r>
            <a:r>
              <a:rPr lang="nb-NO" sz="1800" dirty="0"/>
              <a:t>(jf. trivialisering av rettsspørsmål)</a:t>
            </a:r>
          </a:p>
          <a:p>
            <a:pPr>
              <a:spcBef>
                <a:spcPct val="20000"/>
              </a:spcBef>
              <a:defRPr/>
            </a:pPr>
            <a:br>
              <a:rPr lang="nb-NO" sz="2000" dirty="0"/>
            </a:br>
            <a:endParaRPr lang="nb-NO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9653A1B7-D2F3-49BA-A828-13DBC8BA43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2938" y="285750"/>
            <a:ext cx="7772400" cy="911225"/>
          </a:xfrm>
        </p:spPr>
        <p:txBody>
          <a:bodyPr/>
          <a:lstStyle/>
          <a:p>
            <a:pPr>
              <a:defRPr/>
            </a:pPr>
            <a:r>
              <a:rPr lang="nb-NO" sz="28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Aktuelle metodiske tilnærminger</a:t>
            </a:r>
          </a:p>
        </p:txBody>
      </p:sp>
      <p:sp>
        <p:nvSpPr>
          <p:cNvPr id="12291" name="Rectangle 4">
            <a:extLst>
              <a:ext uri="{FF2B5EF4-FFF2-40B4-BE49-F238E27FC236}">
                <a16:creationId xmlns:a16="http://schemas.microsoft.com/office/drawing/2014/main" id="{F470C841-2151-4677-B46D-FB41B09FBF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42938" y="1341438"/>
            <a:ext cx="7858125" cy="5095875"/>
          </a:xfrm>
          <a:solidFill>
            <a:srgbClr val="CCFFFF"/>
          </a:solidFill>
        </p:spPr>
        <p:txBody>
          <a:bodyPr/>
          <a:lstStyle/>
          <a:p>
            <a:pPr marL="685800">
              <a:defRPr/>
            </a:pPr>
            <a:r>
              <a:rPr lang="nb-NO" altLang="nb-NO" sz="2000" dirty="0">
                <a:solidFill>
                  <a:schemeClr val="accent2">
                    <a:lumMod val="75000"/>
                  </a:schemeClr>
                </a:solidFill>
              </a:rPr>
              <a:t>Rettskildestudier forutsetter skreddersydd metodisk opplegg på basis av kjennskap til den relevante delen av rettssystemet</a:t>
            </a:r>
          </a:p>
          <a:p>
            <a:pPr marL="685800">
              <a:defRPr/>
            </a:pPr>
            <a:r>
              <a:rPr lang="nb-NO" altLang="nb-NO" sz="2000" dirty="0">
                <a:solidFill>
                  <a:srgbClr val="003399"/>
                </a:solidFill>
              </a:rPr>
              <a:t>Handler om å sette sammen et eget metodisk opplegg ved å kombinere noen grunnmetoder. Aktuelle metodiske tilnærminger: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nb-NO" altLang="nb-NO" sz="1800" dirty="0">
                <a:solidFill>
                  <a:srgbClr val="003399"/>
                </a:solidFill>
              </a:rPr>
              <a:t>Tekstsøk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nb-NO" altLang="nb-NO" sz="1800" dirty="0">
                <a:solidFill>
                  <a:srgbClr val="003399"/>
                </a:solidFill>
              </a:rPr>
              <a:t>Dokumentstudier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nb-NO" altLang="nb-NO" sz="1800" dirty="0">
                <a:solidFill>
                  <a:srgbClr val="003399"/>
                </a:solidFill>
              </a:rPr>
              <a:t>Kvantifiseringer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nb-NO" altLang="nb-NO" sz="1800" dirty="0">
                <a:solidFill>
                  <a:srgbClr val="003399"/>
                </a:solidFill>
              </a:rPr>
              <a:t>Argumentasjonsanalyser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nb-NO" altLang="nb-NO" sz="1800" dirty="0">
                <a:solidFill>
                  <a:srgbClr val="003399"/>
                </a:solidFill>
              </a:rPr>
              <a:t>Intervjuer (gjerne </a:t>
            </a:r>
            <a:r>
              <a:rPr lang="nb-NO" altLang="nb-NO" sz="1800" dirty="0" err="1">
                <a:solidFill>
                  <a:srgbClr val="003399"/>
                </a:solidFill>
              </a:rPr>
              <a:t>semi</a:t>
            </a:r>
            <a:r>
              <a:rPr lang="nb-NO" altLang="nb-NO" sz="1800" dirty="0">
                <a:solidFill>
                  <a:srgbClr val="003399"/>
                </a:solidFill>
              </a:rPr>
              <a:t>-strukturerte)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nb-NO" altLang="nb-NO" sz="1800" dirty="0">
                <a:solidFill>
                  <a:srgbClr val="003399"/>
                </a:solidFill>
              </a:rPr>
              <a:t>Sammenligninger</a:t>
            </a:r>
          </a:p>
          <a:p>
            <a:pPr lvl="3">
              <a:buFont typeface="Wingdings" panose="05000000000000000000" pitchFamily="2" charset="2"/>
              <a:buChar char="v"/>
              <a:defRPr/>
            </a:pPr>
            <a:r>
              <a:rPr lang="nb-NO" altLang="nb-NO" sz="1800" dirty="0">
                <a:solidFill>
                  <a:srgbClr val="003399"/>
                </a:solidFill>
              </a:rPr>
              <a:t>av begreper mv</a:t>
            </a:r>
          </a:p>
          <a:p>
            <a:pPr lvl="3">
              <a:buFont typeface="Wingdings" panose="05000000000000000000" pitchFamily="2" charset="2"/>
              <a:buChar char="v"/>
              <a:defRPr/>
            </a:pPr>
            <a:r>
              <a:rPr lang="nb-NO" altLang="nb-NO" sz="1800" dirty="0">
                <a:solidFill>
                  <a:srgbClr val="003399"/>
                </a:solidFill>
              </a:rPr>
              <a:t>mellom programkode og rettsregler</a:t>
            </a:r>
          </a:p>
          <a:p>
            <a:pPr lvl="3">
              <a:buFont typeface="Wingdings" panose="05000000000000000000" pitchFamily="2" charset="2"/>
              <a:buChar char="v"/>
              <a:defRPr/>
            </a:pPr>
            <a:r>
              <a:rPr lang="nb-NO" altLang="nb-NO" sz="1800" dirty="0">
                <a:solidFill>
                  <a:srgbClr val="003399"/>
                </a:solidFill>
              </a:rPr>
              <a:t>mellom systemdokumentasjon og rettsregler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nb-NO" altLang="nb-NO" sz="1800" dirty="0">
                <a:solidFill>
                  <a:srgbClr val="003399"/>
                </a:solidFill>
              </a:rPr>
              <a:t>mv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864</Words>
  <Application>Microsoft Office PowerPoint</Application>
  <PresentationFormat>Skjermfremvisning (4:3)</PresentationFormat>
  <Paragraphs>85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6" baseType="lpstr">
      <vt:lpstr>Times New Roman</vt:lpstr>
      <vt:lpstr>Arial</vt:lpstr>
      <vt:lpstr>Calibri</vt:lpstr>
      <vt:lpstr>Wingdings</vt:lpstr>
      <vt:lpstr>Office-tema</vt:lpstr>
      <vt:lpstr>  Rettskildestudier    («annen rettskildeforskning») </vt:lpstr>
      <vt:lpstr>Hva det handler om</vt:lpstr>
      <vt:lpstr>Relevans og forutsetninger</vt:lpstr>
      <vt:lpstr>PowerPoint-presentasjon</vt:lpstr>
      <vt:lpstr>Kvantifisere rettskilder</vt:lpstr>
      <vt:lpstr>Innholdsmessige endringer i rettskildematerialet</vt:lpstr>
      <vt:lpstr>Rettskilders innholdsmessige kvalitet</vt:lpstr>
      <vt:lpstr>Rettskilders strukturelle kvalitet</vt:lpstr>
      <vt:lpstr>Bruk av rettskilder</vt:lpstr>
      <vt:lpstr>PowerPoint-presentasjon</vt:lpstr>
      <vt:lpstr>Aktuelle metodiske tilnærminger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Rettslig orientert metode innen forvaltningsinformatiske arbeider</dc:title>
  <dc:creator>Administrator</dc:creator>
  <cp:lastModifiedBy>dag wiese schartum</cp:lastModifiedBy>
  <cp:revision>41</cp:revision>
  <cp:lastPrinted>2020-03-20T09:32:49Z</cp:lastPrinted>
  <dcterms:created xsi:type="dcterms:W3CDTF">2003-04-23T14:35:03Z</dcterms:created>
  <dcterms:modified xsi:type="dcterms:W3CDTF">2020-03-23T14:15:37Z</dcterms:modified>
</cp:coreProperties>
</file>