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11" d="100"/>
          <a:sy n="111" d="100"/>
        </p:scale>
        <p:origin x="513"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AAC905-DF69-4AEF-A1E6-AF5D6AE5391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12A70F46-A479-4F9D-921B-43E394AF49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BB3C9E8-5A87-4DCA-AE7D-22229EABFF23}"/>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5" name="Plassholder for bunntekst 4">
            <a:extLst>
              <a:ext uri="{FF2B5EF4-FFF2-40B4-BE49-F238E27FC236}">
                <a16:creationId xmlns:a16="http://schemas.microsoft.com/office/drawing/2014/main" id="{CCA6CAE7-197E-49A3-B9BE-68329F08869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6B0890-8BDA-4AC5-A14D-F4879FFAA330}"/>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287193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24DC18-EB00-4418-A55F-82279A7F3B9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28047A9-952B-4AEB-BB58-F4892C708252}"/>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E11BE11-4931-4706-A4AA-E736CBAFE753}"/>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5" name="Plassholder for bunntekst 4">
            <a:extLst>
              <a:ext uri="{FF2B5EF4-FFF2-40B4-BE49-F238E27FC236}">
                <a16:creationId xmlns:a16="http://schemas.microsoft.com/office/drawing/2014/main" id="{4BF9ED13-CFCE-4795-9378-648E2E13186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B36136E-EE4A-4C07-BA55-9DFB5D0A93A0}"/>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3118206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711299-F11F-4570-8002-5B7561DD75F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BE45280-495F-4380-BC1F-E173DA2AF8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2ECFB131-B43A-419E-8D76-159A6FAB6A30}"/>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5" name="Plassholder for bunntekst 4">
            <a:extLst>
              <a:ext uri="{FF2B5EF4-FFF2-40B4-BE49-F238E27FC236}">
                <a16:creationId xmlns:a16="http://schemas.microsoft.com/office/drawing/2014/main" id="{01FAAF0E-5416-4CE1-A286-2DC5CFDC201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4A52361-1CB2-4100-8CFB-441D6D0B88D2}"/>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2185122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83484B-A79D-41EF-B8B3-83BB0E2CB45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C58D51A-570B-4CFB-9667-A24F04C69C20}"/>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C4811C25-E3E8-4F97-9273-E95BBAFC1AB9}"/>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E307DEB-EE30-4956-919B-4FD5C8E4D2CF}"/>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6" name="Plassholder for bunntekst 5">
            <a:extLst>
              <a:ext uri="{FF2B5EF4-FFF2-40B4-BE49-F238E27FC236}">
                <a16:creationId xmlns:a16="http://schemas.microsoft.com/office/drawing/2014/main" id="{1D777D4D-A36B-4CD5-9478-55668C2FC07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E8D5FEE-031B-479D-AAB3-128357AE2FB7}"/>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789449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9ADF25-7782-4660-AACF-FA74E3CD5D1E}"/>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0A66F8A-D964-42BB-A6B9-9D5EA96B41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98CCA6F5-CBDF-4378-B9B1-ABAE3A79B087}"/>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F79997FF-EE5A-4DF6-9045-12A6B1F8D6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52A0EF2-029B-4AFB-B4C7-7C6DFF36AA83}"/>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7F34B37-45A6-4433-84E1-0947F40DAC74}"/>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8" name="Plassholder for bunntekst 7">
            <a:extLst>
              <a:ext uri="{FF2B5EF4-FFF2-40B4-BE49-F238E27FC236}">
                <a16:creationId xmlns:a16="http://schemas.microsoft.com/office/drawing/2014/main" id="{4FC70EC0-B758-4D86-9381-2FEC20783CD6}"/>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0F4BA9D2-B3D5-4CE9-A46C-D672EDB363D8}"/>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2709924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9AB054-A100-47A4-B45F-D71699B0A54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2E0E6BF-EF4E-4E5E-982B-574870E21268}"/>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4" name="Plassholder for bunntekst 3">
            <a:extLst>
              <a:ext uri="{FF2B5EF4-FFF2-40B4-BE49-F238E27FC236}">
                <a16:creationId xmlns:a16="http://schemas.microsoft.com/office/drawing/2014/main" id="{C796CC79-BF8B-4DAB-B4C8-8143783CA4D1}"/>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2D9F9A8-2087-4041-8036-97BB9C919382}"/>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33875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AE943E8-332D-4082-9B58-302FCE937406}"/>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3" name="Plassholder for bunntekst 2">
            <a:extLst>
              <a:ext uri="{FF2B5EF4-FFF2-40B4-BE49-F238E27FC236}">
                <a16:creationId xmlns:a16="http://schemas.microsoft.com/office/drawing/2014/main" id="{5BD94936-29EE-4EDE-B6FF-2B06839DE35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E27226F-4F69-4BD4-8666-92D5D6C9CEDD}"/>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1227208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63BA5C-20E7-4110-A8AB-ECBF536AEAE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696FE7CD-D3C5-4321-BABE-23B3CF628F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22CD654-1CAD-4628-9A94-4710CE3CBB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E51BDA05-CD44-4860-BC99-644AFFEA59E6}"/>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6" name="Plassholder for bunntekst 5">
            <a:extLst>
              <a:ext uri="{FF2B5EF4-FFF2-40B4-BE49-F238E27FC236}">
                <a16:creationId xmlns:a16="http://schemas.microsoft.com/office/drawing/2014/main" id="{261E8875-F401-47EB-9908-B947C604A73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1CBA882-B390-40BB-B75C-7EEB30F504A2}"/>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2794518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06CB48-B2E9-4EE8-AC4C-D7720B92A45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881EB6E8-64B2-438D-B047-EC7F079FF1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AD27A5D-D417-480D-AD5A-3E545FCFA0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A8904BF0-37E1-42B0-84FD-D961DB77D3ED}"/>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6" name="Plassholder for bunntekst 5">
            <a:extLst>
              <a:ext uri="{FF2B5EF4-FFF2-40B4-BE49-F238E27FC236}">
                <a16:creationId xmlns:a16="http://schemas.microsoft.com/office/drawing/2014/main" id="{08733196-EE3F-4104-8EF6-5D1012BE0E0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00F0CC4-26B3-43C5-8E3E-239B849FA546}"/>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3770289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985248-6780-408D-A8E9-03E72660D70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CF3FDE0-32E7-4BA3-94C1-76486622CED3}"/>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DA0004C-0081-475A-96BF-5E68854BAFA3}"/>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5" name="Plassholder for bunntekst 4">
            <a:extLst>
              <a:ext uri="{FF2B5EF4-FFF2-40B4-BE49-F238E27FC236}">
                <a16:creationId xmlns:a16="http://schemas.microsoft.com/office/drawing/2014/main" id="{0702DC40-B540-431D-BC3A-64BD6ADDFCC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6A97254-57D4-4B4B-B8F8-CFA17766C075}"/>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1551692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7A47DD4-C796-4199-8EF7-3880AC7C2E31}"/>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C8322E2-7C75-478D-89BF-A33A02D1A11E}"/>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2B2E57E-1E74-4E72-AAE3-15E1A201EAF1}"/>
              </a:ext>
            </a:extLst>
          </p:cNvPr>
          <p:cNvSpPr>
            <a:spLocks noGrp="1"/>
          </p:cNvSpPr>
          <p:nvPr>
            <p:ph type="dt" sz="half" idx="10"/>
          </p:nvPr>
        </p:nvSpPr>
        <p:spPr/>
        <p:txBody>
          <a:bodyPr/>
          <a:lstStyle/>
          <a:p>
            <a:fld id="{6BE2D51A-2B61-4D35-BD09-504D2675DB66}" type="datetimeFigureOut">
              <a:rPr lang="nb-NO" smtClean="0"/>
              <a:t>30.05.2018</a:t>
            </a:fld>
            <a:endParaRPr lang="nb-NO"/>
          </a:p>
        </p:txBody>
      </p:sp>
      <p:sp>
        <p:nvSpPr>
          <p:cNvPr id="5" name="Plassholder for bunntekst 4">
            <a:extLst>
              <a:ext uri="{FF2B5EF4-FFF2-40B4-BE49-F238E27FC236}">
                <a16:creationId xmlns:a16="http://schemas.microsoft.com/office/drawing/2014/main" id="{1DE05171-A84D-4E5A-8CF3-8072497E2C5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0DE8E86-998D-4BD3-BFB5-7AD9EE1D7EA5}"/>
              </a:ext>
            </a:extLst>
          </p:cNvPr>
          <p:cNvSpPr>
            <a:spLocks noGrp="1"/>
          </p:cNvSpPr>
          <p:nvPr>
            <p:ph type="sldNum" sz="quarter" idx="12"/>
          </p:nvPr>
        </p:nvSpPr>
        <p:spPr/>
        <p:txBody>
          <a:bodyPr/>
          <a:lstStyle/>
          <a:p>
            <a:fld id="{2276DCC6-A6E5-432E-8693-047FBB5B8E08}" type="slidenum">
              <a:rPr lang="nb-NO" smtClean="0"/>
              <a:t>‹#›</a:t>
            </a:fld>
            <a:endParaRPr lang="nb-NO"/>
          </a:p>
        </p:txBody>
      </p:sp>
    </p:spTree>
    <p:extLst>
      <p:ext uri="{BB962C8B-B14F-4D97-AF65-F5344CB8AC3E}">
        <p14:creationId xmlns:p14="http://schemas.microsoft.com/office/powerpoint/2010/main" val="123257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6F9A8C6-BAF1-4A2C-8770-C555FCFFB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75C726D-6324-4EAE-A9A7-A5464898F8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6DECAD7-7A92-4EA7-BC72-074D5F46BF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2D51A-2B61-4D35-BD09-504D2675DB66}" type="datetimeFigureOut">
              <a:rPr lang="nb-NO" smtClean="0"/>
              <a:t>30.05.2018</a:t>
            </a:fld>
            <a:endParaRPr lang="nb-NO"/>
          </a:p>
        </p:txBody>
      </p:sp>
      <p:sp>
        <p:nvSpPr>
          <p:cNvPr id="5" name="Plassholder for bunntekst 4">
            <a:extLst>
              <a:ext uri="{FF2B5EF4-FFF2-40B4-BE49-F238E27FC236}">
                <a16:creationId xmlns:a16="http://schemas.microsoft.com/office/drawing/2014/main" id="{5A86114F-3265-43BF-A678-B013BADCC3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F1F771D-B56C-447F-9078-7CD4408743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6DCC6-A6E5-432E-8693-047FBB5B8E08}" type="slidenum">
              <a:rPr lang="nb-NO" smtClean="0"/>
              <a:t>‹#›</a:t>
            </a:fld>
            <a:endParaRPr lang="nb-NO"/>
          </a:p>
        </p:txBody>
      </p:sp>
    </p:spTree>
    <p:extLst>
      <p:ext uri="{BB962C8B-B14F-4D97-AF65-F5344CB8AC3E}">
        <p14:creationId xmlns:p14="http://schemas.microsoft.com/office/powerpoint/2010/main" val="606686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52C14C-D632-42BC-937A-80EF37CFCF79}"/>
              </a:ext>
            </a:extLst>
          </p:cNvPr>
          <p:cNvSpPr>
            <a:spLocks noGrp="1"/>
          </p:cNvSpPr>
          <p:nvPr>
            <p:ph type="ctrTitle"/>
          </p:nvPr>
        </p:nvSpPr>
        <p:spPr/>
        <p:txBody>
          <a:bodyPr>
            <a:normAutofit/>
          </a:bodyPr>
          <a:lstStyle/>
          <a:p>
            <a:r>
              <a:rPr lang="nb-NO" sz="3200" dirty="0"/>
              <a:t>Kort om FINF4031 Individuell semesteroppgave</a:t>
            </a:r>
          </a:p>
        </p:txBody>
      </p:sp>
      <p:sp>
        <p:nvSpPr>
          <p:cNvPr id="3" name="Undertittel 2">
            <a:extLst>
              <a:ext uri="{FF2B5EF4-FFF2-40B4-BE49-F238E27FC236}">
                <a16:creationId xmlns:a16="http://schemas.microsoft.com/office/drawing/2014/main" id="{AF58D0DA-05D0-48AA-BD43-8DA60DF864D6}"/>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542084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8EBD4EF-A57B-4D29-A187-FD3B306BDBE0}"/>
              </a:ext>
            </a:extLst>
          </p:cNvPr>
          <p:cNvSpPr/>
          <p:nvPr/>
        </p:nvSpPr>
        <p:spPr>
          <a:xfrm>
            <a:off x="1996226" y="751344"/>
            <a:ext cx="6096000" cy="5355312"/>
          </a:xfrm>
          <a:prstGeom prst="rect">
            <a:avLst/>
          </a:prstGeom>
        </p:spPr>
        <p:txBody>
          <a:bodyPr>
            <a:spAutoFit/>
          </a:bodyPr>
          <a:lstStyle/>
          <a:p>
            <a:r>
              <a:rPr lang="nb-NO" b="1" dirty="0"/>
              <a:t>Kort om emnet</a:t>
            </a:r>
          </a:p>
          <a:p>
            <a:r>
              <a:rPr lang="nb-NO" dirty="0"/>
              <a:t>Emnet innebærer skriving av en semesteroppgave innen det emneområdet som studenten planlegger å skrive masteroppgave om.</a:t>
            </a:r>
          </a:p>
          <a:p>
            <a:endParaRPr lang="nb-NO" dirty="0"/>
          </a:p>
          <a:p>
            <a:r>
              <a:rPr lang="nb-NO" dirty="0"/>
              <a:t>Oppgaven skal skrives som fagartikkel på 6000 – 8000 ord, i tråd med nærmere retningslinjer om innhold og identifisering og fastsettelse av individuell litteratur.</a:t>
            </a:r>
          </a:p>
          <a:p>
            <a:endParaRPr lang="nb-NO" dirty="0"/>
          </a:p>
          <a:p>
            <a:r>
              <a:rPr lang="nb-NO" dirty="0"/>
              <a:t>Før innlevering av oppgaven skal studentene gi en 15 minutters presentasjon av semesteroppgaven. Presentasjonen skjer innenfor rammene av et åpent arrangement der det det legges til rette for spørsmål og diskusjon.</a:t>
            </a:r>
          </a:p>
          <a:p>
            <a:endParaRPr lang="nb-NO" dirty="0"/>
          </a:p>
          <a:p>
            <a:r>
              <a:rPr lang="nb-NO" b="1" dirty="0"/>
              <a:t>Hva lærer du?</a:t>
            </a:r>
          </a:p>
          <a:p>
            <a:r>
              <a:rPr lang="nb-NO" dirty="0"/>
              <a:t>Målet med emnet er å gi studenten anledning til fordypning innen et selvvalgt emne, og å presentere resultatene fra dette arbeidet i form av en velskrevet artikkel og en god muntlig presentasjon.</a:t>
            </a:r>
          </a:p>
        </p:txBody>
      </p:sp>
    </p:spTree>
    <p:extLst>
      <p:ext uri="{BB962C8B-B14F-4D97-AF65-F5344CB8AC3E}">
        <p14:creationId xmlns:p14="http://schemas.microsoft.com/office/powerpoint/2010/main" val="287726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481105-B733-4474-BCC9-81B80B09A480}"/>
              </a:ext>
            </a:extLst>
          </p:cNvPr>
          <p:cNvSpPr>
            <a:spLocks noGrp="1"/>
          </p:cNvSpPr>
          <p:nvPr>
            <p:ph type="title"/>
          </p:nvPr>
        </p:nvSpPr>
        <p:spPr/>
        <p:txBody>
          <a:bodyPr>
            <a:normAutofit/>
          </a:bodyPr>
          <a:lstStyle/>
          <a:p>
            <a:r>
              <a:rPr lang="nb-NO" sz="3200" dirty="0"/>
              <a:t>Form og vinkling mv.</a:t>
            </a:r>
          </a:p>
        </p:txBody>
      </p:sp>
      <p:sp>
        <p:nvSpPr>
          <p:cNvPr id="3" name="Plassholder for innhold 2">
            <a:extLst>
              <a:ext uri="{FF2B5EF4-FFF2-40B4-BE49-F238E27FC236}">
                <a16:creationId xmlns:a16="http://schemas.microsoft.com/office/drawing/2014/main" id="{C7799208-A392-4413-B516-BFE0A66F56A3}"/>
              </a:ext>
            </a:extLst>
          </p:cNvPr>
          <p:cNvSpPr>
            <a:spLocks noGrp="1"/>
          </p:cNvSpPr>
          <p:nvPr>
            <p:ph idx="1"/>
          </p:nvPr>
        </p:nvSpPr>
        <p:spPr/>
        <p:txBody>
          <a:bodyPr>
            <a:normAutofit/>
          </a:bodyPr>
          <a:lstStyle/>
          <a:p>
            <a:r>
              <a:rPr lang="nb-NO" sz="2400" dirty="0"/>
              <a:t>Det skriftlige arbeidet skal ha form av en artikkel</a:t>
            </a:r>
          </a:p>
          <a:p>
            <a:r>
              <a:rPr lang="nb-NO" sz="2400" dirty="0"/>
              <a:t>Ikke krav til tverrfaglig emne, men det er en fordel om emnet har en tverrfaglig </a:t>
            </a:r>
            <a:r>
              <a:rPr lang="nb-NO" sz="2400" i="1" dirty="0"/>
              <a:t>motivasjon, </a:t>
            </a:r>
            <a:r>
              <a:rPr lang="nb-NO" sz="2400" dirty="0"/>
              <a:t>dvs. at du har idé om hvordan emnet kan inngå i masteroppgaven</a:t>
            </a:r>
          </a:p>
          <a:p>
            <a:r>
              <a:rPr lang="nb-NO" sz="2400" dirty="0"/>
              <a:t>Det er nærliggende at artikkelen en har tilknytning til tidligere emner, men dette er ikke noe krav</a:t>
            </a:r>
          </a:p>
          <a:p>
            <a:r>
              <a:rPr lang="nb-NO" sz="2400" dirty="0"/>
              <a:t>Artikkelen forutsettes primært å være basert på forskningslitteratur</a:t>
            </a:r>
          </a:p>
          <a:p>
            <a:r>
              <a:rPr lang="nb-NO" sz="2400" dirty="0"/>
              <a:t>Det er ikke noe krav om innhenting av primærdata, men det skader ikke</a:t>
            </a:r>
          </a:p>
          <a:p>
            <a:endParaRPr lang="nb-NO" sz="2400" dirty="0"/>
          </a:p>
        </p:txBody>
      </p:sp>
    </p:spTree>
    <p:extLst>
      <p:ext uri="{BB962C8B-B14F-4D97-AF65-F5344CB8AC3E}">
        <p14:creationId xmlns:p14="http://schemas.microsoft.com/office/powerpoint/2010/main" val="188166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F1D505-C9C9-4E2C-8992-2B2790738A95}"/>
              </a:ext>
            </a:extLst>
          </p:cNvPr>
          <p:cNvSpPr>
            <a:spLocks noGrp="1"/>
          </p:cNvSpPr>
          <p:nvPr>
            <p:ph type="title"/>
          </p:nvPr>
        </p:nvSpPr>
        <p:spPr/>
        <p:txBody>
          <a:bodyPr>
            <a:normAutofit/>
          </a:bodyPr>
          <a:lstStyle/>
          <a:p>
            <a:r>
              <a:rPr lang="nb-NO" sz="3200" dirty="0"/>
              <a:t>Noe eksempler på emner/problemstillinger</a:t>
            </a:r>
          </a:p>
        </p:txBody>
      </p:sp>
      <p:sp>
        <p:nvSpPr>
          <p:cNvPr id="3" name="Plassholder for innhold 2">
            <a:extLst>
              <a:ext uri="{FF2B5EF4-FFF2-40B4-BE49-F238E27FC236}">
                <a16:creationId xmlns:a16="http://schemas.microsoft.com/office/drawing/2014/main" id="{ADD89BDC-0115-4C84-8443-F76983B640A0}"/>
              </a:ext>
            </a:extLst>
          </p:cNvPr>
          <p:cNvSpPr>
            <a:spLocks noGrp="1"/>
          </p:cNvSpPr>
          <p:nvPr>
            <p:ph idx="1"/>
          </p:nvPr>
        </p:nvSpPr>
        <p:spPr/>
        <p:txBody>
          <a:bodyPr>
            <a:normAutofit fontScale="70000" lnSpcReduction="20000"/>
          </a:bodyPr>
          <a:lstStyle/>
          <a:p>
            <a:r>
              <a:rPr lang="nb-NO" dirty="0"/>
              <a:t>Kan ha problemstilling på forhånd, men kan også begynne med et emne og utvikle problemstilling når du har lest deg opp</a:t>
            </a:r>
          </a:p>
          <a:p>
            <a:pPr lvl="1"/>
            <a:r>
              <a:rPr lang="nb-NO" dirty="0"/>
              <a:t>Maskinlæring (Hvordan kan ML brukes i offentlig forvaltning?)</a:t>
            </a:r>
          </a:p>
          <a:p>
            <a:pPr lvl="1"/>
            <a:r>
              <a:rPr lang="nb-NO" dirty="0"/>
              <a:t>Dokumentasjon (Hvilke dokumentasjonskrav gjelder for RBS?)</a:t>
            </a:r>
          </a:p>
          <a:p>
            <a:pPr lvl="1"/>
            <a:r>
              <a:rPr lang="nb-NO" dirty="0"/>
              <a:t>Personvernrådet (Hva blir forholdet mellom PVR og nasjonale tilsynsmyndigheter?)</a:t>
            </a:r>
          </a:p>
          <a:p>
            <a:pPr lvl="1"/>
            <a:r>
              <a:rPr lang="nb-NO" dirty="0"/>
              <a:t>Brukerundersøkelser (Hvordan kan brukerundersøkelser anvendes i arbeidet med å digitalisere forvaltningen?)</a:t>
            </a:r>
          </a:p>
          <a:p>
            <a:pPr lvl="1"/>
            <a:r>
              <a:rPr lang="nb-NO" dirty="0"/>
              <a:t>Datadrevet forvaltning (Hva er datadrevet forvaltning, og hvilke rettslige implikasjoner har det?)</a:t>
            </a:r>
          </a:p>
          <a:p>
            <a:pPr lvl="1"/>
            <a:r>
              <a:rPr lang="nb-NO" dirty="0"/>
              <a:t>Fleksible systemdesign (Hvordan kan systemer utformes for at de skal være mest mulig fleksible?)</a:t>
            </a:r>
          </a:p>
          <a:p>
            <a:pPr lvl="1"/>
            <a:r>
              <a:rPr lang="nb-NO" dirty="0"/>
              <a:t>Regelmotorer (Hva er regelmotorer og hvordan fungerer de?)</a:t>
            </a:r>
          </a:p>
          <a:p>
            <a:pPr lvl="1"/>
            <a:r>
              <a:rPr lang="nb-NO" dirty="0"/>
              <a:t>Rettssikker digital offentlig forvaltning</a:t>
            </a:r>
          </a:p>
          <a:p>
            <a:pPr lvl="1"/>
            <a:r>
              <a:rPr lang="nb-NO" dirty="0"/>
              <a:t>Automatiseringsvennlig lovgivning</a:t>
            </a:r>
          </a:p>
          <a:p>
            <a:pPr lvl="1"/>
            <a:r>
              <a:rPr lang="nb-NO" dirty="0"/>
              <a:t>Betydningen av skjønnsutøvelse</a:t>
            </a:r>
          </a:p>
          <a:p>
            <a:pPr lvl="1"/>
            <a:r>
              <a:rPr lang="nb-NO" dirty="0"/>
              <a:t>Brukerhistorier</a:t>
            </a:r>
          </a:p>
          <a:p>
            <a:pPr lvl="1"/>
            <a:r>
              <a:rPr lang="nb-NO" dirty="0"/>
              <a:t>Installert base</a:t>
            </a:r>
          </a:p>
          <a:p>
            <a:pPr lvl="1"/>
            <a:r>
              <a:rPr lang="nb-NO" dirty="0"/>
              <a:t>Digitale skiller</a:t>
            </a:r>
          </a:p>
          <a:p>
            <a:pPr lvl="1"/>
            <a:r>
              <a:rPr lang="nb-NO" dirty="0"/>
              <a:t>Vurdering av personvernkonsekvenser</a:t>
            </a:r>
          </a:p>
          <a:p>
            <a:pPr lvl="1"/>
            <a:r>
              <a:rPr lang="nb-NO" dirty="0" err="1"/>
              <a:t>Osv</a:t>
            </a:r>
            <a:r>
              <a:rPr lang="nb-NO"/>
              <a:t>!</a:t>
            </a:r>
            <a:endParaRPr lang="nb-NO" dirty="0"/>
          </a:p>
          <a:p>
            <a:pPr marL="457200" lvl="1" indent="0">
              <a:buNone/>
            </a:pPr>
            <a:endParaRPr lang="nb-NO" b="1" dirty="0"/>
          </a:p>
        </p:txBody>
      </p:sp>
    </p:spTree>
    <p:extLst>
      <p:ext uri="{BB962C8B-B14F-4D97-AF65-F5344CB8AC3E}">
        <p14:creationId xmlns:p14="http://schemas.microsoft.com/office/powerpoint/2010/main" val="4272273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58AEFC-215A-4DCE-8030-EB408D0D9605}"/>
              </a:ext>
            </a:extLst>
          </p:cNvPr>
          <p:cNvSpPr>
            <a:spLocks noGrp="1"/>
          </p:cNvSpPr>
          <p:nvPr>
            <p:ph type="title"/>
          </p:nvPr>
        </p:nvSpPr>
        <p:spPr/>
        <p:txBody>
          <a:bodyPr>
            <a:normAutofit/>
          </a:bodyPr>
          <a:lstStyle/>
          <a:p>
            <a:r>
              <a:rPr lang="nb-NO" sz="3200" dirty="0"/>
              <a:t>Nærmere om innhold</a:t>
            </a:r>
          </a:p>
        </p:txBody>
      </p:sp>
      <p:sp>
        <p:nvSpPr>
          <p:cNvPr id="3" name="Plassholder for innhold 2">
            <a:extLst>
              <a:ext uri="{FF2B5EF4-FFF2-40B4-BE49-F238E27FC236}">
                <a16:creationId xmlns:a16="http://schemas.microsoft.com/office/drawing/2014/main" id="{E6FAA7A9-2972-4E8A-BCE1-B7EEBA286DE0}"/>
              </a:ext>
            </a:extLst>
          </p:cNvPr>
          <p:cNvSpPr>
            <a:spLocks noGrp="1"/>
          </p:cNvSpPr>
          <p:nvPr>
            <p:ph idx="1"/>
          </p:nvPr>
        </p:nvSpPr>
        <p:spPr/>
        <p:txBody>
          <a:bodyPr>
            <a:normAutofit/>
          </a:bodyPr>
          <a:lstStyle/>
          <a:p>
            <a:r>
              <a:rPr lang="nb-NO" sz="2400" dirty="0"/>
              <a:t>Det vil bli gitt nærmere retningslinjer for litteraturbruk (men disse er ikke klare enda)</a:t>
            </a:r>
          </a:p>
          <a:p>
            <a:r>
              <a:rPr lang="nb-NO" sz="2400" dirty="0"/>
              <a:t>Uansett, vil det bl.a. trolig bli krav om at pensumlitteratur ikke kan være eneste litteratur for å belyse et spørsmål, og at to eller flere forfattere alltid må være referert for å opplyse et spørsmål</a:t>
            </a:r>
          </a:p>
          <a:p>
            <a:r>
              <a:rPr lang="nb-NO" sz="2400" dirty="0"/>
              <a:t>Viktig å lage opplegg som legger til rette for diskusjon</a:t>
            </a:r>
          </a:p>
          <a:p>
            <a:r>
              <a:rPr lang="nb-NO" sz="2400" dirty="0"/>
              <a:t>Generelt er ulike tilnærminger, faglig uenigheter og endringsprosesser mv. elementer som lett genererer diskusjoner</a:t>
            </a:r>
          </a:p>
        </p:txBody>
      </p:sp>
    </p:spTree>
    <p:extLst>
      <p:ext uri="{BB962C8B-B14F-4D97-AF65-F5344CB8AC3E}">
        <p14:creationId xmlns:p14="http://schemas.microsoft.com/office/powerpoint/2010/main" val="345927405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422</Words>
  <Application>Microsoft Office PowerPoint</Application>
  <PresentationFormat>Widescreen</PresentationFormat>
  <Paragraphs>38</Paragraphs>
  <Slides>5</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5</vt:i4>
      </vt:variant>
    </vt:vector>
  </HeadingPairs>
  <TitlesOfParts>
    <vt:vector size="9" baseType="lpstr">
      <vt:lpstr>Arial</vt:lpstr>
      <vt:lpstr>Calibri</vt:lpstr>
      <vt:lpstr>Calibri Light</vt:lpstr>
      <vt:lpstr>Office-tema</vt:lpstr>
      <vt:lpstr>Kort om FINF4031 Individuell semesteroppgave</vt:lpstr>
      <vt:lpstr>PowerPoint-presentasjon</vt:lpstr>
      <vt:lpstr>Form og vinkling mv.</vt:lpstr>
      <vt:lpstr>Noe eksempler på emner/problemstillinger</vt:lpstr>
      <vt:lpstr>Nærmere om innhold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Kort om FINF4031 Invididuell semesteroppgav</dc:title>
  <dc:creator>dag wiese schartum</dc:creator>
  <cp:lastModifiedBy>dag wiese schartum</cp:lastModifiedBy>
  <cp:revision>9</cp:revision>
  <dcterms:created xsi:type="dcterms:W3CDTF">2018-05-30T20:01:08Z</dcterms:created>
  <dcterms:modified xsi:type="dcterms:W3CDTF">2018-05-30T20:57:06Z</dcterms:modified>
</cp:coreProperties>
</file>