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7" r:id="rId4"/>
    <p:sldId id="258" r:id="rId5"/>
    <p:sldId id="260" r:id="rId6"/>
    <p:sldId id="261" r:id="rId7"/>
    <p:sldId id="263" r:id="rId8"/>
    <p:sldId id="262" r:id="rId9"/>
    <p:sldId id="264" r:id="rId10"/>
    <p:sldId id="265" r:id="rId11"/>
    <p:sldId id="266" r:id="rId12"/>
    <p:sldId id="267" r:id="rId13"/>
    <p:sldId id="268" r:id="rId14"/>
    <p:sldId id="269" r:id="rId15"/>
    <p:sldId id="271" r:id="rId16"/>
    <p:sldId id="270" r:id="rId17"/>
    <p:sldId id="272" r:id="rId18"/>
    <p:sldId id="275" r:id="rId19"/>
    <p:sldId id="274" r:id="rId20"/>
    <p:sldId id="273" r:id="rId21"/>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2" autoAdjust="0"/>
    <p:restoredTop sz="94660"/>
  </p:normalViewPr>
  <p:slideViewPr>
    <p:cSldViewPr snapToGrid="0">
      <p:cViewPr varScale="1">
        <p:scale>
          <a:sx n="116" d="100"/>
          <a:sy n="116" d="100"/>
        </p:scale>
        <p:origin x="102" y="4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nb-NO"/>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nb-NO"/>
          </a:p>
        </p:txBody>
      </p:sp>
      <p:sp>
        <p:nvSpPr>
          <p:cNvPr id="4" name="Date Placeholder 3"/>
          <p:cNvSpPr>
            <a:spLocks noGrp="1"/>
          </p:cNvSpPr>
          <p:nvPr>
            <p:ph type="dt" sz="half" idx="10"/>
          </p:nvPr>
        </p:nvSpPr>
        <p:spPr/>
        <p:txBody>
          <a:bodyPr/>
          <a:lstStyle/>
          <a:p>
            <a:fld id="{54295478-10CC-4CEC-B8EF-E1B243D8CD01}" type="datetimeFigureOut">
              <a:rPr lang="nb-NO" smtClean="0"/>
              <a:t>11.09.2018</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DB73813-D55F-44DF-9563-FD44D10FBA12}" type="slidenum">
              <a:rPr lang="nb-NO" smtClean="0"/>
              <a:t>‹#›</a:t>
            </a:fld>
            <a:endParaRPr lang="nb-NO"/>
          </a:p>
        </p:txBody>
      </p:sp>
    </p:spTree>
    <p:extLst>
      <p:ext uri="{BB962C8B-B14F-4D97-AF65-F5344CB8AC3E}">
        <p14:creationId xmlns:p14="http://schemas.microsoft.com/office/powerpoint/2010/main" val="9313007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54295478-10CC-4CEC-B8EF-E1B243D8CD01}" type="datetimeFigureOut">
              <a:rPr lang="nb-NO" smtClean="0"/>
              <a:t>11.09.2018</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DB73813-D55F-44DF-9563-FD44D10FBA12}" type="slidenum">
              <a:rPr lang="nb-NO" smtClean="0"/>
              <a:t>‹#›</a:t>
            </a:fld>
            <a:endParaRPr lang="nb-NO"/>
          </a:p>
        </p:txBody>
      </p:sp>
    </p:spTree>
    <p:extLst>
      <p:ext uri="{BB962C8B-B14F-4D97-AF65-F5344CB8AC3E}">
        <p14:creationId xmlns:p14="http://schemas.microsoft.com/office/powerpoint/2010/main" val="2972138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nb-NO"/>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4295478-10CC-4CEC-B8EF-E1B243D8CD01}" type="datetimeFigureOut">
              <a:rPr lang="nb-NO" smtClean="0"/>
              <a:t>11.09.2018</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DB73813-D55F-44DF-9563-FD44D10FBA12}" type="slidenum">
              <a:rPr lang="nb-NO" smtClean="0"/>
              <a:t>‹#›</a:t>
            </a:fld>
            <a:endParaRPr lang="nb-NO"/>
          </a:p>
        </p:txBody>
      </p:sp>
    </p:spTree>
    <p:extLst>
      <p:ext uri="{BB962C8B-B14F-4D97-AF65-F5344CB8AC3E}">
        <p14:creationId xmlns:p14="http://schemas.microsoft.com/office/powerpoint/2010/main" val="13976200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Date Placeholder 4"/>
          <p:cNvSpPr>
            <a:spLocks noGrp="1"/>
          </p:cNvSpPr>
          <p:nvPr>
            <p:ph type="dt" sz="half" idx="10"/>
          </p:nvPr>
        </p:nvSpPr>
        <p:spPr/>
        <p:txBody>
          <a:bodyPr/>
          <a:lstStyle/>
          <a:p>
            <a:fld id="{54295478-10CC-4CEC-B8EF-E1B243D8CD01}" type="datetimeFigureOut">
              <a:rPr lang="nb-NO" smtClean="0"/>
              <a:t>11.09.2018</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CDB73813-D55F-44DF-9563-FD44D10FBA12}" type="slidenum">
              <a:rPr lang="nb-NO" smtClean="0"/>
              <a:t>‹#›</a:t>
            </a:fld>
            <a:endParaRPr lang="nb-NO"/>
          </a:p>
        </p:txBody>
      </p:sp>
    </p:spTree>
    <p:extLst>
      <p:ext uri="{BB962C8B-B14F-4D97-AF65-F5344CB8AC3E}">
        <p14:creationId xmlns:p14="http://schemas.microsoft.com/office/powerpoint/2010/main" val="4191649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nb-NO"/>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Date Placeholder 6"/>
          <p:cNvSpPr>
            <a:spLocks noGrp="1"/>
          </p:cNvSpPr>
          <p:nvPr>
            <p:ph type="dt" sz="half" idx="10"/>
          </p:nvPr>
        </p:nvSpPr>
        <p:spPr/>
        <p:txBody>
          <a:bodyPr/>
          <a:lstStyle/>
          <a:p>
            <a:fld id="{54295478-10CC-4CEC-B8EF-E1B243D8CD01}" type="datetimeFigureOut">
              <a:rPr lang="nb-NO" smtClean="0"/>
              <a:t>11.09.2018</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CDB73813-D55F-44DF-9563-FD44D10FBA12}" type="slidenum">
              <a:rPr lang="nb-NO" smtClean="0"/>
              <a:t>‹#›</a:t>
            </a:fld>
            <a:endParaRPr lang="nb-NO"/>
          </a:p>
        </p:txBody>
      </p:sp>
    </p:spTree>
    <p:extLst>
      <p:ext uri="{BB962C8B-B14F-4D97-AF65-F5344CB8AC3E}">
        <p14:creationId xmlns:p14="http://schemas.microsoft.com/office/powerpoint/2010/main" val="23442258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Date Placeholder 2"/>
          <p:cNvSpPr>
            <a:spLocks noGrp="1"/>
          </p:cNvSpPr>
          <p:nvPr>
            <p:ph type="dt" sz="half" idx="10"/>
          </p:nvPr>
        </p:nvSpPr>
        <p:spPr/>
        <p:txBody>
          <a:bodyPr/>
          <a:lstStyle/>
          <a:p>
            <a:fld id="{54295478-10CC-4CEC-B8EF-E1B243D8CD01}" type="datetimeFigureOut">
              <a:rPr lang="nb-NO" smtClean="0"/>
              <a:t>11.09.2018</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CDB73813-D55F-44DF-9563-FD44D10FBA12}" type="slidenum">
              <a:rPr lang="nb-NO" smtClean="0"/>
              <a:t>‹#›</a:t>
            </a:fld>
            <a:endParaRPr lang="nb-NO"/>
          </a:p>
        </p:txBody>
      </p:sp>
    </p:spTree>
    <p:extLst>
      <p:ext uri="{BB962C8B-B14F-4D97-AF65-F5344CB8AC3E}">
        <p14:creationId xmlns:p14="http://schemas.microsoft.com/office/powerpoint/2010/main" val="3775108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295478-10CC-4CEC-B8EF-E1B243D8CD01}" type="datetimeFigureOut">
              <a:rPr lang="nb-NO" smtClean="0"/>
              <a:t>11.09.2018</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CDB73813-D55F-44DF-9563-FD44D10FBA12}" type="slidenum">
              <a:rPr lang="nb-NO" smtClean="0"/>
              <a:t>‹#›</a:t>
            </a:fld>
            <a:endParaRPr lang="nb-NO"/>
          </a:p>
        </p:txBody>
      </p:sp>
    </p:spTree>
    <p:extLst>
      <p:ext uri="{BB962C8B-B14F-4D97-AF65-F5344CB8AC3E}">
        <p14:creationId xmlns:p14="http://schemas.microsoft.com/office/powerpoint/2010/main" val="525614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nb-NO"/>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4295478-10CC-4CEC-B8EF-E1B243D8CD01}" type="datetimeFigureOut">
              <a:rPr lang="nb-NO" smtClean="0"/>
              <a:t>11.09.2018</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CDB73813-D55F-44DF-9563-FD44D10FBA12}" type="slidenum">
              <a:rPr lang="nb-NO" smtClean="0"/>
              <a:t>‹#›</a:t>
            </a:fld>
            <a:endParaRPr lang="nb-NO"/>
          </a:p>
        </p:txBody>
      </p:sp>
    </p:spTree>
    <p:extLst>
      <p:ext uri="{BB962C8B-B14F-4D97-AF65-F5344CB8AC3E}">
        <p14:creationId xmlns:p14="http://schemas.microsoft.com/office/powerpoint/2010/main" val="1562622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nb-NO"/>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4295478-10CC-4CEC-B8EF-E1B243D8CD01}" type="datetimeFigureOut">
              <a:rPr lang="nb-NO" smtClean="0"/>
              <a:t>11.09.2018</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CDB73813-D55F-44DF-9563-FD44D10FBA12}" type="slidenum">
              <a:rPr lang="nb-NO" smtClean="0"/>
              <a:t>‹#›</a:t>
            </a:fld>
            <a:endParaRPr lang="nb-NO"/>
          </a:p>
        </p:txBody>
      </p:sp>
    </p:spTree>
    <p:extLst>
      <p:ext uri="{BB962C8B-B14F-4D97-AF65-F5344CB8AC3E}">
        <p14:creationId xmlns:p14="http://schemas.microsoft.com/office/powerpoint/2010/main" val="29769227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54295478-10CC-4CEC-B8EF-E1B243D8CD01}" type="datetimeFigureOut">
              <a:rPr lang="nb-NO" smtClean="0"/>
              <a:t>11.09.2018</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DB73813-D55F-44DF-9563-FD44D10FBA12}" type="slidenum">
              <a:rPr lang="nb-NO" smtClean="0"/>
              <a:t>‹#›</a:t>
            </a:fld>
            <a:endParaRPr lang="nb-NO"/>
          </a:p>
        </p:txBody>
      </p:sp>
    </p:spTree>
    <p:extLst>
      <p:ext uri="{BB962C8B-B14F-4D97-AF65-F5344CB8AC3E}">
        <p14:creationId xmlns:p14="http://schemas.microsoft.com/office/powerpoint/2010/main" val="962178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nb-NO"/>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54295478-10CC-4CEC-B8EF-E1B243D8CD01}" type="datetimeFigureOut">
              <a:rPr lang="nb-NO" smtClean="0"/>
              <a:t>11.09.2018</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DB73813-D55F-44DF-9563-FD44D10FBA12}" type="slidenum">
              <a:rPr lang="nb-NO" smtClean="0"/>
              <a:t>‹#›</a:t>
            </a:fld>
            <a:endParaRPr lang="nb-NO"/>
          </a:p>
        </p:txBody>
      </p:sp>
    </p:spTree>
    <p:extLst>
      <p:ext uri="{BB962C8B-B14F-4D97-AF65-F5344CB8AC3E}">
        <p14:creationId xmlns:p14="http://schemas.microsoft.com/office/powerpoint/2010/main" val="23970905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nb-NO"/>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295478-10CC-4CEC-B8EF-E1B243D8CD01}" type="datetimeFigureOut">
              <a:rPr lang="nb-NO" smtClean="0"/>
              <a:t>11.09.2018</a:t>
            </a:fld>
            <a:endParaRPr lang="nb-NO"/>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B73813-D55F-44DF-9563-FD44D10FBA12}" type="slidenum">
              <a:rPr lang="nb-NO" smtClean="0"/>
              <a:t>‹#›</a:t>
            </a:fld>
            <a:endParaRPr lang="nb-NO"/>
          </a:p>
        </p:txBody>
      </p:sp>
    </p:spTree>
    <p:extLst>
      <p:ext uri="{BB962C8B-B14F-4D97-AF65-F5344CB8AC3E}">
        <p14:creationId xmlns:p14="http://schemas.microsoft.com/office/powerpoint/2010/main" val="17841942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nb-NO" dirty="0" smtClean="0"/>
              <a:t>Om å skrive fagartikkel</a:t>
            </a:r>
            <a:endParaRPr lang="nb-NO" dirty="0"/>
          </a:p>
        </p:txBody>
      </p:sp>
      <p:sp>
        <p:nvSpPr>
          <p:cNvPr id="3" name="Subtitle 2"/>
          <p:cNvSpPr>
            <a:spLocks noGrp="1"/>
          </p:cNvSpPr>
          <p:nvPr>
            <p:ph type="subTitle" idx="1"/>
          </p:nvPr>
        </p:nvSpPr>
        <p:spPr/>
        <p:txBody>
          <a:bodyPr/>
          <a:lstStyle/>
          <a:p>
            <a:r>
              <a:rPr lang="nb-NO" smtClean="0"/>
              <a:t>Tirsdag </a:t>
            </a:r>
            <a:r>
              <a:rPr lang="nb-NO" smtClean="0"/>
              <a:t>28/8 </a:t>
            </a:r>
            <a:r>
              <a:rPr lang="nb-NO" dirty="0" smtClean="0"/>
              <a:t>2018</a:t>
            </a:r>
            <a:endParaRPr lang="nb-NO" dirty="0"/>
          </a:p>
        </p:txBody>
      </p:sp>
    </p:spTree>
    <p:extLst>
      <p:ext uri="{BB962C8B-B14F-4D97-AF65-F5344CB8AC3E}">
        <p14:creationId xmlns:p14="http://schemas.microsoft.com/office/powerpoint/2010/main" val="3690263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Typer faglige publikasjoner</a:t>
            </a:r>
            <a:endParaRPr lang="nb-NO" dirty="0"/>
          </a:p>
        </p:txBody>
      </p:sp>
      <p:sp>
        <p:nvSpPr>
          <p:cNvPr id="3" name="Content Placeholder 2"/>
          <p:cNvSpPr>
            <a:spLocks noGrp="1"/>
          </p:cNvSpPr>
          <p:nvPr>
            <p:ph idx="1"/>
          </p:nvPr>
        </p:nvSpPr>
        <p:spPr/>
        <p:txBody>
          <a:bodyPr>
            <a:normAutofit fontScale="85000" lnSpcReduction="20000"/>
          </a:bodyPr>
          <a:lstStyle/>
          <a:p>
            <a:r>
              <a:rPr lang="nb-NO" dirty="0" smtClean="0"/>
              <a:t>Fagartikler for publisering i tidsskrifter eller artikkelsamlinger</a:t>
            </a:r>
          </a:p>
          <a:p>
            <a:endParaRPr lang="nb-NO" dirty="0"/>
          </a:p>
          <a:p>
            <a:r>
              <a:rPr lang="nb-NO" dirty="0" smtClean="0"/>
              <a:t>Fagbøker og avhandlinger (monografier)</a:t>
            </a:r>
          </a:p>
          <a:p>
            <a:endParaRPr lang="nb-NO" dirty="0"/>
          </a:p>
          <a:p>
            <a:r>
              <a:rPr lang="nb-NO" dirty="0" smtClean="0"/>
              <a:t>Fagartikler til konferanser eller seminarer</a:t>
            </a:r>
          </a:p>
          <a:p>
            <a:endParaRPr lang="nb-NO" dirty="0"/>
          </a:p>
          <a:p>
            <a:r>
              <a:rPr lang="nb-NO" dirty="0" smtClean="0"/>
              <a:t>Rapporter eller faglige tekster, for eksempel i </a:t>
            </a:r>
            <a:r>
              <a:rPr lang="nb-NO" dirty="0" err="1" smtClean="0"/>
              <a:t>Complex</a:t>
            </a:r>
            <a:r>
              <a:rPr lang="nb-NO" dirty="0" smtClean="0"/>
              <a:t>-serien</a:t>
            </a:r>
          </a:p>
          <a:p>
            <a:endParaRPr lang="nb-NO" dirty="0"/>
          </a:p>
          <a:p>
            <a:r>
              <a:rPr lang="nb-NO" dirty="0" smtClean="0"/>
              <a:t>Studentarbeider, for eksempel masteroppgaver</a:t>
            </a:r>
          </a:p>
          <a:p>
            <a:endParaRPr lang="nb-NO" dirty="0"/>
          </a:p>
          <a:p>
            <a:r>
              <a:rPr lang="nb-NO" dirty="0" smtClean="0"/>
              <a:t>Populærvitenskapelige fremstillinger, for eksempel aviskronikker  </a:t>
            </a:r>
            <a:endParaRPr lang="nb-NO" dirty="0"/>
          </a:p>
        </p:txBody>
      </p:sp>
    </p:spTree>
    <p:extLst>
      <p:ext uri="{BB962C8B-B14F-4D97-AF65-F5344CB8AC3E}">
        <p14:creationId xmlns:p14="http://schemas.microsoft.com/office/powerpoint/2010/main" val="4158969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Utgangspunktet</a:t>
            </a:r>
            <a:endParaRPr lang="nb-NO" dirty="0"/>
          </a:p>
        </p:txBody>
      </p:sp>
      <p:sp>
        <p:nvSpPr>
          <p:cNvPr id="3" name="Content Placeholder 2"/>
          <p:cNvSpPr>
            <a:spLocks noGrp="1"/>
          </p:cNvSpPr>
          <p:nvPr>
            <p:ph idx="1"/>
          </p:nvPr>
        </p:nvSpPr>
        <p:spPr/>
        <p:txBody>
          <a:bodyPr>
            <a:normAutofit fontScale="92500"/>
          </a:bodyPr>
          <a:lstStyle/>
          <a:p>
            <a:r>
              <a:rPr lang="nb-NO" dirty="0" smtClean="0"/>
              <a:t>Formidle ideer, argumenter eller viktige empiriske funn til «kjære leser»</a:t>
            </a:r>
          </a:p>
          <a:p>
            <a:endParaRPr lang="nb-NO" dirty="0"/>
          </a:p>
          <a:p>
            <a:pPr lvl="1">
              <a:buFont typeface="Courier New" panose="02070309020205020404" pitchFamily="49" charset="0"/>
              <a:buChar char="o"/>
            </a:pPr>
            <a:r>
              <a:rPr lang="nb-NO" dirty="0"/>
              <a:t>h</a:t>
            </a:r>
            <a:r>
              <a:rPr lang="nb-NO" dirty="0" smtClean="0"/>
              <a:t>vem skriver du for?</a:t>
            </a:r>
          </a:p>
          <a:p>
            <a:pPr lvl="1">
              <a:buFont typeface="Courier New" panose="02070309020205020404" pitchFamily="49" charset="0"/>
              <a:buChar char="o"/>
            </a:pPr>
            <a:r>
              <a:rPr lang="nb-NO" dirty="0"/>
              <a:t>h</a:t>
            </a:r>
            <a:r>
              <a:rPr lang="nb-NO" dirty="0" smtClean="0"/>
              <a:t>va vil du formidle?</a:t>
            </a:r>
          </a:p>
          <a:p>
            <a:endParaRPr lang="nb-NO" dirty="0"/>
          </a:p>
          <a:p>
            <a:r>
              <a:rPr lang="nb-NO" dirty="0" smtClean="0"/>
              <a:t>Idealistisk utgangspunkt: «A </a:t>
            </a:r>
            <a:r>
              <a:rPr lang="nb-NO" dirty="0" err="1" smtClean="0"/>
              <a:t>scientific</a:t>
            </a:r>
            <a:r>
              <a:rPr lang="nb-NO" dirty="0" smtClean="0"/>
              <a:t> </a:t>
            </a:r>
            <a:r>
              <a:rPr lang="nb-NO" dirty="0" err="1" smtClean="0"/>
              <a:t>paper</a:t>
            </a:r>
            <a:r>
              <a:rPr lang="nb-NO" dirty="0" smtClean="0"/>
              <a:t> </a:t>
            </a:r>
            <a:r>
              <a:rPr lang="nb-NO" dirty="0" err="1" smtClean="0"/>
              <a:t>furthers</a:t>
            </a:r>
            <a:r>
              <a:rPr lang="nb-NO" dirty="0" smtClean="0"/>
              <a:t> </a:t>
            </a:r>
            <a:r>
              <a:rPr lang="nb-NO" dirty="0" err="1" smtClean="0"/>
              <a:t>our</a:t>
            </a:r>
            <a:r>
              <a:rPr lang="nb-NO" dirty="0" smtClean="0"/>
              <a:t> </a:t>
            </a:r>
            <a:r>
              <a:rPr lang="nb-NO" dirty="0" err="1" smtClean="0"/>
              <a:t>knowledge</a:t>
            </a:r>
            <a:r>
              <a:rPr lang="nb-NO" dirty="0" smtClean="0"/>
              <a:t> </a:t>
            </a:r>
            <a:r>
              <a:rPr lang="nb-NO" dirty="0" err="1" smtClean="0"/>
              <a:t>of</a:t>
            </a:r>
            <a:r>
              <a:rPr lang="nb-NO" dirty="0" smtClean="0"/>
              <a:t> </a:t>
            </a:r>
            <a:r>
              <a:rPr lang="nb-NO" dirty="0" err="1" smtClean="0"/>
              <a:t>the</a:t>
            </a:r>
            <a:r>
              <a:rPr lang="nb-NO" dirty="0" smtClean="0"/>
              <a:t> </a:t>
            </a:r>
            <a:r>
              <a:rPr lang="nb-NO" dirty="0" err="1" smtClean="0"/>
              <a:t>field</a:t>
            </a:r>
            <a:r>
              <a:rPr lang="nb-NO" dirty="0" smtClean="0"/>
              <a:t>» (kunnskap)</a:t>
            </a:r>
          </a:p>
          <a:p>
            <a:endParaRPr lang="nb-NO" dirty="0"/>
          </a:p>
          <a:p>
            <a:r>
              <a:rPr lang="nb-NO" dirty="0" smtClean="0"/>
              <a:t>Realistisk utgangspunkt: «The </a:t>
            </a:r>
            <a:r>
              <a:rPr lang="nb-NO" dirty="0" err="1" smtClean="0"/>
              <a:t>means</a:t>
            </a:r>
            <a:r>
              <a:rPr lang="nb-NO" dirty="0" smtClean="0"/>
              <a:t> to </a:t>
            </a:r>
            <a:r>
              <a:rPr lang="nb-NO" dirty="0" err="1" smtClean="0"/>
              <a:t>increase</a:t>
            </a:r>
            <a:r>
              <a:rPr lang="nb-NO" dirty="0" smtClean="0"/>
              <a:t> </a:t>
            </a:r>
            <a:r>
              <a:rPr lang="nb-NO" dirty="0" err="1" smtClean="0"/>
              <a:t>reputation</a:t>
            </a:r>
            <a:r>
              <a:rPr lang="nb-NO" dirty="0" smtClean="0"/>
              <a:t> in </a:t>
            </a:r>
            <a:r>
              <a:rPr lang="nb-NO" dirty="0" err="1" smtClean="0"/>
              <a:t>our</a:t>
            </a:r>
            <a:r>
              <a:rPr lang="nb-NO" dirty="0" smtClean="0"/>
              <a:t> </a:t>
            </a:r>
            <a:r>
              <a:rPr lang="nb-NO" dirty="0" err="1" smtClean="0"/>
              <a:t>scientific</a:t>
            </a:r>
            <a:r>
              <a:rPr lang="nb-NO" dirty="0" smtClean="0"/>
              <a:t> </a:t>
            </a:r>
            <a:r>
              <a:rPr lang="nb-NO" dirty="0" err="1" smtClean="0"/>
              <a:t>community</a:t>
            </a:r>
            <a:r>
              <a:rPr lang="nb-NO" dirty="0" smtClean="0"/>
              <a:t>» (status)  </a:t>
            </a:r>
            <a:endParaRPr lang="nb-NO" dirty="0"/>
          </a:p>
        </p:txBody>
      </p:sp>
    </p:spTree>
    <p:extLst>
      <p:ext uri="{BB962C8B-B14F-4D97-AF65-F5344CB8AC3E}">
        <p14:creationId xmlns:p14="http://schemas.microsoft.com/office/powerpoint/2010/main" val="1222601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Hovedbudskapet</a:t>
            </a:r>
            <a:endParaRPr lang="nb-NO" dirty="0"/>
          </a:p>
        </p:txBody>
      </p:sp>
      <p:sp>
        <p:nvSpPr>
          <p:cNvPr id="3" name="Content Placeholder 2"/>
          <p:cNvSpPr>
            <a:spLocks noGrp="1"/>
          </p:cNvSpPr>
          <p:nvPr>
            <p:ph idx="1"/>
          </p:nvPr>
        </p:nvSpPr>
        <p:spPr/>
        <p:txBody>
          <a:bodyPr/>
          <a:lstStyle/>
          <a:p>
            <a:r>
              <a:rPr lang="nb-NO" dirty="0" smtClean="0"/>
              <a:t>«The </a:t>
            </a:r>
            <a:r>
              <a:rPr lang="nb-NO" dirty="0" err="1" smtClean="0"/>
              <a:t>preparation</a:t>
            </a:r>
            <a:r>
              <a:rPr lang="nb-NO" dirty="0" smtClean="0"/>
              <a:t> </a:t>
            </a:r>
            <a:r>
              <a:rPr lang="nb-NO" dirty="0" err="1" smtClean="0"/>
              <a:t>of</a:t>
            </a:r>
            <a:r>
              <a:rPr lang="nb-NO" dirty="0" smtClean="0"/>
              <a:t> a </a:t>
            </a:r>
            <a:r>
              <a:rPr lang="nb-NO" dirty="0" err="1" smtClean="0"/>
              <a:t>scientific</a:t>
            </a:r>
            <a:r>
              <a:rPr lang="nb-NO" dirty="0" smtClean="0"/>
              <a:t> </a:t>
            </a:r>
            <a:r>
              <a:rPr lang="nb-NO" dirty="0" err="1" smtClean="0"/>
              <a:t>paper</a:t>
            </a:r>
            <a:r>
              <a:rPr lang="nb-NO" dirty="0" smtClean="0"/>
              <a:t> has </a:t>
            </a:r>
            <a:r>
              <a:rPr lang="nb-NO" dirty="0" err="1" smtClean="0"/>
              <a:t>almost</a:t>
            </a:r>
            <a:r>
              <a:rPr lang="nb-NO" dirty="0" smtClean="0"/>
              <a:t> </a:t>
            </a:r>
            <a:r>
              <a:rPr lang="nb-NO" dirty="0" err="1" smtClean="0"/>
              <a:t>nothing</a:t>
            </a:r>
            <a:r>
              <a:rPr lang="nb-NO" dirty="0" smtClean="0"/>
              <a:t> to do </a:t>
            </a:r>
            <a:r>
              <a:rPr lang="nb-NO" dirty="0" err="1" smtClean="0"/>
              <a:t>with</a:t>
            </a:r>
            <a:r>
              <a:rPr lang="nb-NO" dirty="0" smtClean="0"/>
              <a:t> </a:t>
            </a:r>
            <a:r>
              <a:rPr lang="nb-NO" dirty="0" err="1" smtClean="0"/>
              <a:t>literary</a:t>
            </a:r>
            <a:r>
              <a:rPr lang="nb-NO" dirty="0" smtClean="0"/>
              <a:t> skill. It is a </a:t>
            </a:r>
            <a:r>
              <a:rPr lang="nb-NO" dirty="0" err="1" smtClean="0"/>
              <a:t>question</a:t>
            </a:r>
            <a:r>
              <a:rPr lang="nb-NO" dirty="0" smtClean="0"/>
              <a:t> </a:t>
            </a:r>
            <a:r>
              <a:rPr lang="nb-NO" dirty="0" err="1" smtClean="0"/>
              <a:t>of</a:t>
            </a:r>
            <a:r>
              <a:rPr lang="nb-NO" dirty="0" smtClean="0"/>
              <a:t> </a:t>
            </a:r>
            <a:r>
              <a:rPr lang="nb-NO" dirty="0" err="1" smtClean="0"/>
              <a:t>organization</a:t>
            </a:r>
            <a:r>
              <a:rPr lang="nb-NO" dirty="0" smtClean="0"/>
              <a:t>»</a:t>
            </a:r>
          </a:p>
          <a:p>
            <a:endParaRPr lang="nb-NO" dirty="0"/>
          </a:p>
          <a:p>
            <a:pPr lvl="1">
              <a:buFont typeface="Courier New" panose="02070309020205020404" pitchFamily="49" charset="0"/>
              <a:buChar char="o"/>
            </a:pPr>
            <a:r>
              <a:rPr lang="nb-NO" dirty="0"/>
              <a:t>k</a:t>
            </a:r>
            <a:r>
              <a:rPr lang="nb-NO" dirty="0" smtClean="0"/>
              <a:t>lar og tydelig struktur (oppbygning)</a:t>
            </a:r>
          </a:p>
          <a:p>
            <a:pPr lvl="1">
              <a:buFont typeface="Courier New" panose="02070309020205020404" pitchFamily="49" charset="0"/>
              <a:buChar char="o"/>
            </a:pPr>
            <a:r>
              <a:rPr lang="nb-NO" dirty="0"/>
              <a:t>l</a:t>
            </a:r>
            <a:r>
              <a:rPr lang="nb-NO" dirty="0" smtClean="0"/>
              <a:t>ogisk argumentasjon</a:t>
            </a:r>
          </a:p>
          <a:p>
            <a:pPr lvl="1">
              <a:buFont typeface="Courier New" panose="02070309020205020404" pitchFamily="49" charset="0"/>
              <a:buChar char="o"/>
            </a:pPr>
            <a:r>
              <a:rPr lang="nb-NO" dirty="0" smtClean="0"/>
              <a:t>enkel og tydelig presentasjon</a:t>
            </a:r>
          </a:p>
          <a:p>
            <a:endParaRPr lang="nb-NO" dirty="0"/>
          </a:p>
          <a:p>
            <a:r>
              <a:rPr lang="nb-NO" dirty="0" smtClean="0"/>
              <a:t>Logisk progresjon fra tematikk og forskningsspørsmål (problemstilling) via teori, metode og analyse/drøftelse til konklusjon</a:t>
            </a:r>
            <a:endParaRPr lang="nb-NO" dirty="0"/>
          </a:p>
        </p:txBody>
      </p:sp>
    </p:spTree>
    <p:extLst>
      <p:ext uri="{BB962C8B-B14F-4D97-AF65-F5344CB8AC3E}">
        <p14:creationId xmlns:p14="http://schemas.microsoft.com/office/powerpoint/2010/main" val="3934847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Struktur (oppbygning)</a:t>
            </a:r>
            <a:endParaRPr lang="nb-NO" dirty="0"/>
          </a:p>
        </p:txBody>
      </p:sp>
      <p:sp>
        <p:nvSpPr>
          <p:cNvPr id="3" name="Content Placeholder 2"/>
          <p:cNvSpPr>
            <a:spLocks noGrp="1"/>
          </p:cNvSpPr>
          <p:nvPr>
            <p:ph idx="1"/>
          </p:nvPr>
        </p:nvSpPr>
        <p:spPr/>
        <p:txBody>
          <a:bodyPr>
            <a:normAutofit fontScale="85000" lnSpcReduction="20000"/>
          </a:bodyPr>
          <a:lstStyle/>
          <a:p>
            <a:r>
              <a:rPr lang="nb-NO" dirty="0" smtClean="0"/>
              <a:t>Tittel og forfatter(e)</a:t>
            </a:r>
          </a:p>
          <a:p>
            <a:r>
              <a:rPr lang="nb-NO" dirty="0" smtClean="0"/>
              <a:t>Sammendrag («</a:t>
            </a:r>
            <a:r>
              <a:rPr lang="nb-NO" dirty="0" err="1" smtClean="0"/>
              <a:t>abstract</a:t>
            </a:r>
            <a:r>
              <a:rPr lang="nb-NO" dirty="0" smtClean="0"/>
              <a:t>»)</a:t>
            </a:r>
          </a:p>
          <a:p>
            <a:r>
              <a:rPr lang="nb-NO" dirty="0" smtClean="0"/>
              <a:t>Innledning</a:t>
            </a:r>
          </a:p>
          <a:p>
            <a:r>
              <a:rPr lang="nb-NO" dirty="0" smtClean="0"/>
              <a:t>Teoridel</a:t>
            </a:r>
          </a:p>
          <a:p>
            <a:r>
              <a:rPr lang="nb-NO" dirty="0" smtClean="0"/>
              <a:t>Metodedel</a:t>
            </a:r>
          </a:p>
          <a:p>
            <a:r>
              <a:rPr lang="nb-NO" dirty="0" smtClean="0"/>
              <a:t>(Empiriske funn)</a:t>
            </a:r>
          </a:p>
          <a:p>
            <a:r>
              <a:rPr lang="nb-NO" dirty="0" smtClean="0"/>
              <a:t>Diskusjon/analyse</a:t>
            </a:r>
          </a:p>
          <a:p>
            <a:r>
              <a:rPr lang="nb-NO" dirty="0" smtClean="0"/>
              <a:t>Konklusjon</a:t>
            </a:r>
          </a:p>
          <a:p>
            <a:r>
              <a:rPr lang="nb-NO" dirty="0" smtClean="0"/>
              <a:t>Sluttnoter, eventuelt fotnoter</a:t>
            </a:r>
          </a:p>
          <a:p>
            <a:r>
              <a:rPr lang="nb-NO" dirty="0" smtClean="0"/>
              <a:t>Litteraturliste </a:t>
            </a:r>
          </a:p>
          <a:p>
            <a:r>
              <a:rPr lang="nb-NO" dirty="0" smtClean="0"/>
              <a:t>Eventuelle vedlegg </a:t>
            </a:r>
          </a:p>
          <a:p>
            <a:endParaRPr lang="nb-NO" dirty="0"/>
          </a:p>
        </p:txBody>
      </p:sp>
    </p:spTree>
    <p:extLst>
      <p:ext uri="{BB962C8B-B14F-4D97-AF65-F5344CB8AC3E}">
        <p14:creationId xmlns:p14="http://schemas.microsoft.com/office/powerpoint/2010/main" val="21672345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Tittel</a:t>
            </a:r>
            <a:endParaRPr lang="nb-NO" dirty="0"/>
          </a:p>
        </p:txBody>
      </p:sp>
      <p:sp>
        <p:nvSpPr>
          <p:cNvPr id="3" name="Content Placeholder 2"/>
          <p:cNvSpPr>
            <a:spLocks noGrp="1"/>
          </p:cNvSpPr>
          <p:nvPr>
            <p:ph idx="1"/>
          </p:nvPr>
        </p:nvSpPr>
        <p:spPr/>
        <p:txBody>
          <a:bodyPr>
            <a:normAutofit fontScale="55000" lnSpcReduction="20000"/>
          </a:bodyPr>
          <a:lstStyle/>
          <a:p>
            <a:r>
              <a:rPr lang="nb-NO" dirty="0" smtClean="0"/>
              <a:t>«The </a:t>
            </a:r>
            <a:r>
              <a:rPr lang="nb-NO" dirty="0" err="1" smtClean="0"/>
              <a:t>title</a:t>
            </a:r>
            <a:r>
              <a:rPr lang="nb-NO" dirty="0" smtClean="0"/>
              <a:t> is a </a:t>
            </a:r>
            <a:r>
              <a:rPr lang="nb-NO" dirty="0" err="1" smtClean="0"/>
              <a:t>label</a:t>
            </a:r>
            <a:r>
              <a:rPr lang="nb-NO" dirty="0" smtClean="0"/>
              <a:t>, not a </a:t>
            </a:r>
            <a:r>
              <a:rPr lang="nb-NO" dirty="0" err="1" smtClean="0"/>
              <a:t>sentence</a:t>
            </a:r>
            <a:r>
              <a:rPr lang="nb-NO" dirty="0" smtClean="0"/>
              <a:t>»</a:t>
            </a:r>
          </a:p>
          <a:p>
            <a:pPr marL="0" indent="0">
              <a:buNone/>
            </a:pPr>
            <a:endParaRPr lang="nb-NO" dirty="0" smtClean="0"/>
          </a:p>
          <a:p>
            <a:pPr lvl="1">
              <a:buFont typeface="Courier New" panose="02070309020205020404" pitchFamily="49" charset="0"/>
              <a:buChar char="o"/>
            </a:pPr>
            <a:r>
              <a:rPr lang="nb-NO" dirty="0"/>
              <a:t>i</a:t>
            </a:r>
            <a:r>
              <a:rPr lang="nb-NO" dirty="0" smtClean="0"/>
              <a:t>nformativ, kort og konsis</a:t>
            </a:r>
          </a:p>
          <a:p>
            <a:pPr lvl="1">
              <a:buFont typeface="Courier New" panose="02070309020205020404" pitchFamily="49" charset="0"/>
              <a:buChar char="o"/>
            </a:pPr>
            <a:r>
              <a:rPr lang="nb-NO" dirty="0"/>
              <a:t>k</a:t>
            </a:r>
            <a:r>
              <a:rPr lang="nb-NO" dirty="0" smtClean="0"/>
              <a:t>an bruke undertittel</a:t>
            </a:r>
          </a:p>
          <a:p>
            <a:pPr marL="0" indent="0">
              <a:buNone/>
            </a:pPr>
            <a:endParaRPr lang="nb-NO" dirty="0"/>
          </a:p>
          <a:p>
            <a:r>
              <a:rPr lang="nb-NO" dirty="0" smtClean="0"/>
              <a:t>Eksempel </a:t>
            </a:r>
          </a:p>
          <a:p>
            <a:endParaRPr lang="nb-NO" dirty="0"/>
          </a:p>
          <a:p>
            <a:pPr lvl="1">
              <a:buFont typeface="Courier New" panose="02070309020205020404" pitchFamily="49" charset="0"/>
              <a:buChar char="o"/>
            </a:pPr>
            <a:r>
              <a:rPr lang="nb-NO" dirty="0" smtClean="0"/>
              <a:t>«The Visible </a:t>
            </a:r>
            <a:r>
              <a:rPr lang="nb-NO" dirty="0" err="1" smtClean="0"/>
              <a:t>Employee</a:t>
            </a:r>
            <a:r>
              <a:rPr lang="nb-NO" dirty="0" smtClean="0"/>
              <a:t>. </a:t>
            </a:r>
            <a:r>
              <a:rPr lang="nb-NO" dirty="0" err="1" smtClean="0"/>
              <a:t>Technological</a:t>
            </a:r>
            <a:r>
              <a:rPr lang="nb-NO" dirty="0" smtClean="0"/>
              <a:t> </a:t>
            </a:r>
            <a:r>
              <a:rPr lang="nb-NO" dirty="0" err="1" smtClean="0"/>
              <a:t>Governance</a:t>
            </a:r>
            <a:r>
              <a:rPr lang="nb-NO" dirty="0" smtClean="0"/>
              <a:t> and Control </a:t>
            </a:r>
            <a:r>
              <a:rPr lang="nb-NO" dirty="0" err="1" smtClean="0"/>
              <a:t>of</a:t>
            </a:r>
            <a:r>
              <a:rPr lang="nb-NO" dirty="0" smtClean="0"/>
              <a:t> </a:t>
            </a:r>
            <a:r>
              <a:rPr lang="nb-NO" dirty="0" err="1" smtClean="0"/>
              <a:t>the</a:t>
            </a:r>
            <a:r>
              <a:rPr lang="nb-NO" dirty="0" smtClean="0"/>
              <a:t> Mobile </a:t>
            </a:r>
            <a:r>
              <a:rPr lang="nb-NO" dirty="0" err="1" smtClean="0"/>
              <a:t>Workforce</a:t>
            </a:r>
            <a:r>
              <a:rPr lang="nb-NO" dirty="0" smtClean="0"/>
              <a:t>»</a:t>
            </a:r>
          </a:p>
          <a:p>
            <a:pPr lvl="1">
              <a:buFont typeface="Courier New" panose="02070309020205020404" pitchFamily="49" charset="0"/>
              <a:buChar char="o"/>
            </a:pPr>
            <a:r>
              <a:rPr lang="nb-NO" dirty="0" smtClean="0"/>
              <a:t>«Personvernhåndboken. En praktisk bok om personvernregelverket»</a:t>
            </a:r>
          </a:p>
          <a:p>
            <a:endParaRPr lang="nb-NO" dirty="0"/>
          </a:p>
          <a:p>
            <a:r>
              <a:rPr lang="nb-NO" dirty="0" smtClean="0"/>
              <a:t>Unngå </a:t>
            </a:r>
          </a:p>
          <a:p>
            <a:endParaRPr lang="nb-NO" dirty="0"/>
          </a:p>
          <a:p>
            <a:pPr lvl="1">
              <a:buFont typeface="Courier New" panose="02070309020205020404" pitchFamily="49" charset="0"/>
              <a:buChar char="o"/>
            </a:pPr>
            <a:r>
              <a:rPr lang="nb-NO" dirty="0" smtClean="0"/>
              <a:t>forkortelser eller akronymer (som ikke er godt kjent)</a:t>
            </a:r>
          </a:p>
          <a:p>
            <a:pPr lvl="1">
              <a:buFont typeface="Courier New" panose="02070309020205020404" pitchFamily="49" charset="0"/>
              <a:buChar char="o"/>
            </a:pPr>
            <a:endParaRPr lang="nb-NO" dirty="0"/>
          </a:p>
          <a:p>
            <a:pPr lvl="1">
              <a:buFont typeface="Courier New" panose="02070309020205020404" pitchFamily="49" charset="0"/>
              <a:buChar char="o"/>
            </a:pPr>
            <a:r>
              <a:rPr lang="nb-NO" dirty="0" smtClean="0"/>
              <a:t>fagtekniske uttrykk (hvis mulig)</a:t>
            </a:r>
          </a:p>
          <a:p>
            <a:pPr lvl="1">
              <a:buFont typeface="Courier New" panose="02070309020205020404" pitchFamily="49" charset="0"/>
              <a:buChar char="o"/>
            </a:pPr>
            <a:endParaRPr lang="nb-NO" dirty="0"/>
          </a:p>
          <a:p>
            <a:pPr lvl="1">
              <a:buFont typeface="Courier New" panose="02070309020205020404" pitchFamily="49" charset="0"/>
              <a:buChar char="o"/>
            </a:pPr>
            <a:r>
              <a:rPr lang="nb-NO" dirty="0"/>
              <a:t>f</a:t>
            </a:r>
            <a:r>
              <a:rPr lang="nb-NO" dirty="0" smtClean="0"/>
              <a:t>orsøk på morsomheter</a:t>
            </a:r>
          </a:p>
        </p:txBody>
      </p:sp>
    </p:spTree>
    <p:extLst>
      <p:ext uri="{BB962C8B-B14F-4D97-AF65-F5344CB8AC3E}">
        <p14:creationId xmlns:p14="http://schemas.microsoft.com/office/powerpoint/2010/main" val="18543253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Forfattere</a:t>
            </a:r>
            <a:endParaRPr lang="nb-NO" dirty="0"/>
          </a:p>
        </p:txBody>
      </p:sp>
      <p:sp>
        <p:nvSpPr>
          <p:cNvPr id="3" name="Content Placeholder 2"/>
          <p:cNvSpPr>
            <a:spLocks noGrp="1"/>
          </p:cNvSpPr>
          <p:nvPr>
            <p:ph idx="1"/>
          </p:nvPr>
        </p:nvSpPr>
        <p:spPr/>
        <p:txBody>
          <a:bodyPr>
            <a:normAutofit lnSpcReduction="10000"/>
          </a:bodyPr>
          <a:lstStyle/>
          <a:p>
            <a:r>
              <a:rPr lang="nb-NO" dirty="0" smtClean="0"/>
              <a:t>Publikasjoner med flere enn én forfatter</a:t>
            </a:r>
          </a:p>
          <a:p>
            <a:endParaRPr lang="nb-NO" dirty="0"/>
          </a:p>
          <a:p>
            <a:r>
              <a:rPr lang="nb-NO" dirty="0" smtClean="0"/>
              <a:t>Ulike muligheter</a:t>
            </a:r>
          </a:p>
          <a:p>
            <a:endParaRPr lang="nb-NO" dirty="0"/>
          </a:p>
          <a:p>
            <a:pPr lvl="1">
              <a:buFont typeface="Courier New" panose="02070309020205020404" pitchFamily="49" charset="0"/>
              <a:buChar char="o"/>
            </a:pPr>
            <a:r>
              <a:rPr lang="nb-NO" dirty="0"/>
              <a:t>f</a:t>
            </a:r>
            <a:r>
              <a:rPr lang="nb-NO" dirty="0" smtClean="0"/>
              <a:t>orfatterne listes alfabetisk (etternavn)</a:t>
            </a:r>
          </a:p>
          <a:p>
            <a:pPr lvl="1">
              <a:buFont typeface="Courier New" panose="02070309020205020404" pitchFamily="49" charset="0"/>
              <a:buChar char="o"/>
            </a:pPr>
            <a:endParaRPr lang="nb-NO" dirty="0"/>
          </a:p>
          <a:p>
            <a:pPr lvl="1">
              <a:buFont typeface="Courier New" panose="02070309020205020404" pitchFamily="49" charset="0"/>
              <a:buChar char="o"/>
            </a:pPr>
            <a:r>
              <a:rPr lang="nb-NO" dirty="0"/>
              <a:t>f</a:t>
            </a:r>
            <a:r>
              <a:rPr lang="nb-NO" dirty="0" smtClean="0"/>
              <a:t>orfatterne listes etter innsats/bidrag (i fallende rekkefølge)</a:t>
            </a:r>
          </a:p>
          <a:p>
            <a:pPr lvl="1">
              <a:buFont typeface="Courier New" panose="02070309020205020404" pitchFamily="49" charset="0"/>
              <a:buChar char="o"/>
            </a:pPr>
            <a:endParaRPr lang="nb-NO" dirty="0"/>
          </a:p>
          <a:p>
            <a:pPr lvl="1">
              <a:buFont typeface="Courier New" panose="02070309020205020404" pitchFamily="49" charset="0"/>
              <a:buChar char="o"/>
            </a:pPr>
            <a:r>
              <a:rPr lang="nb-NO" dirty="0"/>
              <a:t>h</a:t>
            </a:r>
            <a:r>
              <a:rPr lang="nb-NO" dirty="0" smtClean="0"/>
              <a:t>ovedforfatter først, deretter alfabetisk</a:t>
            </a:r>
          </a:p>
          <a:p>
            <a:pPr lvl="1">
              <a:buFont typeface="Courier New" panose="02070309020205020404" pitchFamily="49" charset="0"/>
              <a:buChar char="o"/>
            </a:pPr>
            <a:endParaRPr lang="nb-NO" dirty="0"/>
          </a:p>
          <a:p>
            <a:pPr lvl="1">
              <a:buFont typeface="Courier New" panose="02070309020205020404" pitchFamily="49" charset="0"/>
              <a:buChar char="o"/>
            </a:pPr>
            <a:r>
              <a:rPr lang="nb-NO" dirty="0"/>
              <a:t>s</a:t>
            </a:r>
            <a:r>
              <a:rPr lang="nb-NO" dirty="0" smtClean="0"/>
              <a:t>tudent først, deretter veileder</a:t>
            </a:r>
            <a:endParaRPr lang="nb-NO" dirty="0"/>
          </a:p>
        </p:txBody>
      </p:sp>
    </p:spTree>
    <p:extLst>
      <p:ext uri="{BB962C8B-B14F-4D97-AF65-F5344CB8AC3E}">
        <p14:creationId xmlns:p14="http://schemas.microsoft.com/office/powerpoint/2010/main" val="21084490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Sammendrag («</a:t>
            </a:r>
            <a:r>
              <a:rPr lang="nb-NO" dirty="0" err="1" smtClean="0"/>
              <a:t>abstract</a:t>
            </a:r>
            <a:r>
              <a:rPr lang="nb-NO" dirty="0" smtClean="0"/>
              <a:t>»)</a:t>
            </a:r>
            <a:endParaRPr lang="nb-NO" dirty="0"/>
          </a:p>
        </p:txBody>
      </p:sp>
      <p:sp>
        <p:nvSpPr>
          <p:cNvPr id="3" name="Content Placeholder 2"/>
          <p:cNvSpPr>
            <a:spLocks noGrp="1"/>
          </p:cNvSpPr>
          <p:nvPr>
            <p:ph idx="1"/>
          </p:nvPr>
        </p:nvSpPr>
        <p:spPr/>
        <p:txBody>
          <a:bodyPr>
            <a:normAutofit fontScale="92500" lnSpcReduction="20000"/>
          </a:bodyPr>
          <a:lstStyle/>
          <a:p>
            <a:r>
              <a:rPr lang="nb-NO" dirty="0" smtClean="0"/>
              <a:t>Viktig – flere vil lese sammendraget enn selve publikasjonen</a:t>
            </a:r>
          </a:p>
          <a:p>
            <a:endParaRPr lang="nb-NO" dirty="0"/>
          </a:p>
          <a:p>
            <a:r>
              <a:rPr lang="nb-NO" dirty="0" smtClean="0"/>
              <a:t>Skrives (vanligvis) helt til slutt</a:t>
            </a:r>
          </a:p>
          <a:p>
            <a:pPr marL="0" indent="0">
              <a:buNone/>
            </a:pPr>
            <a:endParaRPr lang="nb-NO" dirty="0" smtClean="0"/>
          </a:p>
          <a:p>
            <a:r>
              <a:rPr lang="nb-NO" dirty="0" smtClean="0"/>
              <a:t>Kort (250-300 ord)</a:t>
            </a:r>
          </a:p>
          <a:p>
            <a:endParaRPr lang="nb-NO" dirty="0"/>
          </a:p>
          <a:p>
            <a:r>
              <a:rPr lang="nb-NO" dirty="0" smtClean="0"/>
              <a:t>Innhold</a:t>
            </a:r>
          </a:p>
          <a:p>
            <a:endParaRPr lang="nb-NO" dirty="0"/>
          </a:p>
          <a:p>
            <a:pPr lvl="1">
              <a:buFont typeface="Courier New" panose="02070309020205020404" pitchFamily="49" charset="0"/>
              <a:buChar char="o"/>
            </a:pPr>
            <a:r>
              <a:rPr lang="nb-NO" dirty="0" smtClean="0"/>
              <a:t>tematikk/forskningsspørsmål</a:t>
            </a:r>
          </a:p>
          <a:p>
            <a:pPr lvl="1">
              <a:buFont typeface="Courier New" panose="02070309020205020404" pitchFamily="49" charset="0"/>
              <a:buChar char="o"/>
            </a:pPr>
            <a:r>
              <a:rPr lang="nb-NO" dirty="0"/>
              <a:t>h</a:t>
            </a:r>
            <a:r>
              <a:rPr lang="nb-NO" dirty="0" smtClean="0"/>
              <a:t>ovedfunn/hovedargumenter</a:t>
            </a:r>
          </a:p>
          <a:p>
            <a:pPr lvl="1">
              <a:buFont typeface="Courier New" panose="02070309020205020404" pitchFamily="49" charset="0"/>
              <a:buChar char="o"/>
            </a:pPr>
            <a:r>
              <a:rPr lang="nb-NO" dirty="0" smtClean="0"/>
              <a:t>hovedkonklusjonene</a:t>
            </a:r>
            <a:endParaRPr lang="nb-NO" dirty="0"/>
          </a:p>
        </p:txBody>
      </p:sp>
    </p:spTree>
    <p:extLst>
      <p:ext uri="{BB962C8B-B14F-4D97-AF65-F5344CB8AC3E}">
        <p14:creationId xmlns:p14="http://schemas.microsoft.com/office/powerpoint/2010/main" val="19407750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Eksempel</a:t>
            </a:r>
            <a:endParaRPr lang="nb-NO" dirty="0"/>
          </a:p>
        </p:txBody>
      </p:sp>
      <p:sp>
        <p:nvSpPr>
          <p:cNvPr id="3" name="Content Placeholder 2"/>
          <p:cNvSpPr>
            <a:spLocks noGrp="1"/>
          </p:cNvSpPr>
          <p:nvPr>
            <p:ph idx="1"/>
          </p:nvPr>
        </p:nvSpPr>
        <p:spPr/>
        <p:txBody>
          <a:bodyPr>
            <a:normAutofit fontScale="85000" lnSpcReduction="20000"/>
          </a:bodyPr>
          <a:lstStyle/>
          <a:p>
            <a:pPr marL="0" indent="0">
              <a:buNone/>
            </a:pPr>
            <a:r>
              <a:rPr lang="nb-NO" dirty="0"/>
              <a:t>Feltteknologi – elektronisk arbeidsutstyr (nettbrett, smarttelefoner, bærbare pc-er osv.) eller digitale systemer (for eksempel flåtestyring) som anvendes til datafangst om ansatte utenfor fast arbeidssted – har blitt vanlig i private og offentlige virksomheter i løpet av de siste årene. I denne artikkelen vil vi argumentere for at feltteknologi virkeliggjør mange av prinsippene som ligger til grunn for generelle reformprogrammer for administrativ styring og kontroll, for eksempel «New Public Management» eller risikostyring. Samtidig utvider feltteknologi rommet for styring og kontroll: den individualiseres i større grad enn tidligere. </a:t>
            </a:r>
          </a:p>
          <a:p>
            <a:pPr marL="0" indent="0">
              <a:buNone/>
            </a:pPr>
            <a:r>
              <a:rPr lang="nb-NO" dirty="0"/>
              <a:t>Vi vil videre hevde at individualisering av styring og kontroll ved bruk av feltteknologi har to viktige konsekvenser: For det første at dette kan bidra til svekkelse av de ansattes personvern (svekket innflytelse over hva ledelsen bruker registrerte opplysninger om egne ansatte </a:t>
            </a:r>
            <a:r>
              <a:rPr lang="nb-NO" dirty="0" smtClean="0"/>
              <a:t>til). For </a:t>
            </a:r>
            <a:r>
              <a:rPr lang="nb-NO" dirty="0"/>
              <a:t>det andre at svekket personvern kan ha visse negative virkninger for de ansattes arbeidsmiljø.</a:t>
            </a:r>
          </a:p>
          <a:p>
            <a:pPr marL="0" indent="0">
              <a:buNone/>
            </a:pPr>
            <a:r>
              <a:rPr lang="nb-NO" dirty="0"/>
              <a:t>Artikkelen baseres på en empirisk studie av hvordan tillitsvalgte og verneombud i 52 private og offentlige virksomheter opplevde innføring og bruk av </a:t>
            </a:r>
            <a:r>
              <a:rPr lang="nb-NO" dirty="0" smtClean="0"/>
              <a:t>feltteknologi. </a:t>
            </a:r>
            <a:endParaRPr lang="nb-NO" dirty="0"/>
          </a:p>
          <a:p>
            <a:pPr marL="0" indent="0">
              <a:buNone/>
            </a:pPr>
            <a:endParaRPr lang="nb-NO" dirty="0"/>
          </a:p>
        </p:txBody>
      </p:sp>
    </p:spTree>
    <p:extLst>
      <p:ext uri="{BB962C8B-B14F-4D97-AF65-F5344CB8AC3E}">
        <p14:creationId xmlns:p14="http://schemas.microsoft.com/office/powerpoint/2010/main" val="13513515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Innledning</a:t>
            </a:r>
            <a:endParaRPr lang="nb-NO" dirty="0"/>
          </a:p>
        </p:txBody>
      </p:sp>
      <p:sp>
        <p:nvSpPr>
          <p:cNvPr id="3" name="Content Placeholder 2"/>
          <p:cNvSpPr>
            <a:spLocks noGrp="1"/>
          </p:cNvSpPr>
          <p:nvPr>
            <p:ph idx="1"/>
          </p:nvPr>
        </p:nvSpPr>
        <p:spPr/>
        <p:txBody>
          <a:bodyPr>
            <a:normAutofit fontScale="70000" lnSpcReduction="20000"/>
          </a:bodyPr>
          <a:lstStyle/>
          <a:p>
            <a:r>
              <a:rPr lang="nb-NO" dirty="0" smtClean="0"/>
              <a:t>Introduksjonen er ofte den delen av selve publikasjonen som blir lest</a:t>
            </a:r>
          </a:p>
          <a:p>
            <a:endParaRPr lang="nb-NO" dirty="0"/>
          </a:p>
          <a:p>
            <a:r>
              <a:rPr lang="nb-NO" dirty="0" smtClean="0"/>
              <a:t>Fremstilling av hva publikasjonen handler om – hva leseren kan forvente seg</a:t>
            </a:r>
          </a:p>
          <a:p>
            <a:endParaRPr lang="nb-NO" dirty="0"/>
          </a:p>
          <a:p>
            <a:r>
              <a:rPr lang="nb-NO" dirty="0" smtClean="0"/>
              <a:t>Forsøk å gjøre den lettlest (ikke for fagteknisk, enkle setninger) </a:t>
            </a:r>
          </a:p>
          <a:p>
            <a:endParaRPr lang="nb-NO" dirty="0"/>
          </a:p>
          <a:p>
            <a:r>
              <a:rPr lang="nb-NO" dirty="0" smtClean="0"/>
              <a:t>Innhold </a:t>
            </a:r>
          </a:p>
          <a:p>
            <a:endParaRPr lang="nb-NO" dirty="0"/>
          </a:p>
          <a:p>
            <a:pPr lvl="1">
              <a:buFont typeface="Courier New" panose="02070309020205020404" pitchFamily="49" charset="0"/>
              <a:buChar char="o"/>
            </a:pPr>
            <a:r>
              <a:rPr lang="nb-NO" dirty="0"/>
              <a:t>t</a:t>
            </a:r>
            <a:r>
              <a:rPr lang="nb-NO" dirty="0" smtClean="0"/>
              <a:t>ema og forskningsspørsmål</a:t>
            </a:r>
          </a:p>
          <a:p>
            <a:pPr lvl="1">
              <a:buFont typeface="Courier New" panose="02070309020205020404" pitchFamily="49" charset="0"/>
              <a:buChar char="o"/>
            </a:pPr>
            <a:r>
              <a:rPr lang="nb-NO" dirty="0"/>
              <a:t>a</a:t>
            </a:r>
            <a:r>
              <a:rPr lang="nb-NO" dirty="0" smtClean="0"/>
              <a:t>ktualitet/viktighet</a:t>
            </a:r>
          </a:p>
          <a:p>
            <a:pPr lvl="1">
              <a:buFont typeface="Courier New" panose="02070309020205020404" pitchFamily="49" charset="0"/>
              <a:buChar char="o"/>
            </a:pPr>
            <a:r>
              <a:rPr lang="nb-NO" dirty="0" smtClean="0"/>
              <a:t>relevant faglitteratur</a:t>
            </a:r>
          </a:p>
          <a:p>
            <a:pPr lvl="1">
              <a:buFont typeface="Courier New" panose="02070309020205020404" pitchFamily="49" charset="0"/>
              <a:buChar char="o"/>
            </a:pPr>
            <a:r>
              <a:rPr lang="nb-NO" dirty="0"/>
              <a:t>e</a:t>
            </a:r>
            <a:r>
              <a:rPr lang="nb-NO" dirty="0" smtClean="0"/>
              <a:t>get bidrag til fagfeltet</a:t>
            </a:r>
          </a:p>
          <a:p>
            <a:pPr lvl="1">
              <a:buFont typeface="Courier New" panose="02070309020205020404" pitchFamily="49" charset="0"/>
              <a:buChar char="o"/>
            </a:pPr>
            <a:r>
              <a:rPr lang="nb-NO" dirty="0"/>
              <a:t>a</a:t>
            </a:r>
            <a:r>
              <a:rPr lang="nb-NO" dirty="0" smtClean="0"/>
              <a:t>rgumentasjon/hovedbudskap</a:t>
            </a:r>
          </a:p>
          <a:p>
            <a:pPr lvl="1">
              <a:buFont typeface="Courier New" panose="02070309020205020404" pitchFamily="49" charset="0"/>
              <a:buChar char="o"/>
            </a:pPr>
            <a:r>
              <a:rPr lang="nb-NO" dirty="0"/>
              <a:t>d</a:t>
            </a:r>
            <a:r>
              <a:rPr lang="nb-NO" dirty="0" smtClean="0"/>
              <a:t>en videre fremstillingen</a:t>
            </a:r>
            <a:endParaRPr lang="nb-NO" dirty="0"/>
          </a:p>
        </p:txBody>
      </p:sp>
    </p:spTree>
    <p:extLst>
      <p:ext uri="{BB962C8B-B14F-4D97-AF65-F5344CB8AC3E}">
        <p14:creationId xmlns:p14="http://schemas.microsoft.com/office/powerpoint/2010/main" val="12075532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Teoridel</a:t>
            </a:r>
            <a:endParaRPr lang="nb-NO" dirty="0"/>
          </a:p>
        </p:txBody>
      </p:sp>
      <p:sp>
        <p:nvSpPr>
          <p:cNvPr id="3" name="Content Placeholder 2"/>
          <p:cNvSpPr>
            <a:spLocks noGrp="1"/>
          </p:cNvSpPr>
          <p:nvPr>
            <p:ph idx="1"/>
          </p:nvPr>
        </p:nvSpPr>
        <p:spPr/>
        <p:txBody>
          <a:bodyPr>
            <a:normAutofit fontScale="62500" lnSpcReduction="20000"/>
          </a:bodyPr>
          <a:lstStyle/>
          <a:p>
            <a:r>
              <a:rPr lang="nb-NO" dirty="0"/>
              <a:t>F</a:t>
            </a:r>
            <a:r>
              <a:rPr lang="nb-NO" dirty="0" smtClean="0"/>
              <a:t>remstilling av hvilke analytiske verktøy som anvendes i diskusjonen av publikasjonens tema/forskningsspørsmål</a:t>
            </a:r>
          </a:p>
          <a:p>
            <a:endParaRPr lang="nb-NO" dirty="0"/>
          </a:p>
          <a:p>
            <a:r>
              <a:rPr lang="nb-NO" dirty="0" smtClean="0"/>
              <a:t>Eksempel: den norske interesseteorien (personvern)</a:t>
            </a:r>
          </a:p>
          <a:p>
            <a:endParaRPr lang="nb-NO" dirty="0"/>
          </a:p>
          <a:p>
            <a:r>
              <a:rPr lang="nb-NO" dirty="0" smtClean="0"/>
              <a:t>I masteroppgaver – vanligvis et eget kapittel</a:t>
            </a:r>
          </a:p>
          <a:p>
            <a:endParaRPr lang="nb-NO" dirty="0"/>
          </a:p>
          <a:p>
            <a:r>
              <a:rPr lang="nb-NO" dirty="0" smtClean="0"/>
              <a:t>Innhold</a:t>
            </a:r>
          </a:p>
          <a:p>
            <a:endParaRPr lang="nb-NO" dirty="0" smtClean="0"/>
          </a:p>
          <a:p>
            <a:pPr lvl="1">
              <a:buFont typeface="Courier New" panose="02070309020205020404" pitchFamily="49" charset="0"/>
              <a:buChar char="o"/>
            </a:pPr>
            <a:r>
              <a:rPr lang="nb-NO" dirty="0"/>
              <a:t>h</a:t>
            </a:r>
            <a:r>
              <a:rPr lang="nb-NO" dirty="0" smtClean="0"/>
              <a:t>va teorien sier</a:t>
            </a:r>
          </a:p>
          <a:p>
            <a:pPr lvl="1">
              <a:buFont typeface="Courier New" panose="02070309020205020404" pitchFamily="49" charset="0"/>
              <a:buChar char="o"/>
            </a:pPr>
            <a:r>
              <a:rPr lang="nb-NO" dirty="0"/>
              <a:t>o</a:t>
            </a:r>
            <a:r>
              <a:rPr lang="nb-NO" dirty="0" smtClean="0"/>
              <a:t>pphavspersoner/bidragsytere</a:t>
            </a:r>
          </a:p>
          <a:p>
            <a:pPr lvl="1">
              <a:buFont typeface="Courier New" panose="02070309020205020404" pitchFamily="49" charset="0"/>
              <a:buChar char="o"/>
            </a:pPr>
            <a:r>
              <a:rPr lang="nb-NO" dirty="0"/>
              <a:t>k</a:t>
            </a:r>
            <a:r>
              <a:rPr lang="nb-NO" dirty="0" smtClean="0"/>
              <a:t>ritikk av teorien</a:t>
            </a:r>
          </a:p>
          <a:p>
            <a:pPr lvl="1">
              <a:buFont typeface="Courier New" panose="02070309020205020404" pitchFamily="49" charset="0"/>
              <a:buChar char="o"/>
            </a:pPr>
            <a:r>
              <a:rPr lang="nb-NO" dirty="0"/>
              <a:t>e</a:t>
            </a:r>
            <a:r>
              <a:rPr lang="nb-NO" dirty="0" smtClean="0"/>
              <a:t>gen bruk av teorien</a:t>
            </a:r>
          </a:p>
          <a:p>
            <a:pPr lvl="1">
              <a:buFont typeface="Courier New" panose="02070309020205020404" pitchFamily="49" charset="0"/>
              <a:buChar char="o"/>
            </a:pPr>
            <a:endParaRPr lang="nb-NO" dirty="0"/>
          </a:p>
          <a:p>
            <a:r>
              <a:rPr lang="nb-NO" dirty="0" smtClean="0"/>
              <a:t>Fagspesifikke begreper defineres første gang de brukes</a:t>
            </a:r>
          </a:p>
          <a:p>
            <a:pPr lvl="1"/>
            <a:endParaRPr lang="nb-NO" dirty="0"/>
          </a:p>
        </p:txBody>
      </p:sp>
    </p:spTree>
    <p:extLst>
      <p:ext uri="{BB962C8B-B14F-4D97-AF65-F5344CB8AC3E}">
        <p14:creationId xmlns:p14="http://schemas.microsoft.com/office/powerpoint/2010/main" val="32043891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Metodedel</a:t>
            </a:r>
            <a:endParaRPr lang="nb-NO" dirty="0"/>
          </a:p>
        </p:txBody>
      </p:sp>
      <p:sp>
        <p:nvSpPr>
          <p:cNvPr id="3" name="Content Placeholder 2"/>
          <p:cNvSpPr>
            <a:spLocks noGrp="1"/>
          </p:cNvSpPr>
          <p:nvPr>
            <p:ph idx="1"/>
          </p:nvPr>
        </p:nvSpPr>
        <p:spPr/>
        <p:txBody>
          <a:bodyPr>
            <a:normAutofit fontScale="92500" lnSpcReduction="10000"/>
          </a:bodyPr>
          <a:lstStyle/>
          <a:p>
            <a:r>
              <a:rPr lang="nb-NO" dirty="0" smtClean="0"/>
              <a:t>Kort, men fyllestgjørende fremstilling av </a:t>
            </a:r>
          </a:p>
          <a:p>
            <a:endParaRPr lang="nb-NO" dirty="0" smtClean="0"/>
          </a:p>
          <a:p>
            <a:pPr lvl="1">
              <a:buFont typeface="Courier New" panose="02070309020205020404" pitchFamily="49" charset="0"/>
              <a:buChar char="o"/>
            </a:pPr>
            <a:r>
              <a:rPr lang="nb-NO" dirty="0" smtClean="0"/>
              <a:t>hvilke empiriske data publikasjonen baserer seg på</a:t>
            </a:r>
          </a:p>
          <a:p>
            <a:pPr lvl="1">
              <a:buFont typeface="Courier New" panose="02070309020205020404" pitchFamily="49" charset="0"/>
              <a:buChar char="o"/>
            </a:pPr>
            <a:r>
              <a:rPr lang="nb-NO" dirty="0" smtClean="0"/>
              <a:t>hvordan empirien er innhentet/valgt </a:t>
            </a:r>
            <a:endParaRPr lang="nb-NO" dirty="0"/>
          </a:p>
          <a:p>
            <a:pPr lvl="1">
              <a:buFont typeface="Courier New" panose="02070309020205020404" pitchFamily="49" charset="0"/>
              <a:buChar char="o"/>
            </a:pPr>
            <a:r>
              <a:rPr lang="nb-NO" dirty="0" smtClean="0"/>
              <a:t>hvordan den er analysert/benyttet</a:t>
            </a:r>
          </a:p>
          <a:p>
            <a:pPr lvl="1">
              <a:buFont typeface="Courier New" panose="02070309020205020404" pitchFamily="49" charset="0"/>
              <a:buChar char="o"/>
            </a:pPr>
            <a:r>
              <a:rPr lang="nb-NO" dirty="0" smtClean="0"/>
              <a:t>styrker og svakheter</a:t>
            </a:r>
          </a:p>
          <a:p>
            <a:endParaRPr lang="nb-NO" dirty="0"/>
          </a:p>
          <a:p>
            <a:r>
              <a:rPr lang="nb-NO" dirty="0" smtClean="0"/>
              <a:t>I masteroppgaver</a:t>
            </a:r>
          </a:p>
          <a:p>
            <a:endParaRPr lang="nb-NO" dirty="0"/>
          </a:p>
          <a:p>
            <a:pPr lvl="1">
              <a:buFont typeface="Courier New" panose="02070309020205020404" pitchFamily="49" charset="0"/>
              <a:buChar char="o"/>
            </a:pPr>
            <a:r>
              <a:rPr lang="nb-NO" dirty="0"/>
              <a:t>k</a:t>
            </a:r>
            <a:r>
              <a:rPr lang="nb-NO" dirty="0" smtClean="0"/>
              <a:t>an være et eget kapittel</a:t>
            </a:r>
          </a:p>
          <a:p>
            <a:pPr lvl="1">
              <a:buFont typeface="Courier New" panose="02070309020205020404" pitchFamily="49" charset="0"/>
              <a:buChar char="o"/>
            </a:pPr>
            <a:r>
              <a:rPr lang="nb-NO" dirty="0"/>
              <a:t>k</a:t>
            </a:r>
            <a:r>
              <a:rPr lang="nb-NO" dirty="0" smtClean="0"/>
              <a:t>an inngå som del av innledningen</a:t>
            </a:r>
            <a:endParaRPr lang="nb-NO" dirty="0"/>
          </a:p>
        </p:txBody>
      </p:sp>
    </p:spTree>
    <p:extLst>
      <p:ext uri="{BB962C8B-B14F-4D97-AF65-F5344CB8AC3E}">
        <p14:creationId xmlns:p14="http://schemas.microsoft.com/office/powerpoint/2010/main" val="753071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Empiriske funn og diskusjon/analyse</a:t>
            </a:r>
            <a:endParaRPr lang="nb-NO" dirty="0"/>
          </a:p>
        </p:txBody>
      </p:sp>
      <p:sp>
        <p:nvSpPr>
          <p:cNvPr id="3" name="Content Placeholder 2"/>
          <p:cNvSpPr>
            <a:spLocks noGrp="1"/>
          </p:cNvSpPr>
          <p:nvPr>
            <p:ph idx="1"/>
          </p:nvPr>
        </p:nvSpPr>
        <p:spPr/>
        <p:txBody>
          <a:bodyPr>
            <a:normAutofit fontScale="55000" lnSpcReduction="20000"/>
          </a:bodyPr>
          <a:lstStyle/>
          <a:p>
            <a:r>
              <a:rPr lang="nb-NO" dirty="0" smtClean="0"/>
              <a:t>Den mest ordrike delen av publikasjonen</a:t>
            </a:r>
          </a:p>
          <a:p>
            <a:endParaRPr lang="nb-NO" dirty="0"/>
          </a:p>
          <a:p>
            <a:r>
              <a:rPr lang="nb-NO" dirty="0" smtClean="0"/>
              <a:t>I masteroppgaver – ofte flere diskusjons-/analysekapitler</a:t>
            </a:r>
          </a:p>
          <a:p>
            <a:endParaRPr lang="nb-NO" dirty="0"/>
          </a:p>
          <a:p>
            <a:r>
              <a:rPr lang="nb-NO" dirty="0" smtClean="0"/>
              <a:t>Oppbygging/struktur - ingen fasit, hensiktsmessighet styrer</a:t>
            </a:r>
          </a:p>
          <a:p>
            <a:endParaRPr lang="nb-NO" dirty="0" smtClean="0"/>
          </a:p>
          <a:p>
            <a:r>
              <a:rPr lang="nb-NO" dirty="0" smtClean="0"/>
              <a:t>Eksempel på oppbygning/struktur</a:t>
            </a:r>
          </a:p>
          <a:p>
            <a:pPr marL="0" indent="0">
              <a:buNone/>
            </a:pPr>
            <a:endParaRPr lang="nb-NO" dirty="0" smtClean="0"/>
          </a:p>
          <a:p>
            <a:pPr lvl="1">
              <a:buFont typeface="Courier New" panose="02070309020205020404" pitchFamily="49" charset="0"/>
              <a:buChar char="o"/>
            </a:pPr>
            <a:r>
              <a:rPr lang="nb-NO" dirty="0"/>
              <a:t>o</a:t>
            </a:r>
            <a:r>
              <a:rPr lang="nb-NO" dirty="0" smtClean="0"/>
              <a:t>verordnet presentasjon av empirien – hva den i hovedsak viser (eget kapittel/avsnitt)</a:t>
            </a:r>
          </a:p>
          <a:p>
            <a:pPr lvl="1">
              <a:buFont typeface="Courier New" panose="02070309020205020404" pitchFamily="49" charset="0"/>
              <a:buChar char="o"/>
            </a:pPr>
            <a:r>
              <a:rPr lang="nb-NO" dirty="0" smtClean="0"/>
              <a:t>nærmere drøftelser av særlige deler av empirien (for eksempel med grunnlag i forskningsspørsmål; ett kapittel for hvert spørsmål) </a:t>
            </a:r>
          </a:p>
          <a:p>
            <a:pPr lvl="1">
              <a:buFont typeface="Courier New" panose="02070309020205020404" pitchFamily="49" charset="0"/>
              <a:buChar char="o"/>
            </a:pPr>
            <a:r>
              <a:rPr lang="nb-NO" dirty="0"/>
              <a:t>t</a:t>
            </a:r>
            <a:r>
              <a:rPr lang="nb-NO" dirty="0" smtClean="0"/>
              <a:t>eorien brukes som redskap for å gi mening til empirien</a:t>
            </a:r>
          </a:p>
          <a:p>
            <a:pPr lvl="1">
              <a:buFont typeface="Courier New" panose="02070309020205020404" pitchFamily="49" charset="0"/>
              <a:buChar char="o"/>
            </a:pPr>
            <a:endParaRPr lang="nb-NO" dirty="0"/>
          </a:p>
          <a:p>
            <a:r>
              <a:rPr lang="nb-NO" dirty="0" smtClean="0"/>
              <a:t>Logisk sammenheng mellom kapitlene/avsnittene</a:t>
            </a:r>
          </a:p>
          <a:p>
            <a:endParaRPr lang="nb-NO" dirty="0"/>
          </a:p>
          <a:p>
            <a:pPr lvl="1">
              <a:buFont typeface="Courier New" panose="02070309020205020404" pitchFamily="49" charset="0"/>
              <a:buChar char="o"/>
            </a:pPr>
            <a:r>
              <a:rPr lang="nb-NO" dirty="0"/>
              <a:t>d</a:t>
            </a:r>
            <a:r>
              <a:rPr lang="nb-NO" dirty="0" smtClean="0"/>
              <a:t>ersom leseren trenger å forstå A for å forstå B, så må A drøftes/analyseres først</a:t>
            </a:r>
          </a:p>
          <a:p>
            <a:pPr lvl="1">
              <a:buFont typeface="Courier New" panose="02070309020205020404" pitchFamily="49" charset="0"/>
              <a:buChar char="o"/>
            </a:pPr>
            <a:r>
              <a:rPr lang="nb-NO" dirty="0"/>
              <a:t>f</a:t>
            </a:r>
            <a:r>
              <a:rPr lang="nb-NO" dirty="0" smtClean="0"/>
              <a:t>orsøk å se fremstillingen fra leserens perspektiv </a:t>
            </a:r>
          </a:p>
          <a:p>
            <a:endParaRPr lang="nb-NO" dirty="0"/>
          </a:p>
        </p:txBody>
      </p:sp>
    </p:spTree>
    <p:extLst>
      <p:ext uri="{BB962C8B-B14F-4D97-AF65-F5344CB8AC3E}">
        <p14:creationId xmlns:p14="http://schemas.microsoft.com/office/powerpoint/2010/main" val="13391154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Konklusjon</a:t>
            </a:r>
            <a:endParaRPr lang="nb-NO" dirty="0"/>
          </a:p>
        </p:txBody>
      </p:sp>
      <p:sp>
        <p:nvSpPr>
          <p:cNvPr id="3" name="Content Placeholder 2"/>
          <p:cNvSpPr>
            <a:spLocks noGrp="1"/>
          </p:cNvSpPr>
          <p:nvPr>
            <p:ph idx="1"/>
          </p:nvPr>
        </p:nvSpPr>
        <p:spPr/>
        <p:txBody>
          <a:bodyPr>
            <a:normAutofit/>
          </a:bodyPr>
          <a:lstStyle/>
          <a:p>
            <a:r>
              <a:rPr lang="nb-NO" dirty="0" smtClean="0"/>
              <a:t>Rekapitulerer tematikk/forskningsspørsmål og hovedfunn (kort)</a:t>
            </a:r>
          </a:p>
          <a:p>
            <a:endParaRPr lang="nb-NO" dirty="0"/>
          </a:p>
          <a:p>
            <a:r>
              <a:rPr lang="nb-NO" dirty="0" smtClean="0"/>
              <a:t>Fremhev deretter</a:t>
            </a:r>
          </a:p>
          <a:p>
            <a:endParaRPr lang="nb-NO" dirty="0" smtClean="0"/>
          </a:p>
          <a:p>
            <a:pPr lvl="1">
              <a:buFont typeface="Courier New" panose="02070309020205020404" pitchFamily="49" charset="0"/>
              <a:buChar char="o"/>
            </a:pPr>
            <a:r>
              <a:rPr lang="nb-NO" dirty="0"/>
              <a:t>e</a:t>
            </a:r>
            <a:r>
              <a:rPr lang="nb-NO" dirty="0" smtClean="0"/>
              <a:t>get kunnskapsbidrag til fagområdet</a:t>
            </a:r>
          </a:p>
          <a:p>
            <a:pPr lvl="1">
              <a:buFont typeface="Courier New" panose="02070309020205020404" pitchFamily="49" charset="0"/>
              <a:buChar char="o"/>
            </a:pPr>
            <a:r>
              <a:rPr lang="nb-NO" dirty="0" smtClean="0"/>
              <a:t>hvordan hovedfunnene relaterer seg til tidligere forskning og annen faglitteratur</a:t>
            </a:r>
          </a:p>
          <a:p>
            <a:pPr lvl="1">
              <a:buFont typeface="Courier New" panose="02070309020205020404" pitchFamily="49" charset="0"/>
              <a:buChar char="o"/>
            </a:pPr>
            <a:r>
              <a:rPr lang="nb-NO" dirty="0" smtClean="0"/>
              <a:t>svakheter/begrensninger</a:t>
            </a:r>
          </a:p>
          <a:p>
            <a:pPr lvl="1">
              <a:buFont typeface="Courier New" panose="02070309020205020404" pitchFamily="49" charset="0"/>
              <a:buChar char="o"/>
            </a:pPr>
            <a:r>
              <a:rPr lang="nb-NO" dirty="0" smtClean="0"/>
              <a:t>behov for nærmere undersøkelser/forskning</a:t>
            </a:r>
          </a:p>
          <a:p>
            <a:pPr lvl="1">
              <a:buFont typeface="Courier New" panose="02070309020205020404" pitchFamily="49" charset="0"/>
              <a:buChar char="o"/>
            </a:pPr>
            <a:r>
              <a:rPr lang="nb-NO" dirty="0"/>
              <a:t>e</a:t>
            </a:r>
            <a:r>
              <a:rPr lang="nb-NO" dirty="0" smtClean="0"/>
              <a:t>ventuelle policy-implikasjoner, for eksempel behov for regelendring</a:t>
            </a:r>
            <a:endParaRPr lang="nb-NO" dirty="0"/>
          </a:p>
        </p:txBody>
      </p:sp>
    </p:spTree>
    <p:extLst>
      <p:ext uri="{BB962C8B-B14F-4D97-AF65-F5344CB8AC3E}">
        <p14:creationId xmlns:p14="http://schemas.microsoft.com/office/powerpoint/2010/main" val="30948233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Sluttnoter, eventuelt fotnoter</a:t>
            </a:r>
            <a:endParaRPr lang="nb-NO" dirty="0"/>
          </a:p>
        </p:txBody>
      </p:sp>
      <p:sp>
        <p:nvSpPr>
          <p:cNvPr id="3" name="Content Placeholder 2"/>
          <p:cNvSpPr>
            <a:spLocks noGrp="1"/>
          </p:cNvSpPr>
          <p:nvPr>
            <p:ph idx="1"/>
          </p:nvPr>
        </p:nvSpPr>
        <p:spPr/>
        <p:txBody>
          <a:bodyPr>
            <a:normAutofit fontScale="92500" lnSpcReduction="10000"/>
          </a:bodyPr>
          <a:lstStyle/>
          <a:p>
            <a:r>
              <a:rPr lang="nb-NO" dirty="0" smtClean="0"/>
              <a:t>Sluttnoter eller fotnoter benyttes for å gi utdypende informasjon om momenter som behandles i hovedteksten</a:t>
            </a:r>
          </a:p>
          <a:p>
            <a:endParaRPr lang="nb-NO" dirty="0"/>
          </a:p>
          <a:p>
            <a:r>
              <a:rPr lang="nb-NO" dirty="0" smtClean="0"/>
              <a:t>Masteroppgaver – valgfritt, men enten eller (ikke begge deler)</a:t>
            </a:r>
          </a:p>
          <a:p>
            <a:endParaRPr lang="nb-NO" dirty="0"/>
          </a:p>
          <a:p>
            <a:r>
              <a:rPr lang="nb-NO" dirty="0" smtClean="0"/>
              <a:t>Personlig preferanse</a:t>
            </a:r>
          </a:p>
          <a:p>
            <a:endParaRPr lang="nb-NO" dirty="0"/>
          </a:p>
          <a:p>
            <a:pPr lvl="1">
              <a:buFont typeface="Courier New" panose="02070309020205020404" pitchFamily="49" charset="0"/>
              <a:buChar char="o"/>
            </a:pPr>
            <a:r>
              <a:rPr lang="nb-NO" dirty="0"/>
              <a:t>f</a:t>
            </a:r>
            <a:r>
              <a:rPr lang="nb-NO" dirty="0" smtClean="0"/>
              <a:t>otnoter fremfor sluttnoter</a:t>
            </a:r>
          </a:p>
          <a:p>
            <a:endParaRPr lang="nb-NO" dirty="0"/>
          </a:p>
          <a:p>
            <a:r>
              <a:rPr lang="nb-NO" dirty="0" smtClean="0"/>
              <a:t>Ulik praksis i forskjellige publikasjoner</a:t>
            </a:r>
            <a:endParaRPr lang="nb-NO" dirty="0"/>
          </a:p>
        </p:txBody>
      </p:sp>
    </p:spTree>
    <p:extLst>
      <p:ext uri="{BB962C8B-B14F-4D97-AF65-F5344CB8AC3E}">
        <p14:creationId xmlns:p14="http://schemas.microsoft.com/office/powerpoint/2010/main" val="28523401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Litteraturliste</a:t>
            </a:r>
            <a:endParaRPr lang="nb-NO" dirty="0"/>
          </a:p>
        </p:txBody>
      </p:sp>
      <p:sp>
        <p:nvSpPr>
          <p:cNvPr id="3" name="Content Placeholder 2"/>
          <p:cNvSpPr>
            <a:spLocks noGrp="1"/>
          </p:cNvSpPr>
          <p:nvPr>
            <p:ph idx="1"/>
          </p:nvPr>
        </p:nvSpPr>
        <p:spPr/>
        <p:txBody>
          <a:bodyPr>
            <a:normAutofit fontScale="62500" lnSpcReduction="20000"/>
          </a:bodyPr>
          <a:lstStyle/>
          <a:p>
            <a:r>
              <a:rPr lang="nb-NO" dirty="0" smtClean="0"/>
              <a:t>Oversikt over all litteratur – fagbøker, artikler, nettkilder, osv. – som er benyttet i og referert til i publikasjonen</a:t>
            </a:r>
          </a:p>
          <a:p>
            <a:endParaRPr lang="nb-NO" dirty="0"/>
          </a:p>
          <a:p>
            <a:r>
              <a:rPr lang="nb-NO" dirty="0" smtClean="0"/>
              <a:t>Alfabetisk strukturert, for eksempel</a:t>
            </a:r>
          </a:p>
          <a:p>
            <a:endParaRPr lang="nb-NO" dirty="0"/>
          </a:p>
          <a:p>
            <a:pPr lvl="1">
              <a:buFont typeface="Courier New" panose="02070309020205020404" pitchFamily="49" charset="0"/>
              <a:buChar char="o"/>
            </a:pPr>
            <a:r>
              <a:rPr lang="en-US" dirty="0"/>
              <a:t>Ball, K. (2010). Workplace Surveillance: an Overview. </a:t>
            </a:r>
            <a:r>
              <a:rPr lang="en-US" i="1" dirty="0" err="1"/>
              <a:t>Labour</a:t>
            </a:r>
            <a:r>
              <a:rPr lang="en-US" i="1" dirty="0"/>
              <a:t> History</a:t>
            </a:r>
            <a:r>
              <a:rPr lang="en-US" dirty="0"/>
              <a:t>, </a:t>
            </a:r>
            <a:r>
              <a:rPr lang="en-US" i="1" dirty="0"/>
              <a:t>51</a:t>
            </a:r>
            <a:r>
              <a:rPr lang="en-US" dirty="0"/>
              <a:t>(1), 87–106</a:t>
            </a:r>
            <a:r>
              <a:rPr lang="en-US" dirty="0" smtClean="0"/>
              <a:t>.</a:t>
            </a:r>
          </a:p>
          <a:p>
            <a:pPr lvl="1">
              <a:buFont typeface="Courier New" panose="02070309020205020404" pitchFamily="49" charset="0"/>
              <a:buChar char="o"/>
            </a:pPr>
            <a:endParaRPr lang="en-US" dirty="0"/>
          </a:p>
          <a:p>
            <a:pPr lvl="1">
              <a:buFont typeface="Courier New" panose="02070309020205020404" pitchFamily="49" charset="0"/>
              <a:buChar char="o"/>
            </a:pPr>
            <a:r>
              <a:rPr lang="en-US" dirty="0" smtClean="0"/>
              <a:t>NOU 2009: 1. </a:t>
            </a:r>
            <a:r>
              <a:rPr lang="en-US" i="1" dirty="0" err="1" smtClean="0"/>
              <a:t>Individ</a:t>
            </a:r>
            <a:r>
              <a:rPr lang="en-US" i="1" dirty="0" smtClean="0"/>
              <a:t> </a:t>
            </a:r>
            <a:r>
              <a:rPr lang="en-US" i="1" dirty="0" err="1" smtClean="0"/>
              <a:t>og</a:t>
            </a:r>
            <a:r>
              <a:rPr lang="en-US" i="1" dirty="0" smtClean="0"/>
              <a:t> </a:t>
            </a:r>
            <a:r>
              <a:rPr lang="en-US" i="1" dirty="0" err="1" smtClean="0"/>
              <a:t>integritet</a:t>
            </a:r>
            <a:r>
              <a:rPr lang="en-US" i="1" dirty="0" smtClean="0"/>
              <a:t>. </a:t>
            </a:r>
            <a:r>
              <a:rPr lang="en-US" i="1" dirty="0" err="1" smtClean="0"/>
              <a:t>Personvern</a:t>
            </a:r>
            <a:r>
              <a:rPr lang="en-US" i="1" dirty="0" smtClean="0"/>
              <a:t> </a:t>
            </a:r>
            <a:r>
              <a:rPr lang="en-US" i="1" dirty="0" err="1" smtClean="0"/>
              <a:t>i</a:t>
            </a:r>
            <a:r>
              <a:rPr lang="en-US" i="1" dirty="0" smtClean="0"/>
              <a:t> </a:t>
            </a:r>
            <a:r>
              <a:rPr lang="en-US" i="1" dirty="0" err="1" smtClean="0"/>
              <a:t>det</a:t>
            </a:r>
            <a:r>
              <a:rPr lang="en-US" i="1" dirty="0" smtClean="0"/>
              <a:t> </a:t>
            </a:r>
            <a:r>
              <a:rPr lang="en-US" i="1" dirty="0" err="1" smtClean="0"/>
              <a:t>digitale</a:t>
            </a:r>
            <a:r>
              <a:rPr lang="en-US" i="1" dirty="0" smtClean="0"/>
              <a:t> </a:t>
            </a:r>
            <a:r>
              <a:rPr lang="en-US" i="1" dirty="0" err="1" smtClean="0"/>
              <a:t>samfunnet</a:t>
            </a:r>
            <a:r>
              <a:rPr lang="en-US" dirty="0" smtClean="0"/>
              <a:t>.</a:t>
            </a:r>
          </a:p>
          <a:p>
            <a:pPr lvl="1">
              <a:buFont typeface="Courier New" panose="02070309020205020404" pitchFamily="49" charset="0"/>
              <a:buChar char="o"/>
            </a:pPr>
            <a:endParaRPr lang="en-US" dirty="0"/>
          </a:p>
          <a:p>
            <a:pPr lvl="1">
              <a:buFont typeface="Courier New" panose="02070309020205020404" pitchFamily="49" charset="0"/>
              <a:buChar char="o"/>
            </a:pPr>
            <a:r>
              <a:rPr lang="nb-NO" dirty="0" smtClean="0"/>
              <a:t>Schartum, D. W. (2018): </a:t>
            </a:r>
            <a:r>
              <a:rPr lang="nb-NO" i="1" dirty="0" smtClean="0"/>
              <a:t>Digitalisering av offentlig sektor. Fra lovtekst til programkode</a:t>
            </a:r>
            <a:r>
              <a:rPr lang="nb-NO" dirty="0" smtClean="0"/>
              <a:t>. Bergen: Fagbokforlaget.</a:t>
            </a:r>
            <a:endParaRPr lang="en-US" dirty="0" smtClean="0"/>
          </a:p>
          <a:p>
            <a:pPr lvl="1">
              <a:buFont typeface="Courier New" panose="02070309020205020404" pitchFamily="49" charset="0"/>
              <a:buChar char="o"/>
            </a:pPr>
            <a:endParaRPr lang="en-US" dirty="0"/>
          </a:p>
          <a:p>
            <a:r>
              <a:rPr lang="en-US" dirty="0" err="1" smtClean="0"/>
              <a:t>Nettkilder</a:t>
            </a:r>
            <a:r>
              <a:rPr lang="en-US" dirty="0" smtClean="0"/>
              <a:t>, for </a:t>
            </a:r>
            <a:r>
              <a:rPr lang="en-US" dirty="0" err="1" smtClean="0"/>
              <a:t>eksempel</a:t>
            </a:r>
            <a:r>
              <a:rPr lang="en-US" dirty="0" smtClean="0"/>
              <a:t> </a:t>
            </a:r>
            <a:r>
              <a:rPr lang="en-US" dirty="0" err="1" smtClean="0"/>
              <a:t>forfatter</a:t>
            </a:r>
            <a:r>
              <a:rPr lang="en-US" dirty="0" smtClean="0"/>
              <a:t>, </a:t>
            </a:r>
            <a:r>
              <a:rPr lang="en-US" dirty="0" err="1" smtClean="0"/>
              <a:t>publiseringsår</a:t>
            </a:r>
            <a:r>
              <a:rPr lang="en-US" dirty="0" smtClean="0"/>
              <a:t>, </a:t>
            </a:r>
            <a:r>
              <a:rPr lang="en-US" dirty="0" err="1" smtClean="0"/>
              <a:t>tittel</a:t>
            </a:r>
            <a:r>
              <a:rPr lang="en-US" dirty="0" smtClean="0"/>
              <a:t>, </a:t>
            </a:r>
            <a:r>
              <a:rPr lang="en-US" dirty="0" err="1" smtClean="0"/>
              <a:t>nettsted</a:t>
            </a:r>
            <a:r>
              <a:rPr lang="en-US" dirty="0" smtClean="0"/>
              <a:t> </a:t>
            </a:r>
            <a:r>
              <a:rPr lang="en-US" dirty="0" err="1" smtClean="0"/>
              <a:t>og</a:t>
            </a:r>
            <a:r>
              <a:rPr lang="en-US" dirty="0" smtClean="0"/>
              <a:t> </a:t>
            </a:r>
            <a:r>
              <a:rPr lang="en-US" dirty="0" err="1" smtClean="0"/>
              <a:t>når</a:t>
            </a:r>
            <a:r>
              <a:rPr lang="en-US" dirty="0" smtClean="0"/>
              <a:t> </a:t>
            </a:r>
            <a:r>
              <a:rPr lang="en-US" dirty="0" err="1" smtClean="0"/>
              <a:t>kilden</a:t>
            </a:r>
            <a:r>
              <a:rPr lang="en-US" dirty="0" smtClean="0"/>
              <a:t> </a:t>
            </a:r>
            <a:r>
              <a:rPr lang="en-US" dirty="0" err="1" smtClean="0"/>
              <a:t>sist</a:t>
            </a:r>
            <a:r>
              <a:rPr lang="en-US" dirty="0" smtClean="0"/>
              <a:t> </a:t>
            </a:r>
            <a:r>
              <a:rPr lang="en-US" dirty="0" err="1" smtClean="0"/>
              <a:t>ble</a:t>
            </a:r>
            <a:r>
              <a:rPr lang="en-US" dirty="0" smtClean="0"/>
              <a:t> </a:t>
            </a:r>
            <a:r>
              <a:rPr lang="en-US" dirty="0" err="1" smtClean="0"/>
              <a:t>besøkt</a:t>
            </a:r>
            <a:r>
              <a:rPr lang="en-US" dirty="0" smtClean="0"/>
              <a:t> (</a:t>
            </a:r>
            <a:r>
              <a:rPr lang="en-US" dirty="0" err="1" smtClean="0"/>
              <a:t>år</a:t>
            </a:r>
            <a:r>
              <a:rPr lang="en-US" dirty="0" smtClean="0"/>
              <a:t>, </a:t>
            </a:r>
            <a:r>
              <a:rPr lang="en-US" dirty="0" err="1" smtClean="0"/>
              <a:t>dato</a:t>
            </a:r>
            <a:r>
              <a:rPr lang="en-US" dirty="0" smtClean="0"/>
              <a:t>)</a:t>
            </a:r>
          </a:p>
          <a:p>
            <a:pPr marL="0" indent="0">
              <a:buNone/>
            </a:pPr>
            <a:endParaRPr lang="en-US" dirty="0" smtClean="0"/>
          </a:p>
          <a:p>
            <a:r>
              <a:rPr lang="en-US" dirty="0" err="1" smtClean="0"/>
              <a:t>Alternativt</a:t>
            </a:r>
            <a:r>
              <a:rPr lang="en-US" dirty="0" smtClean="0"/>
              <a:t>, </a:t>
            </a:r>
            <a:r>
              <a:rPr lang="en-US" dirty="0" err="1" smtClean="0"/>
              <a:t>litteraturlisten</a:t>
            </a:r>
            <a:r>
              <a:rPr lang="en-US" dirty="0" smtClean="0"/>
              <a:t> </a:t>
            </a:r>
            <a:r>
              <a:rPr lang="en-US" dirty="0" err="1" smtClean="0"/>
              <a:t>struktureres</a:t>
            </a:r>
            <a:r>
              <a:rPr lang="en-US" dirty="0" smtClean="0"/>
              <a:t> </a:t>
            </a:r>
            <a:r>
              <a:rPr lang="en-US" dirty="0" err="1" smtClean="0"/>
              <a:t>tematisk</a:t>
            </a:r>
            <a:r>
              <a:rPr lang="en-US" dirty="0" smtClean="0"/>
              <a:t> </a:t>
            </a:r>
          </a:p>
          <a:p>
            <a:pPr marL="0" indent="0">
              <a:buNone/>
            </a:pPr>
            <a:endParaRPr lang="en-US" dirty="0" smtClean="0"/>
          </a:p>
          <a:p>
            <a:pPr lvl="1">
              <a:buFont typeface="Courier New" panose="02070309020205020404" pitchFamily="49" charset="0"/>
              <a:buChar char="o"/>
            </a:pPr>
            <a:r>
              <a:rPr lang="en-US" dirty="0" err="1" smtClean="0"/>
              <a:t>egen</a:t>
            </a:r>
            <a:r>
              <a:rPr lang="en-US" dirty="0" smtClean="0"/>
              <a:t> del for </a:t>
            </a:r>
            <a:r>
              <a:rPr lang="en-US" dirty="0" err="1" smtClean="0"/>
              <a:t>fagpublikasjoner</a:t>
            </a:r>
            <a:r>
              <a:rPr lang="en-US" dirty="0" smtClean="0"/>
              <a:t> </a:t>
            </a:r>
            <a:r>
              <a:rPr lang="en-US" dirty="0" err="1" smtClean="0"/>
              <a:t>og</a:t>
            </a:r>
            <a:r>
              <a:rPr lang="en-US" dirty="0" smtClean="0"/>
              <a:t> </a:t>
            </a:r>
            <a:r>
              <a:rPr lang="en-US" dirty="0" err="1" smtClean="0"/>
              <a:t>en</a:t>
            </a:r>
            <a:r>
              <a:rPr lang="en-US" dirty="0" smtClean="0"/>
              <a:t> </a:t>
            </a:r>
            <a:r>
              <a:rPr lang="en-US" dirty="0" err="1" smtClean="0"/>
              <a:t>annen</a:t>
            </a:r>
            <a:r>
              <a:rPr lang="en-US" dirty="0" smtClean="0"/>
              <a:t> del for </a:t>
            </a:r>
            <a:r>
              <a:rPr lang="en-US" dirty="0" err="1" smtClean="0"/>
              <a:t>offentlige</a:t>
            </a:r>
            <a:r>
              <a:rPr lang="en-US" dirty="0" smtClean="0"/>
              <a:t> </a:t>
            </a:r>
            <a:r>
              <a:rPr lang="en-US" dirty="0" err="1" smtClean="0"/>
              <a:t>dokumenter</a:t>
            </a:r>
            <a:r>
              <a:rPr lang="en-US" dirty="0" smtClean="0"/>
              <a:t> </a:t>
            </a:r>
            <a:r>
              <a:rPr lang="en-US" dirty="0" err="1" smtClean="0"/>
              <a:t>eller</a:t>
            </a:r>
            <a:r>
              <a:rPr lang="en-US" dirty="0" smtClean="0"/>
              <a:t> </a:t>
            </a:r>
            <a:r>
              <a:rPr lang="en-US" dirty="0" err="1" smtClean="0"/>
              <a:t>nettkilder</a:t>
            </a:r>
            <a:endParaRPr lang="en-US" dirty="0" smtClean="0"/>
          </a:p>
          <a:p>
            <a:pPr marL="0" indent="0">
              <a:buNone/>
            </a:pPr>
            <a:endParaRPr lang="nb-NO" dirty="0" smtClean="0"/>
          </a:p>
          <a:p>
            <a:endParaRPr lang="nb-NO" dirty="0"/>
          </a:p>
        </p:txBody>
      </p:sp>
    </p:spTree>
    <p:extLst>
      <p:ext uri="{BB962C8B-B14F-4D97-AF65-F5344CB8AC3E}">
        <p14:creationId xmlns:p14="http://schemas.microsoft.com/office/powerpoint/2010/main" val="37882917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Eventuelle vedlegg</a:t>
            </a:r>
            <a:endParaRPr lang="nb-NO" dirty="0"/>
          </a:p>
        </p:txBody>
      </p:sp>
      <p:sp>
        <p:nvSpPr>
          <p:cNvPr id="3" name="Content Placeholder 2"/>
          <p:cNvSpPr>
            <a:spLocks noGrp="1"/>
          </p:cNvSpPr>
          <p:nvPr>
            <p:ph idx="1"/>
          </p:nvPr>
        </p:nvSpPr>
        <p:spPr/>
        <p:txBody>
          <a:bodyPr/>
          <a:lstStyle/>
          <a:p>
            <a:r>
              <a:rPr lang="nb-NO" dirty="0" smtClean="0"/>
              <a:t>Benyttes ofte for presentasjon av informasjon som dokumenterer viktige momenter i publikasjonen</a:t>
            </a:r>
          </a:p>
          <a:p>
            <a:endParaRPr lang="nb-NO" dirty="0"/>
          </a:p>
          <a:p>
            <a:r>
              <a:rPr lang="nb-NO" dirty="0" smtClean="0"/>
              <a:t>Dette kan for eksempel være </a:t>
            </a:r>
          </a:p>
          <a:p>
            <a:endParaRPr lang="nb-NO" dirty="0"/>
          </a:p>
          <a:p>
            <a:pPr lvl="1">
              <a:buFont typeface="Courier New" panose="02070309020205020404" pitchFamily="49" charset="0"/>
              <a:buChar char="o"/>
            </a:pPr>
            <a:r>
              <a:rPr lang="nb-NO" dirty="0" smtClean="0"/>
              <a:t>lovtekster eller spørsmål stilt i intervjuer (intervjuguide) </a:t>
            </a:r>
          </a:p>
          <a:p>
            <a:pPr lvl="1">
              <a:buFont typeface="Courier New" panose="02070309020205020404" pitchFamily="49" charset="0"/>
              <a:buChar char="o"/>
            </a:pPr>
            <a:r>
              <a:rPr lang="nb-NO" dirty="0"/>
              <a:t>a</a:t>
            </a:r>
            <a:r>
              <a:rPr lang="nb-NO" dirty="0" smtClean="0"/>
              <a:t>nnen utfyllende informasjon som det ikke er naturlig å presentere i hovedteksten eller i sluttnoter/fotnoter</a:t>
            </a:r>
            <a:endParaRPr lang="nb-NO" dirty="0"/>
          </a:p>
        </p:txBody>
      </p:sp>
    </p:spTree>
    <p:extLst>
      <p:ext uri="{BB962C8B-B14F-4D97-AF65-F5344CB8AC3E}">
        <p14:creationId xmlns:p14="http://schemas.microsoft.com/office/powerpoint/2010/main" val="125926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Andre forhold</a:t>
            </a:r>
            <a:endParaRPr lang="nb-NO" dirty="0"/>
          </a:p>
        </p:txBody>
      </p:sp>
      <p:sp>
        <p:nvSpPr>
          <p:cNvPr id="3" name="Content Placeholder 2"/>
          <p:cNvSpPr>
            <a:spLocks noGrp="1"/>
          </p:cNvSpPr>
          <p:nvPr>
            <p:ph idx="1"/>
          </p:nvPr>
        </p:nvSpPr>
        <p:spPr/>
        <p:txBody>
          <a:bodyPr>
            <a:normAutofit fontScale="92500" lnSpcReduction="10000"/>
          </a:bodyPr>
          <a:lstStyle/>
          <a:p>
            <a:r>
              <a:rPr lang="nb-NO" dirty="0" smtClean="0"/>
              <a:t>Bruk av tabeller eller illustrasjoner</a:t>
            </a:r>
            <a:endParaRPr lang="nb-NO" dirty="0"/>
          </a:p>
          <a:p>
            <a:r>
              <a:rPr lang="nb-NO" dirty="0" smtClean="0"/>
              <a:t>Visuelle fremstillinger av argumenter eller empiriske sammenhenger</a:t>
            </a:r>
          </a:p>
          <a:p>
            <a:endParaRPr lang="nb-NO" dirty="0" smtClean="0"/>
          </a:p>
          <a:p>
            <a:pPr lvl="1"/>
            <a:r>
              <a:rPr lang="nb-NO" dirty="0"/>
              <a:t>i</a:t>
            </a:r>
            <a:r>
              <a:rPr lang="nb-NO" dirty="0" smtClean="0"/>
              <a:t>kke for kompliserte – bør i størst mulig grad være selvforklarende</a:t>
            </a:r>
          </a:p>
          <a:p>
            <a:pPr lvl="1"/>
            <a:r>
              <a:rPr lang="nb-NO" dirty="0"/>
              <a:t>e</a:t>
            </a:r>
            <a:r>
              <a:rPr lang="nb-NO" dirty="0" smtClean="0"/>
              <a:t>mpiri fremstilt i tabellform – ikke for mye tekst i hver celle</a:t>
            </a:r>
          </a:p>
          <a:p>
            <a:endParaRPr lang="nb-NO" dirty="0"/>
          </a:p>
          <a:p>
            <a:r>
              <a:rPr lang="nb-NO" dirty="0" smtClean="0"/>
              <a:t>Nummerering av tabeller og tittel</a:t>
            </a:r>
          </a:p>
          <a:p>
            <a:r>
              <a:rPr lang="nb-NO" dirty="0" smtClean="0"/>
              <a:t>Tabelloversikt – dersom mange tabeller anvendes</a:t>
            </a:r>
          </a:p>
          <a:p>
            <a:endParaRPr lang="nb-NO" dirty="0"/>
          </a:p>
          <a:p>
            <a:r>
              <a:rPr lang="nb-NO" dirty="0" smtClean="0"/>
              <a:t>Tabeller i teksten eller som vedlegg? </a:t>
            </a:r>
          </a:p>
          <a:p>
            <a:endParaRPr lang="nb-NO" dirty="0"/>
          </a:p>
          <a:p>
            <a:endParaRPr lang="nb-NO" dirty="0" smtClean="0"/>
          </a:p>
        </p:txBody>
      </p:sp>
    </p:spTree>
    <p:extLst>
      <p:ext uri="{BB962C8B-B14F-4D97-AF65-F5344CB8AC3E}">
        <p14:creationId xmlns:p14="http://schemas.microsoft.com/office/powerpoint/2010/main" val="20488014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Særlige krav til faglighet</a:t>
            </a:r>
            <a:endParaRPr lang="nb-NO" dirty="0"/>
          </a:p>
        </p:txBody>
      </p:sp>
      <p:sp>
        <p:nvSpPr>
          <p:cNvPr id="3" name="Content Placeholder 2"/>
          <p:cNvSpPr>
            <a:spLocks noGrp="1"/>
          </p:cNvSpPr>
          <p:nvPr>
            <p:ph idx="1"/>
          </p:nvPr>
        </p:nvSpPr>
        <p:spPr/>
        <p:txBody>
          <a:bodyPr>
            <a:normAutofit fontScale="92500" lnSpcReduction="20000"/>
          </a:bodyPr>
          <a:lstStyle/>
          <a:p>
            <a:r>
              <a:rPr lang="nb-NO" dirty="0" smtClean="0"/>
              <a:t>Vær svært nøye med å referere til kilder for argumenter, funn eller påstander som ikke er dine egne</a:t>
            </a:r>
          </a:p>
          <a:p>
            <a:endParaRPr lang="nb-NO" dirty="0"/>
          </a:p>
          <a:p>
            <a:r>
              <a:rPr lang="nb-NO" dirty="0" smtClean="0"/>
              <a:t>Sitater skal alltid utheves/markeres i teksten og det skal alltid henvises til kilden – skal ikke omskrives litt «her og der» for deretter å presenteres som ditt eget</a:t>
            </a:r>
          </a:p>
          <a:p>
            <a:endParaRPr lang="nb-NO" dirty="0"/>
          </a:p>
          <a:p>
            <a:r>
              <a:rPr lang="nb-NO" dirty="0" smtClean="0"/>
              <a:t>Vær redelig i presentasjonen av andre forfatteres argumenter, funn eller påstander – tydelig skille mellom hva forfatterne selv sier og det du mener om hva de sier</a:t>
            </a:r>
            <a:endParaRPr lang="nb-NO" dirty="0"/>
          </a:p>
          <a:p>
            <a:endParaRPr lang="nb-NO" dirty="0"/>
          </a:p>
          <a:p>
            <a:r>
              <a:rPr lang="nb-NO" dirty="0" smtClean="0"/>
              <a:t>Altså – intellektuelt tyveri er uakseptabelt og redelighet er et absolutt krav</a:t>
            </a:r>
            <a:endParaRPr lang="nb-NO" dirty="0"/>
          </a:p>
        </p:txBody>
      </p:sp>
    </p:spTree>
    <p:extLst>
      <p:ext uri="{BB962C8B-B14F-4D97-AF65-F5344CB8AC3E}">
        <p14:creationId xmlns:p14="http://schemas.microsoft.com/office/powerpoint/2010/main" val="35697237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Når teksten er skrevet</a:t>
            </a:r>
            <a:endParaRPr lang="nb-NO" dirty="0"/>
          </a:p>
        </p:txBody>
      </p:sp>
      <p:sp>
        <p:nvSpPr>
          <p:cNvPr id="3" name="Content Placeholder 2"/>
          <p:cNvSpPr>
            <a:spLocks noGrp="1"/>
          </p:cNvSpPr>
          <p:nvPr>
            <p:ph idx="1"/>
          </p:nvPr>
        </p:nvSpPr>
        <p:spPr/>
        <p:txBody>
          <a:bodyPr>
            <a:normAutofit fontScale="62500" lnSpcReduction="20000"/>
          </a:bodyPr>
          <a:lstStyle/>
          <a:p>
            <a:r>
              <a:rPr lang="nb-NO" dirty="0" smtClean="0"/>
              <a:t>La teksten hvile noen dager – få litt avstand til den</a:t>
            </a:r>
          </a:p>
          <a:p>
            <a:endParaRPr lang="nb-NO" dirty="0"/>
          </a:p>
          <a:p>
            <a:r>
              <a:rPr lang="nb-NO" dirty="0" smtClean="0"/>
              <a:t>Les den på nytt – med friske øyne</a:t>
            </a:r>
          </a:p>
          <a:p>
            <a:endParaRPr lang="nb-NO" dirty="0" smtClean="0"/>
          </a:p>
          <a:p>
            <a:pPr lvl="1">
              <a:buFont typeface="Courier New" panose="02070309020205020404" pitchFamily="49" charset="0"/>
              <a:buChar char="o"/>
            </a:pPr>
            <a:r>
              <a:rPr lang="nb-NO" dirty="0"/>
              <a:t>r</a:t>
            </a:r>
            <a:r>
              <a:rPr lang="nb-NO" dirty="0" smtClean="0"/>
              <a:t>ett opp skrivefeil</a:t>
            </a:r>
            <a:endParaRPr lang="nb-NO" dirty="0"/>
          </a:p>
          <a:p>
            <a:pPr lvl="1">
              <a:buFont typeface="Courier New" panose="02070309020205020404" pitchFamily="49" charset="0"/>
              <a:buChar char="o"/>
            </a:pPr>
            <a:endParaRPr lang="nb-NO" dirty="0" smtClean="0"/>
          </a:p>
          <a:p>
            <a:pPr lvl="1">
              <a:buFont typeface="Courier New" panose="02070309020205020404" pitchFamily="49" charset="0"/>
              <a:buChar char="o"/>
            </a:pPr>
            <a:r>
              <a:rPr lang="nb-NO" dirty="0"/>
              <a:t>b</a:t>
            </a:r>
            <a:r>
              <a:rPr lang="nb-NO" dirty="0" smtClean="0"/>
              <a:t>ryt opp lange og vanskelige setninger</a:t>
            </a:r>
          </a:p>
          <a:p>
            <a:pPr lvl="1">
              <a:buFont typeface="Courier New" panose="02070309020205020404" pitchFamily="49" charset="0"/>
              <a:buChar char="o"/>
            </a:pPr>
            <a:endParaRPr lang="nb-NO" dirty="0"/>
          </a:p>
          <a:p>
            <a:pPr lvl="1">
              <a:buFont typeface="Courier New" panose="02070309020205020404" pitchFamily="49" charset="0"/>
              <a:buChar char="o"/>
            </a:pPr>
            <a:r>
              <a:rPr lang="nb-NO" dirty="0" smtClean="0"/>
              <a:t>omformuler det du selv ikke forstår</a:t>
            </a:r>
          </a:p>
          <a:p>
            <a:pPr lvl="1">
              <a:buFont typeface="Courier New" panose="02070309020205020404" pitchFamily="49" charset="0"/>
              <a:buChar char="o"/>
            </a:pPr>
            <a:endParaRPr lang="nb-NO" dirty="0"/>
          </a:p>
          <a:p>
            <a:pPr lvl="1">
              <a:buFont typeface="Courier New" panose="02070309020205020404" pitchFamily="49" charset="0"/>
              <a:buChar char="o"/>
            </a:pPr>
            <a:r>
              <a:rPr lang="nb-NO" dirty="0"/>
              <a:t>t</a:t>
            </a:r>
            <a:r>
              <a:rPr lang="nb-NO" dirty="0" smtClean="0"/>
              <a:t>a bort alt som er unødvendig eller irrelevant (selv om det er godt skrevet)</a:t>
            </a:r>
          </a:p>
          <a:p>
            <a:pPr lvl="1">
              <a:buFont typeface="Courier New" panose="02070309020205020404" pitchFamily="49" charset="0"/>
              <a:buChar char="o"/>
            </a:pPr>
            <a:endParaRPr lang="nb-NO" dirty="0"/>
          </a:p>
          <a:p>
            <a:pPr lvl="1">
              <a:buFont typeface="Courier New" panose="02070309020205020404" pitchFamily="49" charset="0"/>
              <a:buChar char="o"/>
            </a:pPr>
            <a:r>
              <a:rPr lang="nb-NO" dirty="0"/>
              <a:t>v</a:t>
            </a:r>
            <a:r>
              <a:rPr lang="nb-NO" dirty="0" smtClean="0"/>
              <a:t>ær mer opptatt av kvalitet enn kvantitet (sider, antall ord), men sjekk begrensninger</a:t>
            </a:r>
          </a:p>
          <a:p>
            <a:pPr lvl="1">
              <a:buFont typeface="Courier New" panose="02070309020205020404" pitchFamily="49" charset="0"/>
              <a:buChar char="o"/>
            </a:pPr>
            <a:endParaRPr lang="nb-NO" dirty="0"/>
          </a:p>
          <a:p>
            <a:pPr lvl="1">
              <a:buFont typeface="Courier New" panose="02070309020205020404" pitchFamily="49" charset="0"/>
              <a:buChar char="o"/>
            </a:pPr>
            <a:r>
              <a:rPr lang="nb-NO" dirty="0"/>
              <a:t>s</a:t>
            </a:r>
            <a:r>
              <a:rPr lang="nb-NO" dirty="0" smtClean="0"/>
              <a:t>jekk eventuelle formkrav (skrifttype, linjeavstand, osv.)</a:t>
            </a:r>
          </a:p>
          <a:p>
            <a:endParaRPr lang="nb-NO" dirty="0"/>
          </a:p>
          <a:p>
            <a:r>
              <a:rPr lang="nb-NO" dirty="0" smtClean="0"/>
              <a:t>Les hverandres tekster og kommenter</a:t>
            </a:r>
            <a:endParaRPr lang="nb-NO" dirty="0"/>
          </a:p>
        </p:txBody>
      </p:sp>
    </p:spTree>
    <p:extLst>
      <p:ext uri="{BB962C8B-B14F-4D97-AF65-F5344CB8AC3E}">
        <p14:creationId xmlns:p14="http://schemas.microsoft.com/office/powerpoint/2010/main" val="38078869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339</TotalTime>
  <Words>1219</Words>
  <Application>Microsoft Office PowerPoint</Application>
  <PresentationFormat>Widescreen</PresentationFormat>
  <Paragraphs>228</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Courier New</vt:lpstr>
      <vt:lpstr>Office Theme</vt:lpstr>
      <vt:lpstr>Om å skrive fagartikkel</vt:lpstr>
      <vt:lpstr>Typer faglige publikasjoner</vt:lpstr>
      <vt:lpstr>Utgangspunktet</vt:lpstr>
      <vt:lpstr>Hovedbudskapet</vt:lpstr>
      <vt:lpstr>Struktur (oppbygning)</vt:lpstr>
      <vt:lpstr>Tittel</vt:lpstr>
      <vt:lpstr>Forfattere</vt:lpstr>
      <vt:lpstr>Sammendrag («abstract»)</vt:lpstr>
      <vt:lpstr>Eksempel</vt:lpstr>
      <vt:lpstr>Innledning</vt:lpstr>
      <vt:lpstr>Teoridel</vt:lpstr>
      <vt:lpstr>Metodedel</vt:lpstr>
      <vt:lpstr>Empiriske funn og diskusjon/analyse</vt:lpstr>
      <vt:lpstr>Konklusjon</vt:lpstr>
      <vt:lpstr>Sluttnoter, eventuelt fotnoter</vt:lpstr>
      <vt:lpstr>Litteraturliste</vt:lpstr>
      <vt:lpstr>Eventuelle vedlegg</vt:lpstr>
      <vt:lpstr>Andre forhold</vt:lpstr>
      <vt:lpstr>Særlige krav til faglighet</vt:lpstr>
      <vt:lpstr>Når teksten er skrevet</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Om å skrive fagartikkel</dc:title>
  <dc:creator>Tommy Tranvik</dc:creator>
  <cp:lastModifiedBy>Karianne Stang</cp:lastModifiedBy>
  <cp:revision>63</cp:revision>
  <dcterms:created xsi:type="dcterms:W3CDTF">2018-08-27T11:04:24Z</dcterms:created>
  <dcterms:modified xsi:type="dcterms:W3CDTF">2018-09-11T09:17:09Z</dcterms:modified>
</cp:coreProperties>
</file>