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2" r:id="rId5"/>
    <p:sldId id="261" r:id="rId6"/>
    <p:sldId id="264" r:id="rId7"/>
    <p:sldId id="265" r:id="rId8"/>
    <p:sldId id="263" r:id="rId9"/>
    <p:sldId id="260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76EEB-B0E9-48AA-AFB3-9685C03B7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95333A-093F-4FC7-B93F-3B98F120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822767-6B39-4C53-AB0C-646B1E41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84CB48-BA14-4EAE-A875-0BD83EDD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D3452D-C43D-460E-80A9-E9A5A5BA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74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5209F-B01E-4A4D-A219-6968B91B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7B272C-9D8F-4EAE-8E7B-6EFA21CC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89347B-EB9F-4425-B3DE-2770E784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79B198-0470-40CB-8846-5A721F6D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C85870-AF93-43E5-A299-AA14D7D1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B0083-588C-4D22-B72F-BA8B85EB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8792E-AC67-4E37-9CE6-94205E90E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957105-AC24-449E-8165-7A745955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DCEB91-206E-465E-B6AF-60AE388B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78632A-0499-4DFC-B5E4-0A7E40A4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94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C61B1-5795-4A4A-8276-5F4A0986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64992-5176-444D-9E06-F2A613262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05C1E6-8450-41DE-8AF8-A7BE01674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D94750-97D7-4455-9FD4-E005BE20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B940BC-EC47-4CF6-A528-27BCAD68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6D7C226-078C-44FC-B230-542872C8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48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18495-A424-44D0-BFF3-A054113A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758A-E2F1-491D-932F-6FCB5AB4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CC73AC-8AF8-4CB5-BBDA-8AFE1DA5D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EBD0AB-A43A-472F-AEA4-2F4FBCDAC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7FD38AD-1C14-48F9-BBE6-107DC7E11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8C1210-B103-480E-BCA8-86154D04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199D515-220D-4983-9559-6F36675C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0BD109E-E1EF-4BB4-ABBE-38D17F81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60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BDBB2F-CB09-4614-875E-D7CB3C7D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06FDBE-64E5-4E69-BE6B-9CAA3C5D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5E95A6-0BB9-4F02-B892-37B33002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D90DEA-6D29-44E2-A9B5-059BB2746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06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3458C-131C-4CAD-9C01-04EE84C5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2D75FD3-8C38-4B5E-94F6-B31039A2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406E6A-503F-4542-86FA-D2F2C4E2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42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7E2E0-F7F0-4D35-B809-53F794AB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23395B-9045-4679-B3D2-89DA84023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947039-0CB9-40E2-ACBD-9FE26439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B536A9-1037-48F3-A4CD-1D0C34DBE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D3E8C7-4649-46E0-BDEF-73218846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4EFBAE-96B4-42FF-837B-599AA47E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6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225EFF-6BE9-4E3E-B99C-B8E95D9A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55142E8-5A12-460E-AEDF-868ED1270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DD28A1-C818-46F1-95F2-B247DD184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18FAE5-70C0-4FF4-96D5-9419C69B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B2A081-EAA6-4363-A986-793B77D6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4FDC3B-B26C-4E5D-9DC0-ACBCC7EF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12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661D0-CFE2-46AE-BA58-28FC77FE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CDDDF5-9ABB-4B51-A02D-4EEC6A12B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7EA2ED-6B8D-4825-8134-2065CE4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B405F2-DFA5-4717-9415-BD6C89AD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7BA301-330C-4049-9B73-E4AC4F60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9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FD866B1-A002-4540-8FFA-84C45F285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BAF34E2-FE0B-4067-9DE6-A18BA2B3C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A433B-37DF-4C05-BAFD-0CE824B0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10992D-EAF0-4B9B-AF18-445BCDC5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9D7F94-F642-4256-92A0-35D6B824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12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E1B40D-BE32-4738-9167-16462630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F4348A-F860-4407-BE6C-BE59C38E3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114490-7C08-412F-AF2B-2FF10BF02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698A-16B2-4D63-AFCC-3CD68F2ACDCD}" type="datetimeFigureOut">
              <a:rPr lang="nb-NO" smtClean="0"/>
              <a:t>25.08.2019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DAF5DD-1853-4B8A-AC07-5301106EA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267B72-862C-41E0-99D1-99B17D089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0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5002/v19/om-a-skrive-forvaltningsinformatikk-2019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ob.n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35A9E4-26A2-4596-A1C1-00FCBA1F3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Om å skrive fagartikkel </a:t>
            </a:r>
            <a:r>
              <a:rPr lang="nb-NO" sz="3600"/>
              <a:t>innen forvaltningsinformatikk (FINF4031)</a:t>
            </a:r>
            <a:endParaRPr lang="nb-NO" sz="36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A9DFCB-4DB9-4C61-8FED-100752EC0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229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B001C-ADFF-46BC-AF66-B0B15D51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Ansvarsfraskrivelse</a:t>
            </a:r>
            <a:r>
              <a:rPr lang="nb-NO" sz="3200" dirty="0"/>
              <a:t>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E1D328-862C-472E-96CC-A845BABF8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200" dirty="0"/>
              <a:t>Det er vanskelig og litt farlig å teoretisere for mye rundt det å skrive fagartikkel</a:t>
            </a:r>
          </a:p>
          <a:p>
            <a:r>
              <a:rPr lang="nb-NO" sz="2200" dirty="0"/>
              <a:t>Det følgende er </a:t>
            </a:r>
            <a:r>
              <a:rPr lang="nb-NO" sz="2200" i="1" dirty="0"/>
              <a:t>på ingen måte </a:t>
            </a:r>
            <a:r>
              <a:rPr lang="nb-NO" sz="2200" dirty="0"/>
              <a:t>noen oppskrift, bare noen «kokketriks» og formidling av grunnleggende innsikter</a:t>
            </a:r>
          </a:p>
          <a:p>
            <a:r>
              <a:rPr lang="nb-NO" sz="2200" dirty="0"/>
              <a:t>En mulig og forsvarlig bruk er at to og to studenter:</a:t>
            </a:r>
          </a:p>
          <a:p>
            <a:pPr lvl="1"/>
            <a:r>
              <a:rPr lang="nb-NO" sz="2000" dirty="0"/>
              <a:t>	først leser hver for seg og gjør seg opp en mening om innholdet;</a:t>
            </a:r>
          </a:p>
          <a:p>
            <a:pPr lvl="1"/>
            <a:r>
              <a:rPr lang="nb-NO" sz="2000" dirty="0"/>
              <a:t>	diskuterer seg imellom;</a:t>
            </a:r>
          </a:p>
          <a:p>
            <a:pPr lvl="1"/>
            <a:r>
              <a:rPr lang="nb-NO" sz="2000" dirty="0"/>
              <a:t>	og så glemmer hele greia</a:t>
            </a:r>
          </a:p>
          <a:p>
            <a:pPr marL="457200" lvl="1" indent="0">
              <a:buNone/>
            </a:pPr>
            <a:r>
              <a:rPr lang="nb-NO" sz="2000" dirty="0"/>
              <a:t>Senere i arbeidet med fagartikkelen kan det være aktuelt å ta disse rådene frem igjen for å i) løse eventuelle problemer eller ii) sjekke om det står noe nyttig som du har oversett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2400" i="1" dirty="0"/>
              <a:t>I tillegg </a:t>
            </a:r>
            <a:r>
              <a:rPr lang="nb-NO" sz="2400" dirty="0"/>
              <a:t>til tipsene nedenfor bør dere lese artikkelen min «</a:t>
            </a:r>
            <a:r>
              <a:rPr lang="nb-NO" sz="2400" dirty="0">
                <a:hlinkClick r:id="rId2"/>
              </a:rPr>
              <a:t>Om å skrive forvaltningsinformatikk</a:t>
            </a:r>
            <a:r>
              <a:rPr lang="nb-NO" sz="2400" dirty="0"/>
              <a:t>». En del av innholdet der er </a:t>
            </a:r>
            <a:r>
              <a:rPr lang="nb-NO" sz="2400" i="1" dirty="0"/>
              <a:t>krav</a:t>
            </a:r>
            <a:r>
              <a:rPr lang="nb-NO" sz="2400" dirty="0"/>
              <a:t>, dvs. ting dere skal ha gode begrunnelser for å fravike. Merk imidlertid at artikkelen mest er skrevet med tanke på å gi retningslinjer for å skrive masteroppgaver.</a:t>
            </a:r>
          </a:p>
        </p:txBody>
      </p:sp>
    </p:spTree>
    <p:extLst>
      <p:ext uri="{BB962C8B-B14F-4D97-AF65-F5344CB8AC3E}">
        <p14:creationId xmlns:p14="http://schemas.microsoft.com/office/powerpoint/2010/main" val="380592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12D1F-4A8D-4253-817F-7BEB6C23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Komme i gang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23C67-085A-4655-B8F9-F6803F110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06936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Fagartikkel; selvstendig skrevet tekst om et aktuelt emne eller problemstilling innen faget forvaltningsinformatikk</a:t>
            </a:r>
          </a:p>
          <a:p>
            <a:r>
              <a:rPr lang="nb-NO" dirty="0"/>
              <a:t>Husker du en eller to gode artikler fra pensum? Les dem for å finne kartlegge «anatomien» og gjør det opp en mening om hva som gjør dem gode</a:t>
            </a:r>
          </a:p>
          <a:p>
            <a:r>
              <a:rPr lang="nb-NO" dirty="0"/>
              <a:t>Emne/problemstilling</a:t>
            </a:r>
          </a:p>
          <a:p>
            <a:pPr lvl="1"/>
            <a:r>
              <a:rPr lang="nb-NO" dirty="0"/>
              <a:t>Begynn med å bestem deg for et emneområde</a:t>
            </a:r>
          </a:p>
          <a:p>
            <a:pPr lvl="1"/>
            <a:r>
              <a:rPr lang="nb-NO" dirty="0"/>
              <a:t>Bestem deg for hvilke problemstillinger innen emneområdet som du ønsker at artikkelen skal belyse</a:t>
            </a:r>
          </a:p>
          <a:p>
            <a:pPr lvl="1"/>
            <a:r>
              <a:rPr lang="nb-NO" dirty="0"/>
              <a:t>Problemstillingene blir ikke (nødvendigvis) dine forskningsproblemstillinger, men </a:t>
            </a:r>
            <a:r>
              <a:rPr lang="nb-NO" i="1" dirty="0"/>
              <a:t>problemstillinger du ønsker å få belyst ved hjelp av eksisterende forskningslitteratur og andre kilder</a:t>
            </a:r>
          </a:p>
          <a:p>
            <a:pPr lvl="2"/>
            <a:r>
              <a:rPr lang="nb-NO" dirty="0"/>
              <a:t>Svarene på problemstillingene i artikkelen skal hjelpe deg å formulere og undersøke egne forskingsproblemstillinger i masteroppgaven</a:t>
            </a:r>
          </a:p>
          <a:p>
            <a:pPr lvl="1"/>
            <a:r>
              <a:rPr lang="nb-NO" dirty="0"/>
              <a:t>Lag deg én, toppen to, relativt enkle problemstillinger</a:t>
            </a:r>
          </a:p>
          <a:p>
            <a:pPr lvl="2"/>
            <a:r>
              <a:rPr lang="nb-NO" dirty="0"/>
              <a:t>Du trenger ikke gjøre det komplisert for at det skal bli bra</a:t>
            </a:r>
          </a:p>
          <a:p>
            <a:pPr lvl="2"/>
            <a:r>
              <a:rPr lang="nb-NO" dirty="0"/>
              <a:t>Mange problemstillinger «hever» omtrent som en bolledeig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pPr lvl="2"/>
            <a:r>
              <a:rPr lang="nb-NO" dirty="0">
                <a:sym typeface="Wingdings" panose="05000000000000000000" pitchFamily="2" charset="2"/>
              </a:rPr>
              <a:t>Ikke vær så opptatt av å avgrense problemstillingen negativt (det du ikke vil skrive om): Konsentrer deg om fortelle hva du </a:t>
            </a:r>
            <a:r>
              <a:rPr lang="nb-NO" i="1" dirty="0">
                <a:sym typeface="Wingdings" panose="05000000000000000000" pitchFamily="2" charset="2"/>
              </a:rPr>
              <a:t>skal</a:t>
            </a:r>
            <a:r>
              <a:rPr lang="nb-NO" dirty="0">
                <a:sym typeface="Wingdings" panose="05000000000000000000" pitchFamily="2" charset="2"/>
              </a:rPr>
              <a:t> skrive om!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923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427C8-7CC7-4293-A3B4-446F73C3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Struktur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F42A15-9865-45CB-B0C8-A682ADCC8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Det blir sjeldent vellykket dersom du følger foreliggende dokumentstrukturer, paragrafer, skriver først alt om én forfatter og deretter alt om en annen forfatter </a:t>
            </a:r>
            <a:r>
              <a:rPr lang="nb-NO" dirty="0" err="1"/>
              <a:t>osv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Prøv i stedet å integrere og sette sammen stoff fra ulike kilder slik at de «reagerer med hverandre»!</a:t>
            </a:r>
          </a:p>
          <a:p>
            <a:r>
              <a:rPr lang="nb-NO" dirty="0"/>
              <a:t>Blir sjelden bra nok med redegjørelser: Som oftest er det best å lage et opplegg som inneholder en del diskusjon</a:t>
            </a:r>
          </a:p>
          <a:p>
            <a:r>
              <a:rPr lang="nb-NO" dirty="0"/>
              <a:t>Generelt er ulike tilnærminger, faglig uenigheter og endringsprosesser mv. elementer som lett genererer diskusjoner, f.eks.:</a:t>
            </a:r>
          </a:p>
          <a:p>
            <a:pPr lvl="1"/>
            <a:r>
              <a:rPr lang="nb-NO" dirty="0"/>
              <a:t>Forfatter A diskutert i lys av forfatterne B og C</a:t>
            </a:r>
          </a:p>
          <a:p>
            <a:pPr lvl="1"/>
            <a:r>
              <a:rPr lang="nb-NO" dirty="0"/>
              <a:t>Politisk målsetting P diskutert i lys av forfatter A og B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840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6A781F-0F1B-4CEF-8F24-E2479230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Typiske innholdselementer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64A61-5707-4232-ADFB-5415714FB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2230" cy="4351338"/>
          </a:xfrm>
        </p:spPr>
        <p:txBody>
          <a:bodyPr>
            <a:normAutofit fontScale="92500"/>
          </a:bodyPr>
          <a:lstStyle/>
          <a:p>
            <a:r>
              <a:rPr lang="nb-NO" dirty="0"/>
              <a:t>Perspektiv 		</a:t>
            </a:r>
            <a:r>
              <a:rPr lang="nb-NO" sz="2400" dirty="0"/>
              <a:t>(forvaltningsinformatikk, teknologisk, rettslig)</a:t>
            </a:r>
          </a:p>
          <a:p>
            <a:pPr marL="0" indent="0">
              <a:buNone/>
            </a:pPr>
            <a:r>
              <a:rPr lang="nb-NO" dirty="0"/>
              <a:t>			</a:t>
            </a:r>
            <a:r>
              <a:rPr lang="nb-NO" sz="2400" dirty="0"/>
              <a:t>(brukerperspektiv, demokratiperspektiv, rettssikkerhet  [osv.]</a:t>
            </a:r>
          </a:p>
          <a:p>
            <a:r>
              <a:rPr lang="nb-NO" dirty="0"/>
              <a:t>Premisser  		</a:t>
            </a:r>
            <a:r>
              <a:rPr lang="nb-NO" sz="2400" dirty="0"/>
              <a:t>(forutsetninger du bygger på – må være holdbare!)</a:t>
            </a:r>
          </a:p>
          <a:p>
            <a:r>
              <a:rPr lang="nb-NO" dirty="0"/>
              <a:t>Beskrivelser 	</a:t>
            </a:r>
            <a:r>
              <a:rPr lang="nb-NO" sz="2400" dirty="0"/>
              <a:t>(av relevante faktiske forhold, standpunkter, normer, teknologi mv.)</a:t>
            </a:r>
          </a:p>
          <a:p>
            <a:r>
              <a:rPr lang="nb-NO" dirty="0"/>
              <a:t>Resonnementer	</a:t>
            </a:r>
            <a:r>
              <a:rPr lang="nb-NO" sz="2400" dirty="0"/>
              <a:t>(der de øvrige elementene inngår)</a:t>
            </a:r>
          </a:p>
          <a:p>
            <a:r>
              <a:rPr lang="nb-NO" dirty="0"/>
              <a:t>Diskusjoner		</a:t>
            </a:r>
            <a:r>
              <a:rPr lang="nb-NO" sz="2400" dirty="0"/>
              <a:t>(der to eller flere elementer settes opp mot hverandre)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Merk: Det er ikke slik at elementene kommer etter hverandre; de kan like gjerne «kittes inn i hverandre»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349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8A2C7-63E1-4C96-B474-13F3F9F7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beskrivelser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0296E-1742-4F92-9C90-77836585A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Bare ta med deg slike beskrivelser som er direkte relevante: Ikke noe «utenomsnakk» takk!</a:t>
            </a:r>
          </a:p>
          <a:p>
            <a:r>
              <a:rPr lang="nb-NO" sz="2200" dirty="0"/>
              <a:t>Noen ganger kan det være grunn til å passe på at beskrivelsene er «symmetriske»: Hvis du skal beskrive ett element (f.eks. en type teknologi), bør du passe på at det ikke er umotiverte forskjeller i beskrivelsene</a:t>
            </a:r>
          </a:p>
          <a:p>
            <a:r>
              <a:rPr lang="nb-NO" sz="2200" dirty="0"/>
              <a:t>Bruk av en figur eller to er ofte vellykket; helst dine egne, eller andres figurer som du har modifisert</a:t>
            </a:r>
          </a:p>
          <a:p>
            <a:pPr lvl="1"/>
            <a:r>
              <a:rPr lang="nb-NO" sz="2000" dirty="0"/>
              <a:t>Figurer må alltid først introduseres (forklare hva den skal vise mv.)</a:t>
            </a:r>
          </a:p>
          <a:p>
            <a:pPr lvl="1"/>
            <a:r>
              <a:rPr lang="nb-NO" sz="2000" dirty="0"/>
              <a:t>Så kommer selve figuren. Den har enkeltelementer som står i en viss relasjon til hverandre</a:t>
            </a:r>
          </a:p>
          <a:p>
            <a:pPr lvl="1"/>
            <a:r>
              <a:rPr lang="nb-NO" sz="2000" dirty="0"/>
              <a:t>Etter figuren bør du kommentere hvert element og hver relasjon</a:t>
            </a:r>
          </a:p>
        </p:txBody>
      </p:sp>
    </p:spTree>
    <p:extLst>
      <p:ext uri="{BB962C8B-B14F-4D97-AF65-F5344CB8AC3E}">
        <p14:creationId xmlns:p14="http://schemas.microsoft.com/office/powerpoint/2010/main" val="82476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14F12-20EB-4784-84A2-BE054D01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resonnementer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DF5304-4F9D-4943-BA0B-3CC3C0449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4863867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Grunnkravet er at resonnementer skal være </a:t>
            </a:r>
            <a:r>
              <a:rPr lang="nb-NO" i="1" dirty="0"/>
              <a:t>logisk konsistente</a:t>
            </a:r>
          </a:p>
          <a:p>
            <a:pPr lvl="1"/>
            <a:r>
              <a:rPr lang="nb-NO" dirty="0"/>
              <a:t>Prøv å få til en</a:t>
            </a:r>
            <a:r>
              <a:rPr lang="nb-NO" i="1" dirty="0"/>
              <a:t> tydelig og enkel logisk struktur</a:t>
            </a:r>
            <a:r>
              <a:rPr lang="nb-NO" dirty="0"/>
              <a:t>: Dobbelt nektelse er f.eks. «forbudt»</a:t>
            </a:r>
          </a:p>
          <a:p>
            <a:r>
              <a:rPr lang="nb-NO" i="1" dirty="0"/>
              <a:t>Rekkefølgen </a:t>
            </a:r>
            <a:r>
              <a:rPr lang="nb-NO" dirty="0"/>
              <a:t>på argumentene er ofte avgjørende</a:t>
            </a:r>
          </a:p>
          <a:p>
            <a:pPr lvl="1"/>
            <a:r>
              <a:rPr lang="nb-NO" dirty="0"/>
              <a:t>Noen ganger følger det en tidslinje</a:t>
            </a:r>
          </a:p>
          <a:p>
            <a:pPr lvl="1"/>
            <a:r>
              <a:rPr lang="nb-NO" dirty="0"/>
              <a:t>Andre ganger kan det være aktuelt å gå fra det generelle til det spesielle</a:t>
            </a:r>
          </a:p>
          <a:p>
            <a:r>
              <a:rPr lang="nb-NO" dirty="0"/>
              <a:t>Resonnementene må også være etterprøvbare; dvs. det må være tydelig hva du bygger på (premisser, argumenter mv.)</a:t>
            </a:r>
          </a:p>
          <a:p>
            <a:r>
              <a:rPr lang="nb-NO" dirty="0"/>
              <a:t>Prøv å unngå å lage for kompliserte resonnementer: Del heller opp i flere deler</a:t>
            </a:r>
          </a:p>
          <a:p>
            <a:r>
              <a:rPr lang="nb-NO" dirty="0"/>
              <a:t>En mulig teknikk hvis resonnementet er komplekst, er å først skrive dem som «</a:t>
            </a:r>
            <a:r>
              <a:rPr lang="nb-NO" dirty="0" err="1"/>
              <a:t>pseudokode</a:t>
            </a:r>
            <a:r>
              <a:rPr lang="nb-NO" dirty="0"/>
              <a:t>» (altså skrelle bort mindre vesentlige ord, og sette opp i en klar logisk struktur)</a:t>
            </a:r>
          </a:p>
          <a:p>
            <a:r>
              <a:rPr lang="nb-NO" dirty="0"/>
              <a:t>Merk at resonnementer og logikk bør være holdbar på flere nivåer:</a:t>
            </a:r>
          </a:p>
          <a:p>
            <a:pPr lvl="1"/>
            <a:r>
              <a:rPr lang="nb-NO" dirty="0"/>
              <a:t>Nummererte avsnitt</a:t>
            </a:r>
          </a:p>
          <a:p>
            <a:pPr lvl="1"/>
            <a:r>
              <a:rPr lang="nb-NO" dirty="0"/>
              <a:t>Tekstavsnitt</a:t>
            </a:r>
          </a:p>
          <a:p>
            <a:pPr lvl="1"/>
            <a:r>
              <a:rPr lang="nb-NO" dirty="0"/>
              <a:t>På setningsnivå</a:t>
            </a:r>
          </a:p>
          <a:p>
            <a:r>
              <a:rPr lang="nb-NO" dirty="0"/>
              <a:t>Dersom noe i teksten din «ikke stemmer», men du vet ikke hva det er, kan det være nyttig å skrive ett eller flere stikkord som margtekst. Det gir konsentrert oversikt over innholdet i hvert avsnitt</a:t>
            </a:r>
          </a:p>
          <a:p>
            <a:pPr lvl="1"/>
            <a:r>
              <a:rPr lang="nb-NO" dirty="0"/>
              <a:t>Typisk vil en da bli klar over at rekkefølgen er gal, at du har gjentatt deg selv mv.</a:t>
            </a:r>
          </a:p>
        </p:txBody>
      </p:sp>
    </p:spTree>
    <p:extLst>
      <p:ext uri="{BB962C8B-B14F-4D97-AF65-F5344CB8AC3E}">
        <p14:creationId xmlns:p14="http://schemas.microsoft.com/office/powerpoint/2010/main" val="151569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033A7-1127-4DC8-B844-EE3074EB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diskusjoner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11D880-7E64-4350-93F7-2CA5170E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57" y="1537648"/>
            <a:ext cx="10573743" cy="4639315"/>
          </a:xfrm>
        </p:spPr>
        <p:txBody>
          <a:bodyPr>
            <a:normAutofit/>
          </a:bodyPr>
          <a:lstStyle/>
          <a:p>
            <a:r>
              <a:rPr lang="nb-NO" sz="2200" dirty="0"/>
              <a:t>Diskusjoner må være basert på anførte argumenter</a:t>
            </a:r>
          </a:p>
          <a:p>
            <a:r>
              <a:rPr lang="nb-NO" sz="2200" dirty="0"/>
              <a:t>Vær redelig og balansert når du angir andres argumentasjon</a:t>
            </a:r>
          </a:p>
          <a:p>
            <a:pPr lvl="1"/>
            <a:r>
              <a:rPr lang="nb-NO" sz="2000" dirty="0"/>
              <a:t>Du skal ikke svekke andres argumenter ved å «misforstå» e.l., men gjengi dem ut i fra </a:t>
            </a:r>
            <a:r>
              <a:rPr lang="nb-NO" sz="2000" i="1" dirty="0"/>
              <a:t>god vilje</a:t>
            </a:r>
          </a:p>
          <a:p>
            <a:pPr lvl="1"/>
            <a:r>
              <a:rPr lang="nb-NO" sz="2000" dirty="0"/>
              <a:t>For å kunne holde ulike argumenter opp mot hverandre, kan det være grunn til å «normalisere» dem; dvs. bringe dem over i en enhetlig form som tillater sammenligning (det kan være en bakenforliggende analyse)</a:t>
            </a:r>
          </a:p>
          <a:p>
            <a:pPr lvl="1"/>
            <a:r>
              <a:rPr lang="nb-NO" sz="2000" dirty="0"/>
              <a:t>Når argumenter holdes opp mot hverandre, må det skje på balansert måte</a:t>
            </a:r>
          </a:p>
          <a:p>
            <a:pPr lvl="1"/>
            <a:r>
              <a:rPr lang="nb-NO" sz="2000" dirty="0"/>
              <a:t>Det er med andre ord bare </a:t>
            </a:r>
            <a:r>
              <a:rPr lang="nb-NO" sz="2000" i="1" dirty="0"/>
              <a:t>argumentasjonskraften </a:t>
            </a:r>
            <a:r>
              <a:rPr lang="nb-NO" sz="2000" dirty="0"/>
              <a:t>som skal avgjøre konklusjonene</a:t>
            </a:r>
          </a:p>
          <a:p>
            <a:pPr lvl="1"/>
            <a:r>
              <a:rPr lang="nb-NO" sz="2000" dirty="0"/>
              <a:t>Du skal delta i diskusjonen ved å gjøre rede for din egen </a:t>
            </a:r>
            <a:r>
              <a:rPr lang="nb-NO" sz="2000" i="1" dirty="0"/>
              <a:t>begrunnede</a:t>
            </a:r>
            <a:r>
              <a:rPr lang="nb-NO" sz="2000" dirty="0"/>
              <a:t> mening om det som blir diskutert</a:t>
            </a:r>
          </a:p>
          <a:p>
            <a:pPr lvl="2"/>
            <a:r>
              <a:rPr lang="nb-NO" sz="1800" dirty="0"/>
              <a:t>Du kan også tilføye dine egne, nye argumenter </a:t>
            </a:r>
          </a:p>
          <a:p>
            <a:pPr lvl="1"/>
            <a:r>
              <a:rPr lang="nb-NO" sz="2200" dirty="0"/>
              <a:t>Du kan også gi forslag til </a:t>
            </a:r>
            <a:r>
              <a:rPr lang="nb-NO" sz="2200" i="1" dirty="0"/>
              <a:t>løsninger</a:t>
            </a:r>
            <a:r>
              <a:rPr lang="nb-NO" sz="2200" dirty="0"/>
              <a:t> på mer praktiske spørsmål/problemer</a:t>
            </a:r>
          </a:p>
        </p:txBody>
      </p:sp>
    </p:spTree>
    <p:extLst>
      <p:ext uri="{BB962C8B-B14F-4D97-AF65-F5344CB8AC3E}">
        <p14:creationId xmlns:p14="http://schemas.microsoft.com/office/powerpoint/2010/main" val="203181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8AEFC-215A-4DCE-8030-EB408D0D9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509"/>
            <a:ext cx="10515600" cy="92705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om språk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FAA7A9-2972-4E8A-BCE1-B7EEBA286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828"/>
            <a:ext cx="10515600" cy="4670135"/>
          </a:xfrm>
        </p:spPr>
        <p:txBody>
          <a:bodyPr>
            <a:normAutofit fontScale="92500"/>
          </a:bodyPr>
          <a:lstStyle/>
          <a:p>
            <a:r>
              <a:rPr lang="nb-NO" sz="2400" dirty="0"/>
              <a:t>Prøv å skrive korte og oversiktlige setninger. Prøv gjerne å begrense deg til </a:t>
            </a:r>
            <a:r>
              <a:rPr lang="nb-NO" sz="2400" i="1" dirty="0"/>
              <a:t>ett tema</a:t>
            </a:r>
            <a:r>
              <a:rPr lang="nb-NO" sz="2400" dirty="0"/>
              <a:t> i hver setning</a:t>
            </a:r>
          </a:p>
          <a:p>
            <a:r>
              <a:rPr lang="nb-NO" sz="2400" dirty="0"/>
              <a:t>Vær forsiktig med å bruke upresise henvisninger som f.eks. «det», «dette», «denne», «disse», «slike» og lignende. Bruker du slike ord, må det være 100% klart hva du viser til</a:t>
            </a:r>
          </a:p>
          <a:p>
            <a:r>
              <a:rPr lang="nb-NO" sz="2400" dirty="0"/>
              <a:t>Bruk bare begreper du forstår 100% og slå gjerne opp i </a:t>
            </a:r>
            <a:r>
              <a:rPr lang="nb-NO" sz="2400" dirty="0">
                <a:hlinkClick r:id="rId2"/>
              </a:rPr>
              <a:t>https://www.naob.no/</a:t>
            </a:r>
            <a:r>
              <a:rPr lang="nb-NO" sz="2400" dirty="0"/>
              <a:t> </a:t>
            </a:r>
          </a:p>
          <a:p>
            <a:r>
              <a:rPr lang="nb-NO" sz="2400" dirty="0"/>
              <a:t>Ikke jål deg til med «fine» ord og vendinger, skrive vanlig (gjerne til mamma og pappa)</a:t>
            </a:r>
          </a:p>
          <a:p>
            <a:r>
              <a:rPr lang="nb-NO" sz="2400" dirty="0"/>
              <a:t>Unngå overflødige (muntlige) fyllord («faktisk», «egentlig», «liksom», «på en måte», «når det er sagt», «så» mv.) Men merk at flere slike ord </a:t>
            </a:r>
            <a:r>
              <a:rPr lang="nb-NO" sz="2400" i="1" dirty="0"/>
              <a:t>kan</a:t>
            </a:r>
            <a:r>
              <a:rPr lang="nb-NO" sz="2400" dirty="0"/>
              <a:t> brukes på meningsfull måte</a:t>
            </a:r>
          </a:p>
          <a:p>
            <a:r>
              <a:rPr lang="nb-NO" sz="2400" dirty="0"/>
              <a:t>Ikke bruk passiv form av verbet dersom du vet hvem som er det handlende subjektet i setningen (Skriv for eksempel: «I det følgende skal jeg undersøke» IKKE</a:t>
            </a:r>
            <a:r>
              <a:rPr lang="nb-NO" sz="2400" i="1" dirty="0"/>
              <a:t> </a:t>
            </a:r>
            <a:r>
              <a:rPr lang="nb-NO" sz="2400" dirty="0"/>
              <a:t>«i det følgende skal det undersøkes»)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459274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1017</Words>
  <Application>Microsoft Office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Om å skrive fagartikkel innen forvaltningsinformatikk (FINF4031)</vt:lpstr>
      <vt:lpstr>Ansvarsfraskrivelse </vt:lpstr>
      <vt:lpstr>Komme i gang</vt:lpstr>
      <vt:lpstr>Struktur mv.</vt:lpstr>
      <vt:lpstr>Typiske innholdselementer</vt:lpstr>
      <vt:lpstr>Litt mer om beskrivelser</vt:lpstr>
      <vt:lpstr>Litt mer om resonnementer</vt:lpstr>
      <vt:lpstr>Litt mer om diskusjoner</vt:lpstr>
      <vt:lpstr>Litt om språk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d.w.schartum</dc:creator>
  <cp:lastModifiedBy>d.w.schartum</cp:lastModifiedBy>
  <cp:revision>20</cp:revision>
  <dcterms:created xsi:type="dcterms:W3CDTF">2019-08-18T18:57:07Z</dcterms:created>
  <dcterms:modified xsi:type="dcterms:W3CDTF">2019-08-26T21:43:15Z</dcterms:modified>
</cp:coreProperties>
</file>