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87" r:id="rId5"/>
    <p:sldId id="288" r:id="rId6"/>
    <p:sldId id="289" r:id="rId7"/>
    <p:sldId id="290" r:id="rId8"/>
    <p:sldId id="291" r:id="rId9"/>
    <p:sldId id="292" r:id="rId10"/>
    <p:sldId id="259" r:id="rId11"/>
    <p:sldId id="260" r:id="rId12"/>
    <p:sldId id="261" r:id="rId13"/>
    <p:sldId id="262" r:id="rId14"/>
    <p:sldId id="278" r:id="rId15"/>
    <p:sldId id="286" r:id="rId16"/>
    <p:sldId id="263" r:id="rId17"/>
    <p:sldId id="277" r:id="rId18"/>
    <p:sldId id="279" r:id="rId19"/>
    <p:sldId id="285" r:id="rId20"/>
    <p:sldId id="264" r:id="rId21"/>
    <p:sldId id="272" r:id="rId22"/>
    <p:sldId id="283" r:id="rId23"/>
    <p:sldId id="265" r:id="rId24"/>
    <p:sldId id="284" r:id="rId25"/>
    <p:sldId id="266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64"/>
    <p:restoredTop sz="95470"/>
  </p:normalViewPr>
  <p:slideViewPr>
    <p:cSldViewPr snapToGrid="0" snapToObjects="1" showGuides="1">
      <p:cViewPr varScale="1">
        <p:scale>
          <a:sx n="113" d="100"/>
          <a:sy n="113" d="100"/>
        </p:scale>
        <p:origin x="777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9873A-AB26-7A42-AFB8-A1B0EEC5B67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427EF-350E-4E47-A78E-E19B176F4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81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188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162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482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970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7217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7408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850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2767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ed5996e47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ed5996e47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0517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5071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376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njvjDBgYyk" TargetMode="External"/><Relationship Id="rId2" Type="http://schemas.openxmlformats.org/officeDocument/2006/relationships/hyperlink" Target="https://youtu.be/X18zgoBTtZ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18zgoBTtZ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rakradet.no/klarsprak/tekstbasen2/varsel-om-oppstart--byggesa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rakradet.no/klarsprak/tekstbasen2/infomasjon-til-arvinger-om-a-sjekke-opplysninger-pa-avdodes-skatteoppgjor/" TargetMode="External"/><Relationship Id="rId5" Type="http://schemas.openxmlformats.org/officeDocument/2006/relationships/hyperlink" Target="https://www.sprakradet.no/klarsprak/tekstbasen2/informasjon-om-ny-kontaktperson-i-kommunen/" TargetMode="External"/><Relationship Id="rId4" Type="http://schemas.openxmlformats.org/officeDocument/2006/relationships/hyperlink" Target="https://www.sprakradet.no/klarsprak/tekstbasen2/informasjonsbrev--tt-kor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DB9A09-7EA5-FC49-B6C8-64287CF3F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Klart språk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6982C9-2825-1A4D-843F-5398C2CAB5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Melissa </a:t>
            </a:r>
            <a:r>
              <a:rPr lang="nb-NO" dirty="0" err="1"/>
              <a:t>Alarcon</a:t>
            </a:r>
            <a:r>
              <a:rPr lang="nb-NO" dirty="0"/>
              <a:t> og Erika Ribu </a:t>
            </a:r>
          </a:p>
          <a:p>
            <a:r>
              <a:rPr lang="nb-NO" dirty="0"/>
              <a:t>8.9.2021</a:t>
            </a:r>
          </a:p>
        </p:txBody>
      </p:sp>
    </p:spTree>
    <p:extLst>
      <p:ext uri="{BB962C8B-B14F-4D97-AF65-F5344CB8AC3E}">
        <p14:creationId xmlns:p14="http://schemas.microsoft.com/office/powerpoint/2010/main" val="124011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 b="1"/>
              <a:t>Hvem er vi?</a:t>
            </a:r>
            <a:endParaRPr/>
          </a:p>
        </p:txBody>
      </p:sp>
      <p:sp>
        <p:nvSpPr>
          <p:cNvPr id="171" name="Google Shape;171;p2"/>
          <p:cNvSpPr txBox="1">
            <a:spLocks noGrp="1"/>
          </p:cNvSpPr>
          <p:nvPr>
            <p:ph type="body" idx="1"/>
          </p:nvPr>
        </p:nvSpPr>
        <p:spPr>
          <a:xfrm>
            <a:off x="2466932" y="1457796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b-NO" dirty="0"/>
              <a:t>Erika Ribu</a:t>
            </a:r>
            <a:endParaRPr dirty="0"/>
          </a:p>
          <a:p>
            <a:pPr>
              <a:buSzPts val="1800"/>
            </a:pPr>
            <a:r>
              <a:rPr lang="no-NO" dirty="0"/>
              <a:t>Master i journalistikk</a:t>
            </a:r>
            <a:endParaRPr dirty="0"/>
          </a:p>
          <a:p>
            <a:pPr>
              <a:buSzPts val="1800"/>
            </a:pPr>
            <a:r>
              <a:rPr lang="no-NO" dirty="0"/>
              <a:t>Bachelor i klart språk</a:t>
            </a:r>
            <a:endParaRPr dirty="0"/>
          </a:p>
          <a:p>
            <a:pPr>
              <a:buSzPts val="1800"/>
            </a:pPr>
            <a:r>
              <a:rPr lang="no-NO" dirty="0"/>
              <a:t>Jobber som norsklærer</a:t>
            </a:r>
            <a:endParaRPr dirty="0"/>
          </a:p>
          <a:p>
            <a:pPr>
              <a:buSzPts val="1800"/>
            </a:pPr>
            <a:r>
              <a:rPr lang="no-NO" dirty="0"/>
              <a:t>Ivrig klarspråkforkjemper</a:t>
            </a:r>
            <a:endParaRPr dirty="0"/>
          </a:p>
        </p:txBody>
      </p:sp>
      <p:pic>
        <p:nvPicPr>
          <p:cNvPr id="172" name="Google Shape;17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064" y="409703"/>
            <a:ext cx="4419600" cy="354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92925" y="3581255"/>
            <a:ext cx="4519409" cy="327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8537" y="3955736"/>
            <a:ext cx="4277129" cy="27479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74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/>
              <a:t>Hvem er vi?</a:t>
            </a:r>
            <a:endParaRPr/>
          </a:p>
        </p:txBody>
      </p:sp>
      <p:sp>
        <p:nvSpPr>
          <p:cNvPr id="180" name="Google Shape;180;p3"/>
          <p:cNvSpPr txBox="1">
            <a:spLocks noGrp="1"/>
          </p:cNvSpPr>
          <p:nvPr>
            <p:ph type="body" idx="1"/>
          </p:nvPr>
        </p:nvSpPr>
        <p:spPr>
          <a:xfrm>
            <a:off x="2589212" y="1339864"/>
            <a:ext cx="5781697" cy="4178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b-NO" sz="2000" dirty="0"/>
              <a:t>Melissa</a:t>
            </a:r>
            <a:r>
              <a:rPr lang="no-NO" sz="2000" dirty="0"/>
              <a:t> </a:t>
            </a:r>
            <a:r>
              <a:rPr lang="nb-NO" sz="2000" dirty="0" err="1"/>
              <a:t>Alarcon</a:t>
            </a:r>
            <a:endParaRPr sz="2000" dirty="0"/>
          </a:p>
          <a:p>
            <a:pPr>
              <a:buSzPts val="1800"/>
            </a:pPr>
            <a:r>
              <a:rPr lang="no-NO" sz="2000" dirty="0"/>
              <a:t>Bachelor i Latin-Amerika-studier med fordypning i spansk litteratur</a:t>
            </a:r>
            <a:endParaRPr sz="2000" dirty="0"/>
          </a:p>
          <a:p>
            <a:pPr>
              <a:buSzPts val="1800"/>
            </a:pPr>
            <a:r>
              <a:rPr lang="no-NO" sz="2000" dirty="0"/>
              <a:t>Bachelor i Klart Språk </a:t>
            </a:r>
            <a:endParaRPr sz="2000" dirty="0"/>
          </a:p>
          <a:p>
            <a:pPr>
              <a:buSzPts val="1800"/>
            </a:pPr>
            <a:r>
              <a:rPr lang="no-NO" sz="2000" dirty="0"/>
              <a:t>Holder på med en master i Rettsvitenskap UiO</a:t>
            </a:r>
            <a:endParaRPr sz="2000" dirty="0"/>
          </a:p>
          <a:p>
            <a:pPr>
              <a:buSzPts val="1800"/>
            </a:pPr>
            <a:r>
              <a:rPr lang="no-NO" sz="2000" dirty="0"/>
              <a:t>Arbeider som flytogvert på Flytoget AS</a:t>
            </a:r>
            <a:endParaRPr sz="2000" dirty="0"/>
          </a:p>
          <a:p>
            <a:pPr>
              <a:buSzPts val="1800"/>
            </a:pPr>
            <a:r>
              <a:rPr lang="no-NO" sz="2000" dirty="0"/>
              <a:t>Interessert i skjæringspunktet mellom juss, (klart)språk og teknologi</a:t>
            </a:r>
            <a:endParaRPr sz="2000" dirty="0"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6B05AF5-E22B-C24C-948C-D3AB5D91F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909" y="1339864"/>
            <a:ext cx="3133703" cy="417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4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680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/>
              <a:t>Foredragsplan</a:t>
            </a:r>
            <a:endParaRPr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2592925" y="1573725"/>
            <a:ext cx="8911800" cy="43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250000"/>
              </a:lnSpc>
              <a:spcBef>
                <a:spcPts val="0"/>
              </a:spcBef>
              <a:buSzPts val="2800"/>
            </a:pPr>
            <a:r>
              <a:rPr lang="nb-NO" sz="2800" dirty="0"/>
              <a:t>F</a:t>
            </a:r>
            <a:r>
              <a:rPr lang="no-NO" sz="2800" dirty="0"/>
              <a:t>ørste del: Grunnleggende teori om sakprosa</a:t>
            </a:r>
            <a:endParaRPr dirty="0"/>
          </a:p>
          <a:p>
            <a:pPr>
              <a:lnSpc>
                <a:spcPct val="250000"/>
              </a:lnSpc>
              <a:buSzPts val="2800"/>
            </a:pPr>
            <a:r>
              <a:rPr lang="no-NO" sz="2800" dirty="0"/>
              <a:t>Andre del: Klarspråk </a:t>
            </a:r>
            <a:endParaRPr dirty="0"/>
          </a:p>
          <a:p>
            <a:pPr>
              <a:lnSpc>
                <a:spcPct val="250000"/>
              </a:lnSpc>
              <a:buSzPts val="2800"/>
            </a:pPr>
            <a:r>
              <a:rPr lang="no-NO" sz="2800" dirty="0"/>
              <a:t>Tredje del: Praktisk skriveverksted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7384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>
            <a:spLocks noGrp="1"/>
          </p:cNvSpPr>
          <p:nvPr>
            <p:ph type="title"/>
          </p:nvPr>
        </p:nvSpPr>
        <p:spPr>
          <a:xfrm>
            <a:off x="2638386" y="624110"/>
            <a:ext cx="9028896" cy="91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b-NO" dirty="0"/>
              <a:t>Del 1: </a:t>
            </a:r>
            <a:r>
              <a:rPr lang="no-NO" dirty="0"/>
              <a:t>Litterær og funksjonell sakprosa</a:t>
            </a:r>
            <a:endParaRPr dirty="0"/>
          </a:p>
        </p:txBody>
      </p:sp>
      <p:sp>
        <p:nvSpPr>
          <p:cNvPr id="192" name="Google Shape;192;p5"/>
          <p:cNvSpPr txBox="1">
            <a:spLocks noGrp="1"/>
          </p:cNvSpPr>
          <p:nvPr>
            <p:ph type="body" idx="1"/>
          </p:nvPr>
        </p:nvSpPr>
        <p:spPr>
          <a:xfrm>
            <a:off x="2638386" y="1539432"/>
            <a:ext cx="5880582" cy="4694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-NO" sz="2400" dirty="0"/>
              <a:t>«Sakprosa er tekster som adressaten har grunn til å oppfatte som direkte </a:t>
            </a:r>
            <a:r>
              <a:rPr lang="no-NO" sz="2400" b="1" dirty="0"/>
              <a:t>ytringer om virkeligheten</a:t>
            </a:r>
            <a:r>
              <a:rPr lang="no-NO" sz="2400" dirty="0"/>
              <a:t>»</a:t>
            </a:r>
            <a:endParaRPr dirty="0"/>
          </a:p>
          <a:p>
            <a:pPr marL="3429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no-NO" sz="2400" b="1" dirty="0"/>
              <a:t>Litterær sakprosa</a:t>
            </a:r>
            <a:r>
              <a:rPr lang="no-NO" sz="2400" dirty="0"/>
              <a:t> er forlagspubliserte tekster med navngitte forfattere. 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no-NO" sz="2000" dirty="0"/>
              <a:t>Elektroniske og trykte bøker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no-NO" sz="2000" dirty="0"/>
              <a:t>Hefter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no-NO" sz="2000" dirty="0"/>
              <a:t>Tidsskrifter </a:t>
            </a:r>
            <a:endParaRPr dirty="0"/>
          </a:p>
        </p:txBody>
      </p:sp>
      <p:pic>
        <p:nvPicPr>
          <p:cNvPr id="193" name="Google Shape;193;p5" descr="Et bilde som inneholder tekst, skjermbilde, visittkort&#10;&#10;Automatisk generert beskrivelse"/>
          <p:cNvPicPr preferRelativeResize="0"/>
          <p:nvPr/>
        </p:nvPicPr>
        <p:blipFill rotWithShape="1">
          <a:blip r:embed="rId3">
            <a:alphaModFix/>
          </a:blip>
          <a:srcRect r="-2" b="16737"/>
          <a:stretch/>
        </p:blipFill>
        <p:spPr>
          <a:xfrm>
            <a:off x="8518968" y="1539433"/>
            <a:ext cx="3148314" cy="46944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504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179437" flipH="1">
            <a:off x="8296068" y="3192185"/>
            <a:ext cx="2701565" cy="270156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"/>
          <p:cNvSpPr txBox="1">
            <a:spLocks noGrp="1"/>
          </p:cNvSpPr>
          <p:nvPr>
            <p:ph type="body" idx="1"/>
          </p:nvPr>
        </p:nvSpPr>
        <p:spPr>
          <a:xfrm>
            <a:off x="2193795" y="716692"/>
            <a:ext cx="8927285" cy="53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-NO" sz="2800" b="1" dirty="0"/>
              <a:t>Funksjonell sakprosa</a:t>
            </a:r>
            <a:r>
              <a:rPr lang="no-NO" sz="2800" dirty="0"/>
              <a:t> er offentlig tilgjengelige tekster skrevet av private eller offentlige institusjoner</a:t>
            </a:r>
            <a:r>
              <a:rPr lang="nb-NO" sz="2800" dirty="0"/>
              <a:t>.</a:t>
            </a:r>
            <a:endParaRPr dirty="0"/>
          </a:p>
          <a:p>
            <a:pPr marL="342900" lvl="0" indent="-165100" algn="l" rtl="0"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800"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no-NO" sz="2400" dirty="0"/>
              <a:t>Årsberetning 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no-NO" sz="2400" dirty="0"/>
              <a:t>HMS-bok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no-NO" sz="2400" dirty="0"/>
              <a:t>Forskrift</a:t>
            </a:r>
            <a:endParaRPr dirty="0"/>
          </a:p>
        </p:txBody>
      </p:sp>
      <p:pic>
        <p:nvPicPr>
          <p:cNvPr id="200" name="Google Shape;200;p6"/>
          <p:cNvPicPr preferRelativeResize="0"/>
          <p:nvPr/>
        </p:nvPicPr>
        <p:blipFill rotWithShape="1">
          <a:blip r:embed="rId4">
            <a:alphaModFix/>
          </a:blip>
          <a:srcRect l="27406" r="27280"/>
          <a:stretch/>
        </p:blipFill>
        <p:spPr>
          <a:xfrm>
            <a:off x="5078187" y="2816511"/>
            <a:ext cx="2842208" cy="3512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124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/>
          <p:nvPr/>
        </p:nvSpPr>
        <p:spPr>
          <a:xfrm>
            <a:off x="0" y="-786"/>
            <a:ext cx="12192000" cy="685403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DE6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649224" y="645106"/>
            <a:ext cx="6574536" cy="125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/>
              <a:t>«Ytringer om virkelighet» og tekstenes makt</a:t>
            </a:r>
            <a:endParaRPr/>
          </a:p>
        </p:txBody>
      </p:sp>
      <p:sp>
        <p:nvSpPr>
          <p:cNvPr id="207" name="Google Shape;207;p7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7"/>
          <p:cNvSpPr txBox="1">
            <a:spLocks noGrp="1"/>
          </p:cNvSpPr>
          <p:nvPr>
            <p:ph type="body" idx="1"/>
          </p:nvPr>
        </p:nvSpPr>
        <p:spPr>
          <a:xfrm>
            <a:off x="649224" y="2133600"/>
            <a:ext cx="10559550" cy="3759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 sz="1600" dirty="0"/>
              <a:t>Så, når skatteetaten sender dere et brev om at dere skylder restskatt. 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no-NO" dirty="0"/>
              <a:t>Er det en ytring om virkeligheten? 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no-NO" dirty="0"/>
              <a:t>Hva slags type sakprosa er det? </a:t>
            </a:r>
            <a:endParaRPr dirty="0"/>
          </a:p>
          <a:p>
            <a:pPr marL="3429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no-NO" sz="1600" dirty="0"/>
              <a:t>Du leser dette brevet og får vite at du skylder 30.000 kr, og dette skal betales i to omganger i løpet av et halvt år. 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no-NO" dirty="0"/>
              <a:t>Finner du deg til slutt bare i det, og betaler d</a:t>
            </a:r>
            <a:r>
              <a:rPr lang="nb-NO" dirty="0"/>
              <a:t>u restskatten</a:t>
            </a:r>
            <a:r>
              <a:rPr lang="no-NO" dirty="0"/>
              <a:t>? HVORFOR?</a:t>
            </a:r>
            <a:endParaRPr dirty="0"/>
          </a:p>
        </p:txBody>
      </p:sp>
      <p:pic>
        <p:nvPicPr>
          <p:cNvPr id="209" name="Google Shape;209;p7" descr="Et bilde som inneholder tekst&#10;&#10;Automatisk generert beskrivelse"/>
          <p:cNvPicPr preferRelativeResize="0"/>
          <p:nvPr/>
        </p:nvPicPr>
        <p:blipFill rotWithShape="1">
          <a:blip r:embed="rId3">
            <a:alphaModFix/>
          </a:blip>
          <a:srcRect l="11637" r="-2" b="-2"/>
          <a:stretch/>
        </p:blipFill>
        <p:spPr>
          <a:xfrm>
            <a:off x="8509819" y="290338"/>
            <a:ext cx="3372937" cy="254793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/>
          <p:nvPr/>
        </p:nvSpPr>
        <p:spPr>
          <a:xfrm>
            <a:off x="-1" y="6061223"/>
            <a:ext cx="1038036" cy="506277"/>
          </a:xfrm>
          <a:custGeom>
            <a:avLst/>
            <a:gdLst/>
            <a:ahLst/>
            <a:cxnLst/>
            <a:rect l="l" t="t" r="r" b="b"/>
            <a:pathLst>
              <a:path w="1038036" h="506277" extrusionOk="0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32857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8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/>
              <a:t>Maktens tekster </a:t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" name="Google Shape;219;p8"/>
          <p:cNvGrpSpPr/>
          <p:nvPr/>
        </p:nvGrpSpPr>
        <p:grpSpPr>
          <a:xfrm>
            <a:off x="1794897" y="1474111"/>
            <a:ext cx="8987404" cy="4400662"/>
            <a:chOff x="0" y="2150"/>
            <a:chExt cx="8987404" cy="4400662"/>
          </a:xfrm>
        </p:grpSpPr>
        <p:cxnSp>
          <p:nvCxnSpPr>
            <p:cNvPr id="220" name="Google Shape;220;p8"/>
            <p:cNvCxnSpPr/>
            <p:nvPr/>
          </p:nvCxnSpPr>
          <p:spPr>
            <a:xfrm>
              <a:off x="0" y="2150"/>
              <a:ext cx="8987404" cy="0"/>
            </a:xfrm>
            <a:prstGeom prst="straightConnector1">
              <a:avLst/>
            </a:prstGeom>
            <a:gradFill>
              <a:gsLst>
                <a:gs pos="0">
                  <a:srgbClr val="9CB163"/>
                </a:gs>
                <a:gs pos="100000">
                  <a:srgbClr val="879D46"/>
                </a:gs>
              </a:gsLst>
              <a:lin ang="5400000" scaled="0"/>
            </a:gradFill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25400" dir="5400000" rotWithShape="0">
                <a:srgbClr val="000000">
                  <a:alpha val="24705"/>
                </a:srgbClr>
              </a:outerShdw>
            </a:effectLst>
          </p:spPr>
        </p:cxnSp>
        <p:sp>
          <p:nvSpPr>
            <p:cNvPr id="221" name="Google Shape;221;p8"/>
            <p:cNvSpPr/>
            <p:nvPr/>
          </p:nvSpPr>
          <p:spPr>
            <a:xfrm>
              <a:off x="0" y="2150"/>
              <a:ext cx="8987404" cy="1466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 txBox="1"/>
            <p:nvPr/>
          </p:nvSpPr>
          <p:spPr>
            <a:xfrm>
              <a:off x="0" y="2150"/>
              <a:ext cx="8987404" cy="1466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endParaRPr lang="nb-NO" sz="21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lang="no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Et brev fra Skatteetaten er et brev fra en institusjon med makt. </a:t>
              </a:r>
              <a:endParaRPr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lang="no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Brevet er en forlengelse av makten til Skatteetaten.</a:t>
              </a:r>
              <a:endParaRPr lang="nb-NO" sz="21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23" name="Google Shape;223;p8"/>
            <p:cNvCxnSpPr/>
            <p:nvPr/>
          </p:nvCxnSpPr>
          <p:spPr>
            <a:xfrm>
              <a:off x="0" y="1469037"/>
              <a:ext cx="8987404" cy="0"/>
            </a:xfrm>
            <a:prstGeom prst="straightConnector1">
              <a:avLst/>
            </a:prstGeom>
            <a:gradFill>
              <a:gsLst>
                <a:gs pos="0">
                  <a:srgbClr val="72B26E"/>
                </a:gs>
                <a:gs pos="100000">
                  <a:srgbClr val="579F52"/>
                </a:gs>
              </a:gsLst>
              <a:lin ang="5400000" scaled="0"/>
            </a:gradFill>
            <a:ln w="9525" cap="rnd" cmpd="sng">
              <a:solidFill>
                <a:srgbClr val="5FAB5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25400" dir="5400000" rotWithShape="0">
                <a:srgbClr val="000000">
                  <a:alpha val="24705"/>
                </a:srgbClr>
              </a:outerShdw>
            </a:effectLst>
          </p:spPr>
        </p:cxnSp>
        <p:sp>
          <p:nvSpPr>
            <p:cNvPr id="224" name="Google Shape;224;p8"/>
            <p:cNvSpPr/>
            <p:nvPr/>
          </p:nvSpPr>
          <p:spPr>
            <a:xfrm>
              <a:off x="0" y="1469037"/>
              <a:ext cx="8987404" cy="1466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 txBox="1"/>
            <p:nvPr/>
          </p:nvSpPr>
          <p:spPr>
            <a:xfrm>
              <a:off x="0" y="1469037"/>
              <a:ext cx="8987404" cy="1466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endParaRPr sz="21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lang="no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Dette </a:t>
              </a:r>
              <a:r>
                <a:rPr lang="nb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forklarer </a:t>
              </a:r>
              <a:r>
                <a:rPr lang="no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Kjell Lars Berge (forfatter og professor i retorikk og kommunikasjon) i artikkel</a:t>
              </a:r>
              <a:r>
                <a:rPr lang="nb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en</a:t>
              </a:r>
              <a:r>
                <a:rPr lang="no-NO" sz="2100" b="0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«Hvor er makten i teksten?». </a:t>
              </a:r>
              <a:endParaRPr sz="21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26" name="Google Shape;226;p8"/>
            <p:cNvCxnSpPr/>
            <p:nvPr/>
          </p:nvCxnSpPr>
          <p:spPr>
            <a:xfrm>
              <a:off x="0" y="2935925"/>
              <a:ext cx="8987404" cy="0"/>
            </a:xfrm>
            <a:prstGeom prst="straightConnector1">
              <a:avLst/>
            </a:prstGeom>
            <a:gradFill>
              <a:gsLst>
                <a:gs pos="0">
                  <a:srgbClr val="7BB39B"/>
                </a:gs>
                <a:gs pos="100000">
                  <a:srgbClr val="5DA385"/>
                </a:gs>
              </a:gsLst>
              <a:lin ang="5400000" scaled="0"/>
            </a:gradFill>
            <a:ln w="9525" cap="rnd" cmpd="sng">
              <a:solidFill>
                <a:srgbClr val="69AB8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25400" dir="5400000" rotWithShape="0">
                <a:srgbClr val="000000">
                  <a:alpha val="24705"/>
                </a:srgbClr>
              </a:outerShdw>
            </a:effectLst>
          </p:spPr>
        </p:cxnSp>
        <p:sp>
          <p:nvSpPr>
            <p:cNvPr id="227" name="Google Shape;227;p8"/>
            <p:cNvSpPr/>
            <p:nvPr/>
          </p:nvSpPr>
          <p:spPr>
            <a:xfrm>
              <a:off x="0" y="2935925"/>
              <a:ext cx="8987404" cy="1466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6950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9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/>
              <a:t>Men nå?</a:t>
            </a:r>
            <a:endParaRPr/>
          </a:p>
        </p:txBody>
      </p:sp>
      <p:sp>
        <p:nvSpPr>
          <p:cNvPr id="235" name="Google Shape;235;p9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" name="Google Shape;237;p9"/>
          <p:cNvGrpSpPr/>
          <p:nvPr/>
        </p:nvGrpSpPr>
        <p:grpSpPr>
          <a:xfrm>
            <a:off x="688879" y="2373846"/>
            <a:ext cx="10957570" cy="2663063"/>
            <a:chOff x="4775" y="840014"/>
            <a:chExt cx="10957570" cy="2663063"/>
          </a:xfrm>
        </p:grpSpPr>
        <p:sp>
          <p:nvSpPr>
            <p:cNvPr id="238" name="Google Shape;238;p9"/>
            <p:cNvSpPr/>
            <p:nvPr/>
          </p:nvSpPr>
          <p:spPr>
            <a:xfrm>
              <a:off x="4775" y="840014"/>
              <a:ext cx="847546" cy="84754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4775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9"/>
            <p:cNvSpPr txBox="1"/>
            <p:nvPr/>
          </p:nvSpPr>
          <p:spPr>
            <a:xfrm>
              <a:off x="4775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Gothic"/>
                <a:buNone/>
              </a:pPr>
              <a:r>
                <a:rPr lang="no-NO" sz="1400" b="1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Nå går ikke lenger “skattefuten” rundt fysisk og samler inn pengene. </a:t>
              </a:r>
              <a:endPara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4775" y="3035845"/>
              <a:ext cx="2421562" cy="467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2850111" y="840014"/>
              <a:ext cx="847546" cy="84754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2850111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9"/>
            <p:cNvSpPr txBox="1"/>
            <p:nvPr/>
          </p:nvSpPr>
          <p:spPr>
            <a:xfrm>
              <a:off x="2850111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Gothic"/>
                <a:buNone/>
              </a:pPr>
              <a:r>
                <a:rPr lang="no-NO" sz="1400" b="1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Staten, ved hjelp av Skattevesenet  må få tak I pengene, som vi skylder dem, ved hjelp av et brev, et vedtak, en lov, en forskrift.   </a:t>
              </a:r>
              <a:endPara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2850111" y="3035845"/>
              <a:ext cx="2421562" cy="467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5695447" y="840014"/>
              <a:ext cx="847546" cy="84754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5695447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9"/>
            <p:cNvSpPr txBox="1"/>
            <p:nvPr/>
          </p:nvSpPr>
          <p:spPr>
            <a:xfrm>
              <a:off x="5695447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Gothic"/>
                <a:buNone/>
              </a:pPr>
              <a:r>
                <a:rPr lang="no-NO" sz="1400" b="1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Og hvordan de skriver brevet er nettopp det klarspråk handler om.</a:t>
              </a:r>
              <a:endPara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5695447" y="3035845"/>
              <a:ext cx="2421562" cy="467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8540783" y="840014"/>
              <a:ext cx="847546" cy="84754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8540783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9"/>
            <p:cNvSpPr txBox="1"/>
            <p:nvPr/>
          </p:nvSpPr>
          <p:spPr>
            <a:xfrm>
              <a:off x="8540783" y="1802072"/>
              <a:ext cx="2421562" cy="1180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Gothic"/>
                <a:buNone/>
              </a:pPr>
              <a:r>
                <a:rPr lang="no-NO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Skriver Skatteetaten vedtaksbrevet på en vanskelig, uforståelig og hard måte, så kan borgerne </a:t>
              </a:r>
              <a:r>
                <a:rPr lang="nb-NO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føle avmakt og mistillit til skatteetaten. </a:t>
              </a: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8540783" y="3035845"/>
              <a:ext cx="2421562" cy="467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 txBox="1"/>
            <p:nvPr/>
          </p:nvSpPr>
          <p:spPr>
            <a:xfrm>
              <a:off x="8540783" y="3035845"/>
              <a:ext cx="2421562" cy="467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None/>
              </a:pPr>
              <a:r>
                <a:rPr lang="no-NO" sz="11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Selv om borgeren er fullt klar over at når man skylder restskatt, så skal det betales. </a:t>
              </a:r>
              <a:endPara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599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984D7F-7544-014B-9165-9A088A6E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Del 2</a:t>
            </a:r>
            <a:br>
              <a:rPr lang="nb-NO" b="1" dirty="0"/>
            </a:br>
            <a:r>
              <a:rPr lang="nb-NO" b="1" dirty="0"/>
              <a:t>Hva er klart 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B80E6-8A31-EA49-8FF8-68576957A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Diskuter to og to</a:t>
            </a:r>
          </a:p>
          <a:p>
            <a:pPr marL="0" indent="0">
              <a:buNone/>
            </a:pPr>
            <a:endParaRPr lang="nb-NO" dirty="0">
              <a:solidFill>
                <a:schemeClr val="tx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dirty="0"/>
          </a:p>
          <a:p>
            <a:r>
              <a:rPr lang="nb-NO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https://youtu.be/CnjvjDBgYyk</a:t>
            </a:r>
            <a:r>
              <a:rPr lang="nb-NO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239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F55AF4-F997-6F4C-B861-77793E555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er klart 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913D6D-B5A2-C541-BEDE-FB14E4988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19616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sz="3000" dirty="0"/>
              <a:t>«Klarspråk er kommunikasjon med så tydelig ordlyd, struktur og visuell utforming at leserne i målgruppen finner informasjonen de trenger, forstår den og kan bruke den» 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500" dirty="0"/>
              <a:t>(Internasjonal klarspråkdefinisjon)</a:t>
            </a:r>
          </a:p>
        </p:txBody>
      </p:sp>
    </p:spTree>
    <p:extLst>
      <p:ext uri="{BB962C8B-B14F-4D97-AF65-F5344CB8AC3E}">
        <p14:creationId xmlns:p14="http://schemas.microsoft.com/office/powerpoint/2010/main" val="141124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8E1CDF-0698-494C-AF3E-F8CD4598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er klart 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771A2F-A767-2C44-A291-BB81FBB13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sz="3000" dirty="0"/>
              <a:t>Klart språk er «korrekt klart og brukertilpasset språk i tekster fra det offentlige.» </a:t>
            </a:r>
            <a:r>
              <a:rPr lang="nb-NO" sz="2800" dirty="0"/>
              <a:t>(Språkrådet)</a:t>
            </a:r>
          </a:p>
          <a:p>
            <a:pPr marL="0" indent="0">
              <a:buNone/>
            </a:pPr>
            <a:endParaRPr lang="nb-NO" sz="2800" dirty="0"/>
          </a:p>
          <a:p>
            <a:r>
              <a:rPr lang="nb-NO" sz="2800" dirty="0"/>
              <a:t>«… </a:t>
            </a:r>
            <a:r>
              <a:rPr lang="nb-NO" sz="2800" dirty="0" err="1"/>
              <a:t>communication</a:t>
            </a:r>
            <a:r>
              <a:rPr lang="nb-NO" sz="2800" dirty="0"/>
              <a:t> </a:t>
            </a:r>
            <a:r>
              <a:rPr lang="nb-NO" sz="2800" dirty="0" err="1"/>
              <a:t>your</a:t>
            </a:r>
            <a:r>
              <a:rPr lang="nb-NO" sz="2800" dirty="0"/>
              <a:t> </a:t>
            </a:r>
            <a:r>
              <a:rPr lang="nb-NO" sz="2800" dirty="0" err="1"/>
              <a:t>audience</a:t>
            </a:r>
            <a:r>
              <a:rPr lang="nb-NO" sz="2800" dirty="0"/>
              <a:t> </a:t>
            </a:r>
            <a:r>
              <a:rPr lang="nb-NO" sz="2800" dirty="0" err="1"/>
              <a:t>can</a:t>
            </a:r>
            <a:r>
              <a:rPr lang="nb-NO" sz="2800" dirty="0"/>
              <a:t> understand </a:t>
            </a:r>
            <a:r>
              <a:rPr lang="nb-NO" sz="2800" dirty="0" err="1"/>
              <a:t>the</a:t>
            </a:r>
            <a:r>
              <a:rPr lang="nb-NO" sz="2800" dirty="0"/>
              <a:t> first time </a:t>
            </a:r>
            <a:r>
              <a:rPr lang="nb-NO" sz="2800" dirty="0" err="1"/>
              <a:t>they</a:t>
            </a:r>
            <a:r>
              <a:rPr lang="nb-NO" sz="2800" dirty="0"/>
              <a:t> </a:t>
            </a:r>
            <a:r>
              <a:rPr lang="nb-NO" sz="2800" dirty="0" err="1"/>
              <a:t>read</a:t>
            </a:r>
            <a:r>
              <a:rPr lang="nb-NO" sz="2800" dirty="0"/>
              <a:t> or </a:t>
            </a:r>
            <a:r>
              <a:rPr lang="nb-NO" sz="2800" dirty="0" err="1"/>
              <a:t>hear</a:t>
            </a:r>
            <a:r>
              <a:rPr lang="nb-NO" sz="2800" dirty="0"/>
              <a:t> it.» </a:t>
            </a:r>
            <a:r>
              <a:rPr lang="nb-NO" sz="1200" dirty="0"/>
              <a:t>(kilde: </a:t>
            </a:r>
            <a:r>
              <a:rPr lang="nb-NO" sz="1200" dirty="0" err="1"/>
              <a:t>https</a:t>
            </a:r>
            <a:r>
              <a:rPr lang="nb-NO" sz="1200" dirty="0"/>
              <a:t>://</a:t>
            </a:r>
            <a:r>
              <a:rPr lang="nb-NO" sz="1200" dirty="0" err="1"/>
              <a:t>www.plainlanguage.gov</a:t>
            </a:r>
            <a:r>
              <a:rPr lang="nb-NO" sz="1200" dirty="0"/>
              <a:t>/</a:t>
            </a:r>
            <a:r>
              <a:rPr lang="nb-NO" sz="1200" dirty="0" err="1"/>
              <a:t>about</a:t>
            </a:r>
            <a:r>
              <a:rPr lang="nb-NO" sz="1200" dirty="0"/>
              <a:t>/</a:t>
            </a:r>
            <a:r>
              <a:rPr lang="nb-NO" sz="1200" dirty="0" err="1"/>
              <a:t>definitions</a:t>
            </a:r>
            <a:r>
              <a:rPr lang="nb-NO" sz="1200" dirty="0"/>
              <a:t>/)</a:t>
            </a:r>
            <a:endParaRPr lang="nb-NO" sz="900" dirty="0"/>
          </a:p>
          <a:p>
            <a:endParaRPr lang="nb-NO" sz="2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3812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B6F883-E79C-064D-A832-9C3E2B6B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624110"/>
            <a:ext cx="8911687" cy="1280890"/>
          </a:xfrm>
        </p:spPr>
        <p:txBody>
          <a:bodyPr/>
          <a:lstStyle/>
          <a:p>
            <a:r>
              <a:rPr lang="nb-NO" b="1" dirty="0"/>
              <a:t>Hva er klart 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74AECE-ECC3-024F-8338-C0851771F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1700213"/>
            <a:ext cx="9218612" cy="4211009"/>
          </a:xfrm>
        </p:spPr>
        <p:txBody>
          <a:bodyPr>
            <a:normAutofit/>
          </a:bodyPr>
          <a:lstStyle/>
          <a:p>
            <a:r>
              <a:rPr lang="nb-NO" sz="2400" dirty="0"/>
              <a:t>God struktur: innledning, hoveddel, avslutning</a:t>
            </a:r>
          </a:p>
          <a:p>
            <a:r>
              <a:rPr lang="nb-NO" sz="2400" dirty="0"/>
              <a:t>God visuell utforming: lett å navigere</a:t>
            </a:r>
          </a:p>
          <a:p>
            <a:r>
              <a:rPr lang="nb-NO" sz="2400" dirty="0"/>
              <a:t>Tydelige overskrifter, ingress og mellomtitler</a:t>
            </a:r>
          </a:p>
          <a:p>
            <a:r>
              <a:rPr lang="nb-NO" sz="2400" dirty="0"/>
              <a:t>Fallende viktighet (nyhetstrekanten)</a:t>
            </a:r>
          </a:p>
          <a:p>
            <a:r>
              <a:rPr lang="nb-NO" sz="2400" dirty="0"/>
              <a:t>Utelate fagterminologi og vanskelige ord (eller forklare)</a:t>
            </a:r>
          </a:p>
          <a:p>
            <a:r>
              <a:rPr lang="nb-NO" sz="2400" dirty="0"/>
              <a:t>Ikke bruke for mange unødvendige ord</a:t>
            </a:r>
          </a:p>
          <a:p>
            <a:r>
              <a:rPr lang="nb-NO" sz="2400" dirty="0"/>
              <a:t>Enkle setninger</a:t>
            </a:r>
          </a:p>
          <a:p>
            <a:r>
              <a:rPr lang="nb-NO" sz="2400" dirty="0"/>
              <a:t>Sette punktum</a:t>
            </a:r>
          </a:p>
        </p:txBody>
      </p:sp>
    </p:spTree>
    <p:extLst>
      <p:ext uri="{BB962C8B-B14F-4D97-AF65-F5344CB8AC3E}">
        <p14:creationId xmlns:p14="http://schemas.microsoft.com/office/powerpoint/2010/main" val="2833595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26B95D-8DC6-4248-B175-0C4938A0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1F5FBED-2AB7-514E-9989-7C6C6CF3E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9566" y="624110"/>
            <a:ext cx="8956073" cy="5930992"/>
          </a:xfrm>
        </p:spPr>
      </p:pic>
    </p:spTree>
    <p:extLst>
      <p:ext uri="{BB962C8B-B14F-4D97-AF65-F5344CB8AC3E}">
        <p14:creationId xmlns:p14="http://schemas.microsoft.com/office/powerpoint/2010/main" val="3904843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E9FC01-6656-A145-9AF6-04594E7E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er klart 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E4B5A3-D541-3A41-9280-03D3EB442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Aktivt språk istedenfor passivt </a:t>
            </a:r>
            <a:r>
              <a:rPr lang="nb-NO" sz="2000" strike="sngStrike" dirty="0"/>
              <a:t>Det skrives i dette dokumentet at </a:t>
            </a:r>
            <a:r>
              <a:rPr lang="nb-NO" sz="2000" dirty="0"/>
              <a:t>/ Jeg skriver at 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Være tydelig på hvem som er avsenderen (skrive jeg / vi istedenfor MAN)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Vite hvem du skriver for (målgruppe)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Innrette teksten mot leseren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871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DDD34A-B6CF-7843-8D8A-DAF63303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klarspråk?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EA5976-679D-D941-891F-73130504E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Skriftlig</a:t>
            </a:r>
          </a:p>
          <a:p>
            <a:r>
              <a:rPr lang="nb-NO" sz="2400" dirty="0"/>
              <a:t>Muntlig</a:t>
            </a:r>
          </a:p>
          <a:p>
            <a:r>
              <a:rPr lang="nb-NO" sz="2400" dirty="0"/>
              <a:t>Utforming / design</a:t>
            </a:r>
          </a:p>
          <a:p>
            <a:endParaRPr lang="nb-NO" sz="2400" dirty="0"/>
          </a:p>
          <a:p>
            <a:r>
              <a:rPr lang="nb-NO" sz="2400" dirty="0"/>
              <a:t>en språklig bevissthet i bunn for at dette skal være mulig</a:t>
            </a:r>
          </a:p>
        </p:txBody>
      </p:sp>
    </p:spTree>
    <p:extLst>
      <p:ext uri="{BB962C8B-B14F-4D97-AF65-F5344CB8AC3E}">
        <p14:creationId xmlns:p14="http://schemas.microsoft.com/office/powerpoint/2010/main" val="784924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d5996e474_0_15"/>
          <p:cNvSpPr txBox="1">
            <a:spLocks noGrp="1"/>
          </p:cNvSpPr>
          <p:nvPr>
            <p:ph type="title"/>
          </p:nvPr>
        </p:nvSpPr>
        <p:spPr>
          <a:xfrm>
            <a:off x="1905800" y="624100"/>
            <a:ext cx="9598800" cy="63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b="1" dirty="0"/>
              <a:t>Hva skaper uklart språk</a:t>
            </a:r>
            <a:r>
              <a:rPr lang="no-NO" sz="2800" b="1" dirty="0"/>
              <a:t>? </a:t>
            </a:r>
            <a:endParaRPr sz="2800" b="1" dirty="0"/>
          </a:p>
        </p:txBody>
      </p:sp>
      <p:sp>
        <p:nvSpPr>
          <p:cNvPr id="331" name="Google Shape;331;ged5996e474_0_15"/>
          <p:cNvSpPr txBox="1">
            <a:spLocks noGrp="1"/>
          </p:cNvSpPr>
          <p:nvPr>
            <p:ph type="body" idx="1"/>
          </p:nvPr>
        </p:nvSpPr>
        <p:spPr>
          <a:xfrm>
            <a:off x="2310075" y="1256200"/>
            <a:ext cx="8590500" cy="534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4500">
              <a:buSzPts val="2000"/>
            </a:pPr>
            <a:endParaRPr lang="nb-NO" sz="2200" dirty="0"/>
          </a:p>
          <a:p>
            <a:pPr marL="444500">
              <a:buSzPts val="2000"/>
            </a:pPr>
            <a:r>
              <a:rPr lang="no-NO" sz="2200" dirty="0"/>
              <a:t>Formelt</a:t>
            </a:r>
            <a:r>
              <a:rPr lang="nb-NO" sz="2200" dirty="0"/>
              <a:t> og </a:t>
            </a:r>
            <a:r>
              <a:rPr lang="no-NO" sz="2200" dirty="0"/>
              <a:t>høytidelig språk </a:t>
            </a:r>
            <a:endParaRPr lang="nb-NO" sz="2200" dirty="0"/>
          </a:p>
          <a:p>
            <a:pPr marL="444500">
              <a:buSzPts val="2000"/>
            </a:pPr>
            <a:endParaRPr sz="2200" dirty="0"/>
          </a:p>
          <a:p>
            <a:pPr marL="444500">
              <a:spcBef>
                <a:spcPts val="0"/>
              </a:spcBef>
              <a:buSzPts val="2000"/>
            </a:pPr>
            <a:r>
              <a:rPr lang="no-NO" sz="2200" dirty="0"/>
              <a:t>Stiv</a:t>
            </a:r>
            <a:r>
              <a:rPr lang="nb-NO" sz="2200" dirty="0"/>
              <a:t>t språk, gamle</a:t>
            </a:r>
            <a:r>
              <a:rPr lang="no-NO" sz="2200" dirty="0"/>
              <a:t> ord og uttrykk</a:t>
            </a:r>
            <a:endParaRPr lang="nb-NO" sz="2200" dirty="0"/>
          </a:p>
          <a:p>
            <a:pPr marL="444500">
              <a:spcBef>
                <a:spcPts val="0"/>
              </a:spcBef>
              <a:buSzPts val="2000"/>
            </a:pPr>
            <a:endParaRPr lang="nb-NO" sz="2200" dirty="0"/>
          </a:p>
          <a:p>
            <a:pPr marL="444500">
              <a:spcBef>
                <a:spcPts val="0"/>
              </a:spcBef>
              <a:buSzPts val="2000"/>
            </a:pPr>
            <a:r>
              <a:rPr lang="no-NO" sz="2200" dirty="0"/>
              <a:t>Lange og kompliserte setninger med mange innskudd</a:t>
            </a:r>
            <a:endParaRPr lang="nb-NO" sz="2200" dirty="0"/>
          </a:p>
          <a:p>
            <a:pPr marL="101600" indent="0">
              <a:spcBef>
                <a:spcPts val="0"/>
              </a:spcBef>
              <a:buSzPts val="2000"/>
              <a:buNone/>
            </a:pPr>
            <a:endParaRPr lang="nb-NO" sz="2200" dirty="0"/>
          </a:p>
          <a:p>
            <a:pPr marL="444500">
              <a:spcBef>
                <a:spcPts val="0"/>
              </a:spcBef>
              <a:buSzPts val="2000"/>
            </a:pPr>
            <a:r>
              <a:rPr lang="nb-NO" sz="2200" dirty="0"/>
              <a:t>Kansellistil: typisk brukt i offentlig forvaltning, også kalt </a:t>
            </a:r>
            <a:r>
              <a:rPr lang="nb-NO" sz="2200" b="1" dirty="0"/>
              <a:t>departementsstil</a:t>
            </a:r>
            <a:r>
              <a:rPr lang="nb-NO" sz="2200" dirty="0"/>
              <a:t>. </a:t>
            </a:r>
          </a:p>
          <a:p>
            <a:pPr marL="101600" indent="0">
              <a:spcBef>
                <a:spcPts val="0"/>
              </a:spcBef>
              <a:buSzPts val="2000"/>
              <a:buNone/>
            </a:pPr>
            <a:endParaRPr lang="nb-NO" sz="22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endParaRPr lang="nb-NO" sz="2200" dirty="0"/>
          </a:p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b-NO" sz="2200" dirty="0"/>
              <a:t>(Nokså vanlig</a:t>
            </a:r>
            <a:r>
              <a:rPr lang="no-NO" sz="2200" dirty="0"/>
              <a:t> i offentlige dokumenter, utredninger, brev og rapporter osv.</a:t>
            </a:r>
            <a:r>
              <a:rPr lang="nb-NO" sz="2200" dirty="0"/>
              <a:t>)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015164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1CDE8F-9B85-1748-833D-8D11D4AD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691041A-A09D-B74D-837A-FB53A846A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248" y="269191"/>
            <a:ext cx="8429979" cy="6319617"/>
          </a:xfrm>
        </p:spPr>
      </p:pic>
    </p:spTree>
    <p:extLst>
      <p:ext uri="{BB962C8B-B14F-4D97-AF65-F5344CB8AC3E}">
        <p14:creationId xmlns:p14="http://schemas.microsoft.com/office/powerpoint/2010/main" val="3261998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7D34A7-CD09-2940-8706-D54AF822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uklart språk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AEF53E-6ACD-F74E-9C7C-9AB4E5C07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https://youtu.be/X18zgoBTtZA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997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EA4D96-5CDA-9F44-AB6F-B7557FAB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Hvorfor klarspråk?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B245D-0124-6646-9B03-B2BEB84F0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800" dirty="0"/>
              <a:t>Mottaker forstår innholdet og kan bruke det til han eller hun skal</a:t>
            </a:r>
          </a:p>
          <a:p>
            <a:r>
              <a:rPr lang="nb-NO" sz="2800" dirty="0"/>
              <a:t>Unngår å måtte kontakte eller spørre noen for å forstå innholdet</a:t>
            </a:r>
          </a:p>
          <a:p>
            <a:r>
              <a:rPr lang="nb-NO" sz="2800" dirty="0"/>
              <a:t>Sparer penger</a:t>
            </a:r>
          </a:p>
          <a:p>
            <a:r>
              <a:rPr lang="nb-NO" sz="2800" dirty="0"/>
              <a:t>Mer effektivt</a:t>
            </a:r>
          </a:p>
          <a:p>
            <a:r>
              <a:rPr lang="nb-NO" sz="2800" dirty="0"/>
              <a:t>Unngår misforståelser</a:t>
            </a:r>
          </a:p>
          <a:p>
            <a:r>
              <a:rPr lang="nb-NO" sz="2800" dirty="0"/>
              <a:t>Skaper tillit mellom avsender og mottaker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760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"/>
          <p:cNvSpPr txBox="1">
            <a:spLocks noGrp="1"/>
          </p:cNvSpPr>
          <p:nvPr>
            <p:ph type="title"/>
          </p:nvPr>
        </p:nvSpPr>
        <p:spPr>
          <a:xfrm>
            <a:off x="2147725" y="551900"/>
            <a:ext cx="88251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 b="1"/>
              <a:t>Hvorfor klarspråk?</a:t>
            </a:r>
            <a:endParaRPr b="1"/>
          </a:p>
        </p:txBody>
      </p:sp>
      <p:sp>
        <p:nvSpPr>
          <p:cNvPr id="302" name="Google Shape;302;p16"/>
          <p:cNvSpPr txBox="1">
            <a:spLocks noGrp="1"/>
          </p:cNvSpPr>
          <p:nvPr>
            <p:ph type="body" idx="1"/>
          </p:nvPr>
        </p:nvSpPr>
        <p:spPr>
          <a:xfrm>
            <a:off x="2147725" y="1442225"/>
            <a:ext cx="8911800" cy="46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b-NO" sz="2400" b="1" dirty="0"/>
              <a:t>Klarspråk fremmer r</a:t>
            </a:r>
            <a:r>
              <a:rPr lang="no-NO" sz="2400" b="1" dirty="0"/>
              <a:t>ettssikkerhet</a:t>
            </a:r>
            <a:r>
              <a:rPr lang="nb-NO" sz="2400" b="1" dirty="0"/>
              <a:t> </a:t>
            </a:r>
            <a:r>
              <a:rPr lang="nb-NO" sz="2400" dirty="0"/>
              <a:t>og </a:t>
            </a:r>
            <a:r>
              <a:rPr lang="no-NO" sz="2400" b="1" dirty="0"/>
              <a:t>demokratisk deltagelse </a:t>
            </a:r>
            <a:r>
              <a:rPr lang="no-NO" sz="2400" dirty="0"/>
              <a:t>for alle </a:t>
            </a:r>
            <a:r>
              <a:rPr lang="no-NO" sz="2400" u="sng" dirty="0"/>
              <a:t>borgere i landet</a:t>
            </a:r>
            <a:r>
              <a:rPr lang="no-NO" sz="2400" dirty="0"/>
              <a:t>.</a:t>
            </a:r>
            <a:endParaRPr lang="nb-NO" sz="2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nb-NO" sz="2400" dirty="0"/>
          </a:p>
          <a:p>
            <a:pPr marL="342900" lvl="0">
              <a:spcBef>
                <a:spcPts val="0"/>
              </a:spcBef>
              <a:buSzPts val="2000"/>
            </a:pPr>
            <a:r>
              <a:rPr lang="nb-NO" sz="2400" b="1" dirty="0"/>
              <a:t>Rettsikkerhet</a:t>
            </a:r>
            <a:r>
              <a:rPr lang="nb-NO" sz="2400" dirty="0"/>
              <a:t> fordi borgerne eller de som leser en tekst faktisk forstår sine rettigheter, plikter og krav. </a:t>
            </a:r>
          </a:p>
          <a:p>
            <a:pPr marL="0" lvl="0" indent="0">
              <a:spcBef>
                <a:spcPts val="0"/>
              </a:spcBef>
              <a:buSzPts val="2000"/>
              <a:buNone/>
            </a:pPr>
            <a:endParaRPr lang="nb-NO" sz="2400" dirty="0"/>
          </a:p>
          <a:p>
            <a:pPr marL="342900" lvl="0">
              <a:buSzPts val="2000"/>
            </a:pPr>
            <a:r>
              <a:rPr lang="nb-NO" sz="2400" b="1" dirty="0"/>
              <a:t>Demokratisk deltagelse </a:t>
            </a:r>
            <a:r>
              <a:rPr lang="nb-NO" sz="2400" dirty="0"/>
              <a:t>fordi borgerne forstår sine rettigheter og kan delta i samfunnet/stå opp for seg selv.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nb-NO" sz="2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163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5DD631-4406-D046-BDE0-83241160D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400" b="1" dirty="0"/>
              <a:t>Del 3: Praktisk skriveverksted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FA1E3F-F17C-8144-BE79-5A43CE455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dirty="0"/>
              <a:t>Først en «grammatisk» gjennomgang av uklart språk. </a:t>
            </a:r>
          </a:p>
        </p:txBody>
      </p:sp>
    </p:spTree>
    <p:extLst>
      <p:ext uri="{BB962C8B-B14F-4D97-AF65-F5344CB8AC3E}">
        <p14:creationId xmlns:p14="http://schemas.microsoft.com/office/powerpoint/2010/main" val="2991054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48963-C2E9-DB4F-9BC9-D2D10A53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uklart språk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7CB499-920E-DA46-9DCF-A95100547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000" dirty="0"/>
              <a:t>«Når en rekke faktorer trekkes inn i analysen slik at lønn sammenliknes for kvinner og menn med like lang utdanning, like lang yrkeserfaring og som har samme yrke og arbeider i samme bransje, så synker lønnsforskjellene til 8-10%.»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8310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66453F-E051-B74D-BABE-C6B398F54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S V O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BAB651-E081-A641-BCFA-22BE14FEE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Norsk er et V2 språk </a:t>
            </a:r>
          </a:p>
          <a:p>
            <a:r>
              <a:rPr lang="nb-NO" sz="2000" dirty="0"/>
              <a:t>Verbet er på 2. plass</a:t>
            </a:r>
          </a:p>
          <a:p>
            <a:r>
              <a:rPr lang="nb-NO" sz="2000" dirty="0"/>
              <a:t>Hvis det tar for lang tid før vi kommer til verbet, er det lett å falle av. </a:t>
            </a:r>
          </a:p>
          <a:p>
            <a:r>
              <a:rPr lang="nb-NO" sz="2000" dirty="0"/>
              <a:t>De beste setningene som er enklest og forstå har </a:t>
            </a:r>
          </a:p>
          <a:p>
            <a:pPr marL="0" indent="0">
              <a:buNone/>
            </a:pPr>
            <a:r>
              <a:rPr lang="nb-NO" sz="2000" b="1" dirty="0"/>
              <a:t>Substantiv</a:t>
            </a:r>
            <a:r>
              <a:rPr lang="nb-NO" sz="2000" dirty="0"/>
              <a:t> først, deretter </a:t>
            </a:r>
            <a:r>
              <a:rPr lang="nb-NO" sz="2000" b="1" dirty="0"/>
              <a:t>Verb</a:t>
            </a:r>
            <a:r>
              <a:rPr lang="nb-NO" sz="2000" dirty="0"/>
              <a:t> og så </a:t>
            </a:r>
            <a:r>
              <a:rPr lang="nb-NO" sz="2000" b="1" dirty="0"/>
              <a:t>Objekt</a:t>
            </a:r>
            <a:r>
              <a:rPr lang="nb-NO" sz="2000" dirty="0"/>
              <a:t>. </a:t>
            </a:r>
          </a:p>
          <a:p>
            <a:pPr marL="0" indent="0">
              <a:buNone/>
            </a:pPr>
            <a:r>
              <a:rPr lang="nb-NO" sz="2000" dirty="0"/>
              <a:t>= </a:t>
            </a:r>
          </a:p>
          <a:p>
            <a:pPr marL="0" indent="0">
              <a:buNone/>
            </a:pPr>
            <a:r>
              <a:rPr lang="nb-NO" sz="2000" dirty="0"/>
              <a:t>SVO </a:t>
            </a:r>
          </a:p>
        </p:txBody>
      </p:sp>
    </p:spTree>
    <p:extLst>
      <p:ext uri="{BB962C8B-B14F-4D97-AF65-F5344CB8AC3E}">
        <p14:creationId xmlns:p14="http://schemas.microsoft.com/office/powerpoint/2010/main" val="1481862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828EA-ACAC-3343-A96E-AE7A94BD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uklart språk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222BB5DE-E034-EC4C-87D6-582CC025EC7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614487"/>
            <a:ext cx="7899885" cy="46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37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no-NO" dirty="0"/>
              <a:t>Eksempler</a:t>
            </a:r>
            <a:endParaRPr dirty="0"/>
          </a:p>
        </p:txBody>
      </p:sp>
      <p:sp>
        <p:nvSpPr>
          <p:cNvPr id="361" name="Google Shape;361;p22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>
              <a:spcBef>
                <a:spcPts val="0"/>
              </a:spcBef>
              <a:buNone/>
            </a:pPr>
            <a:r>
              <a:rPr lang="nb-NO" dirty="0">
                <a:hlinkClick r:id="rId3"/>
              </a:rPr>
              <a:t>https://www.sprakradet.no/klarsprak/tekstbasen2/varsel-om-oppstart--byggesak/</a:t>
            </a:r>
            <a:endParaRPr lang="nb-NO" dirty="0"/>
          </a:p>
          <a:p>
            <a:pPr marL="342900" lvl="0" indent="-228600">
              <a:spcBef>
                <a:spcPts val="0"/>
              </a:spcBef>
              <a:buNone/>
            </a:pPr>
            <a:endParaRPr lang="nb-NO" dirty="0"/>
          </a:p>
          <a:p>
            <a:pPr marL="342900" lvl="0" indent="-228600">
              <a:spcBef>
                <a:spcPts val="0"/>
              </a:spcBef>
              <a:buNone/>
            </a:pPr>
            <a:r>
              <a:rPr lang="nb-NO" dirty="0">
                <a:hlinkClick r:id="rId4"/>
              </a:rPr>
              <a:t>https://www.sprakradet.no/klarsprak/tekstbasen2/informasjonsbrev--tt-kort/</a:t>
            </a:r>
            <a:r>
              <a:rPr lang="nb-NO" dirty="0"/>
              <a:t> </a:t>
            </a:r>
          </a:p>
          <a:p>
            <a:pPr marL="342900" lvl="0" indent="-228600">
              <a:spcBef>
                <a:spcPts val="0"/>
              </a:spcBef>
              <a:buNone/>
            </a:pPr>
            <a:endParaRPr lang="nb-NO" dirty="0"/>
          </a:p>
          <a:p>
            <a:pPr marL="342900" lvl="0" indent="-228600">
              <a:spcBef>
                <a:spcPts val="0"/>
              </a:spcBef>
              <a:buNone/>
            </a:pPr>
            <a:r>
              <a:rPr lang="nb-NO" dirty="0">
                <a:hlinkClick r:id="rId5"/>
              </a:rPr>
              <a:t>https://www.sprakradet.no/klarsprak/tekstbasen2/informasjon-om-ny-kontaktperson-i-kommunen/</a:t>
            </a:r>
            <a:r>
              <a:rPr lang="nb-NO" dirty="0"/>
              <a:t> </a:t>
            </a:r>
          </a:p>
          <a:p>
            <a:pPr marL="342900" lvl="0" indent="-228600">
              <a:spcBef>
                <a:spcPts val="0"/>
              </a:spcBef>
              <a:buNone/>
            </a:pPr>
            <a:endParaRPr lang="nb-NO" dirty="0"/>
          </a:p>
          <a:p>
            <a:pPr marL="342900" lvl="0" indent="-228600">
              <a:spcBef>
                <a:spcPts val="0"/>
              </a:spcBef>
              <a:buNone/>
            </a:pPr>
            <a:r>
              <a:rPr lang="nb-NO" dirty="0">
                <a:hlinkClick r:id="rId6"/>
              </a:rPr>
              <a:t>https://www.sprakradet.no/klarsprak/tekstbasen2/infomasjon-til-arvinger-om-a-sjekke-opplysninger-pa-avdodes-skatteoppgjor/</a:t>
            </a:r>
            <a:r>
              <a:rPr lang="nb-NO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8019811"/>
      </p:ext>
    </p:extLst>
  </p:cSld>
  <p:clrMapOvr>
    <a:masterClrMapping/>
  </p:clrMapOvr>
</p:sld>
</file>

<file path=ppt/theme/theme1.xml><?xml version="1.0" encoding="utf-8"?>
<a:theme xmlns:a="http://schemas.openxmlformats.org/drawingml/2006/main" name="Tryllestav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Tryllestav</Template>
  <TotalTime>0</TotalTime>
  <Words>930</Words>
  <Application>Microsoft Office PowerPoint</Application>
  <PresentationFormat>Widescreen</PresentationFormat>
  <Paragraphs>138</Paragraphs>
  <Slides>26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Tryllestav</vt:lpstr>
      <vt:lpstr>Klart språk</vt:lpstr>
      <vt:lpstr>Hvem er vi?</vt:lpstr>
      <vt:lpstr>Hvem er vi?</vt:lpstr>
      <vt:lpstr>Foredragsplan</vt:lpstr>
      <vt:lpstr>Del 1: Litterær og funksjonell sakprosa</vt:lpstr>
      <vt:lpstr>PowerPoint-presentasjon</vt:lpstr>
      <vt:lpstr>«Ytringer om virkelighet» og tekstenes makt</vt:lpstr>
      <vt:lpstr>Maktens tekster </vt:lpstr>
      <vt:lpstr>Men nå?</vt:lpstr>
      <vt:lpstr>Del 2 Hva er klart språk?</vt:lpstr>
      <vt:lpstr>Hva er klart språk?</vt:lpstr>
      <vt:lpstr>Hva er klart språk?</vt:lpstr>
      <vt:lpstr>Hva er klart språk?</vt:lpstr>
      <vt:lpstr>PowerPoint-presentasjon</vt:lpstr>
      <vt:lpstr>Hva er klart språk?</vt:lpstr>
      <vt:lpstr>Hvordan klarspråk?</vt:lpstr>
      <vt:lpstr>Hva skaper uklart språk? </vt:lpstr>
      <vt:lpstr>PowerPoint-presentasjon</vt:lpstr>
      <vt:lpstr>Eksempel på uklart språk</vt:lpstr>
      <vt:lpstr>Hvorfor klarspråk?</vt:lpstr>
      <vt:lpstr>Hvorfor klarspråk?</vt:lpstr>
      <vt:lpstr>Del 3: Praktisk skriveverksted </vt:lpstr>
      <vt:lpstr>Eksempler på uklart språk</vt:lpstr>
      <vt:lpstr>S V O </vt:lpstr>
      <vt:lpstr>Eksempler på uklart språk</vt:lpstr>
      <vt:lpstr>Eksempler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Klart språk</dc:title>
  <dc:creator>Erika Ribu</dc:creator>
  <cp:lastModifiedBy>dag wiese schartum</cp:lastModifiedBy>
  <cp:revision>41</cp:revision>
  <dcterms:created xsi:type="dcterms:W3CDTF">2021-08-25T05:16:21Z</dcterms:created>
  <dcterms:modified xsi:type="dcterms:W3CDTF">2021-09-07T13:28:20Z</dcterms:modified>
</cp:coreProperties>
</file>