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5" r:id="rId5"/>
    <p:sldId id="266" r:id="rId6"/>
    <p:sldId id="267" r:id="rId7"/>
    <p:sldId id="257" r:id="rId8"/>
    <p:sldId id="268" r:id="rId9"/>
    <p:sldId id="258" r:id="rId10"/>
    <p:sldId id="262" r:id="rId11"/>
    <p:sldId id="260" r:id="rId12"/>
    <p:sldId id="261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2F9516-F105-4064-9848-5009FD859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35BF6C-E4BF-4E8E-B4AD-04BB15DF8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BD6E8D-BA40-4707-879A-F2712E290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623584-556D-46CD-AA10-7D23FB4F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87C7F1-06D6-459E-BF55-D2F15C8D7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068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A0DC67-51E8-4014-B8FF-C0AF3374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AA824F-FAEA-4687-B9D6-01088D4A9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510777-A600-49FA-959C-5648A4C5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6D57E4-C300-44EC-90A2-E13725A9D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D747C4-3E8D-4E77-86D6-5B07B482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9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325966-078B-4D96-9DE3-79E9DE3C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8ACF50-0C1E-45C8-96C4-1449175A6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C3AB833-87C2-4D40-A36B-B1FE4A8AF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84AE49-DDE5-4460-9E6E-FE3AAD6F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17ABD6-C1AF-4CB4-B8FF-35DEBE3F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09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0C8015-22C3-44DF-B764-79AFF96B1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381EA2-70E0-4606-AE32-84BB59DFD9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F3ED9BE-9E53-438D-953E-461B6E6E4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34C06E-A2CD-4821-8F4E-2B5D04D9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15EBACC-2397-462F-90EA-B16EAFF6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839A1D-ED72-41FD-A071-3C43DF47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8441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45233C-48FC-4B16-9E63-3B96D944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7B2E20-FA80-415C-93CD-9E99E733E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B838B9E-E96F-4D42-BB89-8A88C8093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495A06F-AF0B-45F2-9990-BF8E9D6893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AD01D35-954E-49E6-91D8-9F3570B982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C86F223-6033-4931-8F3F-E2805796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C017145-3B33-4951-BD33-E6D9070C9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CDE3FC5-DC9D-4469-AE63-B9A5B0EE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7026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9A1DE1-2DDD-4AC7-BD0A-E04BE4239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467F0B0-E54A-4573-BC5D-FE3A4CC33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FC081D9-7355-4FFF-B877-8E41862E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CFFB1D-7D8F-4C72-9EB5-08B8C3BC4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694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01C3504-88F9-4F7D-9FE7-1FDEE9B89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6A95A87-7C9A-4CB7-9F77-E99124158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0A283D1-6011-4737-B828-448C4003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092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782DC8-ED79-4F90-BECD-6EB32A77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6F8FBF-A68C-44BC-841A-FA24803C5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2DC88BD-BD2E-4A26-BC2E-EAC2C9344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C2D2DAA-0E53-4986-AE06-358704415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A66691-A390-4DA2-A098-9B415037F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AB98E6-4D8C-4945-B94B-DB52771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415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D82FE3-483C-4F96-8433-A6BBBC8E9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404F606-B6BA-455E-980D-A206CA7DDD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782352E-652E-4340-9879-A59EF527A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6BC044E-43DB-490D-980A-80B1DD104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3B3CA77-837F-4D04-B2C4-1D471D54A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C53FC7-907A-455F-A149-16744C8D5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6912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D1AB78-90A5-44B5-8C5F-4D13C6D62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7F17B7E-7276-4348-B352-629BC0A0DC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77942D-927C-4ACA-901E-E2F039D5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8A3F20-0C5B-4AB0-9A41-EFA931199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B435CA-8E11-4416-97EF-98C862240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600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7AC2CB3-5637-4A50-AD6B-35EAD9E37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AF58E2C-4CE6-4419-BAF8-A63C8C163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3E99C1-CBA9-4770-9307-70BE611D6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702790-C52C-4200-888A-4996E1A0C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76AE5E4-88DF-4FF5-96AC-8681D8B37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4738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7A691FF-CF8A-4690-991E-50B669738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659560-D16F-4E76-9341-9E9FD0300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9DF938-89CC-431B-B635-ECB9008F0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C490-ACFA-47C4-965E-0F766BDFB579}" type="datetimeFigureOut">
              <a:rPr lang="nb-NO" smtClean="0"/>
              <a:t>26.01.2020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4EE42F-ECFE-4939-BDC3-BDFE665786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DDE82A-B9EC-4BA4-8016-94E35C747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06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1743E0-EBA6-451E-91E6-64CD24AF4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0176" y="1463879"/>
            <a:ext cx="10863744" cy="2046084"/>
          </a:xfrm>
        </p:spPr>
        <p:txBody>
          <a:bodyPr>
            <a:normAutofit fontScale="90000"/>
          </a:bodyPr>
          <a:lstStyle/>
          <a:p>
            <a:pPr algn="l"/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Skrive masteroppgave i forvaltningsinformatikk</a:t>
            </a:r>
            <a:br>
              <a:rPr lang="nb-NO" sz="4000" dirty="0"/>
            </a:br>
            <a:br>
              <a:rPr lang="nb-NO" sz="2700" dirty="0"/>
            </a:br>
            <a:r>
              <a:rPr lang="nb-NO" sz="2700" dirty="0"/>
              <a:t>- problemstilling</a:t>
            </a:r>
            <a:br>
              <a:rPr lang="nb-NO" sz="2700" dirty="0"/>
            </a:br>
            <a:r>
              <a:rPr lang="nb-NO" sz="2700" dirty="0"/>
              <a:t>- disposisjon</a:t>
            </a:r>
            <a:br>
              <a:rPr lang="nb-NO" sz="2700" dirty="0"/>
            </a:br>
            <a:r>
              <a:rPr lang="nb-NO" sz="2700" dirty="0"/>
              <a:t>- generelt om veiledning mv.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20CB2F8-6503-4B47-9B8A-F6F9FD9A9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5174" y="4169328"/>
            <a:ext cx="5658375" cy="1088472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nb-NO" dirty="0"/>
          </a:p>
          <a:p>
            <a:r>
              <a:rPr lang="nb-NO" sz="20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92485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6B3F72-E36E-4950-AD75-B77BA917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968"/>
          </a:xfrm>
        </p:spPr>
        <p:txBody>
          <a:bodyPr>
            <a:noAutofit/>
          </a:bodyPr>
          <a:lstStyle/>
          <a:p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Masteroppgaver i forvaltningsinformatikk bør:</a:t>
            </a:r>
            <a:br>
              <a:rPr lang="nb-NO" sz="3600" dirty="0">
                <a:solidFill>
                  <a:schemeClr val="accent2">
                    <a:lumMod val="75000"/>
                  </a:schemeClr>
                </a:solidFill>
              </a:rPr>
            </a:br>
            <a:endParaRPr lang="nb-NO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E971A0B-5248-451D-B8CF-9DBFF2F3CD7F}"/>
              </a:ext>
            </a:extLst>
          </p:cNvPr>
          <p:cNvSpPr/>
          <p:nvPr/>
        </p:nvSpPr>
        <p:spPr>
          <a:xfrm>
            <a:off x="613933" y="1330996"/>
            <a:ext cx="10964133" cy="5218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 et omfang på 15.000 - 20.000 ord (inklusive fotnoter og litteratur- og kildeliste).Veileder kan godkjenne avvik fra denne rammen;</a:t>
            </a:r>
            <a:endParaRPr lang="nb-N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utgjøre et selvstendig vitenskapelig arbeid utført på en forskningsetisk forsvarlig måte;</a:t>
            </a:r>
            <a:endParaRPr lang="nb-N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 en avgrenset, tydelig, fruktbar og forskbar forvaltningsinformatisk problemstilling, dvs. en problemstilling som kombinerer minst to av følgende tre perspektiver: juridiske, informatiske og samfunnsvitenskapelige;</a:t>
            </a:r>
            <a:endParaRPr lang="nb-N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inneholde drøftelser av egne forskningsmetoder med vekt på diskusjon av problemer og usikkerheter knyttet til gjennomføring av det metodiske opplegget, og den mulige betydningen av dette for funnene i undersøkelsene;</a:t>
            </a:r>
            <a:endParaRPr lang="nb-N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inneholde anvendelse av relevant teori. I oppgaver som ikke har teoretiske problemstillinger, er det ikke krav om redegjørelse for teori ut over det som kreves for teorianvendelsen; </a:t>
            </a:r>
            <a:endParaRPr lang="nb-N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inneholde redegjørelse for og drøfting av egne funn. Eksisterer det andre undersøkelser som belyser samme eller nært beslektet problemstilling, skal egne resultater drøftes opp mot disse undersøkelsene;</a:t>
            </a:r>
            <a:endParaRPr lang="nb-N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 en konklusjon som forholder seg til problemstillingene. En del av konklusjonen kan gjerne være begrunnet kritikk av den teori som er anvendt, og reformforslag med bakgrunn i resultatene fra de undersøkelser som er gjort;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sammen med det skriftlige arbeidet kan det også leveres prototyp systemløsning, eller lignende</a:t>
            </a:r>
          </a:p>
        </p:txBody>
      </p:sp>
    </p:spTree>
    <p:extLst>
      <p:ext uri="{BB962C8B-B14F-4D97-AF65-F5344CB8AC3E}">
        <p14:creationId xmlns:p14="http://schemas.microsoft.com/office/powerpoint/2010/main" val="321524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5454AE8-E1A2-4944-A9FB-6E1018B73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524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problemstilling (I)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0B3A181-FE82-4D2C-85D9-1B9DFB9CB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762000"/>
            <a:ext cx="85344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 dirty="0"/>
              <a:t>Faglig innhold</a:t>
            </a:r>
          </a:p>
          <a:p>
            <a:pPr lvl="1"/>
            <a:r>
              <a:rPr lang="nb-NO" altLang="nb-NO" sz="1800" dirty="0"/>
              <a:t>Problemstillingene kan være samfunnsvitenskapelige, rettslige og informatiske og bør kombinere ulike faglige aspekter</a:t>
            </a:r>
          </a:p>
          <a:p>
            <a:pPr lvl="1"/>
            <a:r>
              <a:rPr lang="nb-NO" altLang="nb-NO" sz="1800" dirty="0"/>
              <a:t>Problemstillingene kan omfatte beskrivelse av en empiri (case) og vurderinger av denne empirien, for eksempel i lys av en teori</a:t>
            </a:r>
          </a:p>
          <a:p>
            <a:r>
              <a:rPr lang="nb-NO" altLang="nb-NO" sz="2000" dirty="0">
                <a:solidFill>
                  <a:srgbClr val="660066"/>
                </a:solidFill>
              </a:rPr>
              <a:t>Eksempel 1: ” Dokumentasjon av rettslig innhold i Lånekassens informasjonssystem” </a:t>
            </a:r>
            <a:r>
              <a:rPr lang="nb-NO" altLang="nb-NO" sz="2000" dirty="0"/>
              <a:t>(jf. rettssikkerhetsteori)</a:t>
            </a:r>
            <a:endParaRPr lang="nb-NO" altLang="nb-NO" dirty="0">
              <a:solidFill>
                <a:srgbClr val="660066"/>
              </a:solidFill>
            </a:endParaRPr>
          </a:p>
          <a:p>
            <a:pPr lvl="1"/>
            <a:r>
              <a:rPr lang="nb-NO" altLang="nb-NO" sz="1800" dirty="0">
                <a:solidFill>
                  <a:srgbClr val="660066"/>
                </a:solidFill>
              </a:rPr>
              <a:t>Kan Lånekassens informasjonssystem sies å være tilstrekkelig dokumentert?</a:t>
            </a:r>
          </a:p>
          <a:p>
            <a:pPr lvl="2"/>
            <a:r>
              <a:rPr lang="nb-NO" altLang="nb-NO" sz="1600" dirty="0">
                <a:solidFill>
                  <a:srgbClr val="660066"/>
                </a:solidFill>
              </a:rPr>
              <a:t>Hva anses som systemdokumentasjon i LK og hvilke interne retningslinjer gjelder?</a:t>
            </a:r>
          </a:p>
          <a:p>
            <a:pPr lvl="2"/>
            <a:r>
              <a:rPr lang="nb-NO" altLang="nb-NO" sz="1600" dirty="0">
                <a:solidFill>
                  <a:srgbClr val="660066"/>
                </a:solidFill>
              </a:rPr>
              <a:t>Hvordan er arbeid med dokumentasjon organisert (oppgaver, ansvar)?</a:t>
            </a:r>
          </a:p>
          <a:p>
            <a:pPr lvl="2"/>
            <a:r>
              <a:rPr lang="nb-NO" altLang="nb-NO" sz="1600" dirty="0">
                <a:solidFill>
                  <a:srgbClr val="660066"/>
                </a:solidFill>
              </a:rPr>
              <a:t>I hvilken grad er rettslig innhold dokumentert og sammenholdt med grunnlaget i lov og forskrift?</a:t>
            </a:r>
          </a:p>
          <a:p>
            <a:r>
              <a:rPr lang="nb-NO" altLang="nb-NO" sz="2000" dirty="0">
                <a:solidFill>
                  <a:srgbClr val="660066"/>
                </a:solidFill>
              </a:rPr>
              <a:t>Eksempel 2: ” Brukermedvirkning i offentlig IKT-prosjekter” </a:t>
            </a:r>
            <a:r>
              <a:rPr lang="nb-NO" altLang="nb-NO" sz="2000" dirty="0"/>
              <a:t>(</a:t>
            </a:r>
            <a:r>
              <a:rPr lang="nb-NO" altLang="nb-NO" sz="2000" dirty="0" err="1"/>
              <a:t>jf</a:t>
            </a:r>
            <a:r>
              <a:rPr lang="nb-NO" altLang="nb-NO" sz="2000" dirty="0"/>
              <a:t> SU-teori)</a:t>
            </a:r>
            <a:endParaRPr lang="nb-NO" altLang="nb-NO" dirty="0">
              <a:solidFill>
                <a:srgbClr val="660066"/>
              </a:solidFill>
            </a:endParaRPr>
          </a:p>
          <a:p>
            <a:pPr lvl="1"/>
            <a:r>
              <a:rPr lang="nb-NO" altLang="nb-NO" sz="1800" dirty="0">
                <a:solidFill>
                  <a:srgbClr val="660066"/>
                </a:solidFill>
              </a:rPr>
              <a:t>Gir brukermedvirkning hos </a:t>
            </a:r>
            <a:r>
              <a:rPr lang="nb-NO" altLang="nb-NO" sz="1800" dirty="0" err="1">
                <a:solidFill>
                  <a:srgbClr val="660066"/>
                </a:solidFill>
              </a:rPr>
              <a:t>X</a:t>
            </a:r>
            <a:r>
              <a:rPr lang="nb-NO" altLang="nb-NO" sz="1800" dirty="0">
                <a:solidFill>
                  <a:srgbClr val="660066"/>
                </a:solidFill>
              </a:rPr>
              <a:t> de ansatte virkelig innflytelse?</a:t>
            </a:r>
          </a:p>
          <a:p>
            <a:pPr lvl="2"/>
            <a:r>
              <a:rPr lang="nb-NO" altLang="nb-NO" sz="1600" dirty="0">
                <a:solidFill>
                  <a:srgbClr val="660066"/>
                </a:solidFill>
              </a:rPr>
              <a:t>Hvilke rett for ansatte til brukermedvirkning eksisterer etter lov og avtale?</a:t>
            </a:r>
          </a:p>
          <a:p>
            <a:pPr lvl="2"/>
            <a:r>
              <a:rPr lang="nb-NO" altLang="nb-NO" sz="1600" dirty="0">
                <a:solidFill>
                  <a:srgbClr val="660066"/>
                </a:solidFill>
              </a:rPr>
              <a:t>I hvilken grad kan arbeidet i prosjekt Y sies å legge til rette for medvirkning?</a:t>
            </a:r>
          </a:p>
          <a:p>
            <a:pPr lvl="2"/>
            <a:r>
              <a:rPr lang="nb-NO" altLang="nb-NO" sz="1600" dirty="0">
                <a:solidFill>
                  <a:srgbClr val="660066"/>
                </a:solidFill>
              </a:rPr>
              <a:t>Mener </a:t>
            </a:r>
            <a:r>
              <a:rPr lang="nb-NO" altLang="nb-NO" sz="1600" dirty="0" err="1">
                <a:solidFill>
                  <a:srgbClr val="660066"/>
                </a:solidFill>
              </a:rPr>
              <a:t>ansatterepresentanter</a:t>
            </a:r>
            <a:r>
              <a:rPr lang="nb-NO" altLang="nb-NO" sz="1600" dirty="0">
                <a:solidFill>
                  <a:srgbClr val="660066"/>
                </a:solidFill>
              </a:rPr>
              <a:t> i prosjekt Y at de faktisk har hatt innflytelse?</a:t>
            </a:r>
          </a:p>
          <a:p>
            <a:pPr lvl="2"/>
            <a:r>
              <a:rPr lang="nb-NO" altLang="nb-NO" sz="1600" dirty="0">
                <a:solidFill>
                  <a:srgbClr val="660066"/>
                </a:solidFill>
              </a:rPr>
              <a:t>Mener ledelsesrepresentanter i prosjekt Y at ansatte faktisk har hatt innflytelse?</a:t>
            </a:r>
            <a:endParaRPr lang="nb-NO" altLang="nb-NO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20C1155-3886-462F-BE50-05E314F1B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7772400" cy="762000"/>
          </a:xfrm>
        </p:spPr>
        <p:txBody>
          <a:bodyPr/>
          <a:lstStyle/>
          <a:p>
            <a:r>
              <a:rPr lang="nb-NO" alt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problemstilling (II)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649A878-3A76-4790-89C5-B5348B6B2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990600"/>
            <a:ext cx="7772400" cy="5105400"/>
          </a:xfrm>
        </p:spPr>
        <p:txBody>
          <a:bodyPr/>
          <a:lstStyle/>
          <a:p>
            <a:r>
              <a:rPr lang="nb-NO" altLang="nb-NO" sz="2000" dirty="0"/>
              <a:t>Problemstruktur</a:t>
            </a:r>
          </a:p>
          <a:p>
            <a:pPr lvl="1"/>
            <a:r>
              <a:rPr lang="nb-NO" altLang="nb-NO" sz="1800" dirty="0"/>
              <a:t>Problemstillingen kan gjerne formuleres på </a:t>
            </a:r>
            <a:r>
              <a:rPr lang="nb-NO" altLang="nb-NO" sz="1800" i="1" dirty="0"/>
              <a:t>to nivåer</a:t>
            </a:r>
            <a:r>
              <a:rPr lang="nb-NO" altLang="nb-NO" sz="1800" dirty="0"/>
              <a:t>, f.eks. med en/to hovedproblemstillinger med tilhørende underproblemstillinger (men det er underproblemstillingene som er viktige!)</a:t>
            </a:r>
          </a:p>
          <a:p>
            <a:pPr lvl="1"/>
            <a:r>
              <a:rPr lang="nb-NO" altLang="nb-NO" sz="1800" dirty="0"/>
              <a:t>Problemstillingen kan formuleres i </a:t>
            </a:r>
            <a:r>
              <a:rPr lang="nb-NO" altLang="nb-NO" sz="1800" i="1" dirty="0"/>
              <a:t>to omganger</a:t>
            </a:r>
            <a:r>
              <a:rPr lang="nb-NO" altLang="nb-NO" sz="1800" dirty="0"/>
              <a:t>, på ulike nivå, for eksempel slik at du har én problemstilling helt innledningsvis og en presisert problemstilling som resultat av gjennomgangen av relevant teori mv</a:t>
            </a:r>
          </a:p>
          <a:p>
            <a:pPr lvl="1"/>
            <a:r>
              <a:rPr lang="nb-NO" altLang="nb-NO" sz="1800" dirty="0"/>
              <a:t>Det kan være aktuelt å illustrere problemstrukturen</a:t>
            </a:r>
          </a:p>
          <a:p>
            <a:r>
              <a:rPr lang="nb-NO" altLang="nb-NO" sz="2000" dirty="0"/>
              <a:t>Problemavgrensing</a:t>
            </a:r>
          </a:p>
          <a:p>
            <a:pPr lvl="1"/>
            <a:r>
              <a:rPr lang="nb-NO" altLang="nb-NO" sz="1800" dirty="0"/>
              <a:t>Velg </a:t>
            </a:r>
            <a:r>
              <a:rPr lang="nb-NO" altLang="nb-NO" sz="1800" i="1" dirty="0"/>
              <a:t>positiv problemavgrensning</a:t>
            </a:r>
            <a:r>
              <a:rPr lang="nb-NO" altLang="nb-NO" sz="1800" dirty="0"/>
              <a:t> og negativ avgrensning kun når det er nødvendig (det er så mye du ikke skal skrive om!).</a:t>
            </a:r>
          </a:p>
          <a:p>
            <a:r>
              <a:rPr lang="nb-NO" altLang="nb-NO" sz="2000" dirty="0"/>
              <a:t>Problemformidling</a:t>
            </a:r>
          </a:p>
          <a:p>
            <a:pPr lvl="1"/>
            <a:r>
              <a:rPr lang="nb-NO" altLang="nb-NO" sz="1800" dirty="0"/>
              <a:t>”Oversikt over fremstillingen” i innledningskapittelet kan med fordel skrives som en </a:t>
            </a:r>
            <a:r>
              <a:rPr lang="nb-NO" altLang="nb-NO" sz="1800" i="1" dirty="0"/>
              <a:t>problemoversikt </a:t>
            </a:r>
            <a:r>
              <a:rPr lang="nb-NO" altLang="nb-NO" sz="1800" dirty="0"/>
              <a:t>der poenget er å formidle hvorledes de ulike delene av problemstillingen blir behandlet i oppgaven</a:t>
            </a:r>
          </a:p>
          <a:p>
            <a:pPr lvl="1"/>
            <a:r>
              <a:rPr lang="nb-NO" altLang="nb-NO" sz="1800" dirty="0"/>
              <a:t>Det kan være lurt å minne om problemstillingen under veis i fremstillingen</a:t>
            </a:r>
            <a:endParaRPr lang="nb-NO" altLang="nb-NO" sz="1800" i="1" dirty="0"/>
          </a:p>
          <a:p>
            <a:endParaRPr lang="nb-NO" alt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AD1282D-3B63-473E-9A87-92124F2215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772400" cy="1143000"/>
          </a:xfrm>
        </p:spPr>
        <p:txBody>
          <a:bodyPr/>
          <a:lstStyle/>
          <a:p>
            <a:r>
              <a:rPr lang="nb-NO" alt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problemstilling (III)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A87C8BF-5A0C-4DB7-8E6F-33DAD1238E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371600"/>
            <a:ext cx="7772400" cy="4724400"/>
          </a:xfrm>
        </p:spPr>
        <p:txBody>
          <a:bodyPr/>
          <a:lstStyle/>
          <a:p>
            <a:r>
              <a:rPr lang="nb-NO" altLang="nb-NO" sz="2000" dirty="0"/>
              <a:t>Betydning av problemstillingen</a:t>
            </a:r>
          </a:p>
          <a:p>
            <a:pPr lvl="1"/>
            <a:r>
              <a:rPr lang="nb-NO" altLang="nb-NO" sz="1800" dirty="0"/>
              <a:t>Problemstillingen er ”regissøren” og skal gjennomlyse/prege hele oppgaven</a:t>
            </a:r>
          </a:p>
          <a:p>
            <a:pPr lvl="1"/>
            <a:r>
              <a:rPr lang="nb-NO" altLang="nb-NO" sz="1800" dirty="0"/>
              <a:t>Bare det som kan begrunnes ut i fra problemstillingen skal behandles i oppgaven</a:t>
            </a:r>
          </a:p>
          <a:p>
            <a:r>
              <a:rPr lang="nb-NO" altLang="nb-NO" sz="2000" dirty="0"/>
              <a:t>Prosessen</a:t>
            </a:r>
          </a:p>
          <a:p>
            <a:pPr lvl="1"/>
            <a:r>
              <a:rPr lang="nb-NO" altLang="nb-NO" sz="1800" dirty="0"/>
              <a:t>Ved påbegynnelse av arbeidet med oppgaven er problemstillingen </a:t>
            </a:r>
            <a:r>
              <a:rPr lang="nb-NO" altLang="nb-NO" sz="1800" i="1" dirty="0"/>
              <a:t>foreløpig</a:t>
            </a:r>
            <a:r>
              <a:rPr lang="nb-NO" altLang="nb-NO" sz="1800" dirty="0"/>
              <a:t>, og du kan forvente at du kan/bør/må foreta justeringer etter hvert som du lærer av å gjennomføre undersøkelsene.</a:t>
            </a:r>
          </a:p>
          <a:p>
            <a:pPr lvl="1"/>
            <a:r>
              <a:rPr lang="nb-NO" altLang="nb-NO" sz="1800" dirty="0"/>
              <a:t>Problemstillingen vil ofte bli sluttført </a:t>
            </a:r>
            <a:r>
              <a:rPr lang="nb-NO" altLang="nb-NO" sz="1800" i="1" dirty="0"/>
              <a:t>til slutt</a:t>
            </a:r>
            <a:r>
              <a:rPr lang="nb-NO" altLang="nb-NO" sz="1800" dirty="0"/>
              <a:t>!</a:t>
            </a:r>
          </a:p>
          <a:p>
            <a:pPr lvl="1"/>
            <a:r>
              <a:rPr lang="nb-NO" altLang="nb-NO" sz="1800" dirty="0"/>
              <a:t>Skjer det store endringer er det ”god skikk” å drøfte/redegjøre noe for hvorledes en problemstilling har utviklet seg under veis i arbeidet</a:t>
            </a:r>
          </a:p>
          <a:p>
            <a:endParaRPr lang="nb-NO" altLang="nb-N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1B059D3-49F7-47B0-A9E2-8A7467B882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609600"/>
          </a:xfrm>
        </p:spPr>
        <p:txBody>
          <a:bodyPr/>
          <a:lstStyle/>
          <a:p>
            <a:r>
              <a:rPr lang="nb-NO" alt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Litt om å nærme seg problemstilling via en idéskisse</a:t>
            </a:r>
            <a:endParaRPr lang="nb-NO" altLang="nb-NO" sz="2800">
              <a:solidFill>
                <a:schemeClr val="accent2"/>
              </a:solidFill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EEE2639-4BAD-4BB4-8A12-17E2B463BE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1371600"/>
            <a:ext cx="7772400" cy="4114800"/>
          </a:xfrm>
        </p:spPr>
        <p:txBody>
          <a:bodyPr/>
          <a:lstStyle/>
          <a:p>
            <a:endParaRPr lang="nb-NO" altLang="nb-NO" sz="2000" dirty="0"/>
          </a:p>
          <a:p>
            <a:r>
              <a:rPr lang="nb-NO" altLang="nb-NO" sz="2000" dirty="0"/>
              <a:t>Er én av flere mulige måter å undersøke emne og problemstillinger på</a:t>
            </a:r>
          </a:p>
          <a:p>
            <a:r>
              <a:rPr lang="nb-NO" altLang="nb-NO" sz="2000" dirty="0"/>
              <a:t>Mulige innholdselementer i og retningslinjer for arbeid med idéskisse</a:t>
            </a:r>
          </a:p>
          <a:p>
            <a:pPr lvl="1"/>
            <a:r>
              <a:rPr lang="nb-NO" altLang="nb-NO" sz="1800" dirty="0"/>
              <a:t>Skriv skissen i </a:t>
            </a:r>
            <a:r>
              <a:rPr lang="nb-NO" altLang="nb-NO" sz="1800" dirty="0" err="1"/>
              <a:t>saksprosa</a:t>
            </a:r>
            <a:endParaRPr lang="nb-NO" altLang="nb-NO" sz="1800" dirty="0"/>
          </a:p>
          <a:p>
            <a:pPr lvl="1"/>
            <a:r>
              <a:rPr lang="nb-NO" altLang="nb-NO" sz="1800" dirty="0"/>
              <a:t>Legg vekt på å forklare hvorfor du synes idéen til oppgave er viktig</a:t>
            </a:r>
          </a:p>
          <a:p>
            <a:pPr lvl="1"/>
            <a:r>
              <a:rPr lang="nb-NO" altLang="nb-NO" sz="1800" dirty="0"/>
              <a:t>Legg vekt på å angi det du forventer blir hovedinnholdet i oppgaven</a:t>
            </a:r>
          </a:p>
          <a:p>
            <a:pPr lvl="1"/>
            <a:r>
              <a:rPr lang="nb-NO" altLang="nb-NO" sz="1800" dirty="0"/>
              <a:t>Legg vekt på de sentrale resonnementene</a:t>
            </a:r>
          </a:p>
          <a:p>
            <a:pPr lvl="1"/>
            <a:r>
              <a:rPr lang="nb-NO" altLang="nb-NO" sz="1800" dirty="0"/>
              <a:t>Formulere gjerne foreløpige antakelser om funn/konklusjoner (som senere må bekreftes/avkreftes)</a:t>
            </a:r>
          </a:p>
          <a:p>
            <a:pPr lvl="1"/>
            <a:r>
              <a:rPr lang="nb-NO" altLang="nb-NO" sz="1800" dirty="0"/>
              <a:t>Skriv uten å ta mye hensyn til om faktiske og teoretiske antakelser mv holder mål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251E905-FFC8-4608-BC1C-EBD94F1DF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98" y="315235"/>
            <a:ext cx="5762602" cy="6542765"/>
          </a:xfrm>
          <a:prstGeom prst="rect">
            <a:avLst/>
          </a:prstGeom>
        </p:spPr>
      </p:pic>
      <p:sp>
        <p:nvSpPr>
          <p:cNvPr id="5" name="Bildeforklaring: linje med kantlinje og uthevingsstrek 4">
            <a:extLst>
              <a:ext uri="{FF2B5EF4-FFF2-40B4-BE49-F238E27FC236}">
                <a16:creationId xmlns:a16="http://schemas.microsoft.com/office/drawing/2014/main" id="{3EA5FB17-9F5E-451E-8AC6-3CAA69CBEE5C}"/>
              </a:ext>
            </a:extLst>
          </p:cNvPr>
          <p:cNvSpPr/>
          <p:nvPr/>
        </p:nvSpPr>
        <p:spPr>
          <a:xfrm>
            <a:off x="4142969" y="267961"/>
            <a:ext cx="7887241" cy="515704"/>
          </a:xfrm>
          <a:prstGeom prst="accentBorderCallout1">
            <a:avLst>
              <a:gd name="adj1" fmla="val 37497"/>
              <a:gd name="adj2" fmla="val -383"/>
              <a:gd name="adj3" fmla="val 72967"/>
              <a:gd name="adj4" fmla="val -30728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Ta utgangspunkt i nyheter, pågående debatt e.l.</a:t>
            </a:r>
          </a:p>
        </p:txBody>
      </p:sp>
      <p:sp>
        <p:nvSpPr>
          <p:cNvPr id="6" name="Bildeforklaring: linje med kantlinje og uthevingsstrek 5">
            <a:extLst>
              <a:ext uri="{FF2B5EF4-FFF2-40B4-BE49-F238E27FC236}">
                <a16:creationId xmlns:a16="http://schemas.microsoft.com/office/drawing/2014/main" id="{5256477F-ECDB-4CE8-8B91-4256B1BC61C3}"/>
              </a:ext>
            </a:extLst>
          </p:cNvPr>
          <p:cNvSpPr/>
          <p:nvPr/>
        </p:nvSpPr>
        <p:spPr>
          <a:xfrm>
            <a:off x="3917619" y="3946185"/>
            <a:ext cx="8112591" cy="515704"/>
          </a:xfrm>
          <a:prstGeom prst="accentBorderCallout1">
            <a:avLst>
              <a:gd name="adj1" fmla="val 27994"/>
              <a:gd name="adj2" fmla="val -404"/>
              <a:gd name="adj3" fmla="val 209978"/>
              <a:gd name="adj4" fmla="val -21244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 err="1">
                <a:solidFill>
                  <a:srgbClr val="C00000"/>
                </a:solidFill>
              </a:rPr>
              <a:t>Problemst</a:t>
            </a:r>
            <a:r>
              <a:rPr lang="nb-NO" sz="1500" dirty="0">
                <a:solidFill>
                  <a:srgbClr val="C00000"/>
                </a:solidFill>
              </a:rPr>
              <a:t>.: Trekke inn, utdype og anvende teori, rettslig regulering mv. som er introdusert i </a:t>
            </a:r>
            <a:r>
              <a:rPr lang="nb-NO" sz="1500" dirty="0" err="1">
                <a:solidFill>
                  <a:srgbClr val="C00000"/>
                </a:solidFill>
              </a:rPr>
              <a:t>kap</a:t>
            </a:r>
            <a:r>
              <a:rPr lang="nb-NO" sz="1500" dirty="0">
                <a:solidFill>
                  <a:srgbClr val="C00000"/>
                </a:solidFill>
              </a:rPr>
              <a:t>. 3. </a:t>
            </a:r>
          </a:p>
        </p:txBody>
      </p:sp>
      <p:sp>
        <p:nvSpPr>
          <p:cNvPr id="7" name="Bildeforklaring: linje med kantlinje og uthevingsstrek 6">
            <a:extLst>
              <a:ext uri="{FF2B5EF4-FFF2-40B4-BE49-F238E27FC236}">
                <a16:creationId xmlns:a16="http://schemas.microsoft.com/office/drawing/2014/main" id="{ABFCAEBB-A84F-47DF-BD2F-34B80BC74BDC}"/>
              </a:ext>
            </a:extLst>
          </p:cNvPr>
          <p:cNvSpPr/>
          <p:nvPr/>
        </p:nvSpPr>
        <p:spPr>
          <a:xfrm>
            <a:off x="5631576" y="5340545"/>
            <a:ext cx="6398634" cy="515704"/>
          </a:xfrm>
          <a:prstGeom prst="accentBorderCallout1">
            <a:avLst>
              <a:gd name="adj1" fmla="val 22952"/>
              <a:gd name="adj2" fmla="val -544"/>
              <a:gd name="adj3" fmla="val 92332"/>
              <a:gd name="adj4" fmla="val -20442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Mulig å gå «opp ett hakk» mht. funn (mulighet for generalisering?); ny innsikt; refleksjon rundt prosessene knyttet til masterarbeidet mv.</a:t>
            </a:r>
          </a:p>
        </p:txBody>
      </p:sp>
      <p:sp>
        <p:nvSpPr>
          <p:cNvPr id="8" name="Bildeforklaring: linje med kantlinje og uthevingsstrek 7">
            <a:extLst>
              <a:ext uri="{FF2B5EF4-FFF2-40B4-BE49-F238E27FC236}">
                <a16:creationId xmlns:a16="http://schemas.microsoft.com/office/drawing/2014/main" id="{0FA22D07-6368-4739-A06D-54955F0EF817}"/>
              </a:ext>
            </a:extLst>
          </p:cNvPr>
          <p:cNvSpPr/>
          <p:nvPr/>
        </p:nvSpPr>
        <p:spPr>
          <a:xfrm>
            <a:off x="4953361" y="3396144"/>
            <a:ext cx="7076849" cy="515704"/>
          </a:xfrm>
          <a:prstGeom prst="accentBorderCallout1">
            <a:avLst>
              <a:gd name="adj1" fmla="val 22953"/>
              <a:gd name="adj2" fmla="val -447"/>
              <a:gd name="adj3" fmla="val 137638"/>
              <a:gd name="adj4" fmla="val -44115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Oppgaven bør fortrinnsvis skrives på basis av et case som gjør at du må «ut i verden». Undersøkelsen kan imidlertid også primært bestå i dokument-/tekstanalyser mv </a:t>
            </a:r>
          </a:p>
        </p:txBody>
      </p:sp>
      <p:sp>
        <p:nvSpPr>
          <p:cNvPr id="9" name="Bildeforklaring: linje med kantlinje og uthevingsstrek 8">
            <a:extLst>
              <a:ext uri="{FF2B5EF4-FFF2-40B4-BE49-F238E27FC236}">
                <a16:creationId xmlns:a16="http://schemas.microsoft.com/office/drawing/2014/main" id="{F9B71CCD-B2E8-420F-ADE4-28270673E394}"/>
              </a:ext>
            </a:extLst>
          </p:cNvPr>
          <p:cNvSpPr/>
          <p:nvPr/>
        </p:nvSpPr>
        <p:spPr>
          <a:xfrm>
            <a:off x="2400842" y="2832035"/>
            <a:ext cx="9629368" cy="515704"/>
          </a:xfrm>
          <a:prstGeom prst="accentBorderCallout1">
            <a:avLst>
              <a:gd name="adj1" fmla="val 18767"/>
              <a:gd name="adj2" fmla="val -243"/>
              <a:gd name="adj3" fmla="val -2609"/>
              <a:gd name="adj4" fmla="val -10038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I kap.2 kan du </a:t>
            </a:r>
            <a:r>
              <a:rPr lang="nb-NO" sz="1500" i="1" dirty="0">
                <a:solidFill>
                  <a:srgbClr val="C00000"/>
                </a:solidFill>
              </a:rPr>
              <a:t>introdusere</a:t>
            </a:r>
            <a:r>
              <a:rPr lang="nb-NO" sz="1500" dirty="0">
                <a:solidFill>
                  <a:srgbClr val="C00000"/>
                </a:solidFill>
              </a:rPr>
              <a:t> alle teoretiske perspektiver + eventuelle rettslige rammer, tilstrekkelig til at de kan utdypes og anvendes i den grad drøftelsene i </a:t>
            </a:r>
            <a:r>
              <a:rPr lang="nb-NO" sz="1500" dirty="0" err="1">
                <a:solidFill>
                  <a:srgbClr val="C00000"/>
                </a:solidFill>
              </a:rPr>
              <a:t>kap</a:t>
            </a:r>
            <a:r>
              <a:rPr lang="nb-NO" sz="1500" dirty="0">
                <a:solidFill>
                  <a:srgbClr val="C00000"/>
                </a:solidFill>
              </a:rPr>
              <a:t>. 3 gjør det nødvendig</a:t>
            </a:r>
          </a:p>
        </p:txBody>
      </p:sp>
      <p:sp>
        <p:nvSpPr>
          <p:cNvPr id="10" name="Bildeforklaring: linje med kantlinje og uthevingsstrek 9">
            <a:extLst>
              <a:ext uri="{FF2B5EF4-FFF2-40B4-BE49-F238E27FC236}">
                <a16:creationId xmlns:a16="http://schemas.microsoft.com/office/drawing/2014/main" id="{E30AEB99-F44A-466D-AEC7-DD8CF37495F7}"/>
              </a:ext>
            </a:extLst>
          </p:cNvPr>
          <p:cNvSpPr/>
          <p:nvPr/>
        </p:nvSpPr>
        <p:spPr>
          <a:xfrm>
            <a:off x="5833092" y="2251346"/>
            <a:ext cx="6197118" cy="515704"/>
          </a:xfrm>
          <a:prstGeom prst="accentBorderCallout1">
            <a:avLst>
              <a:gd name="adj1" fmla="val 19591"/>
              <a:gd name="adj2" fmla="val -361"/>
              <a:gd name="adj3" fmla="val 9979"/>
              <a:gd name="adj4" fmla="val -44130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Også ellers kan det være lurt å «ta leseren i hånden» og forklare hva du gjør og hvorfor</a:t>
            </a:r>
          </a:p>
        </p:txBody>
      </p:sp>
      <p:sp>
        <p:nvSpPr>
          <p:cNvPr id="11" name="Bildeforklaring: linje med kantlinje og uthevingsstrek 10">
            <a:extLst>
              <a:ext uri="{FF2B5EF4-FFF2-40B4-BE49-F238E27FC236}">
                <a16:creationId xmlns:a16="http://schemas.microsoft.com/office/drawing/2014/main" id="{4FA6BB6C-5A24-4F31-B362-6D0B7882AD1D}"/>
              </a:ext>
            </a:extLst>
          </p:cNvPr>
          <p:cNvSpPr/>
          <p:nvPr/>
        </p:nvSpPr>
        <p:spPr>
          <a:xfrm>
            <a:off x="4685399" y="1502698"/>
            <a:ext cx="7344811" cy="700243"/>
          </a:xfrm>
          <a:prstGeom prst="accentBorderCallout1">
            <a:avLst>
              <a:gd name="adj1" fmla="val 26313"/>
              <a:gd name="adj2" fmla="val -391"/>
              <a:gd name="adj3" fmla="val -7373"/>
              <a:gd name="adj4" fmla="val -41415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Generelt om </a:t>
            </a:r>
            <a:r>
              <a:rPr lang="nb-NO" sz="1500" i="1" dirty="0">
                <a:solidFill>
                  <a:srgbClr val="C00000"/>
                </a:solidFill>
              </a:rPr>
              <a:t>ditt</a:t>
            </a:r>
            <a:r>
              <a:rPr lang="nb-NO" sz="1500" dirty="0">
                <a:solidFill>
                  <a:srgbClr val="C00000"/>
                </a:solidFill>
              </a:rPr>
              <a:t> metodisk opplegg her + om selve gjennomføringen mv i 3.3. Skal ikke være om metode generelt</a:t>
            </a:r>
          </a:p>
        </p:txBody>
      </p:sp>
      <p:sp>
        <p:nvSpPr>
          <p:cNvPr id="12" name="Bildeforklaring: linje med kantlinje og uthevingsstrek 11">
            <a:extLst>
              <a:ext uri="{FF2B5EF4-FFF2-40B4-BE49-F238E27FC236}">
                <a16:creationId xmlns:a16="http://schemas.microsoft.com/office/drawing/2014/main" id="{613197C8-790E-402D-81E1-F28FB60C18FC}"/>
              </a:ext>
            </a:extLst>
          </p:cNvPr>
          <p:cNvSpPr/>
          <p:nvPr/>
        </p:nvSpPr>
        <p:spPr>
          <a:xfrm>
            <a:off x="4142969" y="825191"/>
            <a:ext cx="7887241" cy="629102"/>
          </a:xfrm>
          <a:prstGeom prst="accentBorderCallout1">
            <a:avLst>
              <a:gd name="adj1" fmla="val 51815"/>
              <a:gd name="adj2" fmla="val -393"/>
              <a:gd name="adj3" fmla="val 1010"/>
              <a:gd name="adj4" fmla="val -8203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Forskningsstatus kan være eget punkt, men kan også integreres i diskusjonen av problemstillingene</a:t>
            </a:r>
          </a:p>
        </p:txBody>
      </p:sp>
      <p:sp>
        <p:nvSpPr>
          <p:cNvPr id="13" name="Bildeforklaring: linje med kantlinje og uthevingsstrek 12">
            <a:extLst>
              <a:ext uri="{FF2B5EF4-FFF2-40B4-BE49-F238E27FC236}">
                <a16:creationId xmlns:a16="http://schemas.microsoft.com/office/drawing/2014/main" id="{67B6F385-C2D6-4A94-8A99-C4A47995CA3C}"/>
              </a:ext>
            </a:extLst>
          </p:cNvPr>
          <p:cNvSpPr/>
          <p:nvPr/>
        </p:nvSpPr>
        <p:spPr>
          <a:xfrm>
            <a:off x="5631575" y="5897023"/>
            <a:ext cx="6398633" cy="515704"/>
          </a:xfrm>
          <a:prstGeom prst="accentBorderCallout1">
            <a:avLst>
              <a:gd name="adj1" fmla="val 24632"/>
              <a:gd name="adj2" fmla="val -544"/>
              <a:gd name="adj3" fmla="val 25105"/>
              <a:gd name="adj4" fmla="val -2234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En perfekt avslutning kan være å diskutere og kritisere anvendt teori, eventuelt foreslå endring og supplering av teori.</a:t>
            </a:r>
          </a:p>
        </p:txBody>
      </p:sp>
      <p:sp>
        <p:nvSpPr>
          <p:cNvPr id="14" name="Bildeforklaring: linje med kantlinje og uthevingsstrek 13">
            <a:extLst>
              <a:ext uri="{FF2B5EF4-FFF2-40B4-BE49-F238E27FC236}">
                <a16:creationId xmlns:a16="http://schemas.microsoft.com/office/drawing/2014/main" id="{7B8C6F8E-99E8-453B-9A9C-7ACDB135FBC0}"/>
              </a:ext>
            </a:extLst>
          </p:cNvPr>
          <p:cNvSpPr/>
          <p:nvPr/>
        </p:nvSpPr>
        <p:spPr>
          <a:xfrm>
            <a:off x="5631576" y="4518584"/>
            <a:ext cx="6398634" cy="765266"/>
          </a:xfrm>
          <a:prstGeom prst="accentBorderCallout1">
            <a:avLst>
              <a:gd name="adj1" fmla="val 23847"/>
              <a:gd name="adj2" fmla="val -409"/>
              <a:gd name="adj3" fmla="val 73486"/>
              <a:gd name="adj4" fmla="val -53735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Mulig intern disposisjon: Funn/faktum </a:t>
            </a:r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 utdypende redegjørelse, </a:t>
            </a:r>
            <a:r>
              <a:rPr lang="nb-NO" sz="1500" dirty="0" err="1">
                <a:solidFill>
                  <a:srgbClr val="C00000"/>
                </a:solidFill>
                <a:sym typeface="Wingdings" panose="05000000000000000000" pitchFamily="2" charset="2"/>
              </a:rPr>
              <a:t>jf</a:t>
            </a:r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nb-NO" sz="1500" dirty="0" err="1">
                <a:solidFill>
                  <a:srgbClr val="C00000"/>
                </a:solidFill>
                <a:sym typeface="Wingdings" panose="05000000000000000000" pitchFamily="2" charset="2"/>
              </a:rPr>
              <a:t>kap</a:t>
            </a:r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. 3 </a:t>
            </a:r>
          </a:p>
          <a:p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drøfting av funn/faktum i lys av teori mv. jf. </a:t>
            </a:r>
            <a:r>
              <a:rPr lang="nb-NO" sz="1500" dirty="0" err="1">
                <a:solidFill>
                  <a:srgbClr val="C00000"/>
                </a:solidFill>
                <a:sym typeface="Wingdings" panose="05000000000000000000" pitchFamily="2" charset="2"/>
              </a:rPr>
              <a:t>kap</a:t>
            </a:r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. 3 </a:t>
            </a:r>
            <a:r>
              <a:rPr lang="nb-NO" sz="1500" dirty="0">
                <a:solidFill>
                  <a:srgbClr val="C00000"/>
                </a:solidFill>
              </a:rPr>
              <a:t> delkonklusjon som inngår i samlet drøftelse i avsnitt 3.6</a:t>
            </a:r>
          </a:p>
        </p:txBody>
      </p:sp>
    </p:spTree>
    <p:extLst>
      <p:ext uri="{BB962C8B-B14F-4D97-AF65-F5344CB8AC3E}">
        <p14:creationId xmlns:p14="http://schemas.microsoft.com/office/powerpoint/2010/main" val="151120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5570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F05A9E-94B6-4119-9A7E-9F11132D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Generelt om å skrive masteroppgave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718D87-DA90-4D34-8F02-FD4853B7B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7113"/>
            <a:ext cx="10515600" cy="4629850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går en linje fra FINF4022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FINF4031  FINF5002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gjerne/bør skrive masteroppgave med bakgrunn i semester-oppgaven (FINF4031)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Behøver ikke beholde akkurat samme tema og problemstillinger; kan bruke aspekter fra semesteroppgaven, men kan også helt skifte tema (selv om det kan være lurt å unngå)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Må uansett skrive ny tekst: Ikke klipp og lim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eventuelt semesteroppgaven som 1) litteratur, og 2) som en bakgrunn som har gitt deg generelle innsikter, oversikt mv. som gjør at det blir lettere å skrive masteroppgaven, eller som har gjort at du skjønner hva du må styre unna!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916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BACD77-705B-4E3C-B46F-EDBBAB04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Gruppeoppgaver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B042E0-A572-4C2B-8598-A07E7FC3F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70019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vanlige er at masteroppgaver er et individuelt arbeid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likevel mulig at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(men ikke flere) skriver oppgave sammen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Gruppeoppgaver godkjennes av veileder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En viktig forskjell fra individuelle oppgaver er at gruppeoppgaver kan/bør ha flere og/eller mer arbeidskrevende problemstillinger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Øvre grense for gruppeoppgaver er ca. 30.000. Vi vil imidlertid ikke være rigide på dette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Gruppeoppgaven innleveres som et kollektivt arbeid der bedømmelsen skjer under ett for begge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428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4BA187-8F92-4820-AD73-A7B38257B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Valg av veileder og veiledningens innhold og form</a:t>
            </a:r>
            <a:br>
              <a:rPr lang="nb-NO" sz="3600" dirty="0">
                <a:solidFill>
                  <a:schemeClr val="accent2">
                    <a:lumMod val="75000"/>
                  </a:schemeClr>
                </a:solidFill>
              </a:rPr>
            </a:br>
            <a:endParaRPr lang="nb-NO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F70EF2-DCE9-49E7-8980-5D4B72590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921" y="1354823"/>
            <a:ext cx="10515600" cy="5016616"/>
          </a:xfrm>
        </p:spPr>
        <p:txBody>
          <a:bodyPr>
            <a:normAutofit/>
          </a:bodyPr>
          <a:lstStyle/>
          <a:p>
            <a:r>
              <a:rPr lang="nb-NO" sz="2000" dirty="0">
                <a:solidFill>
                  <a:srgbClr val="002060"/>
                </a:solidFill>
              </a:rPr>
              <a:t>Hver student er tildelt en veileder i forbindelse med FINF4031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Det er mulig også å ha biveileder for best mulig å dekke hele den faglige bredden i oppgaven</a:t>
            </a:r>
          </a:p>
          <a:p>
            <a:r>
              <a:rPr lang="nb-NO" sz="2000" dirty="0"/>
              <a:t>Dere kan likevel foreslå en annen veileder, men SERI har ikke midler til å lønne en ekstern person</a:t>
            </a:r>
          </a:p>
          <a:p>
            <a:r>
              <a:rPr lang="nb-NO" sz="2000" dirty="0">
                <a:solidFill>
                  <a:srgbClr val="002060"/>
                </a:solidFill>
              </a:rPr>
              <a:t>Veiledningen skal minst inneholde støtte til å formulere problemstilling, litteratur- og kildesøk, disponering, metodiske spørsmål og språklig rettledning</a:t>
            </a:r>
          </a:p>
          <a:p>
            <a:r>
              <a:rPr lang="nb-NO" sz="2000" dirty="0"/>
              <a:t>Veileder skal dessuten være studentens diskusjonspartner og skal gi synspunkter som er til hjelp for studenten ved utprøving av resonnementer og argumentasjon</a:t>
            </a:r>
          </a:p>
          <a:p>
            <a:r>
              <a:rPr lang="nb-NO" sz="2000" dirty="0">
                <a:solidFill>
                  <a:srgbClr val="002060"/>
                </a:solidFill>
              </a:rPr>
              <a:t>Veiledningen kan skje ved hjelp av ulike veiledningsmetoder, herunder individuell veiledning, fellesveiledning og veiledningsseminarer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Foreløpig er det satt av tid til to fellesveiledninger tidlig i semesteret (denne + 27. februar om undersøkelsesopplegg og anvendelse av metode)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Veiledningen for øvrig blir individuell og behovsstyrt, etter nærmere avtaler mellom student og veileder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Husk at det er dere som skal </a:t>
            </a:r>
            <a:r>
              <a:rPr lang="nb-NO" sz="1800" i="1" dirty="0">
                <a:solidFill>
                  <a:srgbClr val="002060"/>
                </a:solidFill>
              </a:rPr>
              <a:t>be om </a:t>
            </a:r>
            <a:r>
              <a:rPr lang="nb-NO" sz="1800" dirty="0">
                <a:solidFill>
                  <a:srgbClr val="002060"/>
                </a:solidFill>
              </a:rPr>
              <a:t>veiledning, og at dere ikke må være beskjedne!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Lurt med relativt mye veiledning i første del av arbeidet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Ikke gå å vær frustrert over arbeidet med oppgaven – søk om hjelp før du blir frustrert!</a:t>
            </a:r>
          </a:p>
        </p:txBody>
      </p:sp>
    </p:spTree>
    <p:extLst>
      <p:ext uri="{BB962C8B-B14F-4D97-AF65-F5344CB8AC3E}">
        <p14:creationId xmlns:p14="http://schemas.microsoft.com/office/powerpoint/2010/main" val="194455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E60B08-0383-4CF4-BF10-0C3DFD11A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163" y="252105"/>
            <a:ext cx="10515600" cy="846853"/>
          </a:xfrm>
        </p:spPr>
        <p:txBody>
          <a:bodyPr>
            <a:noAutofit/>
          </a:bodyPr>
          <a:lstStyle/>
          <a:p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Veiledningens varighet, hyppighet og progresjon</a:t>
            </a:r>
            <a:br>
              <a:rPr lang="nb-NO" sz="3600" dirty="0">
                <a:solidFill>
                  <a:schemeClr val="accent2">
                    <a:lumMod val="75000"/>
                  </a:schemeClr>
                </a:solidFill>
              </a:rPr>
            </a:br>
            <a:endParaRPr lang="nb-NO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2A67446-0648-4475-9931-BBA4DCDB575F}"/>
              </a:ext>
            </a:extLst>
          </p:cNvPr>
          <p:cNvSpPr/>
          <p:nvPr/>
        </p:nvSpPr>
        <p:spPr>
          <a:xfrm>
            <a:off x="325860" y="1415015"/>
            <a:ext cx="113495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2060"/>
                </a:solidFill>
              </a:rPr>
              <a:t>Hver student har til sammen krav på 15 timer veiledning på masteroppgaven. For gruppeoppgaver gis det 25 timer veiledning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2060"/>
                </a:solidFill>
              </a:rPr>
              <a:t>I disse timetallene er det inkludert tid til forberedelse til veiledningsmøter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2060"/>
                </a:solidFill>
              </a:rPr>
              <a:t>For hver gang med fellesveiledning eller veiledningsseminar som veileder oppfordrer studenten til å være med på, belastes det et forbruk på ½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Studenten har krav på veiledning med den hyppighet som studenten selv finner ønskelig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Veiledningen følger i utgangspunktet den progresjon som studenten selv velger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Dersom veileder mener det er nødvendig, kan han kreve at det settes opp en gjennomføringsplan som studenten må forholde seg 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2060"/>
                </a:solidFill>
              </a:rPr>
              <a:t>Veiledningen tar normalt utgangspunkt i studentens disposisjon, manuskript, notat eller lignende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2060"/>
                </a:solidFill>
              </a:rPr>
              <a:t>Veileder kan fastsette hva studenten skal gjøre fram til neste veiledning og kan angi med hvilken frist skriftlig materiale må foreligge før en veiledningstime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2060"/>
                </a:solidFill>
              </a:rPr>
              <a:t>Dersom studenten eller veileder ikke er i stand til å overholde avtalte frister skal de straks gi beskjed og ta initiativ til at ny avtale kan inngås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Masteroppgaven bør leveres til sensur når veileder har gitt sin støtte til dette, men oppgaver kan også leveres uten at slik støtte er gitt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2060"/>
                </a:solidFill>
              </a:rPr>
              <a:t>Frist for innlevering av masteroppgave (FINF5002) er </a:t>
            </a:r>
            <a:r>
              <a:rPr lang="nb-NO" sz="2000" u="sng" dirty="0">
                <a:solidFill>
                  <a:srgbClr val="002060"/>
                </a:solidFill>
              </a:rPr>
              <a:t>15. mai 2020</a:t>
            </a:r>
            <a:r>
              <a:rPr lang="nb-NO" sz="2000" dirty="0">
                <a:solidFill>
                  <a:srgbClr val="00206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29366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1604</Words>
  <Application>Microsoft Office PowerPoint</Application>
  <PresentationFormat>Widescreen</PresentationFormat>
  <Paragraphs>103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Office-tema</vt:lpstr>
      <vt:lpstr>Skrive masteroppgave i forvaltningsinformatikk  - problemstilling - disposisjon - generelt om veiledning mv.</vt:lpstr>
      <vt:lpstr>Masteroppgaver i forvaltningsinformatikk bør: </vt:lpstr>
      <vt:lpstr>PowerPoint-presentasjon</vt:lpstr>
      <vt:lpstr>Om problemstilling (II)</vt:lpstr>
      <vt:lpstr>Om problemstilling (III)</vt:lpstr>
      <vt:lpstr>Litt om å nærme seg problemstilling via en idéskisse</vt:lpstr>
      <vt:lpstr>PowerPoint-presentasjon</vt:lpstr>
      <vt:lpstr>PowerPoint-presentasjon</vt:lpstr>
      <vt:lpstr>Generelt om å skrive masteroppgave</vt:lpstr>
      <vt:lpstr>Gruppeoppgaver</vt:lpstr>
      <vt:lpstr>Valg av veileder og veiledningens innhold og form </vt:lpstr>
      <vt:lpstr>Veiledningens varighet, hyppighet og progresjon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21</cp:revision>
  <dcterms:created xsi:type="dcterms:W3CDTF">2018-11-29T21:29:00Z</dcterms:created>
  <dcterms:modified xsi:type="dcterms:W3CDTF">2020-01-26T23:29:50Z</dcterms:modified>
</cp:coreProperties>
</file>