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2" r:id="rId8"/>
    <p:sldId id="264" r:id="rId9"/>
    <p:sldId id="262" r:id="rId10"/>
    <p:sldId id="263" r:id="rId1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DE3FA6-415C-48FA-B4CC-3BF50510D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D5E759D-A728-4169-8659-1D4EE51CF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6AE12A-BBDC-4003-9E73-10CB4A58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3B5282-AFB1-4371-AC61-6C63E6B6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EE6DBE-A41F-4916-ACDB-BF6FDA45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667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4BD40C-5CA3-4961-9BD2-D657B7DD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18CC85-72AB-4CD7-BF34-B57B27C0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19FD6-C496-4603-B873-2AD85E0B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C53184-DEFF-478F-9A11-0965DEC6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BC30AB-10EA-4481-B868-9C597B6A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59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E5EF32-AB51-46BF-8D44-F2747F4C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17855B-251C-43CC-BE3F-0462F424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121F86-44DE-41D8-A13E-5BB7CC12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54309D-0682-4540-93B8-61A1D0A9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497417-6AA1-4A6B-A8F5-5F9190A3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5A1DDB-68C4-4171-9F3C-F059CC61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E46D6-0CAF-4B35-AF53-ED12BE196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A04B5F-4EFE-4B15-A7B7-2614B0BA3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6372CE-5DB8-4E26-8F3B-0E61D4A2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9A72C0-A4D6-4E92-A97C-CE27D3CD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35A93D-AF01-4AAF-9B44-0DF40920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60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7AD06-2EB0-4623-BA3F-D60E93CD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3749A0-3FF8-462C-BABB-156E207BE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71C188-F17D-4A83-B71A-51A4C78DF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2CF8BB0-D1AC-4364-A82D-EDA335059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9F363ED-4329-410D-8AA5-65BE8BC8E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68B3EC-8BA5-4006-96FA-9565491D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0746CF3-3C23-43E6-A13F-EA91EC24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A966127-B328-48DE-95E8-1CF5E152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31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4DD6DA-1F3B-4C27-8E6F-A88386AA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A7FA3BE-0650-4FE0-ABAB-59B3ED4E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DD6B618-A3E7-4D14-B4B0-3B8AA26F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4F0777F-162B-484C-AFAC-88617638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65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EC8FCD-0D25-4AA6-B7E1-35C043CF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E967A04-889E-442E-8136-3627188C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B7D9BE5-B85C-432B-8143-D4BE5A2B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85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E260ED-6F91-4512-8F83-E6FE447A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2B6A66-3136-4F19-BBAD-C906EEC0E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9C2858-B9A9-42AF-B51B-51A543E7B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8318D2B-6E30-48FD-BB15-835D46AF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C3C216-A288-4466-A997-D549F2F8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5C33F4-54A7-4F78-81C8-F331D8CF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293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2BBF4-6C12-409D-A807-F50E8293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391F929-9973-4993-BFF5-A8FC3ADB1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AE2A29-B607-40E9-823D-81266FBC8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FE2E52-DE89-40B3-87F5-3847925B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882CB2-4BC0-4A78-BF69-5F6BF604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BC08137-6844-4723-8572-39684FB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1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34CB79-958D-43FC-BF28-0A6E96FA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DA199E-09FD-47EC-9B6E-1BBC6265B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110124-07AD-4334-8DBB-62E1ECF9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8E3C10-F88A-4CA1-8DE5-5738E07E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D38F91-C3D3-44FE-9948-F12418B0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95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22BA2DC-28EA-42EE-93F1-FF7DE774F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CDCC61F-323E-4528-88E5-1632AA447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EDEAC3-1025-4831-9315-27F13D34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FEC4B5-CBB3-4248-958D-743BCE98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73D2E5-2D42-4B9F-B274-8081B549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74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412856-20D5-4A0B-8C0B-FDC0E1937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3D0126-9170-4FFF-9F96-B5CFA91BD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7D6DEA-ADF7-4857-AC7D-30B702785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CC29E-F147-4EDB-938F-9259A452A63B}" type="datetimeFigureOut">
              <a:rPr lang="nb-NO" smtClean="0"/>
              <a:t>22.02.2020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E88D7-5E32-498B-B8FC-1A797C9C7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5967A0-2780-440A-9F2B-2776DD70B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3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7FA569-50C4-427B-9953-59F49557E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7486"/>
            <a:ext cx="9144000" cy="70609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Undersøkelsesopplegg og anvendelse av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529D55-2A8C-4884-81C5-0B7A2BDD0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53358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8B8F83-DCD9-4761-BD43-D88B1F00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Utgangspunkt og forutsetning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E8D98D-2D2F-4465-BD92-A3AA80786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formulert en problemstilling (med to eller flere forskningsspørsmål) som er analysert skriftlig ved at hvert forskningsspørsmål er forklart og avgrenset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har stilt deg spørsmålet: Hvilke metoder trenger jeg å anvende for å få vitenskapelige holdbare svar på hvert av spørsmålene?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behøver bare å ha gjort foreløpige vurderinger av hva slags metoder du skal anvende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Normalt vil det være behov 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minst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to ulike metoder (f.eks. dokumentstudium, intervjuer og rettsdogmatisk metode)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Arbeidet med undersøkelsesopplegg gjelder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operasjonaliseringen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de metoder du regner med å måtte bruke: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du skal gjennomføre intervjuer, må du med andre ord spørre hvordan disse skal gjennomføres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du skal anvende rettsdogmatisk metode, må du sette deg inn i aktuelle rettskilder mv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du skal gjøre dokument-/litteraturstudie, må du spørre deg hvordan denne skal utformes</a:t>
            </a:r>
          </a:p>
          <a:p>
            <a:pPr lvl="2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osv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94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B57F1A-ED0E-476C-A241-5D066071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24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Litt om noen typiske </a:t>
            </a:r>
            <a:r>
              <a:rPr lang="nb-NO" sz="3200" i="1" dirty="0">
                <a:solidFill>
                  <a:srgbClr val="C00000"/>
                </a:solidFill>
              </a:rPr>
              <a:t>sammenhenger</a:t>
            </a:r>
            <a:r>
              <a:rPr lang="nb-NO" sz="3200" dirty="0">
                <a:solidFill>
                  <a:srgbClr val="C00000"/>
                </a:solidFill>
              </a:rPr>
              <a:t> mellom ulike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49ECDA-D4F2-4F82-8231-58CF9BC31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322"/>
            <a:ext cx="10515600" cy="5143476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Noen ganger er det en utfordring å få oversikt over problemområdet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da være hensiktsmessig å gjennomføre et åpent intervju med en person som du regner med har den oversikten du trenger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Intervjuet vil typisk kunne gi oversikt over miljøer, personer, teknologi, litteratur og dokumenter, aktuelle saker, uenigheter mv.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Intervjuet skal gi deg noen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trådender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du kan nøste på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har noen lunde oversikt, bør du identifisere og sette deg inn i ulike typer aktuelt skriftlig materiale som er knyttet til metoder du skal benytte, f.eks.: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Lese politiske dokumenter, sette deg inn i sentrale rettskilder, lese relevant litteratur om sentrale ting du skal finne ut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materialet bør du forstå og kunne godt nok til at du kan gjenfortelle det til en medstudent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Studier av skriftlig materiale innebærer en skolering av deg selv, og er oftest en forutsetning for å kunne gjennomføre intervjuer og observasjoner mv</a:t>
            </a:r>
          </a:p>
          <a:p>
            <a:pPr lvl="1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Du skal ikke gjennomføre et intervju uten grunnleggende kunnskap du kan skaffe deg selv ved å lese tilgjengelig materiale!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Men ikke la dette kravet gå over i engstelse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 Noe kunnskap er «godt nok», og du trenger ikke være ekspert, men du må alltid «ha peiling»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9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A323F-8B86-4A67-9A6D-F0C5CB13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samspillet mellom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B7458-2453-45A0-9A48-08C4E7748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alltid viktig å spørre deg 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samspillet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metoder skal være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gjelder særlig når du skal anvende flere metoder for å belyse samme problemstilling («metodetriangulering»)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forholdet mellom dokumentstudium og intervju: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forhånd har du lest deg opp på de spørsmålene du skal intervjue om. Du vil da typisk ønske å spørre om: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det skriftlige materialet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 har gitt informasjon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om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materialet som du ønsker å få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utdypet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Mulige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informasjonselementer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det skriftlige materialet du ønsker å få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bekreftet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f.eks. fordi: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er usikker på om du har forstått riktig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spør fordi spørsmålet er særlig viktig eller er kontroversielt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5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346930-73C8-4A93-9D3B-3B4D0CBA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intervjuer (og observasjon)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DAE03E-8702-447C-867B-56F6989B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090"/>
            <a:ext cx="10515600" cy="5352057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Intervjuer og observasjon krever avtale med noen eksterne, og det er derfor viktig å regne med at det kan ta tid å få avtale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Gjør avtale i god tid, og så langt frem i tid at du både får tid til å skolere deg (jf. bilde 3) og utarbeide et intervjuopplegg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Forberedelser er spesielt viktig for intervjuer og observasjon fordi de avhenger av andre, og ikke alltid kan «repareres»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Går alltid an å henvende seg etter et intervju er gjennomført å stille supplerende spørsmål, men husk å samle opp og unngå flere isolerte henvendelser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én times varighet av intervjuer være realistisk og passe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det være aktuelt å gjennomføre flere intervjuer om samme eller overlappende spørsmål – pass på å ha et samlet design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Tenk særlig igjennom og velg: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sette riktig stemning?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Lydopptak eller ikke?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Grad av styring og teknikker for styring av intervjuet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Referat eller transkripsjon?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Trenger du å søke personvernombudet for forskning (NSD) fordi du skal gjøre «automatisert behandling av personopplysninger» eller «personopplysninger som inngår eller skal inngå i et register»? (jf. PVF art. 2(1))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856EA8-155E-4BBF-8926-5EF6F96BD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778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rettsdogmatiske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16284-DBC0-4E79-AFEE-000345107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123"/>
            <a:ext cx="10515600" cy="5203841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Finn frem til den/de sentrale rettskilden(e)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nesten alltid lover, forordninger, direktiver, forskrifter mv.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Unngå å drukne i teksten!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Begynne med å ordne/analysere/«defragmentere» teksten: Hvilke bestemmelser er relevante for spørsmålet du skal avgjøre, og i hvilken rekkefølge må disse bestemmelsene anvendes i?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få oversikt over et større problemområde, kan det være lurt å lage et overordnet flytskjema med arbeidsoppgaver mv., og knytte referanse til lovbestemmelser til disse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detaljnivå kan det være lurt å forsøke å skrive en «algoritmer» slik at du i detalj tar stilling til hvordan én bestemmelse eller flere relaterte bestemmelser skal fortolkes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kan også forsøke å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grovskrive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bestemmelser, se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neste side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Fortsett med å kartlegge andre rettskilder som kan ha betydning for den lovteksten du har strukturert og fått en foreløpig forståelse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de befeste eller presisere den oppfatningen du har etter å ha lest loven?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Eksempler på rettskilder: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Lovforarbeider, særlig merknader til den enkelte bestemmelse, men også generelle merknader (uttalelser om departementets vurderinger)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Forskrifter, og eventuelle forarbeider til slike (f.eks. statsrådsforedrag og høringsnotat)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Høyesterettsdommer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alltid er det viktig at du kan og har forstått rettsspørsmålene godt nok til å unngå å skrive på «kildenære» 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Lange sitater fra lovtekster og andre rettskilder er «forbudt» - du skal bruke egne ord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… MEN «egne ord» må formuleres ved hjelp av de sentrale begrepene i loven; ikke bytt «personopplysning» ut med f.eks. «persondata» for å variere språket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kun bruke sitater hvis du skal kommentere eller drøfte teksten i sitatet (men bare det du diskuterer)</a:t>
            </a:r>
          </a:p>
        </p:txBody>
      </p:sp>
    </p:spTree>
    <p:extLst>
      <p:ext uri="{BB962C8B-B14F-4D97-AF65-F5344CB8AC3E}">
        <p14:creationId xmlns:p14="http://schemas.microsoft.com/office/powerpoint/2010/main" val="237695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903E72-8829-45DF-A27E-95F191F1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674"/>
            <a:ext cx="10515600" cy="7054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«Grovskriving» av art. 25 (om innebygget personvern)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FB55733-8FDB-485B-BEC3-BF2C1333961D}"/>
              </a:ext>
            </a:extLst>
          </p:cNvPr>
          <p:cNvSpPr txBox="1"/>
          <p:nvPr/>
        </p:nvSpPr>
        <p:spPr>
          <a:xfrm>
            <a:off x="5379247" y="1028342"/>
            <a:ext cx="647818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Idet det tas hensyn til den tekniske utviklingen, gjennomførings-</a:t>
            </a:r>
          </a:p>
          <a:p>
            <a:r>
              <a:rPr lang="nb-NO" dirty="0"/>
              <a:t>kostnadene, behandlingens art, omfang, formål og sammenhengen</a:t>
            </a:r>
          </a:p>
          <a:p>
            <a:r>
              <a:rPr lang="nb-NO" dirty="0"/>
              <a:t>den utføres i, samt risikoene av varierende sannsynlighets- og</a:t>
            </a:r>
          </a:p>
          <a:p>
            <a:r>
              <a:rPr lang="nb-NO" dirty="0"/>
              <a:t>alvorlighetsgrad for fysiske personers rettigheter og friheter som</a:t>
            </a:r>
          </a:p>
          <a:p>
            <a:r>
              <a:rPr lang="nb-NO" dirty="0"/>
              <a:t>behandlingen medfører,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C1AFE82-8F20-4D58-A688-934823FE616F}"/>
              </a:ext>
            </a:extLst>
          </p:cNvPr>
          <p:cNvSpPr/>
          <p:nvPr/>
        </p:nvSpPr>
        <p:spPr>
          <a:xfrm>
            <a:off x="5379246" y="2599560"/>
            <a:ext cx="647818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både på tidspunktet for fastsettelse av midlene som skal brukes i forbindelse med behandlingen, og på tidspunktet for selve behandlingen, skal den behandlingsansvarlige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B0D16CE-C41D-4688-963D-53E116D29656}"/>
              </a:ext>
            </a:extLst>
          </p:cNvPr>
          <p:cNvSpPr/>
          <p:nvPr/>
        </p:nvSpPr>
        <p:spPr>
          <a:xfrm>
            <a:off x="5379244" y="3621520"/>
            <a:ext cx="647818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gjennomføre egnede tekniske og organisatoriske tiltak, [</a:t>
            </a:r>
            <a:r>
              <a:rPr lang="nb-NO" dirty="0">
                <a:highlight>
                  <a:srgbClr val="FFCCFF"/>
                </a:highlight>
              </a:rPr>
              <a:t>eksempel</a:t>
            </a:r>
            <a:r>
              <a:rPr lang="nb-NO" dirty="0"/>
              <a:t>], 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3099256-652D-4962-BBD0-99C114D57505}"/>
              </a:ext>
            </a:extLst>
          </p:cNvPr>
          <p:cNvSpPr/>
          <p:nvPr/>
        </p:nvSpPr>
        <p:spPr>
          <a:xfrm>
            <a:off x="5379243" y="4522408"/>
            <a:ext cx="6478185" cy="1200329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r>
              <a:rPr lang="nb-NO" dirty="0"/>
              <a:t>utformet med sikte på en effektiv gjennomføring av prinsippene for vern av personopplysninger, [</a:t>
            </a:r>
            <a:r>
              <a:rPr lang="nb-NO" dirty="0">
                <a:highlight>
                  <a:srgbClr val="FFCCFF"/>
                </a:highlight>
              </a:rPr>
              <a:t>eksempel</a:t>
            </a:r>
            <a:r>
              <a:rPr lang="nb-NO" dirty="0"/>
              <a:t>], og for å integrere de nødvendige garantier i behandlingen for å oppfylle kravene i denne forordning og verne de registrertes rettigheter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A6799566-6620-47DE-87FF-5572B444578A}"/>
              </a:ext>
            </a:extLst>
          </p:cNvPr>
          <p:cNvGrpSpPr/>
          <p:nvPr/>
        </p:nvGrpSpPr>
        <p:grpSpPr>
          <a:xfrm>
            <a:off x="9422595" y="3904816"/>
            <a:ext cx="2434834" cy="518962"/>
            <a:chOff x="9422595" y="3904816"/>
            <a:chExt cx="2434834" cy="518962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492E796D-CAE0-4437-9E86-2347486327BE}"/>
                </a:ext>
              </a:extLst>
            </p:cNvPr>
            <p:cNvSpPr/>
            <p:nvPr/>
          </p:nvSpPr>
          <p:spPr>
            <a:xfrm>
              <a:off x="9422595" y="4054446"/>
              <a:ext cx="2434834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r>
                <a:rPr lang="nb-NO" dirty="0"/>
                <a:t>f.eks. </a:t>
              </a:r>
              <a:r>
                <a:rPr lang="nb-NO" dirty="0" err="1"/>
                <a:t>pseudonymisering</a:t>
              </a:r>
              <a:endParaRPr lang="nb-NO" dirty="0"/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4AA60365-FC82-433C-824A-8E835BA03E3E}"/>
                </a:ext>
              </a:extLst>
            </p:cNvPr>
            <p:cNvCxnSpPr/>
            <p:nvPr/>
          </p:nvCxnSpPr>
          <p:spPr>
            <a:xfrm>
              <a:off x="10954420" y="3904816"/>
              <a:ext cx="0" cy="184666"/>
            </a:xfrm>
            <a:prstGeom prst="line">
              <a:avLst/>
            </a:prstGeom>
            <a:ln w="6350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8D7881A-894D-4EE4-BA3D-E52FFBC6054A}"/>
              </a:ext>
            </a:extLst>
          </p:cNvPr>
          <p:cNvGrpSpPr/>
          <p:nvPr/>
        </p:nvGrpSpPr>
        <p:grpSpPr>
          <a:xfrm>
            <a:off x="7782607" y="5086637"/>
            <a:ext cx="2206117" cy="1067628"/>
            <a:chOff x="7782607" y="5086637"/>
            <a:chExt cx="2206117" cy="106762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4A276F6E-E5BD-445A-8D8A-D7951AB87E12}"/>
                </a:ext>
              </a:extLst>
            </p:cNvPr>
            <p:cNvSpPr/>
            <p:nvPr/>
          </p:nvSpPr>
          <p:spPr>
            <a:xfrm>
              <a:off x="7782607" y="5784933"/>
              <a:ext cx="2206117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r>
                <a:rPr lang="nb-NO" dirty="0"/>
                <a:t>f.eks. dataminimering</a:t>
              </a:r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027D332-57E3-43B1-8C80-9AF8ABB1688F}"/>
                </a:ext>
              </a:extLst>
            </p:cNvPr>
            <p:cNvCxnSpPr>
              <a:cxnSpLocks/>
            </p:cNvCxnSpPr>
            <p:nvPr/>
          </p:nvCxnSpPr>
          <p:spPr>
            <a:xfrm>
              <a:off x="8740408" y="5086637"/>
              <a:ext cx="0" cy="698296"/>
            </a:xfrm>
            <a:prstGeom prst="line">
              <a:avLst/>
            </a:prstGeom>
            <a:ln w="6350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86A8782A-0CF3-4242-9DA8-CD7BA06D937F}"/>
              </a:ext>
            </a:extLst>
          </p:cNvPr>
          <p:cNvSpPr txBox="1"/>
          <p:nvPr/>
        </p:nvSpPr>
        <p:spPr>
          <a:xfrm>
            <a:off x="1341438" y="4834318"/>
            <a:ext cx="1938513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Faktiske vilkår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Vilkår, tid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Handling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Resultat 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B9E9D103-8DA3-478A-B13A-8985ED30E825}"/>
              </a:ext>
            </a:extLst>
          </p:cNvPr>
          <p:cNvGrpSpPr/>
          <p:nvPr/>
        </p:nvGrpSpPr>
        <p:grpSpPr>
          <a:xfrm>
            <a:off x="144997" y="1231453"/>
            <a:ext cx="5295188" cy="3480544"/>
            <a:chOff x="144997" y="1231453"/>
            <a:chExt cx="5295188" cy="3480544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EC392F0D-0895-4B0C-AB7F-7E00354599AE}"/>
                </a:ext>
              </a:extLst>
            </p:cNvPr>
            <p:cNvGrpSpPr/>
            <p:nvPr/>
          </p:nvGrpSpPr>
          <p:grpSpPr>
            <a:xfrm>
              <a:off x="144997" y="1231453"/>
              <a:ext cx="5295188" cy="3480544"/>
              <a:chOff x="144997" y="1231453"/>
              <a:chExt cx="5295188" cy="3480544"/>
            </a:xfrm>
          </p:grpSpPr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5914A77-7228-4332-9BA2-F975E7392AFA}"/>
                  </a:ext>
                </a:extLst>
              </p:cNvPr>
              <p:cNvSpPr txBox="1"/>
              <p:nvPr/>
            </p:nvSpPr>
            <p:spPr>
              <a:xfrm>
                <a:off x="144997" y="2599560"/>
                <a:ext cx="5088679" cy="1754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Hvis en samlet vurdering av </a:t>
                </a:r>
                <a:r>
                  <a:rPr lang="nb-NO" dirty="0">
                    <a:solidFill>
                      <a:srgbClr val="C00000"/>
                    </a:solidFill>
                  </a:rPr>
                  <a:t>forholdene</a:t>
                </a:r>
                <a:r>
                  <a:rPr lang="nb-NO" dirty="0"/>
                  <a:t> tilsier det</a:t>
                </a:r>
              </a:p>
              <a:p>
                <a:r>
                  <a:rPr lang="nb-NO" dirty="0"/>
                  <a:t>skal den behandlingsansvarlige til fastsatt </a:t>
                </a:r>
                <a:r>
                  <a:rPr lang="nb-NO" dirty="0">
                    <a:solidFill>
                      <a:srgbClr val="C00000"/>
                    </a:solidFill>
                  </a:rPr>
                  <a:t>tid</a:t>
                </a:r>
                <a:r>
                  <a:rPr lang="nb-NO" dirty="0"/>
                  <a:t> gjennomføre tekniske og organisatoriske </a:t>
                </a:r>
                <a:r>
                  <a:rPr lang="nb-NO" dirty="0">
                    <a:solidFill>
                      <a:srgbClr val="C00000"/>
                    </a:solidFill>
                  </a:rPr>
                  <a:t>tiltak</a:t>
                </a:r>
              </a:p>
              <a:p>
                <a:r>
                  <a:rPr lang="nb-NO" dirty="0"/>
                  <a:t>for at </a:t>
                </a:r>
                <a:r>
                  <a:rPr lang="nb-NO" dirty="0">
                    <a:solidFill>
                      <a:srgbClr val="C00000"/>
                    </a:solidFill>
                  </a:rPr>
                  <a:t>personvernprinsippene</a:t>
                </a:r>
                <a:r>
                  <a:rPr lang="nb-NO" dirty="0"/>
                  <a:t> og </a:t>
                </a:r>
                <a:r>
                  <a:rPr lang="nb-NO" dirty="0">
                    <a:solidFill>
                      <a:srgbClr val="C00000"/>
                    </a:solidFill>
                  </a:rPr>
                  <a:t>kravene</a:t>
                </a:r>
                <a:r>
                  <a:rPr lang="nb-NO" dirty="0"/>
                  <a:t> i denne forordningen til sikring av </a:t>
                </a:r>
                <a:r>
                  <a:rPr lang="nb-NO" dirty="0">
                    <a:solidFill>
                      <a:srgbClr val="C00000"/>
                    </a:solidFill>
                  </a:rPr>
                  <a:t>registrertes rettigheter</a:t>
                </a:r>
                <a:r>
                  <a:rPr lang="nb-NO" dirty="0"/>
                  <a:t>  blir effektivt gjennomført</a:t>
                </a:r>
              </a:p>
            </p:txBody>
          </p:sp>
          <p:cxnSp>
            <p:nvCxnSpPr>
              <p:cNvPr id="11" name="Rett linje 10">
                <a:extLst>
                  <a:ext uri="{FF2B5EF4-FFF2-40B4-BE49-F238E27FC236}">
                    <a16:creationId xmlns:a16="http://schemas.microsoft.com/office/drawing/2014/main" id="{98423544-775F-419D-8F35-CCF2EA1FD0D8}"/>
                  </a:ext>
                </a:extLst>
              </p:cNvPr>
              <p:cNvCxnSpPr/>
              <p:nvPr/>
            </p:nvCxnSpPr>
            <p:spPr>
              <a:xfrm flipV="1">
                <a:off x="4870673" y="1231453"/>
                <a:ext cx="569512" cy="1525532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Rett linje 11">
                <a:extLst>
                  <a:ext uri="{FF2B5EF4-FFF2-40B4-BE49-F238E27FC236}">
                    <a16:creationId xmlns:a16="http://schemas.microsoft.com/office/drawing/2014/main" id="{7070CD1C-830E-4A7D-A96B-6272FAC73F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4151" y="2809439"/>
                <a:ext cx="1006034" cy="280525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1A0EA879-9824-4E5B-8EB2-B2F323978D49}"/>
                  </a:ext>
                </a:extLst>
              </p:cNvPr>
              <p:cNvCxnSpPr>
                <a:cxnSpLocks/>
                <a:endCxn id="5" idx="1"/>
              </p:cNvCxnSpPr>
              <p:nvPr/>
            </p:nvCxnSpPr>
            <p:spPr>
              <a:xfrm>
                <a:off x="4549025" y="3377339"/>
                <a:ext cx="830219" cy="428847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1ED89202-0D16-4088-B071-B138935296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2111" y="4170561"/>
                <a:ext cx="2784289" cy="541436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88C5D5EA-CD21-4F17-9C9F-A70BC18BCC0F}"/>
                </a:ext>
              </a:extLst>
            </p:cNvPr>
            <p:cNvSpPr txBox="1"/>
            <p:nvPr/>
          </p:nvSpPr>
          <p:spPr>
            <a:xfrm>
              <a:off x="4765566" y="1689930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1.</a:t>
              </a: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228823C7-481D-4351-B968-4BCCC9276491}"/>
                </a:ext>
              </a:extLst>
            </p:cNvPr>
            <p:cNvSpPr txBox="1"/>
            <p:nvPr/>
          </p:nvSpPr>
          <p:spPr>
            <a:xfrm>
              <a:off x="4975732" y="2520818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2.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B6F081B9-2971-455F-ADEB-929EF88CD56F}"/>
                </a:ext>
              </a:extLst>
            </p:cNvPr>
            <p:cNvSpPr txBox="1"/>
            <p:nvPr/>
          </p:nvSpPr>
          <p:spPr>
            <a:xfrm>
              <a:off x="4964134" y="3344521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3.</a:t>
              </a:r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3B37072D-D5A7-4249-9A94-0401A856D5EF}"/>
                </a:ext>
              </a:extLst>
            </p:cNvPr>
            <p:cNvSpPr txBox="1"/>
            <p:nvPr/>
          </p:nvSpPr>
          <p:spPr>
            <a:xfrm>
              <a:off x="4796035" y="4201017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4.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73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90A00-CC2A-482C-9800-669501AA9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451"/>
            <a:ext cx="10515600" cy="98697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bruken av rettsdogmatisk metode mv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FF4592-890B-482C-A848-FAFA102BA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094"/>
            <a:ext cx="10515600" cy="4889869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må alltid/ofte sette deg inn i aktuelle rettsregler, og til det trenger du minst å anvende hovedelementene i rettsdogmatisk metode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alltid/ofte grunn til å redegjøre 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hovedtrekkene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gjeldende rett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ofte grunn til å gjøre brede rettslige analyser; typisk om sammenhengen og samspill mellom ulike regelverk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mer sjelden behov for å gjøre «dypdykk» i rettsdogmatiske problemstillinger, og i så fall vil det typisk være på mer begrensede problemområder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unngå/være forsiktig med å sette deg selv i rollen som kontrollør og «dommer»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vil sjelden være aktuelt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å undersøke om en praksis er lovlig eller ikke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altså ikke gå inn for å «krysse av» for om de rettslige forståelsene du har lest deg frem til er fulgt eller ikke, som om avvik fra dette er «feil»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langt mer praktisk å undersøke om hvordan praktisk faktisk er, hva slags vurderinger som er gjort i den forbindelse, hvilke problemer en har stått overfor mv.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gjøre dette må du ha god forståelse av gjeldende rett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Hovedresultatet blir da en beskrivelse av praksis og en forklaring av denne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Med dette som utgangspunkt kan du si noe det som er problemer og tilsynelatende er avvik, og hva som eventuelt kan treffes av tiltak for å forbedre situasjonen</a:t>
            </a:r>
          </a:p>
        </p:txBody>
      </p:sp>
    </p:spTree>
    <p:extLst>
      <p:ext uri="{BB962C8B-B14F-4D97-AF65-F5344CB8AC3E}">
        <p14:creationId xmlns:p14="http://schemas.microsoft.com/office/powerpoint/2010/main" val="2979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8D74D-B9A9-4890-BBC0-B29E59037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og samarbeid med veileder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C6320C-B243-464B-B07F-10FD0D04C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frivillig å bruke veileder, men veldig ofte lurt å involvere ham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</a:t>
            </a:r>
            <a:endParaRPr lang="nb-NO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Regn med at involvering av veileder tar litt tid, og legg det inn i planen din!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Jeg vil råde til at utkast av alle gjennomføringsopplegg av betydning bør legges frem for og drøftes med veileder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er det også lurt å samtale om gjennomføringsopplegget før første skisse til opplegg skrives</a:t>
            </a:r>
          </a:p>
        </p:txBody>
      </p:sp>
    </p:spTree>
    <p:extLst>
      <p:ext uri="{BB962C8B-B14F-4D97-AF65-F5344CB8AC3E}">
        <p14:creationId xmlns:p14="http://schemas.microsoft.com/office/powerpoint/2010/main" val="2472195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B88D7-40CF-4665-8D0B-D40766D7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Metodisk refleksjon!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56C9C6-9234-45CE-8CCA-C7A97BEB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setter forskningsmetoder ut i livet i henhold </a:t>
            </a:r>
            <a:r>
              <a:rPr lang="nb-NO">
                <a:latin typeface="Calibri Light" panose="020F0302020204030204" pitchFamily="34" charset="0"/>
                <a:cs typeface="Calibri Light" panose="020F0302020204030204" pitchFamily="34" charset="0"/>
              </a:rPr>
              <a:t>til gjennomførings-opplegget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ditt, er det viktig å reflektere over hvordan det gikk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Særlig er det viktig å reflektere over: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Var opplegget tilstrekkelig til å belyse forskningsspørsmålene?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Var det svakheter i opplegget som kan ha betydning for validiteten av resultatet?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Hvorfor? Hvilken betydning for resultatet?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har erfaringer fra en del av undersøkelsesopplegget hatt konsekvenser for andre deler av opplegget?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erfaringer og konsekvenser?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Slik refleksjon om erfaringer mv. vil ofte passe best inn på det stedet i oppgaven der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blir presentert, men kan også tenkes å passe inn i metodeavsnittet (avsnitt 1.3 i «standarddisposisjonen»)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3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1670</Words>
  <Application>Microsoft Office PowerPoint</Application>
  <PresentationFormat>Widescreen</PresentationFormat>
  <Paragraphs>113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Undersøkelsesopplegg og anvendelse av metode</vt:lpstr>
      <vt:lpstr>Utgangspunkt og forutsetning</vt:lpstr>
      <vt:lpstr>Litt om noen typiske sammenhenger mellom ulike metoder</vt:lpstr>
      <vt:lpstr>Nærmere om samspillet mellom metoder</vt:lpstr>
      <vt:lpstr>Litt om gjennomføring av intervjuer (og observasjon)</vt:lpstr>
      <vt:lpstr>Litt om gjennomføring av rettsdogmatiske studier</vt:lpstr>
      <vt:lpstr>«Grovskriving» av art. 25 (om innebygget personvern)</vt:lpstr>
      <vt:lpstr>Litt om bruken av rettsdogmatisk metode mv</vt:lpstr>
      <vt:lpstr>Forberedelser og samarbeid med veileder</vt:lpstr>
      <vt:lpstr>Metodisk refleksjon!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Undersøkelsesopplegg og anvendelse av metode</dc:title>
  <dc:creator>d.w.schartum</dc:creator>
  <cp:lastModifiedBy>dag wiese schartum</cp:lastModifiedBy>
  <cp:revision>21</cp:revision>
  <cp:lastPrinted>2020-02-22T17:12:57Z</cp:lastPrinted>
  <dcterms:created xsi:type="dcterms:W3CDTF">2019-02-24T19:47:52Z</dcterms:created>
  <dcterms:modified xsi:type="dcterms:W3CDTF">2020-02-24T23:14:10Z</dcterms:modified>
</cp:coreProperties>
</file>