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70" r:id="rId4"/>
    <p:sldId id="272" r:id="rId5"/>
    <p:sldId id="273" r:id="rId6"/>
    <p:sldId id="274" r:id="rId7"/>
    <p:sldId id="275" r:id="rId8"/>
    <p:sldId id="259" r:id="rId9"/>
    <p:sldId id="262" r:id="rId10"/>
    <p:sldId id="268" r:id="rId11"/>
    <p:sldId id="267" r:id="rId12"/>
    <p:sldId id="266" r:id="rId13"/>
    <p:sldId id="265" r:id="rId14"/>
    <p:sldId id="282" r:id="rId15"/>
    <p:sldId id="281" r:id="rId16"/>
    <p:sldId id="280" r:id="rId17"/>
    <p:sldId id="283" r:id="rId18"/>
    <p:sldId id="279" r:id="rId19"/>
    <p:sldId id="278" r:id="rId20"/>
    <p:sldId id="277" r:id="rId21"/>
    <p:sldId id="276" r:id="rId22"/>
    <p:sldId id="295" r:id="rId23"/>
    <p:sldId id="294" r:id="rId24"/>
    <p:sldId id="299" r:id="rId25"/>
    <p:sldId id="296" r:id="rId26"/>
    <p:sldId id="297" r:id="rId27"/>
    <p:sldId id="298" r:id="rId28"/>
    <p:sldId id="264" r:id="rId29"/>
    <p:sldId id="263" r:id="rId30"/>
    <p:sldId id="284" r:id="rId31"/>
    <p:sldId id="288" r:id="rId32"/>
    <p:sldId id="285" r:id="rId33"/>
    <p:sldId id="287" r:id="rId34"/>
    <p:sldId id="286" r:id="rId35"/>
    <p:sldId id="289" r:id="rId36"/>
    <p:sldId id="293" r:id="rId37"/>
    <p:sldId id="292" r:id="rId38"/>
    <p:sldId id="29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Bentham</a:t>
            </a:r>
            <a:r>
              <a:rPr lang="nb-NO" dirty="0" smtClean="0"/>
              <a:t> and Marx </a:t>
            </a:r>
            <a:r>
              <a:rPr lang="nb-NO" dirty="0" err="1" smtClean="0"/>
              <a:t>on</a:t>
            </a:r>
            <a:r>
              <a:rPr lang="nb-NO" dirty="0" smtClean="0"/>
              <a:t> Human Rights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nb-NO" dirty="0" smtClean="0"/>
              <a:t>Master in </a:t>
            </a:r>
            <a:r>
              <a:rPr lang="nb-NO" dirty="0" err="1" smtClean="0"/>
              <a:t>Theory</a:t>
            </a:r>
            <a:r>
              <a:rPr lang="nb-NO" dirty="0" smtClean="0"/>
              <a:t> and </a:t>
            </a:r>
            <a:r>
              <a:rPr lang="nb-NO" dirty="0" err="1" smtClean="0"/>
              <a:t>Practice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Rights,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Oslo – </a:t>
            </a:r>
            <a:r>
              <a:rPr lang="nb-NO" err="1" smtClean="0"/>
              <a:t>Dr.Claudio</a:t>
            </a:r>
            <a:r>
              <a:rPr lang="nb-NO" smtClean="0"/>
              <a:t> Corradetti</a:t>
            </a:r>
          </a:p>
          <a:p>
            <a:pPr algn="just"/>
            <a:r>
              <a:rPr lang="nb-NO" smtClean="0"/>
              <a:t>7 October 2014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101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>
            <a:normAutofit fontScale="25000" lnSpcReduction="2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r>
              <a:rPr lang="nb-NO" sz="12800" dirty="0" err="1" smtClean="0"/>
              <a:t>J.Bentham</a:t>
            </a:r>
            <a:r>
              <a:rPr lang="nb-NO" sz="12800" dirty="0" smtClean="0"/>
              <a:t>, </a:t>
            </a:r>
            <a:r>
              <a:rPr lang="nb-NO" sz="12800" dirty="0" err="1" smtClean="0"/>
              <a:t>Anarchical</a:t>
            </a:r>
            <a:r>
              <a:rPr lang="nb-NO" sz="12800" dirty="0" smtClean="0"/>
              <a:t> </a:t>
            </a:r>
            <a:r>
              <a:rPr lang="nb-NO" sz="12800" dirty="0" err="1" smtClean="0"/>
              <a:t>Fallacies</a:t>
            </a:r>
            <a:r>
              <a:rPr lang="nb-NO" sz="12800" dirty="0" smtClean="0"/>
              <a:t> (</a:t>
            </a:r>
            <a:r>
              <a:rPr lang="nb-NO" sz="12800" dirty="0" err="1" smtClean="0"/>
              <a:t>written</a:t>
            </a:r>
            <a:r>
              <a:rPr lang="nb-NO" sz="12800" dirty="0" smtClean="0"/>
              <a:t> in 1796 </a:t>
            </a:r>
            <a:r>
              <a:rPr lang="nb-NO" sz="12800" dirty="0" err="1" smtClean="0"/>
              <a:t>published</a:t>
            </a:r>
            <a:r>
              <a:rPr lang="nb-NO" sz="12800" dirty="0" smtClean="0"/>
              <a:t> in 1816)</a:t>
            </a:r>
          </a:p>
          <a:p>
            <a:pPr marL="0" indent="0">
              <a:buNone/>
            </a:pPr>
            <a:endParaRPr lang="nb-NO" sz="8000" dirty="0" smtClean="0"/>
          </a:p>
          <a:p>
            <a:pPr marL="0" indent="0">
              <a:buNone/>
            </a:pPr>
            <a:r>
              <a:rPr lang="nb-NO" sz="8000" dirty="0" err="1" smtClean="0"/>
              <a:t>J.Bentham</a:t>
            </a:r>
            <a:r>
              <a:rPr lang="nb-NO" sz="8000" dirty="0" smtClean="0"/>
              <a:t> «A Fragment </a:t>
            </a:r>
            <a:r>
              <a:rPr lang="nb-NO" sz="8000" dirty="0" err="1" smtClean="0"/>
              <a:t>on</a:t>
            </a:r>
            <a:r>
              <a:rPr lang="nb-NO" sz="8000" dirty="0" smtClean="0"/>
              <a:t> </a:t>
            </a:r>
            <a:r>
              <a:rPr lang="nb-NO" sz="8000" dirty="0" err="1" smtClean="0"/>
              <a:t>Government</a:t>
            </a:r>
            <a:r>
              <a:rPr lang="nb-NO" sz="8000" dirty="0" smtClean="0"/>
              <a:t>» 1776</a:t>
            </a:r>
          </a:p>
          <a:p>
            <a:pPr marL="0" indent="0">
              <a:buNone/>
            </a:pPr>
            <a:endParaRPr lang="nb-NO" sz="8000" dirty="0"/>
          </a:p>
          <a:p>
            <a:pPr marL="0" indent="0">
              <a:buNone/>
            </a:pPr>
            <a:r>
              <a:rPr lang="nb-NO" sz="8000" dirty="0" smtClean="0"/>
              <a:t>Target </a:t>
            </a:r>
            <a:r>
              <a:rPr lang="nb-NO" sz="8000" dirty="0" err="1" smtClean="0"/>
              <a:t>of</a:t>
            </a:r>
            <a:r>
              <a:rPr lang="nb-NO" sz="8000" dirty="0" smtClean="0"/>
              <a:t> </a:t>
            </a:r>
            <a:r>
              <a:rPr lang="nb-NO" sz="8000" dirty="0" err="1" smtClean="0"/>
              <a:t>the</a:t>
            </a:r>
            <a:r>
              <a:rPr lang="nb-NO" sz="8000" dirty="0" smtClean="0"/>
              <a:t> </a:t>
            </a:r>
            <a:r>
              <a:rPr lang="nb-NO" sz="8000" dirty="0" err="1" smtClean="0"/>
              <a:t>criticisms</a:t>
            </a:r>
            <a:r>
              <a:rPr lang="nb-NO" sz="8000" dirty="0" smtClean="0"/>
              <a:t> </a:t>
            </a:r>
          </a:p>
          <a:p>
            <a:pPr marL="0" indent="0">
              <a:buNone/>
            </a:pPr>
            <a:endParaRPr lang="nb-NO" sz="8000" dirty="0"/>
          </a:p>
          <a:p>
            <a:pPr marL="0" indent="0">
              <a:buNone/>
            </a:pPr>
            <a:endParaRPr lang="nb-NO" sz="8000" dirty="0" smtClean="0"/>
          </a:p>
          <a:p>
            <a:pPr marL="0" indent="0">
              <a:buNone/>
            </a:pPr>
            <a:r>
              <a:rPr lang="nb-NO" sz="8000" dirty="0" err="1" smtClean="0"/>
              <a:t>W.Blackstone’s</a:t>
            </a:r>
            <a:r>
              <a:rPr lang="nb-NO" sz="8000" dirty="0" smtClean="0"/>
              <a:t> </a:t>
            </a:r>
            <a:r>
              <a:rPr lang="nb-NO" sz="8000" dirty="0" err="1" smtClean="0"/>
              <a:t>Commentaries</a:t>
            </a:r>
            <a:r>
              <a:rPr lang="nb-NO" sz="8000" dirty="0" smtClean="0"/>
              <a:t> </a:t>
            </a:r>
            <a:r>
              <a:rPr lang="nb-NO" sz="8000" dirty="0" err="1" smtClean="0"/>
              <a:t>on</a:t>
            </a:r>
            <a:r>
              <a:rPr lang="nb-NO" sz="8000" dirty="0" smtClean="0"/>
              <a:t> </a:t>
            </a:r>
            <a:r>
              <a:rPr lang="nb-NO" sz="8000" dirty="0" err="1" smtClean="0"/>
              <a:t>the</a:t>
            </a:r>
            <a:r>
              <a:rPr lang="nb-NO" sz="8000" dirty="0" smtClean="0"/>
              <a:t> Laws </a:t>
            </a:r>
            <a:r>
              <a:rPr lang="nb-NO" sz="8000" dirty="0" err="1" smtClean="0"/>
              <a:t>of</a:t>
            </a:r>
            <a:r>
              <a:rPr lang="nb-NO" sz="8000" dirty="0" smtClean="0"/>
              <a:t> England</a:t>
            </a:r>
          </a:p>
          <a:p>
            <a:pPr marL="0" indent="0">
              <a:buNone/>
            </a:pPr>
            <a:r>
              <a:rPr lang="nb-NO" sz="8000" dirty="0" smtClean="0"/>
              <a:t> </a:t>
            </a:r>
          </a:p>
          <a:p>
            <a:pPr marL="0" indent="0">
              <a:buNone/>
            </a:pPr>
            <a:r>
              <a:rPr lang="nb-NO" sz="8000" dirty="0" smtClean="0"/>
              <a:t>-</a:t>
            </a:r>
            <a:r>
              <a:rPr lang="nb-NO" sz="8000" dirty="0" err="1" smtClean="0"/>
              <a:t>he</a:t>
            </a:r>
            <a:r>
              <a:rPr lang="nb-NO" sz="8000" dirty="0" smtClean="0"/>
              <a:t> </a:t>
            </a:r>
            <a:r>
              <a:rPr lang="nb-NO" sz="8000" dirty="0" err="1" smtClean="0"/>
              <a:t>did</a:t>
            </a:r>
            <a:r>
              <a:rPr lang="nb-NO" sz="8000" dirty="0" smtClean="0"/>
              <a:t> not </a:t>
            </a:r>
            <a:r>
              <a:rPr lang="nb-NO" sz="8000" dirty="0" err="1" smtClean="0"/>
              <a:t>justified</a:t>
            </a:r>
            <a:r>
              <a:rPr lang="nb-NO" sz="8000" dirty="0" smtClean="0"/>
              <a:t> </a:t>
            </a:r>
            <a:r>
              <a:rPr lang="nb-NO" sz="8000" dirty="0" err="1" smtClean="0"/>
              <a:t>law</a:t>
            </a:r>
            <a:r>
              <a:rPr lang="nb-NO" sz="8000" dirty="0" smtClean="0"/>
              <a:t> in </a:t>
            </a:r>
            <a:r>
              <a:rPr lang="nb-NO" sz="8000" dirty="0" err="1" smtClean="0"/>
              <a:t>accordance</a:t>
            </a:r>
            <a:r>
              <a:rPr lang="nb-NO" sz="8000" dirty="0" smtClean="0"/>
              <a:t> to </a:t>
            </a:r>
            <a:r>
              <a:rPr lang="nb-NO" sz="8000" dirty="0" err="1" smtClean="0"/>
              <a:t>the</a:t>
            </a:r>
            <a:r>
              <a:rPr lang="nb-NO" sz="8000" dirty="0" smtClean="0"/>
              <a:t> </a:t>
            </a:r>
            <a:r>
              <a:rPr lang="nb-NO" sz="8000" dirty="0" err="1" smtClean="0"/>
              <a:t>principle</a:t>
            </a:r>
            <a:r>
              <a:rPr lang="nb-NO" sz="8000" dirty="0" smtClean="0"/>
              <a:t> </a:t>
            </a:r>
            <a:r>
              <a:rPr lang="nb-NO" sz="8000" dirty="0" err="1" smtClean="0"/>
              <a:t>of</a:t>
            </a:r>
            <a:r>
              <a:rPr lang="nb-NO" sz="8000" dirty="0" smtClean="0"/>
              <a:t> </a:t>
            </a:r>
            <a:r>
              <a:rPr lang="nb-NO" sz="8000" dirty="0" err="1" smtClean="0"/>
              <a:t>utility</a:t>
            </a:r>
            <a:r>
              <a:rPr lang="nb-NO" sz="8000" dirty="0" smtClean="0"/>
              <a:t> (</a:t>
            </a:r>
            <a:r>
              <a:rPr lang="nb-NO" sz="8000" dirty="0" err="1" smtClean="0"/>
              <a:t>max</a:t>
            </a:r>
            <a:r>
              <a:rPr lang="nb-NO" sz="8000" dirty="0" smtClean="0"/>
              <a:t> </a:t>
            </a:r>
            <a:r>
              <a:rPr lang="nb-NO" sz="8000" dirty="0" err="1" smtClean="0"/>
              <a:t>of</a:t>
            </a:r>
            <a:r>
              <a:rPr lang="nb-NO" sz="8000" dirty="0" smtClean="0"/>
              <a:t> total </a:t>
            </a:r>
            <a:r>
              <a:rPr lang="nb-NO" sz="8000" dirty="0" err="1" smtClean="0"/>
              <a:t>happiness</a:t>
            </a:r>
            <a:r>
              <a:rPr lang="nb-NO" sz="8000" dirty="0" smtClean="0"/>
              <a:t>)</a:t>
            </a:r>
          </a:p>
          <a:p>
            <a:pPr marL="0" indent="0">
              <a:buNone/>
            </a:pPr>
            <a:endParaRPr lang="nb-NO" sz="8000" dirty="0" smtClean="0"/>
          </a:p>
          <a:p>
            <a:pPr>
              <a:buFontTx/>
              <a:buChar char="-"/>
            </a:pPr>
            <a:r>
              <a:rPr lang="nb-NO" sz="8000" dirty="0" err="1" smtClean="0"/>
              <a:t>he</a:t>
            </a:r>
            <a:r>
              <a:rPr lang="nb-NO" sz="8000" dirty="0" smtClean="0"/>
              <a:t> </a:t>
            </a:r>
            <a:r>
              <a:rPr lang="nb-NO" sz="8000" dirty="0" err="1" smtClean="0"/>
              <a:t>confused</a:t>
            </a:r>
            <a:r>
              <a:rPr lang="nb-NO" sz="8000" dirty="0" smtClean="0"/>
              <a:t> </a:t>
            </a:r>
            <a:r>
              <a:rPr lang="nb-NO" sz="8000" dirty="0" err="1" smtClean="0"/>
              <a:t>the</a:t>
            </a:r>
            <a:r>
              <a:rPr lang="nb-NO" sz="8000" dirty="0" smtClean="0"/>
              <a:t> </a:t>
            </a:r>
            <a:r>
              <a:rPr lang="nb-NO" sz="8000" dirty="0" err="1" smtClean="0"/>
              <a:t>role</a:t>
            </a:r>
            <a:r>
              <a:rPr lang="nb-NO" sz="8000" dirty="0" smtClean="0"/>
              <a:t> </a:t>
            </a:r>
            <a:r>
              <a:rPr lang="nb-NO" sz="8000" dirty="0" err="1" smtClean="0"/>
              <a:t>of</a:t>
            </a:r>
            <a:r>
              <a:rPr lang="nb-NO" sz="8000" dirty="0" smtClean="0"/>
              <a:t> </a:t>
            </a:r>
            <a:r>
              <a:rPr lang="nb-NO" sz="8000" dirty="0" err="1" smtClean="0"/>
              <a:t>the</a:t>
            </a:r>
            <a:r>
              <a:rPr lang="nb-NO" sz="8000" dirty="0" smtClean="0"/>
              <a:t> «censor» </a:t>
            </a:r>
            <a:r>
              <a:rPr lang="nb-NO" sz="8000" dirty="0" err="1" smtClean="0"/>
              <a:t>with</a:t>
            </a:r>
            <a:r>
              <a:rPr lang="nb-NO" sz="8000" dirty="0" smtClean="0"/>
              <a:t> </a:t>
            </a:r>
            <a:r>
              <a:rPr lang="nb-NO" sz="8000" dirty="0" err="1" smtClean="0"/>
              <a:t>that</a:t>
            </a:r>
            <a:r>
              <a:rPr lang="nb-NO" sz="8000" dirty="0" smtClean="0"/>
              <a:t> </a:t>
            </a:r>
            <a:r>
              <a:rPr lang="nb-NO" sz="8000" dirty="0" err="1" smtClean="0"/>
              <a:t>of</a:t>
            </a:r>
            <a:r>
              <a:rPr lang="nb-NO" sz="8000" dirty="0" smtClean="0"/>
              <a:t> </a:t>
            </a:r>
            <a:r>
              <a:rPr lang="nb-NO" sz="8000" dirty="0" err="1" smtClean="0"/>
              <a:t>the</a:t>
            </a:r>
            <a:r>
              <a:rPr lang="nb-NO" sz="8000" dirty="0" smtClean="0"/>
              <a:t> «</a:t>
            </a:r>
            <a:r>
              <a:rPr lang="nb-NO" sz="8000" dirty="0" err="1" smtClean="0"/>
              <a:t>expositor</a:t>
            </a:r>
            <a:r>
              <a:rPr lang="nb-NO" sz="8000" dirty="0" smtClean="0"/>
              <a:t>» </a:t>
            </a:r>
            <a:r>
              <a:rPr lang="nb-NO" sz="8000" dirty="0" err="1" smtClean="0"/>
              <a:t>when</a:t>
            </a:r>
            <a:r>
              <a:rPr lang="nb-NO" sz="8000" dirty="0" smtClean="0"/>
              <a:t> </a:t>
            </a:r>
            <a:r>
              <a:rPr lang="nb-NO" sz="8000" dirty="0" err="1" smtClean="0"/>
              <a:t>he</a:t>
            </a:r>
            <a:r>
              <a:rPr lang="nb-NO" sz="8000" dirty="0" smtClean="0"/>
              <a:t> </a:t>
            </a:r>
            <a:r>
              <a:rPr lang="nb-NO" sz="8000" dirty="0" err="1" smtClean="0"/>
              <a:t>claimed</a:t>
            </a:r>
            <a:r>
              <a:rPr lang="nb-NO" sz="8000" dirty="0" smtClean="0"/>
              <a:t> </a:t>
            </a:r>
            <a:r>
              <a:rPr lang="nb-NO" sz="8000" dirty="0" err="1" smtClean="0"/>
              <a:t>that</a:t>
            </a:r>
            <a:r>
              <a:rPr lang="nb-NO" sz="8000" dirty="0" smtClean="0"/>
              <a:t> «</a:t>
            </a:r>
            <a:r>
              <a:rPr lang="nb-NO" sz="8000" dirty="0" err="1" smtClean="0"/>
              <a:t>every</a:t>
            </a:r>
            <a:r>
              <a:rPr lang="nb-NO" sz="8000" dirty="0" smtClean="0"/>
              <a:t> </a:t>
            </a:r>
            <a:r>
              <a:rPr lang="nb-NO" sz="8000" dirty="0" err="1" smtClean="0"/>
              <a:t>thing</a:t>
            </a:r>
            <a:r>
              <a:rPr lang="nb-NO" sz="8000" dirty="0" smtClean="0"/>
              <a:t> is as it </a:t>
            </a:r>
            <a:r>
              <a:rPr lang="nb-NO" sz="8000" dirty="0" err="1" smtClean="0"/>
              <a:t>should</a:t>
            </a:r>
            <a:r>
              <a:rPr lang="nb-NO" sz="8000" dirty="0" smtClean="0"/>
              <a:t> be» </a:t>
            </a:r>
            <a:r>
              <a:rPr lang="nb-NO" sz="8000" dirty="0" err="1" smtClean="0"/>
              <a:t>with</a:t>
            </a:r>
            <a:r>
              <a:rPr lang="nb-NO" sz="8000" dirty="0" smtClean="0"/>
              <a:t> </a:t>
            </a:r>
            <a:r>
              <a:rPr lang="nb-NO" sz="8000" dirty="0" err="1" smtClean="0"/>
              <a:t>reference</a:t>
            </a:r>
            <a:r>
              <a:rPr lang="nb-NO" sz="8000" dirty="0" smtClean="0"/>
              <a:t> to </a:t>
            </a:r>
            <a:r>
              <a:rPr lang="nb-NO" sz="8000" dirty="0" err="1" smtClean="0"/>
              <a:t>english</a:t>
            </a:r>
            <a:r>
              <a:rPr lang="nb-NO" sz="8000" dirty="0" smtClean="0"/>
              <a:t> </a:t>
            </a:r>
            <a:r>
              <a:rPr lang="nb-NO" sz="8000" dirty="0" err="1" smtClean="0"/>
              <a:t>law</a:t>
            </a:r>
            <a:endParaRPr lang="nb-NO" sz="8000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1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r>
              <a:rPr lang="nb-NO" dirty="0" smtClean="0"/>
              <a:t>«To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province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Expositor</a:t>
            </a:r>
            <a:r>
              <a:rPr lang="nb-NO" dirty="0" smtClean="0"/>
              <a:t> it </a:t>
            </a:r>
            <a:r>
              <a:rPr lang="nb-NO" dirty="0" err="1" smtClean="0"/>
              <a:t>belongs</a:t>
            </a:r>
            <a:r>
              <a:rPr lang="nb-NO" dirty="0" smtClean="0"/>
              <a:t> to </a:t>
            </a:r>
            <a:r>
              <a:rPr lang="nb-NO" dirty="0" err="1" smtClean="0"/>
              <a:t>explain</a:t>
            </a:r>
            <a:r>
              <a:rPr lang="nb-NO" dirty="0" smtClean="0"/>
              <a:t> to </a:t>
            </a:r>
            <a:r>
              <a:rPr lang="nb-NO" dirty="0" err="1" smtClean="0"/>
              <a:t>us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, as </a:t>
            </a:r>
            <a:r>
              <a:rPr lang="nb-NO" dirty="0" err="1" smtClean="0"/>
              <a:t>he</a:t>
            </a:r>
            <a:r>
              <a:rPr lang="nb-NO" dirty="0" smtClean="0"/>
              <a:t> </a:t>
            </a:r>
            <a:r>
              <a:rPr lang="nb-NO" dirty="0" err="1" smtClean="0"/>
              <a:t>supposes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Law </a:t>
            </a:r>
            <a:r>
              <a:rPr lang="nb-NO" i="1" dirty="0" smtClean="0"/>
              <a:t>is</a:t>
            </a:r>
            <a:r>
              <a:rPr lang="nb-NO" dirty="0" smtClean="0"/>
              <a:t>: to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i="1" dirty="0" smtClean="0"/>
              <a:t>Censor</a:t>
            </a:r>
            <a:r>
              <a:rPr lang="nb-NO" dirty="0" smtClean="0"/>
              <a:t>, to </a:t>
            </a:r>
            <a:r>
              <a:rPr lang="nb-NO" dirty="0" err="1" smtClean="0"/>
              <a:t>observe</a:t>
            </a:r>
            <a:r>
              <a:rPr lang="nb-NO" dirty="0" smtClean="0"/>
              <a:t> to </a:t>
            </a:r>
            <a:r>
              <a:rPr lang="nb-NO" dirty="0" err="1" smtClean="0"/>
              <a:t>us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he</a:t>
            </a:r>
            <a:r>
              <a:rPr lang="nb-NO" dirty="0" smtClean="0"/>
              <a:t> </a:t>
            </a:r>
            <a:r>
              <a:rPr lang="nb-NO" dirty="0" err="1" smtClean="0"/>
              <a:t>thinks</a:t>
            </a:r>
            <a:r>
              <a:rPr lang="nb-NO" dirty="0" smtClean="0"/>
              <a:t> it </a:t>
            </a:r>
            <a:r>
              <a:rPr lang="nb-NO" i="1" dirty="0" err="1" smtClean="0"/>
              <a:t>ought</a:t>
            </a:r>
            <a:r>
              <a:rPr lang="nb-NO" i="1" dirty="0" smtClean="0"/>
              <a:t> to be</a:t>
            </a:r>
            <a:r>
              <a:rPr lang="nb-NO" dirty="0" smtClean="0"/>
              <a:t>. The former, </a:t>
            </a:r>
            <a:r>
              <a:rPr lang="nb-NO" dirty="0" err="1" smtClean="0"/>
              <a:t>therefore</a:t>
            </a:r>
            <a:r>
              <a:rPr lang="nb-NO" dirty="0" smtClean="0"/>
              <a:t>, is </a:t>
            </a:r>
            <a:r>
              <a:rPr lang="nb-NO" dirty="0" err="1" smtClean="0"/>
              <a:t>principally</a:t>
            </a:r>
            <a:r>
              <a:rPr lang="nb-NO" dirty="0" smtClean="0"/>
              <a:t> </a:t>
            </a:r>
            <a:r>
              <a:rPr lang="nb-NO" dirty="0" err="1" smtClean="0"/>
              <a:t>occupied</a:t>
            </a:r>
            <a:r>
              <a:rPr lang="nb-NO" dirty="0" smtClean="0"/>
              <a:t> in </a:t>
            </a:r>
            <a:r>
              <a:rPr lang="nb-NO" dirty="0" err="1" smtClean="0"/>
              <a:t>stating</a:t>
            </a:r>
            <a:r>
              <a:rPr lang="nb-NO" dirty="0" smtClean="0"/>
              <a:t>, or in </a:t>
            </a:r>
            <a:r>
              <a:rPr lang="nb-NO" dirty="0" err="1" smtClean="0"/>
              <a:t>enquiring</a:t>
            </a:r>
            <a:r>
              <a:rPr lang="nb-NO" dirty="0" smtClean="0"/>
              <a:t> </a:t>
            </a:r>
            <a:r>
              <a:rPr lang="nb-NO" dirty="0" err="1" smtClean="0"/>
              <a:t>after</a:t>
            </a:r>
            <a:r>
              <a:rPr lang="nb-NO" dirty="0" smtClean="0"/>
              <a:t> </a:t>
            </a:r>
            <a:r>
              <a:rPr lang="nb-NO" i="1" dirty="0" err="1" smtClean="0"/>
              <a:t>facts</a:t>
            </a:r>
            <a:r>
              <a:rPr lang="nb-NO" dirty="0" smtClean="0"/>
              <a:t>: </a:t>
            </a:r>
            <a:r>
              <a:rPr lang="nb-NO" dirty="0" err="1" smtClean="0"/>
              <a:t>the</a:t>
            </a:r>
            <a:r>
              <a:rPr lang="nb-NO" dirty="0" smtClean="0"/>
              <a:t> latter, in </a:t>
            </a:r>
            <a:r>
              <a:rPr lang="nb-NO" dirty="0" err="1" smtClean="0"/>
              <a:t>discussing</a:t>
            </a:r>
            <a:r>
              <a:rPr lang="nb-NO" dirty="0" smtClean="0"/>
              <a:t> </a:t>
            </a:r>
            <a:r>
              <a:rPr lang="nb-NO" i="1" dirty="0" err="1" smtClean="0"/>
              <a:t>reasons</a:t>
            </a:r>
            <a:r>
              <a:rPr lang="nb-NO" dirty="0" smtClean="0"/>
              <a:t>»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This is </a:t>
            </a:r>
            <a:r>
              <a:rPr lang="nb-NO" dirty="0" err="1" smtClean="0"/>
              <a:t>again</a:t>
            </a:r>
            <a:r>
              <a:rPr lang="nb-NO" dirty="0" smtClean="0"/>
              <a:t> </a:t>
            </a:r>
            <a:r>
              <a:rPr lang="nb-NO" dirty="0" err="1" smtClean="0"/>
              <a:t>Hume’s</a:t>
            </a:r>
            <a:r>
              <a:rPr lang="nb-NO" dirty="0" smtClean="0"/>
              <a:t> «is-</a:t>
            </a:r>
            <a:r>
              <a:rPr lang="nb-NO" dirty="0" err="1" smtClean="0"/>
              <a:t>ought</a:t>
            </a:r>
            <a:r>
              <a:rPr lang="nb-NO" dirty="0" smtClean="0"/>
              <a:t>» problem!!</a:t>
            </a:r>
          </a:p>
        </p:txBody>
      </p:sp>
    </p:spTree>
    <p:extLst>
      <p:ext uri="{BB962C8B-B14F-4D97-AF65-F5344CB8AC3E}">
        <p14:creationId xmlns:p14="http://schemas.microsoft.com/office/powerpoint/2010/main" val="421173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Bentham’s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: </a:t>
            </a:r>
          </a:p>
          <a:p>
            <a:pPr marL="0" indent="0">
              <a:buNone/>
            </a:pP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task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expositor</a:t>
            </a:r>
            <a:r>
              <a:rPr lang="nb-NO" b="1" dirty="0" smtClean="0"/>
              <a:t> </a:t>
            </a:r>
            <a:r>
              <a:rPr lang="nb-NO" dirty="0" smtClean="0"/>
              <a:t>is to show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judges</a:t>
            </a:r>
            <a:r>
              <a:rPr lang="nb-NO" dirty="0" smtClean="0"/>
              <a:t> and legislators have done </a:t>
            </a:r>
          </a:p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task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b="1" dirty="0" err="1" smtClean="0"/>
              <a:t>the</a:t>
            </a:r>
            <a:r>
              <a:rPr lang="nb-NO" dirty="0" smtClean="0"/>
              <a:t> </a:t>
            </a:r>
            <a:r>
              <a:rPr lang="nb-NO" b="1" dirty="0" smtClean="0"/>
              <a:t>censor</a:t>
            </a:r>
            <a:r>
              <a:rPr lang="nb-NO" dirty="0" smtClean="0"/>
              <a:t>, </a:t>
            </a:r>
            <a:r>
              <a:rPr lang="nb-NO" dirty="0" err="1" smtClean="0"/>
              <a:t>instead</a:t>
            </a:r>
            <a:r>
              <a:rPr lang="nb-NO" dirty="0" smtClean="0"/>
              <a:t>, is to show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ought</a:t>
            </a:r>
            <a:r>
              <a:rPr lang="nb-NO" dirty="0" smtClean="0"/>
              <a:t> to do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Blackstone has </a:t>
            </a:r>
            <a:r>
              <a:rPr lang="nb-NO" dirty="0" err="1" smtClean="0"/>
              <a:t>confounded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Bentham’s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legal </a:t>
            </a:r>
            <a:r>
              <a:rPr lang="nb-NO" dirty="0" err="1" smtClean="0"/>
              <a:t>improvement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«…</a:t>
            </a:r>
            <a:r>
              <a:rPr lang="nb-NO" dirty="0"/>
              <a:t>a system </a:t>
            </a:r>
            <a:r>
              <a:rPr lang="nb-NO" dirty="0" err="1"/>
              <a:t>that</a:t>
            </a:r>
            <a:r>
              <a:rPr lang="nb-NO" dirty="0"/>
              <a:t> is never to be </a:t>
            </a:r>
            <a:r>
              <a:rPr lang="nb-NO" dirty="0" err="1"/>
              <a:t>censured</a:t>
            </a:r>
            <a:r>
              <a:rPr lang="nb-NO" dirty="0"/>
              <a:t>, </a:t>
            </a:r>
            <a:r>
              <a:rPr lang="nb-NO" dirty="0" err="1"/>
              <a:t>will</a:t>
            </a:r>
            <a:r>
              <a:rPr lang="nb-NO" dirty="0"/>
              <a:t> never be </a:t>
            </a:r>
            <a:r>
              <a:rPr lang="nb-NO" dirty="0" err="1"/>
              <a:t>improved</a:t>
            </a:r>
            <a:r>
              <a:rPr lang="nb-NO" dirty="0"/>
              <a:t>…»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Thus NOT by </a:t>
            </a:r>
            <a:r>
              <a:rPr lang="nb-NO" dirty="0" err="1" smtClean="0"/>
              <a:t>resorting</a:t>
            </a:r>
            <a:r>
              <a:rPr lang="nb-NO" dirty="0" smtClean="0"/>
              <a:t> to </a:t>
            </a:r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morality</a:t>
            </a:r>
            <a:r>
              <a:rPr lang="nb-NO" dirty="0" smtClean="0"/>
              <a:t> BUT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censor’s</a:t>
            </a:r>
            <a:r>
              <a:rPr lang="nb-NO" dirty="0" smtClean="0"/>
              <a:t> legal </a:t>
            </a:r>
            <a:r>
              <a:rPr lang="nb-NO" dirty="0" err="1" smtClean="0"/>
              <a:t>improvements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«</a:t>
            </a:r>
            <a:r>
              <a:rPr lang="nb-NO" dirty="0" err="1" smtClean="0"/>
              <a:t>securities</a:t>
            </a:r>
            <a:r>
              <a:rPr lang="nb-NO" dirty="0" smtClean="0"/>
              <a:t>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misrule</a:t>
            </a:r>
            <a:r>
              <a:rPr lang="nb-NO" dirty="0" smtClean="0"/>
              <a:t>»!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559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practical</a:t>
            </a:r>
            <a:r>
              <a:rPr lang="nb-NO" dirty="0" smtClean="0"/>
              <a:t> </a:t>
            </a:r>
            <a:r>
              <a:rPr lang="nb-NO" dirty="0" err="1" smtClean="0"/>
              <a:t>securities</a:t>
            </a:r>
            <a:r>
              <a:rPr lang="nb-NO" dirty="0" smtClean="0"/>
              <a:t> grant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maximization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total </a:t>
            </a:r>
            <a:r>
              <a:rPr lang="nb-NO" dirty="0" err="1"/>
              <a:t>happiness</a:t>
            </a:r>
            <a:r>
              <a:rPr lang="nb-NO" dirty="0"/>
              <a:t> </a:t>
            </a:r>
            <a:r>
              <a:rPr lang="nb-NO" dirty="0" smtClean="0"/>
              <a:t>as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/>
              <a:t>principle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 smtClean="0"/>
              <a:t>utility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Negative form: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ought</a:t>
            </a:r>
            <a:r>
              <a:rPr lang="nb-NO" dirty="0" smtClean="0"/>
              <a:t> to be </a:t>
            </a:r>
            <a:r>
              <a:rPr lang="nb-NO" dirty="0" err="1" smtClean="0"/>
              <a:t>made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would</a:t>
            </a:r>
            <a:r>
              <a:rPr lang="nb-NO" dirty="0" smtClean="0"/>
              <a:t> </a:t>
            </a:r>
            <a:r>
              <a:rPr lang="nb-NO" dirty="0" err="1" smtClean="0"/>
              <a:t>diminish</a:t>
            </a:r>
            <a:r>
              <a:rPr lang="nb-NO" dirty="0" smtClean="0"/>
              <a:t> general </a:t>
            </a:r>
            <a:r>
              <a:rPr lang="nb-NO" dirty="0" err="1" smtClean="0"/>
              <a:t>happiness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138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Utilitarianism</a:t>
            </a:r>
            <a:r>
              <a:rPr lang="nb-NO" dirty="0" smtClean="0"/>
              <a:t>: </a:t>
            </a:r>
            <a:r>
              <a:rPr lang="nb-NO" dirty="0" err="1" smtClean="0"/>
              <a:t>Principle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(Total or </a:t>
            </a:r>
            <a:r>
              <a:rPr lang="nb-NO" dirty="0" err="1" smtClean="0"/>
              <a:t>Average</a:t>
            </a:r>
            <a:r>
              <a:rPr lang="nb-NO" dirty="0" smtClean="0"/>
              <a:t>) </a:t>
            </a:r>
            <a:r>
              <a:rPr lang="nb-NO" dirty="0" err="1" smtClean="0"/>
              <a:t>Happiness</a:t>
            </a:r>
            <a:r>
              <a:rPr lang="nb-NO" dirty="0" smtClean="0"/>
              <a:t> as </a:t>
            </a:r>
            <a:r>
              <a:rPr lang="nb-NO" dirty="0" err="1" smtClean="0"/>
              <a:t>Principle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Law (and </a:t>
            </a:r>
            <a:r>
              <a:rPr lang="nb-NO" dirty="0" err="1" smtClean="0"/>
              <a:t>Justice</a:t>
            </a:r>
            <a:r>
              <a:rPr lang="nb-NO" dirty="0" smtClean="0"/>
              <a:t>):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Total </a:t>
            </a:r>
            <a:r>
              <a:rPr lang="nb-NO" dirty="0" err="1" smtClean="0"/>
              <a:t>Happiness</a:t>
            </a:r>
            <a:r>
              <a:rPr lang="nb-NO" dirty="0" smtClean="0"/>
              <a:t>/</a:t>
            </a:r>
            <a:r>
              <a:rPr lang="nb-NO" dirty="0" err="1" smtClean="0"/>
              <a:t>Utility</a:t>
            </a:r>
            <a:r>
              <a:rPr lang="nb-NO" dirty="0" smtClean="0"/>
              <a:t>: </a:t>
            </a:r>
            <a:r>
              <a:rPr lang="nb-NO" dirty="0" err="1" smtClean="0"/>
              <a:t>maximization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total </a:t>
            </a:r>
            <a:r>
              <a:rPr lang="nb-NO" dirty="0" err="1" smtClean="0"/>
              <a:t>utility</a:t>
            </a:r>
            <a:r>
              <a:rPr lang="nb-NO" dirty="0" smtClean="0"/>
              <a:t> by </a:t>
            </a:r>
            <a:r>
              <a:rPr lang="nb-NO" dirty="0" err="1" smtClean="0"/>
              <a:t>adding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utilities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Case 1</a:t>
            </a:r>
          </a:p>
          <a:p>
            <a:pPr marL="0" indent="0">
              <a:buNone/>
            </a:pPr>
            <a:r>
              <a:rPr lang="nb-NO" dirty="0" smtClean="0"/>
              <a:t>x2, y6,z4 = </a:t>
            </a:r>
            <a:r>
              <a:rPr lang="nb-NO" b="1" dirty="0" err="1" smtClean="0"/>
              <a:t>tot</a:t>
            </a:r>
            <a:r>
              <a:rPr lang="nb-NO" b="1" dirty="0" smtClean="0"/>
              <a:t>. 12   </a:t>
            </a:r>
            <a:r>
              <a:rPr lang="nb-NO" dirty="0" err="1" smtClean="0"/>
              <a:t>preferable</a:t>
            </a:r>
            <a:r>
              <a:rPr lang="nb-NO" dirty="0" smtClean="0"/>
              <a:t> to x4, y, 4, z3 = </a:t>
            </a:r>
            <a:r>
              <a:rPr lang="nb-NO" b="1" dirty="0" smtClean="0"/>
              <a:t>tot.11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Happiness</a:t>
            </a:r>
            <a:r>
              <a:rPr lang="nb-NO" dirty="0" smtClean="0"/>
              <a:t>/</a:t>
            </a:r>
            <a:r>
              <a:rPr lang="nb-NO" dirty="0" err="1" smtClean="0"/>
              <a:t>Utility</a:t>
            </a:r>
            <a:r>
              <a:rPr lang="nb-NO" dirty="0" smtClean="0"/>
              <a:t>: </a:t>
            </a:r>
            <a:r>
              <a:rPr lang="nb-NO" dirty="0" err="1" smtClean="0"/>
              <a:t>maximization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utility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x4,y4,z4</a:t>
            </a:r>
            <a:r>
              <a:rPr lang="nb-NO" dirty="0"/>
              <a:t> = </a:t>
            </a:r>
            <a:r>
              <a:rPr lang="nb-NO" b="1" dirty="0" err="1"/>
              <a:t>tot</a:t>
            </a:r>
            <a:r>
              <a:rPr lang="nb-NO" b="1" dirty="0"/>
              <a:t>. 12</a:t>
            </a:r>
            <a:r>
              <a:rPr lang="nb-NO" b="1" dirty="0" smtClean="0"/>
              <a:t> </a:t>
            </a:r>
            <a:r>
              <a:rPr lang="nb-NO" dirty="0" err="1" smtClean="0"/>
              <a:t>preferable</a:t>
            </a:r>
            <a:r>
              <a:rPr lang="nb-NO" dirty="0" smtClean="0"/>
              <a:t> to x10,y2, z1</a:t>
            </a:r>
            <a:r>
              <a:rPr lang="nb-NO" dirty="0"/>
              <a:t>= </a:t>
            </a:r>
            <a:r>
              <a:rPr lang="nb-NO" b="1" dirty="0" smtClean="0"/>
              <a:t>tot.13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786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This is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 smtClean="0"/>
              <a:t>criticism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«</a:t>
            </a:r>
            <a:r>
              <a:rPr lang="nb-NO" dirty="0" err="1" smtClean="0"/>
              <a:t>anarchist</a:t>
            </a:r>
            <a:r>
              <a:rPr lang="nb-NO" dirty="0" smtClean="0"/>
              <a:t>»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defender as </a:t>
            </a:r>
            <a:r>
              <a:rPr lang="nb-NO" dirty="0" err="1" smtClean="0"/>
              <a:t>criticised</a:t>
            </a:r>
            <a:r>
              <a:rPr lang="nb-NO" dirty="0" smtClean="0"/>
              <a:t> in:</a:t>
            </a:r>
            <a:endParaRPr lang="nb-NO" dirty="0"/>
          </a:p>
          <a:p>
            <a:pPr marL="0" indent="0">
              <a:buNone/>
            </a:pPr>
            <a:r>
              <a:rPr lang="nb-NO" dirty="0" err="1" smtClean="0"/>
              <a:t>J.Bentham’s</a:t>
            </a:r>
            <a:r>
              <a:rPr lang="nb-NO" dirty="0" smtClean="0"/>
              <a:t> «</a:t>
            </a:r>
            <a:r>
              <a:rPr lang="nb-NO" dirty="0" err="1" smtClean="0"/>
              <a:t>Nonsense</a:t>
            </a:r>
            <a:r>
              <a:rPr lang="nb-NO" dirty="0" smtClean="0"/>
              <a:t> </a:t>
            </a:r>
            <a:r>
              <a:rPr lang="nb-NO" dirty="0" err="1"/>
              <a:t>upon</a:t>
            </a:r>
            <a:r>
              <a:rPr lang="nb-NO" dirty="0"/>
              <a:t> Stilts</a:t>
            </a:r>
            <a:r>
              <a:rPr lang="nb-NO" dirty="0" smtClean="0"/>
              <a:t>» </a:t>
            </a:r>
            <a:r>
              <a:rPr lang="nb-NO" dirty="0" err="1" smtClean="0"/>
              <a:t>hitherto</a:t>
            </a:r>
            <a:r>
              <a:rPr lang="nb-NO" dirty="0" smtClean="0"/>
              <a:t> </a:t>
            </a:r>
            <a:r>
              <a:rPr lang="nb-NO" dirty="0" err="1" smtClean="0"/>
              <a:t>known</a:t>
            </a:r>
            <a:r>
              <a:rPr lang="nb-NO" dirty="0" smtClean="0"/>
              <a:t> as «</a:t>
            </a:r>
            <a:r>
              <a:rPr lang="nb-NO" dirty="0" err="1" smtClean="0"/>
              <a:t>Anarchical</a:t>
            </a:r>
            <a:r>
              <a:rPr lang="nb-NO" dirty="0" smtClean="0"/>
              <a:t> </a:t>
            </a:r>
            <a:r>
              <a:rPr lang="nb-NO" dirty="0" err="1" smtClean="0"/>
              <a:t>fallacies</a:t>
            </a:r>
            <a:r>
              <a:rPr lang="nb-NO" dirty="0" smtClean="0"/>
              <a:t>» 1795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 smtClean="0"/>
              <a:t>Main target</a:t>
            </a:r>
            <a:r>
              <a:rPr lang="nb-NO" dirty="0" smtClean="0"/>
              <a:t>: </a:t>
            </a:r>
            <a:r>
              <a:rPr lang="nb-NO" dirty="0" err="1" smtClean="0"/>
              <a:t>criticism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«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theory</a:t>
            </a:r>
            <a:r>
              <a:rPr lang="nb-NO" dirty="0" smtClean="0"/>
              <a:t>»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criticism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particularly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French </a:t>
            </a:r>
            <a:r>
              <a:rPr lang="nb-NO" dirty="0" err="1" smtClean="0"/>
              <a:t>Declaration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1789 (as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replicated</a:t>
            </a:r>
            <a:r>
              <a:rPr lang="nb-NO" dirty="0" smtClean="0"/>
              <a:t> in 1791)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72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 smtClean="0"/>
              <a:t>Bentham’s</a:t>
            </a:r>
            <a:r>
              <a:rPr lang="nb-NO" sz="2800" dirty="0" smtClean="0"/>
              <a:t> </a:t>
            </a:r>
            <a:r>
              <a:rPr lang="nb-NO" sz="2800" dirty="0" err="1" smtClean="0"/>
              <a:t>preliminary</a:t>
            </a:r>
            <a:r>
              <a:rPr lang="nb-NO" sz="2800" dirty="0" smtClean="0"/>
              <a:t> charge to </a:t>
            </a:r>
            <a:r>
              <a:rPr lang="nb-NO" sz="2800" dirty="0" err="1" smtClean="0"/>
              <a:t>natural</a:t>
            </a:r>
            <a:r>
              <a:rPr lang="nb-NO" sz="2800" dirty="0" smtClean="0"/>
              <a:t> </a:t>
            </a:r>
            <a:r>
              <a:rPr lang="nb-NO" sz="2800" dirty="0" err="1" smtClean="0"/>
              <a:t>law</a:t>
            </a:r>
            <a:r>
              <a:rPr lang="nb-NO" sz="2800" dirty="0" smtClean="0"/>
              <a:t> </a:t>
            </a:r>
            <a:r>
              <a:rPr lang="nb-NO" sz="2800" dirty="0" err="1" smtClean="0"/>
              <a:t>based</a:t>
            </a:r>
            <a:r>
              <a:rPr lang="nb-NO" sz="2800" dirty="0" smtClean="0"/>
              <a:t> </a:t>
            </a:r>
            <a:r>
              <a:rPr lang="nb-NO" sz="2800" dirty="0" err="1" smtClean="0"/>
              <a:t>declarations</a:t>
            </a:r>
            <a:r>
              <a:rPr lang="nb-NO" sz="2800" dirty="0" smtClean="0"/>
              <a:t>: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declaration</a:t>
            </a:r>
            <a:r>
              <a:rPr lang="nb-NO" dirty="0" smtClean="0"/>
              <a:t> shows 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r>
              <a:rPr lang="nb-NO" dirty="0" smtClean="0"/>
              <a:t> </a:t>
            </a:r>
            <a:r>
              <a:rPr lang="nb-NO" dirty="0" err="1" smtClean="0"/>
              <a:t>appetite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ruling</a:t>
            </a:r>
            <a:r>
              <a:rPr lang="nb-NO" dirty="0" smtClean="0"/>
              <a:t> </a:t>
            </a:r>
            <a:r>
              <a:rPr lang="nb-NO" dirty="0" err="1" smtClean="0"/>
              <a:t>posterity</a:t>
            </a:r>
            <a:r>
              <a:rPr lang="nb-NO" dirty="0" smtClean="0"/>
              <a:t>»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dirty="0"/>
              <a:t>(</a:t>
            </a:r>
            <a:r>
              <a:rPr lang="nb-NO" dirty="0" err="1"/>
              <a:t>J.Bentham</a:t>
            </a:r>
            <a:r>
              <a:rPr lang="nb-NO" dirty="0"/>
              <a:t>, Rights, </a:t>
            </a:r>
            <a:r>
              <a:rPr lang="nb-NO" dirty="0" err="1"/>
              <a:t>Representation</a:t>
            </a:r>
            <a:r>
              <a:rPr lang="nb-NO" dirty="0"/>
              <a:t>, and Reform </a:t>
            </a:r>
            <a:r>
              <a:rPr lang="nb-NO" dirty="0" err="1"/>
              <a:t>pp</a:t>
            </a:r>
            <a:r>
              <a:rPr lang="nb-NO" dirty="0"/>
              <a:t>. 181)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«</a:t>
            </a:r>
            <a:r>
              <a:rPr lang="nb-NO" dirty="0" err="1" smtClean="0"/>
              <a:t>What</a:t>
            </a:r>
            <a:r>
              <a:rPr lang="nb-NO" dirty="0" smtClean="0"/>
              <a:t> I </a:t>
            </a:r>
            <a:r>
              <a:rPr lang="nb-NO" dirty="0" err="1" smtClean="0"/>
              <a:t>mean</a:t>
            </a:r>
            <a:r>
              <a:rPr lang="nb-NO" dirty="0" smtClean="0"/>
              <a:t> to </a:t>
            </a:r>
            <a:r>
              <a:rPr lang="nb-NO" dirty="0" err="1" smtClean="0"/>
              <a:t>attack</a:t>
            </a:r>
            <a:r>
              <a:rPr lang="nb-NO" dirty="0" smtClean="0"/>
              <a:t> is…alla ante-legal and anti-legal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man…not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execution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design..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design </a:t>
            </a:r>
            <a:r>
              <a:rPr lang="nb-NO" dirty="0" err="1" smtClean="0"/>
              <a:t>itself</a:t>
            </a:r>
            <a:r>
              <a:rPr lang="nb-NO" dirty="0" smtClean="0"/>
              <a:t>…</a:t>
            </a:r>
            <a:r>
              <a:rPr lang="nb-NO" dirty="0" err="1" smtClean="0"/>
              <a:t>the</a:t>
            </a:r>
            <a:r>
              <a:rPr lang="nb-NO" dirty="0" smtClean="0"/>
              <a:t> French </a:t>
            </a:r>
            <a:r>
              <a:rPr lang="nb-NO" dirty="0" err="1" smtClean="0"/>
              <a:t>had</a:t>
            </a:r>
            <a:r>
              <a:rPr lang="nb-NO" dirty="0" smtClean="0"/>
              <a:t> not </a:t>
            </a:r>
            <a:r>
              <a:rPr lang="nb-NO" dirty="0" err="1" smtClean="0"/>
              <a:t>failed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execution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design…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rather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design </a:t>
            </a:r>
            <a:r>
              <a:rPr lang="nb-NO" dirty="0" err="1" smtClean="0"/>
              <a:t>could</a:t>
            </a:r>
            <a:r>
              <a:rPr lang="nb-NO" dirty="0" smtClean="0"/>
              <a:t> not be </a:t>
            </a:r>
            <a:r>
              <a:rPr lang="nb-NO" dirty="0" err="1" smtClean="0"/>
              <a:t>executed</a:t>
            </a:r>
            <a:r>
              <a:rPr lang="nb-NO" dirty="0" smtClean="0"/>
              <a:t>…» Ibid.38</a:t>
            </a:r>
          </a:p>
        </p:txBody>
      </p:sp>
    </p:spTree>
    <p:extLst>
      <p:ext uri="{BB962C8B-B14F-4D97-AF65-F5344CB8AC3E}">
        <p14:creationId xmlns:p14="http://schemas.microsoft.com/office/powerpoint/2010/main" val="30026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In ‘</a:t>
            </a:r>
            <a:r>
              <a:rPr lang="nb-NO" dirty="0" err="1" smtClean="0"/>
              <a:t>Anarchical</a:t>
            </a:r>
            <a:r>
              <a:rPr lang="nb-NO" dirty="0" smtClean="0"/>
              <a:t> </a:t>
            </a:r>
            <a:r>
              <a:rPr lang="nb-NO" dirty="0" err="1" smtClean="0"/>
              <a:t>fallacies</a:t>
            </a:r>
            <a:r>
              <a:rPr lang="nb-NO" dirty="0" smtClean="0"/>
              <a:t>’ </a:t>
            </a:r>
            <a:r>
              <a:rPr lang="nb-NO" dirty="0" err="1" smtClean="0"/>
              <a:t>Bentham</a:t>
            </a:r>
            <a:r>
              <a:rPr lang="nb-NO" dirty="0" smtClean="0"/>
              <a:t> sees 4 problems in </a:t>
            </a:r>
            <a:r>
              <a:rPr lang="nb-NO" dirty="0" err="1" smtClean="0"/>
              <a:t>the</a:t>
            </a:r>
            <a:r>
              <a:rPr lang="nb-NO" dirty="0" smtClean="0"/>
              <a:t> French </a:t>
            </a:r>
            <a:r>
              <a:rPr lang="nb-NO" dirty="0" err="1" smtClean="0"/>
              <a:t>Declaration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1)</a:t>
            </a:r>
            <a:r>
              <a:rPr lang="nb-NO" dirty="0" err="1" smtClean="0"/>
              <a:t>Tendency</a:t>
            </a:r>
            <a:r>
              <a:rPr lang="nb-NO" dirty="0" smtClean="0"/>
              <a:t> to </a:t>
            </a:r>
            <a:r>
              <a:rPr lang="nb-NO" dirty="0" err="1" smtClean="0"/>
              <a:t>produce</a:t>
            </a:r>
            <a:r>
              <a:rPr lang="nb-NO" dirty="0" smtClean="0"/>
              <a:t> </a:t>
            </a:r>
            <a:r>
              <a:rPr lang="nb-NO" dirty="0" err="1" smtClean="0"/>
              <a:t>anarchy</a:t>
            </a:r>
            <a:r>
              <a:rPr lang="nb-NO" dirty="0" smtClean="0"/>
              <a:t>: </a:t>
            </a:r>
            <a:r>
              <a:rPr lang="nb-NO" dirty="0" err="1" smtClean="0"/>
              <a:t>revolutionary</a:t>
            </a:r>
            <a:r>
              <a:rPr lang="nb-NO" dirty="0" smtClean="0"/>
              <a:t> </a:t>
            </a:r>
            <a:r>
              <a:rPr lang="nb-NO" dirty="0" err="1" smtClean="0"/>
              <a:t>insurrection</a:t>
            </a:r>
            <a:r>
              <a:rPr lang="nb-NO" dirty="0" smtClean="0"/>
              <a:t> </a:t>
            </a:r>
            <a:r>
              <a:rPr lang="nb-NO" dirty="0" err="1" smtClean="0"/>
              <a:t>had</a:t>
            </a:r>
            <a:r>
              <a:rPr lang="nb-NO" dirty="0" smtClean="0"/>
              <a:t> to be </a:t>
            </a:r>
            <a:r>
              <a:rPr lang="nb-NO" dirty="0" err="1" smtClean="0"/>
              <a:t>justified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encourage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insurrection</a:t>
            </a:r>
            <a:r>
              <a:rPr lang="nb-NO" dirty="0" smtClean="0"/>
              <a:t> «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saw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seeds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anarchy</a:t>
            </a:r>
            <a:r>
              <a:rPr lang="nb-NO" dirty="0" smtClean="0"/>
              <a:t> </a:t>
            </a:r>
            <a:r>
              <a:rPr lang="nb-NO" dirty="0" err="1" smtClean="0"/>
              <a:t>broadcast</a:t>
            </a:r>
            <a:r>
              <a:rPr lang="nb-NO" dirty="0" smtClean="0"/>
              <a:t>: in </a:t>
            </a:r>
            <a:r>
              <a:rPr lang="nb-NO" dirty="0" err="1" smtClean="0"/>
              <a:t>justifying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demolition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existing</a:t>
            </a:r>
            <a:r>
              <a:rPr lang="nb-NO" dirty="0" smtClean="0"/>
              <a:t> </a:t>
            </a:r>
            <a:r>
              <a:rPr lang="nb-NO" dirty="0" err="1" smtClean="0"/>
              <a:t>authorities</a:t>
            </a:r>
            <a:r>
              <a:rPr lang="nb-NO" dirty="0" smtClean="0"/>
              <a:t>,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undermine</a:t>
            </a:r>
            <a:r>
              <a:rPr lang="nb-NO" dirty="0" smtClean="0"/>
              <a:t> all </a:t>
            </a:r>
            <a:r>
              <a:rPr lang="nb-NO" dirty="0" err="1" smtClean="0"/>
              <a:t>future</a:t>
            </a:r>
            <a:r>
              <a:rPr lang="nb-NO" dirty="0" smtClean="0"/>
              <a:t> </a:t>
            </a:r>
            <a:r>
              <a:rPr lang="nb-NO" dirty="0" err="1" smtClean="0"/>
              <a:t>ones</a:t>
            </a:r>
            <a:r>
              <a:rPr lang="nb-NO" dirty="0" smtClean="0"/>
              <a:t> …»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722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2) </a:t>
            </a:r>
            <a:r>
              <a:rPr lang="nb-NO" dirty="0" err="1" smtClean="0"/>
              <a:t>Incorporation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fallacious</a:t>
            </a:r>
            <a:r>
              <a:rPr lang="nb-NO" dirty="0" smtClean="0"/>
              <a:t> arguments: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abstractness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language</a:t>
            </a:r>
            <a:r>
              <a:rPr lang="nb-NO" dirty="0" smtClean="0"/>
              <a:t> and </a:t>
            </a:r>
            <a:r>
              <a:rPr lang="nb-NO" dirty="0" err="1" smtClean="0"/>
              <a:t>substance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produce</a:t>
            </a:r>
            <a:r>
              <a:rPr lang="nb-NO" dirty="0" smtClean="0"/>
              <a:t> a </a:t>
            </a:r>
            <a:r>
              <a:rPr lang="nb-NO" dirty="0" err="1" smtClean="0"/>
              <a:t>fallacious</a:t>
            </a:r>
            <a:r>
              <a:rPr lang="nb-NO" dirty="0" smtClean="0"/>
              <a:t> </a:t>
            </a:r>
            <a:r>
              <a:rPr lang="nb-NO" dirty="0" err="1" smtClean="0"/>
              <a:t>result</a:t>
            </a:r>
            <a:r>
              <a:rPr lang="nb-NO" dirty="0" smtClean="0"/>
              <a:t> 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abstract</a:t>
            </a:r>
            <a:r>
              <a:rPr lang="nb-NO" dirty="0" smtClean="0"/>
              <a:t> </a:t>
            </a:r>
            <a:r>
              <a:rPr lang="nb-NO" dirty="0" err="1" smtClean="0"/>
              <a:t>proposition</a:t>
            </a:r>
            <a:r>
              <a:rPr lang="nb-NO" dirty="0" smtClean="0"/>
              <a:t> </a:t>
            </a:r>
            <a:r>
              <a:rPr lang="nb-NO" dirty="0" err="1" smtClean="0"/>
              <a:t>resorted</a:t>
            </a:r>
            <a:r>
              <a:rPr lang="nb-NO" dirty="0" smtClean="0"/>
              <a:t> to for proff, a cover for </a:t>
            </a:r>
            <a:r>
              <a:rPr lang="nb-NO" dirty="0" err="1" smtClean="0"/>
              <a:t>introducing</a:t>
            </a:r>
            <a:r>
              <a:rPr lang="nb-NO" dirty="0" smtClean="0"/>
              <a:t>,…</a:t>
            </a:r>
            <a:r>
              <a:rPr lang="nb-NO" u="sng" dirty="0" err="1" smtClean="0"/>
              <a:t>the</a:t>
            </a:r>
            <a:r>
              <a:rPr lang="nb-NO" u="sng" dirty="0" smtClean="0"/>
              <a:t> </a:t>
            </a:r>
            <a:r>
              <a:rPr lang="nb-NO" u="sng" dirty="0" err="1" smtClean="0"/>
              <a:t>very</a:t>
            </a:r>
            <a:r>
              <a:rPr lang="nb-NO" u="sng" dirty="0" smtClean="0"/>
              <a:t> </a:t>
            </a:r>
            <a:r>
              <a:rPr lang="nb-NO" u="sng" dirty="0" err="1" smtClean="0"/>
              <a:t>proposition</a:t>
            </a:r>
            <a:r>
              <a:rPr lang="nb-NO" u="sng" dirty="0" smtClean="0"/>
              <a:t> </a:t>
            </a:r>
            <a:r>
              <a:rPr lang="nb-NO" u="sng" dirty="0" err="1" smtClean="0"/>
              <a:t>which</a:t>
            </a:r>
            <a:r>
              <a:rPr lang="nb-NO" u="sng" dirty="0" smtClean="0"/>
              <a:t> is </a:t>
            </a:r>
            <a:r>
              <a:rPr lang="nb-NO" u="sng" dirty="0" err="1" smtClean="0"/>
              <a:t>admitted</a:t>
            </a:r>
            <a:r>
              <a:rPr lang="nb-NO" u="sng" dirty="0" smtClean="0"/>
              <a:t> to stand in </a:t>
            </a:r>
            <a:r>
              <a:rPr lang="nb-NO" u="sng" dirty="0" err="1" smtClean="0"/>
              <a:t>need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</a:t>
            </a:r>
            <a:r>
              <a:rPr lang="nb-NO" u="sng" dirty="0" err="1" smtClean="0"/>
              <a:t>proof</a:t>
            </a:r>
            <a:r>
              <a:rPr lang="nb-NO" dirty="0" smtClean="0"/>
              <a:t>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93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3) </a:t>
            </a:r>
            <a:r>
              <a:rPr lang="nb-NO" dirty="0" err="1" smtClean="0"/>
              <a:t>Encouragement</a:t>
            </a:r>
            <a:r>
              <a:rPr lang="nb-NO" dirty="0" smtClean="0"/>
              <a:t> to violent feelings: </a:t>
            </a:r>
            <a:r>
              <a:rPr lang="nb-NO" dirty="0" err="1" smtClean="0"/>
              <a:t>rather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restraining</a:t>
            </a:r>
            <a:r>
              <a:rPr lang="nb-NO" dirty="0" smtClean="0"/>
              <a:t> 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selfish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hostile</a:t>
            </a:r>
            <a:r>
              <a:rPr lang="nb-NO" dirty="0" smtClean="0"/>
              <a:t> </a:t>
            </a:r>
            <a:r>
              <a:rPr lang="nb-NO" dirty="0" err="1" smtClean="0"/>
              <a:t>passions</a:t>
            </a:r>
            <a:r>
              <a:rPr lang="nb-NO" dirty="0" smtClean="0"/>
              <a:t>»,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Declaration</a:t>
            </a:r>
            <a:r>
              <a:rPr lang="nb-NO" dirty="0" smtClean="0"/>
              <a:t> </a:t>
            </a:r>
            <a:r>
              <a:rPr lang="nb-NO" dirty="0" err="1" smtClean="0"/>
              <a:t>added</a:t>
            </a:r>
            <a:r>
              <a:rPr lang="nb-NO" dirty="0" smtClean="0"/>
              <a:t> «as </a:t>
            </a:r>
            <a:r>
              <a:rPr lang="nb-NO" dirty="0" err="1" smtClean="0"/>
              <a:t>much</a:t>
            </a:r>
            <a:r>
              <a:rPr lang="nb-NO" dirty="0" smtClean="0"/>
              <a:t> force as </a:t>
            </a:r>
            <a:r>
              <a:rPr lang="nb-NO" dirty="0" err="1" smtClean="0"/>
              <a:t>possible</a:t>
            </a:r>
            <a:r>
              <a:rPr lang="nb-NO" dirty="0" smtClean="0"/>
              <a:t> to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passions</a:t>
            </a:r>
            <a:r>
              <a:rPr lang="nb-NO" dirty="0" smtClean="0"/>
              <a:t>» etc.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31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Major Problem</a:t>
            </a:r>
          </a:p>
          <a:p>
            <a:pPr marL="0" indent="0">
              <a:buNone/>
            </a:pPr>
            <a:r>
              <a:rPr lang="nb-NO" dirty="0" smtClean="0"/>
              <a:t>4)</a:t>
            </a:r>
            <a:r>
              <a:rPr lang="nb-NO" dirty="0" err="1" smtClean="0"/>
              <a:t>Ontological</a:t>
            </a:r>
            <a:r>
              <a:rPr lang="nb-NO" dirty="0" smtClean="0"/>
              <a:t> problem: </a:t>
            </a:r>
            <a:r>
              <a:rPr lang="nb-NO" dirty="0" err="1" smtClean="0"/>
              <a:t>inappropriate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language</a:t>
            </a:r>
            <a:r>
              <a:rPr lang="nb-NO" dirty="0" smtClean="0"/>
              <a:t>. The </a:t>
            </a:r>
            <a:r>
              <a:rPr lang="nb-NO" dirty="0" err="1" smtClean="0"/>
              <a:t>language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Declaration</a:t>
            </a:r>
            <a:r>
              <a:rPr lang="nb-NO" dirty="0" smtClean="0"/>
              <a:t> </a:t>
            </a:r>
            <a:r>
              <a:rPr lang="nb-NO" dirty="0" err="1" smtClean="0"/>
              <a:t>whould</a:t>
            </a:r>
            <a:r>
              <a:rPr lang="nb-NO" dirty="0" smtClean="0"/>
              <a:t> have </a:t>
            </a:r>
            <a:r>
              <a:rPr lang="nb-NO" dirty="0" err="1" smtClean="0"/>
              <a:t>suited</a:t>
            </a:r>
            <a:r>
              <a:rPr lang="nb-NO" dirty="0"/>
              <a:t> </a:t>
            </a:r>
            <a:r>
              <a:rPr lang="nb-NO" dirty="0" smtClean="0"/>
              <a:t>«an </a:t>
            </a:r>
            <a:r>
              <a:rPr lang="nb-NO" dirty="0" err="1" smtClean="0"/>
              <a:t>oriental</a:t>
            </a:r>
            <a:r>
              <a:rPr lang="nb-NO" dirty="0" smtClean="0"/>
              <a:t> tale…</a:t>
            </a:r>
            <a:r>
              <a:rPr lang="nb-NO" dirty="0" err="1" smtClean="0"/>
              <a:t>but</a:t>
            </a:r>
            <a:r>
              <a:rPr lang="nb-NO" dirty="0" smtClean="0"/>
              <a:t> not a body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laws</a:t>
            </a:r>
            <a:r>
              <a:rPr lang="nb-NO" dirty="0" smtClean="0"/>
              <a:t>, </a:t>
            </a:r>
            <a:r>
              <a:rPr lang="nb-NO" dirty="0" err="1" smtClean="0"/>
              <a:t>especially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laws</a:t>
            </a:r>
            <a:r>
              <a:rPr lang="nb-NO" dirty="0" smtClean="0"/>
              <a:t> given as </a:t>
            </a:r>
            <a:r>
              <a:rPr lang="nb-NO" dirty="0" err="1" smtClean="0"/>
              <a:t>constitutional</a:t>
            </a:r>
            <a:r>
              <a:rPr lang="nb-NO" dirty="0" smtClean="0"/>
              <a:t> and fundamental </a:t>
            </a:r>
            <a:r>
              <a:rPr lang="nb-NO" dirty="0" err="1" smtClean="0"/>
              <a:t>ones</a:t>
            </a:r>
            <a:r>
              <a:rPr lang="nb-NO" dirty="0" smtClean="0"/>
              <a:t>»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75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Analysis </a:t>
            </a:r>
            <a:r>
              <a:rPr lang="nb-NO" dirty="0" err="1" smtClean="0"/>
              <a:t>of</a:t>
            </a:r>
            <a:r>
              <a:rPr lang="nb-NO" dirty="0" smtClean="0"/>
              <a:t> 4:</a:t>
            </a:r>
          </a:p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Declaration</a:t>
            </a:r>
            <a:r>
              <a:rPr lang="nb-NO" dirty="0" smtClean="0"/>
              <a:t> makes </a:t>
            </a:r>
            <a:r>
              <a:rPr lang="nb-NO" dirty="0" err="1" smtClean="0"/>
              <a:t>propositions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fact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obviously</a:t>
            </a:r>
            <a:r>
              <a:rPr lang="nb-NO" dirty="0" smtClean="0"/>
              <a:t> false! </a:t>
            </a:r>
            <a:r>
              <a:rPr lang="nb-NO" dirty="0" err="1" smtClean="0"/>
              <a:t>Says</a:t>
            </a:r>
            <a:r>
              <a:rPr lang="nb-NO" dirty="0" smtClean="0"/>
              <a:t> </a:t>
            </a:r>
            <a:r>
              <a:rPr lang="nb-NO" dirty="0" err="1" smtClean="0"/>
              <a:t>Bentham</a:t>
            </a:r>
            <a:r>
              <a:rPr lang="nb-NO" dirty="0" smtClean="0"/>
              <a:t>: Art.1 </a:t>
            </a:r>
            <a:r>
              <a:rPr lang="nb-NO" dirty="0" err="1" smtClean="0"/>
              <a:t>states</a:t>
            </a:r>
            <a:r>
              <a:rPr lang="nb-NO" dirty="0" smtClean="0"/>
              <a:t> «in </a:t>
            </a:r>
            <a:r>
              <a:rPr lang="nb-NO" dirty="0" err="1" smtClean="0"/>
              <a:t>respect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men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born</a:t>
            </a:r>
            <a:r>
              <a:rPr lang="nb-NO" dirty="0" smtClean="0"/>
              <a:t> and </a:t>
            </a:r>
            <a:r>
              <a:rPr lang="nb-NO" dirty="0" err="1" smtClean="0"/>
              <a:t>remain</a:t>
            </a:r>
            <a:r>
              <a:rPr lang="nb-NO" dirty="0" smtClean="0"/>
              <a:t> </a:t>
            </a:r>
            <a:r>
              <a:rPr lang="nb-NO" dirty="0" err="1" smtClean="0"/>
              <a:t>free</a:t>
            </a:r>
            <a:r>
              <a:rPr lang="nb-NO" dirty="0" smtClean="0"/>
              <a:t> and </a:t>
            </a:r>
            <a:r>
              <a:rPr lang="nb-NO" dirty="0" err="1" smtClean="0"/>
              <a:t>equal</a:t>
            </a:r>
            <a:r>
              <a:rPr lang="nb-NO" dirty="0" smtClean="0"/>
              <a:t>»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YET ALL MEN «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dirty="0" err="1" smtClean="0"/>
              <a:t>born</a:t>
            </a:r>
            <a:r>
              <a:rPr lang="nb-NO" dirty="0" smtClean="0"/>
              <a:t> in </a:t>
            </a:r>
            <a:r>
              <a:rPr lang="nb-NO" dirty="0" err="1" smtClean="0"/>
              <a:t>subjection</a:t>
            </a:r>
            <a:r>
              <a:rPr lang="nb-NO" dirty="0" smtClean="0"/>
              <a:t>»! It is irrelevant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valid </a:t>
            </a:r>
            <a:r>
              <a:rPr lang="nb-NO" dirty="0" err="1" smtClean="0"/>
              <a:t>before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institutionalization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government</a:t>
            </a:r>
            <a:r>
              <a:rPr lang="nb-NO" dirty="0" smtClean="0"/>
              <a:t> </a:t>
            </a:r>
            <a:r>
              <a:rPr lang="nb-NO" dirty="0" err="1" smtClean="0"/>
              <a:t>after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a </a:t>
            </a:r>
            <a:r>
              <a:rPr lang="nb-NO" dirty="0" err="1" smtClean="0"/>
              <a:t>government</a:t>
            </a:r>
            <a:r>
              <a:rPr lang="nb-NO" dirty="0" smtClean="0"/>
              <a:t> has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created</a:t>
            </a:r>
            <a:r>
              <a:rPr lang="nb-NO" dirty="0" smtClean="0"/>
              <a:t>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03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Declaration</a:t>
            </a:r>
            <a:r>
              <a:rPr lang="nb-NO" dirty="0" smtClean="0"/>
              <a:t> is </a:t>
            </a:r>
            <a:r>
              <a:rPr lang="nb-NO" dirty="0" err="1" smtClean="0"/>
              <a:t>ambiguous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«CAN»</a:t>
            </a:r>
          </a:p>
          <a:p>
            <a:pPr marL="457200" indent="-457200">
              <a:buAutoNum type="arabicParenR"/>
            </a:pPr>
            <a:r>
              <a:rPr lang="nb-NO" dirty="0" smtClean="0"/>
              <a:t>As </a:t>
            </a:r>
            <a:r>
              <a:rPr lang="nb-NO" dirty="0" err="1" smtClean="0"/>
              <a:t>signifying</a:t>
            </a:r>
            <a:r>
              <a:rPr lang="nb-NO" dirty="0" smtClean="0"/>
              <a:t>: «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established</a:t>
            </a:r>
            <a:r>
              <a:rPr lang="nb-NO" dirty="0" smtClean="0"/>
              <a:t>»</a:t>
            </a:r>
          </a:p>
          <a:p>
            <a:pPr marL="457200" indent="-457200">
              <a:buAutoNum type="arabicParenR"/>
            </a:pPr>
            <a:r>
              <a:rPr lang="nb-NO" dirty="0" smtClean="0"/>
              <a:t>As </a:t>
            </a:r>
            <a:r>
              <a:rPr lang="nb-NO" dirty="0" err="1" smtClean="0"/>
              <a:t>signifying</a:t>
            </a:r>
            <a:r>
              <a:rPr lang="nb-NO" dirty="0" smtClean="0"/>
              <a:t> «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ought</a:t>
            </a:r>
            <a:r>
              <a:rPr lang="nb-NO" dirty="0" smtClean="0"/>
              <a:t> to be </a:t>
            </a:r>
            <a:r>
              <a:rPr lang="nb-NO" dirty="0" err="1" smtClean="0"/>
              <a:t>established</a:t>
            </a:r>
            <a:r>
              <a:rPr lang="nb-NO" dirty="0" smtClean="0"/>
              <a:t>»</a:t>
            </a:r>
          </a:p>
          <a:p>
            <a:pPr marL="457200" indent="-457200">
              <a:buAutoNum type="arabicParenR"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This is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  <a:r>
              <a:rPr lang="nb-NO" dirty="0" err="1" smtClean="0"/>
              <a:t>natural</a:t>
            </a:r>
            <a:r>
              <a:rPr lang="nb-NO" dirty="0" smtClean="0"/>
              <a:t> right </a:t>
            </a:r>
            <a:r>
              <a:rPr lang="nb-NO" dirty="0" err="1" smtClean="0"/>
              <a:t>pretend</a:t>
            </a:r>
            <a:r>
              <a:rPr lang="nb-NO" dirty="0" smtClean="0"/>
              <a:t> to </a:t>
            </a:r>
            <a:r>
              <a:rPr lang="nb-NO" dirty="0" err="1" smtClean="0"/>
              <a:t>exist</a:t>
            </a:r>
            <a:r>
              <a:rPr lang="nb-NO" dirty="0" smtClean="0"/>
              <a:t> </a:t>
            </a:r>
            <a:r>
              <a:rPr lang="nb-NO" u="sng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government</a:t>
            </a:r>
            <a:r>
              <a:rPr lang="nb-NO" dirty="0" smtClean="0"/>
              <a:t> and </a:t>
            </a:r>
            <a:r>
              <a:rPr lang="nb-NO" u="sng" dirty="0" smtClean="0"/>
              <a:t>prior</a:t>
            </a:r>
            <a:r>
              <a:rPr lang="nb-NO" dirty="0" smtClean="0"/>
              <a:t> to </a:t>
            </a:r>
            <a:r>
              <a:rPr lang="nb-NO" dirty="0" err="1" smtClean="0"/>
              <a:t>this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u="sng" dirty="0"/>
          </a:p>
          <a:p>
            <a:pPr marL="0" indent="0">
              <a:buNone/>
            </a:pPr>
            <a:r>
              <a:rPr lang="nb-NO" dirty="0" smtClean="0"/>
              <a:t>To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abrogated</a:t>
            </a:r>
            <a:r>
              <a:rPr lang="nb-NO" dirty="0" smtClean="0"/>
              <a:t> is </a:t>
            </a:r>
            <a:r>
              <a:rPr lang="nb-NO" dirty="0" err="1" smtClean="0"/>
              <a:t>nonsensical</a:t>
            </a:r>
            <a:r>
              <a:rPr lang="nb-NO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9849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algn="just"/>
            <a:r>
              <a:rPr lang="nb-NO" dirty="0" smtClean="0"/>
              <a:t>«Natural </a:t>
            </a:r>
            <a:r>
              <a:rPr lang="nb-NO" dirty="0" err="1" smtClean="0"/>
              <a:t>rights</a:t>
            </a:r>
            <a:r>
              <a:rPr lang="nb-NO" dirty="0" smtClean="0"/>
              <a:t> is simple </a:t>
            </a:r>
            <a:r>
              <a:rPr lang="nb-NO" dirty="0" err="1" smtClean="0"/>
              <a:t>nonsense</a:t>
            </a:r>
            <a:r>
              <a:rPr lang="nb-NO" dirty="0" smtClean="0"/>
              <a:t>: </a:t>
            </a:r>
            <a:r>
              <a:rPr lang="nb-NO" dirty="0" err="1" smtClean="0"/>
              <a:t>natural</a:t>
            </a:r>
            <a:r>
              <a:rPr lang="nb-NO" dirty="0" smtClean="0"/>
              <a:t> and </a:t>
            </a:r>
            <a:r>
              <a:rPr lang="nb-NO" dirty="0" err="1" smtClean="0"/>
              <a:t>imprescriptible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, </a:t>
            </a:r>
            <a:r>
              <a:rPr lang="nb-NO" dirty="0" err="1" smtClean="0"/>
              <a:t>rethorical</a:t>
            </a:r>
            <a:r>
              <a:rPr lang="nb-NO" dirty="0" smtClean="0"/>
              <a:t> </a:t>
            </a:r>
            <a:r>
              <a:rPr lang="nb-NO" dirty="0" err="1" smtClean="0"/>
              <a:t>nonsense</a:t>
            </a:r>
            <a:r>
              <a:rPr lang="nb-NO" dirty="0" smtClean="0"/>
              <a:t>, </a:t>
            </a:r>
            <a:r>
              <a:rPr lang="nb-NO" dirty="0" err="1" smtClean="0"/>
              <a:t>nonsense</a:t>
            </a:r>
            <a:r>
              <a:rPr lang="nb-NO" dirty="0" smtClean="0"/>
              <a:t> </a:t>
            </a:r>
            <a:r>
              <a:rPr lang="nb-NO" dirty="0" err="1" smtClean="0"/>
              <a:t>upon</a:t>
            </a:r>
            <a:r>
              <a:rPr lang="nb-NO" dirty="0" smtClean="0"/>
              <a:t> stilts» </a:t>
            </a:r>
            <a:r>
              <a:rPr lang="nb-NO" dirty="0" err="1" smtClean="0"/>
              <a:t>Bentham</a:t>
            </a:r>
            <a:r>
              <a:rPr lang="nb-NO" dirty="0" smtClean="0"/>
              <a:t>, </a:t>
            </a:r>
            <a:r>
              <a:rPr lang="nb-NO" dirty="0" err="1" smtClean="0"/>
              <a:t>Anarchical</a:t>
            </a:r>
            <a:r>
              <a:rPr lang="nb-NO" dirty="0" smtClean="0"/>
              <a:t> </a:t>
            </a:r>
            <a:r>
              <a:rPr lang="nb-NO" dirty="0" err="1" smtClean="0"/>
              <a:t>Fallacies</a:t>
            </a:r>
            <a:r>
              <a:rPr lang="nb-NO" dirty="0" smtClean="0"/>
              <a:t> </a:t>
            </a:r>
            <a:r>
              <a:rPr lang="en-US" i="1" dirty="0" smtClean="0"/>
              <a:t>THE </a:t>
            </a:r>
            <a:r>
              <a:rPr lang="en-US" i="1" dirty="0"/>
              <a:t>WORKS OF </a:t>
            </a:r>
            <a:r>
              <a:rPr lang="en-US" i="1" dirty="0" smtClean="0"/>
              <a:t>JEREMY BENTHAM </a:t>
            </a:r>
            <a:r>
              <a:rPr lang="en-US" i="1" dirty="0"/>
              <a:t>489 (John Bowring ed., 1843</a:t>
            </a:r>
            <a:r>
              <a:rPr lang="en-US" i="1" dirty="0" smtClean="0"/>
              <a:t>), p.501.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51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it is </a:t>
            </a:r>
            <a:r>
              <a:rPr lang="nb-NO" dirty="0" err="1" smtClean="0"/>
              <a:t>nonsense</a:t>
            </a:r>
            <a:r>
              <a:rPr lang="nb-NO" dirty="0" smtClean="0"/>
              <a:t>,  </a:t>
            </a:r>
            <a:r>
              <a:rPr lang="nb-NO" dirty="0" err="1" smtClean="0"/>
              <a:t>Bentham</a:t>
            </a:r>
            <a:r>
              <a:rPr lang="nb-NO" dirty="0" smtClean="0"/>
              <a:t> </a:t>
            </a:r>
            <a:r>
              <a:rPr lang="nb-NO" dirty="0" err="1" smtClean="0"/>
              <a:t>believes</a:t>
            </a:r>
            <a:r>
              <a:rPr lang="nb-NO" dirty="0" smtClean="0"/>
              <a:t> </a:t>
            </a:r>
            <a:r>
              <a:rPr lang="nb-NO" dirty="0" err="1" smtClean="0"/>
              <a:t>he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spend time </a:t>
            </a:r>
            <a:r>
              <a:rPr lang="nb-NO" dirty="0" err="1" smtClean="0"/>
              <a:t>on</a:t>
            </a:r>
            <a:r>
              <a:rPr lang="nb-NO" dirty="0" smtClean="0"/>
              <a:t> his </a:t>
            </a:r>
            <a:r>
              <a:rPr lang="nb-NO" dirty="0" err="1" smtClean="0"/>
              <a:t>criticisms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r>
              <a:rPr lang="nb-NO" dirty="0" err="1" smtClean="0"/>
              <a:t>Because</a:t>
            </a:r>
            <a:r>
              <a:rPr lang="nb-NO" dirty="0" smtClean="0"/>
              <a:t> it is «</a:t>
            </a:r>
            <a:r>
              <a:rPr lang="nb-NO" dirty="0" err="1" smtClean="0"/>
              <a:t>nonsense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great</a:t>
            </a:r>
            <a:r>
              <a:rPr lang="nb-NO" dirty="0" smtClean="0"/>
              <a:t> </a:t>
            </a:r>
            <a:r>
              <a:rPr lang="nb-NO" dirty="0" err="1" smtClean="0"/>
              <a:t>pretensions</a:t>
            </a:r>
            <a:r>
              <a:rPr lang="nb-NO" dirty="0" smtClean="0"/>
              <a:t>,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pretensions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governing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world</a:t>
            </a:r>
            <a:r>
              <a:rPr lang="nb-NO" dirty="0" smtClean="0"/>
              <a:t>»!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162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r>
              <a:rPr lang="nb-NO" dirty="0" smtClean="0"/>
              <a:t>: </a:t>
            </a:r>
          </a:p>
          <a:p>
            <a:pPr marL="457200" indent="-457200">
              <a:buAutoNum type="arabicParenR"/>
            </a:pPr>
            <a:r>
              <a:rPr lang="nb-NO" u="sng" dirty="0" err="1" smtClean="0"/>
              <a:t>Criticism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</a:t>
            </a:r>
            <a:r>
              <a:rPr lang="nb-NO" u="sng" dirty="0" err="1" smtClean="0"/>
              <a:t>the</a:t>
            </a:r>
            <a:r>
              <a:rPr lang="nb-NO" u="sng" dirty="0" smtClean="0"/>
              <a:t> </a:t>
            </a:r>
            <a:r>
              <a:rPr lang="nb-NO" u="sng" dirty="0"/>
              <a:t>R</a:t>
            </a:r>
            <a:r>
              <a:rPr lang="nb-NO" u="sng" dirty="0" smtClean="0"/>
              <a:t>ight to Liberty </a:t>
            </a:r>
            <a:r>
              <a:rPr lang="nb-NO" dirty="0" smtClean="0"/>
              <a:t>as </a:t>
            </a:r>
            <a:r>
              <a:rPr lang="nb-NO" dirty="0" err="1" smtClean="0"/>
              <a:t>imprescriptible</a:t>
            </a:r>
            <a:r>
              <a:rPr lang="nb-NO" dirty="0" smtClean="0"/>
              <a:t> right,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says</a:t>
            </a:r>
            <a:r>
              <a:rPr lang="nb-NO" dirty="0" smtClean="0"/>
              <a:t> </a:t>
            </a:r>
            <a:r>
              <a:rPr lang="nb-NO" dirty="0" err="1" smtClean="0"/>
              <a:t>Bentham</a:t>
            </a:r>
            <a:r>
              <a:rPr lang="nb-NO" dirty="0" smtClean="0"/>
              <a:t> «all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made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liberty</a:t>
            </a:r>
            <a:r>
              <a:rPr lang="nb-NO" dirty="0" smtClean="0"/>
              <a:t>», </a:t>
            </a:r>
            <a:r>
              <a:rPr lang="nb-NO" dirty="0" err="1" smtClean="0"/>
              <a:t>liberty</a:t>
            </a:r>
            <a:r>
              <a:rPr lang="nb-NO" dirty="0" smtClean="0"/>
              <a:t> is in his </a:t>
            </a:r>
            <a:r>
              <a:rPr lang="nb-NO" dirty="0" err="1" smtClean="0"/>
              <a:t>view</a:t>
            </a:r>
            <a:r>
              <a:rPr lang="nb-NO" dirty="0" smtClean="0"/>
              <a:t> «absence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constraint</a:t>
            </a:r>
            <a:r>
              <a:rPr lang="nb-NO" dirty="0" smtClean="0"/>
              <a:t>» </a:t>
            </a:r>
            <a:r>
              <a:rPr lang="nb-NO" dirty="0" err="1" smtClean="0"/>
              <a:t>but</a:t>
            </a:r>
            <a:r>
              <a:rPr lang="nb-NO" dirty="0" smtClean="0"/>
              <a:t> still a </a:t>
            </a:r>
            <a:r>
              <a:rPr lang="nb-NO" dirty="0" err="1" smtClean="0"/>
              <a:t>duty</a:t>
            </a:r>
            <a:r>
              <a:rPr lang="nb-NO" dirty="0" smtClean="0"/>
              <a:t>!! Not to talk </a:t>
            </a:r>
            <a:r>
              <a:rPr lang="nb-NO" dirty="0" err="1" smtClean="0"/>
              <a:t>about</a:t>
            </a:r>
            <a:r>
              <a:rPr lang="nb-NO" dirty="0" smtClean="0"/>
              <a:t> «positive </a:t>
            </a:r>
            <a:r>
              <a:rPr lang="nb-NO" dirty="0" err="1" smtClean="0"/>
              <a:t>duties</a:t>
            </a:r>
            <a:r>
              <a:rPr lang="nb-NO" dirty="0" smtClean="0"/>
              <a:t>» </a:t>
            </a:r>
            <a:r>
              <a:rPr lang="nb-NO" dirty="0" err="1" smtClean="0"/>
              <a:t>connected</a:t>
            </a:r>
            <a:r>
              <a:rPr lang="nb-NO" dirty="0" smtClean="0"/>
              <a:t> to </a:t>
            </a:r>
            <a:r>
              <a:rPr lang="nb-NO" dirty="0" err="1" smtClean="0"/>
              <a:t>this</a:t>
            </a:r>
            <a:r>
              <a:rPr lang="nb-NO" dirty="0" smtClean="0"/>
              <a:t>!</a:t>
            </a:r>
          </a:p>
          <a:p>
            <a:pPr marL="457200" indent="-457200">
              <a:buAutoNum type="arabicParenR"/>
            </a:pPr>
            <a:r>
              <a:rPr lang="nb-NO" u="sng" dirty="0" err="1" smtClean="0"/>
              <a:t>Criticims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</a:t>
            </a:r>
            <a:r>
              <a:rPr lang="nb-NO" u="sng" dirty="0" err="1" smtClean="0"/>
              <a:t>the</a:t>
            </a:r>
            <a:r>
              <a:rPr lang="nb-NO" u="sng" dirty="0" smtClean="0"/>
              <a:t> Right to Property </a:t>
            </a:r>
            <a:r>
              <a:rPr lang="nb-NO" dirty="0" smtClean="0"/>
              <a:t>«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every</a:t>
            </a:r>
            <a:r>
              <a:rPr lang="nb-NO" dirty="0" smtClean="0"/>
              <a:t> man </a:t>
            </a:r>
            <a:r>
              <a:rPr lang="nb-NO" dirty="0" err="1" smtClean="0"/>
              <a:t>had</a:t>
            </a:r>
            <a:r>
              <a:rPr lang="nb-NO" dirty="0" smtClean="0"/>
              <a:t> a right to </a:t>
            </a:r>
            <a:r>
              <a:rPr lang="nb-NO" dirty="0" err="1" smtClean="0"/>
              <a:t>everything</a:t>
            </a:r>
            <a:r>
              <a:rPr lang="nb-NO" dirty="0" smtClean="0"/>
              <a:t>…</a:t>
            </a:r>
            <a:r>
              <a:rPr lang="nb-NO" dirty="0" err="1" smtClean="0"/>
              <a:t>would</a:t>
            </a:r>
            <a:r>
              <a:rPr lang="nb-NO" dirty="0" smtClean="0"/>
              <a:t> be </a:t>
            </a:r>
            <a:r>
              <a:rPr lang="nb-NO" dirty="0" err="1" smtClean="0"/>
              <a:t>tantamount</a:t>
            </a:r>
            <a:r>
              <a:rPr lang="nb-NO" dirty="0" smtClean="0"/>
              <a:t> to </a:t>
            </a:r>
            <a:r>
              <a:rPr lang="nb-NO" dirty="0" err="1" smtClean="0"/>
              <a:t>destroying</a:t>
            </a:r>
            <a:r>
              <a:rPr lang="nb-NO" dirty="0" smtClean="0"/>
              <a:t> all </a:t>
            </a:r>
            <a:r>
              <a:rPr lang="nb-NO" dirty="0" err="1" smtClean="0"/>
              <a:t>property</a:t>
            </a:r>
            <a:r>
              <a:rPr lang="nb-NO" dirty="0" smtClean="0"/>
              <a:t>»! (</a:t>
            </a:r>
            <a:r>
              <a:rPr lang="nb-NO" dirty="0" err="1" smtClean="0"/>
              <a:t>Bentham</a:t>
            </a:r>
            <a:r>
              <a:rPr lang="nb-NO" dirty="0" smtClean="0"/>
              <a:t>, Rights etc.p.334)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72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Bentham</a:t>
            </a:r>
            <a:r>
              <a:rPr lang="nb-NO" dirty="0" smtClean="0"/>
              <a:t> </a:t>
            </a:r>
            <a:r>
              <a:rPr lang="nb-NO" dirty="0" err="1" smtClean="0"/>
              <a:t>was</a:t>
            </a:r>
            <a:r>
              <a:rPr lang="nb-NO" dirty="0" smtClean="0"/>
              <a:t> not </a:t>
            </a:r>
            <a:r>
              <a:rPr lang="nb-NO" dirty="0" err="1" smtClean="0"/>
              <a:t>against</a:t>
            </a:r>
            <a:r>
              <a:rPr lang="nb-NO" dirty="0" smtClean="0"/>
              <a:t> </a:t>
            </a:r>
            <a:r>
              <a:rPr lang="nb-NO" dirty="0" err="1" smtClean="0"/>
              <a:t>declarations</a:t>
            </a:r>
            <a:r>
              <a:rPr lang="nb-NO" dirty="0" smtClean="0"/>
              <a:t> as </a:t>
            </a:r>
            <a:r>
              <a:rPr lang="nb-NO" dirty="0" err="1" smtClean="0"/>
              <a:t>such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serve: as </a:t>
            </a:r>
            <a:r>
              <a:rPr lang="nb-NO" dirty="0" err="1" smtClean="0"/>
              <a:t>advice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legislator and not as </a:t>
            </a:r>
            <a:r>
              <a:rPr lang="nb-NO" dirty="0" err="1" smtClean="0"/>
              <a:t>law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r>
              <a:rPr lang="nb-NO" dirty="0" smtClean="0"/>
              <a:t>He </a:t>
            </a:r>
            <a:r>
              <a:rPr lang="nb-NO" dirty="0" err="1" smtClean="0"/>
              <a:t>wrote</a:t>
            </a:r>
            <a:r>
              <a:rPr lang="nb-NO" dirty="0" smtClean="0"/>
              <a:t> </a:t>
            </a:r>
            <a:r>
              <a:rPr lang="nb-NO" dirty="0" err="1" smtClean="0"/>
              <a:t>himself</a:t>
            </a:r>
            <a:r>
              <a:rPr lang="nb-NO" dirty="0" smtClean="0"/>
              <a:t> a </a:t>
            </a:r>
            <a:r>
              <a:rPr lang="nb-NO" dirty="0" err="1" smtClean="0"/>
              <a:t>constitutional</a:t>
            </a:r>
            <a:r>
              <a:rPr lang="nb-NO" dirty="0" smtClean="0"/>
              <a:t> charter </a:t>
            </a:r>
            <a:r>
              <a:rPr lang="nb-NO" dirty="0" err="1" smtClean="0"/>
              <a:t>fo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Pasha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Tripoli in 1822: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first </a:t>
            </a:r>
            <a:r>
              <a:rPr lang="nb-NO" dirty="0" err="1" smtClean="0"/>
              <a:t>address</a:t>
            </a:r>
            <a:r>
              <a:rPr lang="nb-NO" dirty="0" smtClean="0"/>
              <a:t>-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Pasha</a:t>
            </a:r>
            <a:r>
              <a:rPr lang="nb-NO" dirty="0" smtClean="0"/>
              <a:t> has to </a:t>
            </a:r>
            <a:r>
              <a:rPr lang="nb-NO" dirty="0" err="1" smtClean="0"/>
              <a:t>claim</a:t>
            </a:r>
            <a:r>
              <a:rPr lang="nb-NO" dirty="0" smtClean="0"/>
              <a:t> a </a:t>
            </a:r>
            <a:r>
              <a:rPr lang="nb-NO" dirty="0" err="1" smtClean="0"/>
              <a:t>vision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Prophet Mohammed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second</a:t>
            </a:r>
            <a:r>
              <a:rPr lang="nb-NO" dirty="0" smtClean="0"/>
              <a:t> </a:t>
            </a:r>
            <a:r>
              <a:rPr lang="nb-NO" dirty="0" err="1" smtClean="0"/>
              <a:t>address</a:t>
            </a:r>
            <a:r>
              <a:rPr lang="nb-NO" dirty="0" smtClean="0"/>
              <a:t> –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Pasha</a:t>
            </a:r>
            <a:r>
              <a:rPr lang="nb-NO" dirty="0" smtClean="0"/>
              <a:t> </a:t>
            </a:r>
            <a:r>
              <a:rPr lang="nb-NO" dirty="0" err="1" smtClean="0"/>
              <a:t>was</a:t>
            </a:r>
            <a:r>
              <a:rPr lang="nb-NO" dirty="0" smtClean="0"/>
              <a:t> to </a:t>
            </a:r>
            <a:r>
              <a:rPr lang="nb-NO" dirty="0" err="1" smtClean="0"/>
              <a:t>acknowledge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greatest</a:t>
            </a:r>
            <a:r>
              <a:rPr lang="nb-NO" dirty="0" smtClean="0"/>
              <a:t> </a:t>
            </a:r>
            <a:r>
              <a:rPr lang="nb-NO" dirty="0" err="1" smtClean="0"/>
              <a:t>happiness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greatest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976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600" b="1" dirty="0" smtClean="0"/>
              <a:t>MARX’S «On </a:t>
            </a:r>
            <a:r>
              <a:rPr lang="nb-NO" sz="3600" b="1" dirty="0" err="1" smtClean="0"/>
              <a:t>the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Jewish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Question</a:t>
            </a:r>
            <a:r>
              <a:rPr lang="nb-NO" sz="3600" b="1" dirty="0" smtClean="0"/>
              <a:t>» 1844 Deutsche-</a:t>
            </a:r>
            <a:r>
              <a:rPr lang="nb-NO" sz="3600" b="1" dirty="0" err="1" smtClean="0"/>
              <a:t>französische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Jahrbücher</a:t>
            </a:r>
            <a:endParaRPr lang="nb-NO" sz="3600" b="1" dirty="0"/>
          </a:p>
        </p:txBody>
      </p:sp>
    </p:spTree>
    <p:extLst>
      <p:ext uri="{BB962C8B-B14F-4D97-AF65-F5344CB8AC3E}">
        <p14:creationId xmlns:p14="http://schemas.microsoft.com/office/powerpoint/2010/main" val="170966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Questions: </a:t>
            </a:r>
            <a:r>
              <a:rPr lang="nb-NO" dirty="0" err="1" smtClean="0"/>
              <a:t>what</a:t>
            </a:r>
            <a:r>
              <a:rPr lang="nb-NO" dirty="0" smtClean="0"/>
              <a:t> sort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do </a:t>
            </a:r>
            <a:r>
              <a:rPr lang="nb-NO" dirty="0" err="1" smtClean="0"/>
              <a:t>German</a:t>
            </a:r>
            <a:r>
              <a:rPr lang="nb-NO" dirty="0" smtClean="0"/>
              <a:t> </a:t>
            </a:r>
            <a:r>
              <a:rPr lang="nb-NO" dirty="0" err="1" smtClean="0"/>
              <a:t>Jews</a:t>
            </a:r>
            <a:r>
              <a:rPr lang="nb-NO" dirty="0" smtClean="0"/>
              <a:t> </a:t>
            </a:r>
            <a:r>
              <a:rPr lang="nb-NO" dirty="0" err="1" smtClean="0"/>
              <a:t>seek</a:t>
            </a:r>
            <a:r>
              <a:rPr lang="nb-NO" dirty="0" smtClean="0"/>
              <a:t>? (</a:t>
            </a:r>
            <a:r>
              <a:rPr lang="nb-NO" dirty="0" err="1" smtClean="0"/>
              <a:t>civil</a:t>
            </a:r>
            <a:r>
              <a:rPr lang="nb-NO" dirty="0" smtClean="0"/>
              <a:t> and </a:t>
            </a:r>
            <a:r>
              <a:rPr lang="nb-NO" dirty="0" err="1" smtClean="0"/>
              <a:t>political</a:t>
            </a:r>
            <a:r>
              <a:rPr lang="nb-NO" dirty="0" smtClean="0"/>
              <a:t>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B.Bauer</a:t>
            </a:r>
            <a:r>
              <a:rPr lang="nb-NO" dirty="0" smtClean="0"/>
              <a:t> </a:t>
            </a:r>
            <a:r>
              <a:rPr lang="nb-NO" dirty="0" err="1" smtClean="0"/>
              <a:t>says</a:t>
            </a:r>
            <a:r>
              <a:rPr lang="nb-NO" dirty="0" smtClean="0"/>
              <a:t>: </a:t>
            </a:r>
            <a:r>
              <a:rPr lang="nb-NO" dirty="0" err="1"/>
              <a:t>J</a:t>
            </a:r>
            <a:r>
              <a:rPr lang="nb-NO" dirty="0" err="1" smtClean="0"/>
              <a:t>ews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ask </a:t>
            </a:r>
            <a:r>
              <a:rPr lang="nb-NO" dirty="0" err="1" smtClean="0"/>
              <a:t>egoistically</a:t>
            </a:r>
            <a:r>
              <a:rPr lang="nb-NO" dirty="0" smtClean="0"/>
              <a:t> for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have </a:t>
            </a:r>
            <a:r>
              <a:rPr lang="nb-NO" dirty="0" err="1" smtClean="0"/>
              <a:t>rather</a:t>
            </a:r>
            <a:r>
              <a:rPr lang="nb-NO" dirty="0" smtClean="0"/>
              <a:t> to </a:t>
            </a:r>
            <a:r>
              <a:rPr lang="nb-NO" dirty="0" err="1" smtClean="0"/>
              <a:t>contribute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general </a:t>
            </a:r>
            <a:r>
              <a:rPr lang="nb-NO" dirty="0" err="1" smtClean="0"/>
              <a:t>German</a:t>
            </a:r>
            <a:r>
              <a:rPr lang="nb-NO" dirty="0" smtClean="0"/>
              <a:t> </a:t>
            </a:r>
            <a:r>
              <a:rPr lang="nb-NO" dirty="0" err="1" smtClean="0"/>
              <a:t>emancipatory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r>
              <a:rPr lang="nb-NO" dirty="0" smtClean="0"/>
              <a:t> and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mankind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14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Marx: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Jewish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 in Germany (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) is </a:t>
            </a:r>
            <a:r>
              <a:rPr lang="nb-NO" dirty="0" err="1" smtClean="0"/>
              <a:t>rather</a:t>
            </a:r>
            <a:r>
              <a:rPr lang="nb-NO" dirty="0" smtClean="0"/>
              <a:t> a </a:t>
            </a:r>
            <a:r>
              <a:rPr lang="nb-NO" dirty="0" err="1" smtClean="0"/>
              <a:t>theological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Jews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in </a:t>
            </a:r>
            <a:r>
              <a:rPr lang="nb-NO" dirty="0" err="1" smtClean="0"/>
              <a:t>opposition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recognizes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Christianity</a:t>
            </a:r>
            <a:r>
              <a:rPr lang="nb-NO" dirty="0" smtClean="0"/>
              <a:t> as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foundation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In France, is a </a:t>
            </a:r>
            <a:r>
              <a:rPr lang="nb-NO" dirty="0" err="1" smtClean="0"/>
              <a:t>constitutional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incompleteness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Jews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Only</a:t>
            </a:r>
            <a:r>
              <a:rPr lang="nb-NO" dirty="0" smtClean="0"/>
              <a:t> in America is a </a:t>
            </a:r>
            <a:r>
              <a:rPr lang="nb-NO" dirty="0" err="1" smtClean="0"/>
              <a:t>really</a:t>
            </a:r>
            <a:r>
              <a:rPr lang="nb-NO" dirty="0" smtClean="0"/>
              <a:t> </a:t>
            </a:r>
            <a:r>
              <a:rPr lang="nb-NO" i="1" dirty="0" err="1" smtClean="0"/>
              <a:t>secular</a:t>
            </a:r>
            <a:r>
              <a:rPr lang="nb-NO" i="1" dirty="0" smtClean="0"/>
              <a:t> </a:t>
            </a:r>
            <a:r>
              <a:rPr lang="nb-NO" i="1" dirty="0" err="1" smtClean="0"/>
              <a:t>question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774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Therefore</a:t>
            </a:r>
            <a:r>
              <a:rPr lang="nb-NO" dirty="0" smtClean="0"/>
              <a:t>: «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relationship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complete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to religion?»</a:t>
            </a:r>
          </a:p>
          <a:p>
            <a:pPr marL="0" indent="0">
              <a:buNone/>
            </a:pPr>
            <a:r>
              <a:rPr lang="nb-NO" dirty="0" err="1" smtClean="0"/>
              <a:t>Since</a:t>
            </a:r>
            <a:r>
              <a:rPr lang="nb-NO" dirty="0" smtClean="0"/>
              <a:t> </a:t>
            </a:r>
            <a:r>
              <a:rPr lang="nb-NO" dirty="0" err="1" smtClean="0"/>
              <a:t>even</a:t>
            </a:r>
            <a:r>
              <a:rPr lang="nb-NO" dirty="0" smtClean="0"/>
              <a:t> in America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/>
              <a:t>perfection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state</a:t>
            </a:r>
            <a:r>
              <a:rPr lang="nb-NO" dirty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impede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existence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religion…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Thus,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reduced</a:t>
            </a:r>
            <a:r>
              <a:rPr lang="nb-NO" dirty="0" smtClean="0"/>
              <a:t> to </a:t>
            </a:r>
            <a:r>
              <a:rPr lang="nb-NO" dirty="0" err="1" smtClean="0"/>
              <a:t>theological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and </a:t>
            </a:r>
            <a:r>
              <a:rPr lang="nb-NO" dirty="0" err="1" smtClean="0"/>
              <a:t>this</a:t>
            </a:r>
            <a:r>
              <a:rPr lang="nb-NO" dirty="0" smtClean="0"/>
              <a:t> latter </a:t>
            </a:r>
            <a:r>
              <a:rPr lang="nb-NO" u="sng" dirty="0" smtClean="0"/>
              <a:t>is not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most </a:t>
            </a:r>
            <a:r>
              <a:rPr lang="nb-NO" dirty="0" err="1" smtClean="0"/>
              <a:t>advanced</a:t>
            </a:r>
            <a:r>
              <a:rPr lang="nb-NO" dirty="0" smtClean="0"/>
              <a:t> form for human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r>
              <a:rPr lang="nb-NO" dirty="0" smtClean="0"/>
              <a:t>«…</a:t>
            </a:r>
            <a:r>
              <a:rPr lang="nb-NO" dirty="0" err="1" smtClean="0"/>
              <a:t>the</a:t>
            </a:r>
            <a:r>
              <a:rPr lang="nb-NO" dirty="0" smtClean="0"/>
              <a:t> final form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inside</a:t>
            </a:r>
            <a:r>
              <a:rPr lang="nb-NO" dirty="0" smtClean="0"/>
              <a:t> </a:t>
            </a:r>
            <a:r>
              <a:rPr lang="nb-NO" u="sng" dirty="0" err="1" smtClean="0"/>
              <a:t>the</a:t>
            </a:r>
            <a:r>
              <a:rPr lang="nb-NO" u="sng" dirty="0" smtClean="0"/>
              <a:t> present </a:t>
            </a:r>
            <a:r>
              <a:rPr lang="nb-NO" u="sng" dirty="0" err="1" smtClean="0"/>
              <a:t>world</a:t>
            </a:r>
            <a:r>
              <a:rPr lang="nb-NO" u="sng" dirty="0" smtClean="0"/>
              <a:t> order</a:t>
            </a:r>
            <a:r>
              <a:rPr lang="nb-NO" dirty="0" smtClean="0"/>
              <a:t>»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797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u="sng" dirty="0" err="1" smtClean="0"/>
              <a:t>Reply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Marx to </a:t>
            </a:r>
            <a:r>
              <a:rPr lang="nb-NO" u="sng" dirty="0" err="1" smtClean="0"/>
              <a:t>B.Bauer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«So </a:t>
            </a:r>
            <a:r>
              <a:rPr lang="nb-NO" dirty="0" err="1" smtClean="0"/>
              <a:t>we</a:t>
            </a:r>
            <a:r>
              <a:rPr lang="nb-NO" dirty="0" smtClean="0"/>
              <a:t> do not </a:t>
            </a:r>
            <a:r>
              <a:rPr lang="nb-NO" dirty="0" err="1" smtClean="0"/>
              <a:t>say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Jews</a:t>
            </a:r>
            <a:r>
              <a:rPr lang="nb-NO" dirty="0" smtClean="0"/>
              <a:t>, as Bauer </a:t>
            </a:r>
            <a:r>
              <a:rPr lang="nb-NO" dirty="0" err="1" smtClean="0"/>
              <a:t>does</a:t>
            </a:r>
            <a:r>
              <a:rPr lang="nb-NO" dirty="0" smtClean="0"/>
              <a:t>: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emancipated</a:t>
            </a:r>
            <a:r>
              <a:rPr lang="nb-NO" dirty="0" smtClean="0"/>
              <a:t> </a:t>
            </a:r>
            <a:r>
              <a:rPr lang="nb-NO" dirty="0" err="1" smtClean="0"/>
              <a:t>politically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emancipating</a:t>
            </a:r>
            <a:r>
              <a:rPr lang="nb-NO" dirty="0" smtClean="0"/>
              <a:t> </a:t>
            </a:r>
            <a:r>
              <a:rPr lang="nb-NO" dirty="0" err="1" smtClean="0"/>
              <a:t>yourselves</a:t>
            </a:r>
            <a:r>
              <a:rPr lang="nb-NO" dirty="0" smtClean="0"/>
              <a:t> </a:t>
            </a:r>
            <a:r>
              <a:rPr lang="nb-NO" dirty="0" err="1" smtClean="0"/>
              <a:t>radically</a:t>
            </a:r>
            <a:r>
              <a:rPr lang="nb-NO" dirty="0" smtClean="0"/>
              <a:t> from </a:t>
            </a:r>
            <a:r>
              <a:rPr lang="nb-NO" dirty="0" err="1" smtClean="0"/>
              <a:t>Judaism</a:t>
            </a:r>
            <a:r>
              <a:rPr lang="nb-NO" dirty="0" smtClean="0"/>
              <a:t>. </a:t>
            </a:r>
            <a:r>
              <a:rPr lang="nb-NO" dirty="0" err="1" smtClean="0"/>
              <a:t>Rather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to </a:t>
            </a:r>
            <a:r>
              <a:rPr lang="nb-NO" dirty="0" err="1" smtClean="0"/>
              <a:t>them</a:t>
            </a:r>
            <a:r>
              <a:rPr lang="nb-NO" dirty="0" smtClean="0"/>
              <a:t>: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politically</a:t>
            </a:r>
            <a:r>
              <a:rPr lang="nb-NO" dirty="0" smtClean="0"/>
              <a:t> </a:t>
            </a:r>
            <a:r>
              <a:rPr lang="nb-NO" dirty="0" err="1" smtClean="0"/>
              <a:t>emancipated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completely</a:t>
            </a:r>
            <a:r>
              <a:rPr lang="nb-NO" dirty="0" smtClean="0"/>
              <a:t> and </a:t>
            </a:r>
            <a:r>
              <a:rPr lang="nb-NO" dirty="0" err="1" smtClean="0"/>
              <a:t>consistently</a:t>
            </a:r>
            <a:r>
              <a:rPr lang="nb-NO" dirty="0" smtClean="0"/>
              <a:t> </a:t>
            </a:r>
            <a:r>
              <a:rPr lang="nb-NO" dirty="0" err="1" smtClean="0"/>
              <a:t>abandoning</a:t>
            </a:r>
            <a:r>
              <a:rPr lang="nb-NO" dirty="0" smtClean="0"/>
              <a:t> </a:t>
            </a:r>
            <a:r>
              <a:rPr lang="nb-NO" dirty="0" err="1" smtClean="0"/>
              <a:t>Judaism</a:t>
            </a:r>
            <a:r>
              <a:rPr lang="nb-NO" dirty="0" smtClean="0"/>
              <a:t>,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means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itself</a:t>
            </a:r>
            <a:r>
              <a:rPr lang="nb-NO" dirty="0" smtClean="0"/>
              <a:t> is not human </a:t>
            </a:r>
            <a:r>
              <a:rPr lang="nb-NO" dirty="0" err="1" smtClean="0"/>
              <a:t>emancipation</a:t>
            </a:r>
            <a:r>
              <a:rPr lang="nb-NO" dirty="0" smtClean="0"/>
              <a:t>»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For Marx, </a:t>
            </a:r>
            <a:r>
              <a:rPr lang="nb-NO" dirty="0" err="1" smtClean="0"/>
              <a:t>then</a:t>
            </a:r>
            <a:r>
              <a:rPr lang="nb-NO" dirty="0" smtClean="0"/>
              <a:t>, human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a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conception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and </a:t>
            </a:r>
            <a:r>
              <a:rPr lang="nb-NO" dirty="0" err="1" smtClean="0"/>
              <a:t>society</a:t>
            </a:r>
            <a:r>
              <a:rPr lang="nb-NO" dirty="0" smtClean="0"/>
              <a:t>!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5290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An </a:t>
            </a:r>
            <a:r>
              <a:rPr lang="nb-NO" dirty="0" err="1" smtClean="0"/>
              <a:t>emancipated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imply</a:t>
            </a:r>
            <a:r>
              <a:rPr lang="nb-NO" dirty="0" smtClean="0"/>
              <a:t> </a:t>
            </a:r>
            <a:r>
              <a:rPr lang="nb-NO" dirty="0" err="1" smtClean="0"/>
              <a:t>emancipated</a:t>
            </a:r>
            <a:r>
              <a:rPr lang="nb-NO" dirty="0" smtClean="0"/>
              <a:t> </a:t>
            </a:r>
            <a:r>
              <a:rPr lang="nb-NO" dirty="0" err="1" smtClean="0"/>
              <a:t>citizens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«The </a:t>
            </a:r>
            <a:r>
              <a:rPr lang="nb-NO" dirty="0" err="1" smtClean="0"/>
              <a:t>limitations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immediately</a:t>
            </a:r>
            <a:r>
              <a:rPr lang="nb-NO" dirty="0" smtClean="0"/>
              <a:t> evident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fact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a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liberate</a:t>
            </a:r>
            <a:r>
              <a:rPr lang="nb-NO" dirty="0" smtClean="0"/>
              <a:t> </a:t>
            </a:r>
            <a:r>
              <a:rPr lang="nb-NO" dirty="0" err="1" smtClean="0"/>
              <a:t>itself</a:t>
            </a:r>
            <a:r>
              <a:rPr lang="nb-NO" dirty="0" smtClean="0"/>
              <a:t> from a </a:t>
            </a:r>
            <a:r>
              <a:rPr lang="nb-NO" dirty="0" err="1" smtClean="0"/>
              <a:t>limitation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man </a:t>
            </a:r>
            <a:r>
              <a:rPr lang="nb-NO" dirty="0" err="1" smtClean="0"/>
              <a:t>himself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truly</a:t>
            </a:r>
            <a:r>
              <a:rPr lang="nb-NO" dirty="0" smtClean="0"/>
              <a:t>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it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a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man </a:t>
            </a:r>
            <a:r>
              <a:rPr lang="nb-NO" dirty="0" err="1" smtClean="0"/>
              <a:t>himself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/>
              <a:t> </a:t>
            </a:r>
            <a:r>
              <a:rPr lang="nb-NO" dirty="0" smtClean="0"/>
              <a:t>a </a:t>
            </a:r>
            <a:r>
              <a:rPr lang="nb-NO" dirty="0" err="1" smtClean="0"/>
              <a:t>free</a:t>
            </a:r>
            <a:r>
              <a:rPr lang="nb-NO" dirty="0" smtClean="0"/>
              <a:t> man»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….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/>
              <a:t>question</a:t>
            </a:r>
            <a:r>
              <a:rPr lang="nb-NO" dirty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/>
              <a:t>secular</a:t>
            </a:r>
            <a:r>
              <a:rPr lang="nb-NO" dirty="0"/>
              <a:t> and </a:t>
            </a:r>
            <a:r>
              <a:rPr lang="nb-NO" dirty="0" err="1"/>
              <a:t>thus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i="1" dirty="0"/>
              <a:t>human</a:t>
            </a:r>
            <a:r>
              <a:rPr lang="nb-NO" dirty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!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43459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…</a:t>
            </a:r>
            <a:r>
              <a:rPr lang="nb-NO" dirty="0" err="1" smtClean="0"/>
              <a:t>yet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problem is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liberal/bourgeois </a:t>
            </a:r>
            <a:r>
              <a:rPr lang="nb-NO" dirty="0" err="1" smtClean="0"/>
              <a:t>society</a:t>
            </a:r>
            <a:r>
              <a:rPr lang="nb-NO" dirty="0" smtClean="0"/>
              <a:t> it </a:t>
            </a:r>
            <a:r>
              <a:rPr lang="nb-NO" dirty="0" err="1" smtClean="0"/>
              <a:t>pretends</a:t>
            </a:r>
            <a:r>
              <a:rPr lang="nb-NO" dirty="0" smtClean="0"/>
              <a:t> to </a:t>
            </a:r>
            <a:r>
              <a:rPr lang="nb-NO" dirty="0" err="1" smtClean="0"/>
              <a:t>nullify</a:t>
            </a:r>
            <a:r>
              <a:rPr lang="nb-NO" dirty="0" smtClean="0"/>
              <a:t> </a:t>
            </a:r>
            <a:r>
              <a:rPr lang="nb-NO" dirty="0" err="1" smtClean="0"/>
              <a:t>differences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(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man) as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Civil</a:t>
            </a:r>
            <a:r>
              <a:rPr lang="nb-NO" dirty="0" smtClean="0"/>
              <a:t> </a:t>
            </a:r>
            <a:r>
              <a:rPr lang="nb-NO" dirty="0" err="1" smtClean="0"/>
              <a:t>Society</a:t>
            </a:r>
            <a:r>
              <a:rPr lang="nb-NO" dirty="0" smtClean="0"/>
              <a:t>…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…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even</a:t>
            </a:r>
            <a:r>
              <a:rPr lang="nb-NO" dirty="0" smtClean="0"/>
              <a:t> more </a:t>
            </a:r>
            <a:r>
              <a:rPr lang="nb-NO" dirty="0" err="1" smtClean="0"/>
              <a:t>heavily</a:t>
            </a:r>
            <a:r>
              <a:rPr lang="nb-NO" dirty="0" smtClean="0"/>
              <a:t> </a:t>
            </a:r>
            <a:r>
              <a:rPr lang="nb-NO" dirty="0" err="1" smtClean="0"/>
              <a:t>reintroduced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social</a:t>
            </a:r>
            <a:r>
              <a:rPr lang="nb-NO" dirty="0" smtClean="0"/>
              <a:t>/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: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citizens</a:t>
            </a:r>
            <a:r>
              <a:rPr lang="nb-NO" dirty="0" smtClean="0"/>
              <a:t> (census)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265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Marx’s</a:t>
            </a:r>
            <a:r>
              <a:rPr lang="nb-NO" dirty="0" smtClean="0"/>
              <a:t> </a:t>
            </a:r>
            <a:r>
              <a:rPr lang="nb-NO" dirty="0" err="1" smtClean="0"/>
              <a:t>reference</a:t>
            </a:r>
            <a:r>
              <a:rPr lang="nb-NO" dirty="0" smtClean="0"/>
              <a:t> is to </a:t>
            </a:r>
            <a:r>
              <a:rPr lang="nb-NO" dirty="0" err="1" smtClean="0"/>
              <a:t>Hegel’s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civil</a:t>
            </a:r>
            <a:r>
              <a:rPr lang="nb-NO" dirty="0" smtClean="0"/>
              <a:t> </a:t>
            </a:r>
            <a:r>
              <a:rPr lang="nb-NO" dirty="0" err="1" smtClean="0"/>
              <a:t>society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Philosophy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Right (1820)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What</a:t>
            </a:r>
            <a:r>
              <a:rPr lang="nb-NO" dirty="0" smtClean="0"/>
              <a:t> is it?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</a:t>
            </a:r>
            <a:r>
              <a:rPr lang="nb-NO" dirty="0" err="1" smtClean="0"/>
              <a:t>emergent</a:t>
            </a:r>
            <a:r>
              <a:rPr lang="nb-NO" dirty="0" smtClean="0"/>
              <a:t> pro-</a:t>
            </a:r>
            <a:r>
              <a:rPr lang="nb-NO" dirty="0" err="1" smtClean="0"/>
              <a:t>capitalist</a:t>
            </a:r>
            <a:r>
              <a:rPr lang="nb-NO" dirty="0" smtClean="0"/>
              <a:t> </a:t>
            </a:r>
            <a:r>
              <a:rPr lang="nb-NO" dirty="0" err="1" smtClean="0"/>
              <a:t>society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</a:t>
            </a:r>
            <a:r>
              <a:rPr lang="nb-NO" dirty="0" err="1" smtClean="0"/>
              <a:t>domain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«</a:t>
            </a:r>
            <a:r>
              <a:rPr lang="nb-NO" dirty="0" err="1" smtClean="0"/>
              <a:t>negation</a:t>
            </a:r>
            <a:r>
              <a:rPr lang="nb-NO" dirty="0" smtClean="0"/>
              <a:t>»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relations</a:t>
            </a:r>
            <a:r>
              <a:rPr lang="nb-NO" dirty="0" smtClean="0"/>
              <a:t> </a:t>
            </a:r>
            <a:r>
              <a:rPr lang="nb-NO" dirty="0" err="1" smtClean="0"/>
              <a:t>among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-loss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«</a:t>
            </a:r>
            <a:r>
              <a:rPr lang="nb-NO" dirty="0" err="1" smtClean="0"/>
              <a:t>ethical</a:t>
            </a:r>
            <a:r>
              <a:rPr lang="nb-NO" dirty="0" smtClean="0"/>
              <a:t> </a:t>
            </a:r>
            <a:r>
              <a:rPr lang="nb-NO" dirty="0" err="1" smtClean="0"/>
              <a:t>unity</a:t>
            </a:r>
            <a:r>
              <a:rPr lang="nb-NO" dirty="0" smtClean="0"/>
              <a:t>»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family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-</a:t>
            </a:r>
            <a:r>
              <a:rPr lang="nb-NO" dirty="0" err="1" smtClean="0"/>
              <a:t>advancement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personal </a:t>
            </a:r>
            <a:r>
              <a:rPr lang="nb-NO" dirty="0" err="1" smtClean="0"/>
              <a:t>interests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251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First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interpretation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Marx’s</a:t>
            </a:r>
            <a:r>
              <a:rPr lang="nb-NO" dirty="0" smtClean="0"/>
              <a:t> </a:t>
            </a:r>
            <a:r>
              <a:rPr lang="nb-NO" dirty="0" err="1" smtClean="0"/>
              <a:t>criticism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/>
              <a:t> </a:t>
            </a:r>
            <a:r>
              <a:rPr lang="nb-NO" dirty="0" smtClean="0"/>
              <a:t>(«</a:t>
            </a:r>
            <a:r>
              <a:rPr lang="nb-NO" dirty="0" err="1" smtClean="0"/>
              <a:t>vulgar</a:t>
            </a:r>
            <a:r>
              <a:rPr lang="nb-NO" dirty="0" smtClean="0"/>
              <a:t> </a:t>
            </a:r>
            <a:r>
              <a:rPr lang="nb-NO" dirty="0" err="1" smtClean="0"/>
              <a:t>interpretatio</a:t>
            </a:r>
            <a:r>
              <a:rPr lang="nb-NO" dirty="0" smtClean="0"/>
              <a:t>» as for </a:t>
            </a:r>
            <a:r>
              <a:rPr lang="nb-NO" dirty="0" err="1" smtClean="0"/>
              <a:t>Waldron</a:t>
            </a:r>
            <a:r>
              <a:rPr lang="nb-NO" dirty="0" smtClean="0"/>
              <a:t>, 1987, p.127):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egoistic</a:t>
            </a:r>
            <a:r>
              <a:rPr lang="nb-NO" dirty="0" smtClean="0"/>
              <a:t> bourgeois</a:t>
            </a:r>
          </a:p>
          <a:p>
            <a:pPr marL="0" indent="0">
              <a:buNone/>
            </a:pPr>
            <a:r>
              <a:rPr lang="nb-NO" dirty="0" err="1" smtClean="0"/>
              <a:t>Doctrines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present </a:t>
            </a:r>
            <a:r>
              <a:rPr lang="nb-NO" dirty="0" err="1" smtClean="0"/>
              <a:t>preoccupation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bourgeois </a:t>
            </a:r>
            <a:r>
              <a:rPr lang="nb-NO" dirty="0" err="1" smtClean="0"/>
              <a:t>capitalist</a:t>
            </a:r>
            <a:r>
              <a:rPr lang="nb-NO" dirty="0" smtClean="0"/>
              <a:t> as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were</a:t>
            </a:r>
            <a:r>
              <a:rPr lang="nb-NO" dirty="0" smtClean="0"/>
              <a:t> </a:t>
            </a:r>
            <a:r>
              <a:rPr lang="nb-NO" u="sng" dirty="0" smtClean="0"/>
              <a:t>universal </a:t>
            </a:r>
            <a:r>
              <a:rPr lang="nb-NO" u="sng" dirty="0" err="1" smtClean="0"/>
              <a:t>interests</a:t>
            </a:r>
            <a:r>
              <a:rPr lang="nb-NO" u="sng" dirty="0" smtClean="0"/>
              <a:t> 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14975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This is </a:t>
            </a:r>
            <a:r>
              <a:rPr lang="nb-NO" dirty="0" err="1" smtClean="0"/>
              <a:t>particularly</a:t>
            </a:r>
            <a:r>
              <a:rPr lang="nb-NO" dirty="0" smtClean="0"/>
              <a:t> evident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 to </a:t>
            </a:r>
            <a:r>
              <a:rPr lang="nb-NO" u="sng" dirty="0" smtClean="0"/>
              <a:t>private </a:t>
            </a:r>
            <a:r>
              <a:rPr lang="nb-NO" u="sng" dirty="0" err="1" smtClean="0"/>
              <a:t>property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«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of</a:t>
            </a:r>
            <a:r>
              <a:rPr lang="nb-NO" dirty="0" smtClean="0"/>
              <a:t> man to </a:t>
            </a:r>
            <a:r>
              <a:rPr lang="nb-NO" dirty="0" err="1" smtClean="0"/>
              <a:t>property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right to </a:t>
            </a:r>
            <a:r>
              <a:rPr lang="nb-NO" dirty="0" err="1" smtClean="0"/>
              <a:t>enjoy</a:t>
            </a:r>
            <a:r>
              <a:rPr lang="nb-NO" dirty="0" smtClean="0"/>
              <a:t> his </a:t>
            </a:r>
            <a:r>
              <a:rPr lang="nb-NO" dirty="0" err="1" smtClean="0"/>
              <a:t>possessions</a:t>
            </a:r>
            <a:r>
              <a:rPr lang="nb-NO" dirty="0" smtClean="0"/>
              <a:t> and </a:t>
            </a:r>
            <a:r>
              <a:rPr lang="nb-NO" dirty="0" err="1" smtClean="0"/>
              <a:t>dispose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arbitrarily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</a:t>
            </a:r>
            <a:r>
              <a:rPr lang="nb-NO" dirty="0" err="1" smtClean="0"/>
              <a:t>regard</a:t>
            </a:r>
            <a:r>
              <a:rPr lang="nb-NO" dirty="0" smtClean="0"/>
              <a:t> for </a:t>
            </a:r>
            <a:r>
              <a:rPr lang="nb-NO" dirty="0" err="1" smtClean="0"/>
              <a:t>other</a:t>
            </a:r>
            <a:r>
              <a:rPr lang="nb-NO" dirty="0" smtClean="0"/>
              <a:t> men, </a:t>
            </a:r>
            <a:r>
              <a:rPr lang="nb-NO" dirty="0" err="1" smtClean="0"/>
              <a:t>independent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society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right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selfishness</a:t>
            </a:r>
            <a:r>
              <a:rPr lang="nb-NO" dirty="0" smtClean="0"/>
              <a:t>» (Marx </a:t>
            </a:r>
            <a:r>
              <a:rPr lang="nb-NO" dirty="0" err="1" smtClean="0"/>
              <a:t>Jewish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, in </a:t>
            </a:r>
            <a:r>
              <a:rPr lang="nb-NO" dirty="0" err="1" smtClean="0"/>
              <a:t>Waldron</a:t>
            </a:r>
            <a:r>
              <a:rPr lang="nb-NO" dirty="0" smtClean="0"/>
              <a:t> ed., p.146)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75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Equality</a:t>
            </a:r>
            <a:r>
              <a:rPr lang="nb-NO" dirty="0" smtClean="0"/>
              <a:t> and Security for Marx make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egoistic</a:t>
            </a:r>
            <a:r>
              <a:rPr lang="nb-NO" dirty="0" smtClean="0"/>
              <a:t> </a:t>
            </a:r>
            <a:r>
              <a:rPr lang="nb-NO" dirty="0" err="1" smtClean="0"/>
              <a:t>picture</a:t>
            </a:r>
            <a:r>
              <a:rPr lang="nb-NO" dirty="0" smtClean="0"/>
              <a:t> </a:t>
            </a:r>
            <a:r>
              <a:rPr lang="nb-NO" dirty="0" err="1" smtClean="0"/>
              <a:t>even</a:t>
            </a:r>
            <a:r>
              <a:rPr lang="nb-NO" dirty="0" smtClean="0"/>
              <a:t> </a:t>
            </a:r>
            <a:r>
              <a:rPr lang="nb-NO" dirty="0" err="1" smtClean="0"/>
              <a:t>worst</a:t>
            </a:r>
            <a:r>
              <a:rPr lang="nb-NO" dirty="0"/>
              <a:t> </a:t>
            </a:r>
            <a:r>
              <a:rPr lang="nb-NO" dirty="0" err="1" smtClean="0"/>
              <a:t>since</a:t>
            </a:r>
            <a:r>
              <a:rPr lang="nb-NO" dirty="0" smtClean="0"/>
              <a:t>:</a:t>
            </a:r>
          </a:p>
          <a:p>
            <a:pPr marL="457200" indent="-457200">
              <a:buAutoNum type="arabicParenR"/>
            </a:pPr>
            <a:r>
              <a:rPr lang="nb-NO" dirty="0" err="1"/>
              <a:t>E</a:t>
            </a:r>
            <a:r>
              <a:rPr lang="nb-NO" dirty="0" err="1" smtClean="0"/>
              <a:t>quality</a:t>
            </a:r>
            <a:r>
              <a:rPr lang="nb-NO" dirty="0" smtClean="0"/>
              <a:t>: </a:t>
            </a:r>
            <a:r>
              <a:rPr lang="nb-NO" dirty="0" err="1" smtClean="0"/>
              <a:t>protects</a:t>
            </a:r>
            <a:r>
              <a:rPr lang="nb-NO" dirty="0" smtClean="0"/>
              <a:t> anti-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r>
              <a:rPr lang="nb-NO" dirty="0" smtClean="0"/>
              <a:t> to </a:t>
            </a:r>
            <a:r>
              <a:rPr lang="nb-NO" dirty="0" err="1" smtClean="0"/>
              <a:t>each</a:t>
            </a:r>
            <a:endParaRPr lang="nb-NO" dirty="0" smtClean="0"/>
          </a:p>
          <a:p>
            <a:pPr marL="457200" indent="-457200">
              <a:buAutoNum type="arabicParenR"/>
            </a:pPr>
            <a:r>
              <a:rPr lang="nb-NO" dirty="0" smtClean="0"/>
              <a:t>Security: </a:t>
            </a:r>
            <a:r>
              <a:rPr lang="nb-NO" dirty="0" err="1" smtClean="0"/>
              <a:t>guarantees</a:t>
            </a:r>
            <a:r>
              <a:rPr lang="nb-NO" dirty="0" smtClean="0"/>
              <a:t> and </a:t>
            </a:r>
            <a:r>
              <a:rPr lang="nb-NO" dirty="0" err="1" smtClean="0"/>
              <a:t>reinforces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as 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assurance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egoism</a:t>
            </a:r>
            <a:r>
              <a:rPr lang="nb-NO" dirty="0" smtClean="0"/>
              <a:t>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264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 algn="just">
              <a:buNone/>
            </a:pPr>
            <a:r>
              <a:rPr lang="nb-NO" dirty="0" smtClean="0"/>
              <a:t>In a </a:t>
            </a:r>
            <a:r>
              <a:rPr lang="nb-NO" dirty="0" err="1" smtClean="0"/>
              <a:t>paradoxical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coscience</a:t>
            </a:r>
            <a:r>
              <a:rPr lang="nb-NO" dirty="0" smtClean="0"/>
              <a:t> or </a:t>
            </a:r>
            <a:r>
              <a:rPr lang="nb-NO" dirty="0" err="1" smtClean="0"/>
              <a:t>religious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r>
              <a:rPr lang="nb-NO" dirty="0" smtClean="0"/>
              <a:t> </a:t>
            </a:r>
            <a:r>
              <a:rPr lang="nb-NO" dirty="0" err="1" smtClean="0"/>
              <a:t>favors</a:t>
            </a:r>
            <a:r>
              <a:rPr lang="nb-NO" dirty="0" smtClean="0"/>
              <a:t> </a:t>
            </a:r>
            <a:r>
              <a:rPr lang="nb-NO" dirty="0" err="1" smtClean="0"/>
              <a:t>egoism</a:t>
            </a:r>
            <a:r>
              <a:rPr lang="nb-NO" dirty="0" smtClean="0"/>
              <a:t> and </a:t>
            </a:r>
            <a:r>
              <a:rPr lang="nb-NO" dirty="0" err="1" smtClean="0"/>
              <a:t>privacy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bourgeois: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«It (</a:t>
            </a:r>
            <a:r>
              <a:rPr lang="nb-NO" dirty="0" err="1" smtClean="0"/>
              <a:t>religious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r>
              <a:rPr lang="nb-NO" dirty="0" smtClean="0"/>
              <a:t>) has </a:t>
            </a:r>
            <a:r>
              <a:rPr lang="nb-NO" dirty="0" err="1" smtClean="0"/>
              <a:t>become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expression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u="sng" dirty="0" err="1" smtClean="0"/>
              <a:t>separation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man </a:t>
            </a:r>
            <a:r>
              <a:rPr lang="nb-NO" dirty="0" smtClean="0"/>
              <a:t>from his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essence</a:t>
            </a:r>
            <a:r>
              <a:rPr lang="nb-NO" dirty="0" smtClean="0"/>
              <a:t>, from </a:t>
            </a:r>
            <a:r>
              <a:rPr lang="nb-NO" dirty="0" err="1" smtClean="0"/>
              <a:t>himself</a:t>
            </a:r>
            <a:r>
              <a:rPr lang="nb-NO" dirty="0" smtClean="0"/>
              <a:t> and from </a:t>
            </a:r>
            <a:r>
              <a:rPr lang="nb-NO" dirty="0" err="1" smtClean="0"/>
              <a:t>other</a:t>
            </a:r>
            <a:r>
              <a:rPr lang="nb-NO" dirty="0" smtClean="0"/>
              <a:t> men, as it </a:t>
            </a:r>
            <a:r>
              <a:rPr lang="nb-NO" dirty="0" err="1" smtClean="0"/>
              <a:t>was</a:t>
            </a:r>
            <a:r>
              <a:rPr lang="nb-NO" dirty="0" smtClean="0"/>
              <a:t> </a:t>
            </a:r>
            <a:r>
              <a:rPr lang="nb-NO" dirty="0" err="1" smtClean="0"/>
              <a:t>originally</a:t>
            </a:r>
            <a:r>
              <a:rPr lang="nb-NO" dirty="0" smtClean="0"/>
              <a:t>. It is still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abstract</a:t>
            </a:r>
            <a:r>
              <a:rPr lang="nb-NO" dirty="0" smtClean="0"/>
              <a:t> </a:t>
            </a:r>
            <a:r>
              <a:rPr lang="nb-NO" dirty="0" err="1" smtClean="0"/>
              <a:t>recognition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particular</a:t>
            </a:r>
            <a:r>
              <a:rPr lang="nb-NO" dirty="0" smtClean="0"/>
              <a:t> </a:t>
            </a:r>
            <a:r>
              <a:rPr lang="nb-NO" dirty="0" err="1" smtClean="0"/>
              <a:t>perversion</a:t>
            </a:r>
            <a:r>
              <a:rPr lang="nb-NO" dirty="0" smtClean="0"/>
              <a:t>, private </a:t>
            </a:r>
            <a:r>
              <a:rPr lang="nb-NO" dirty="0" err="1" smtClean="0"/>
              <a:t>whim</a:t>
            </a:r>
            <a:r>
              <a:rPr lang="nb-NO" dirty="0" smtClean="0"/>
              <a:t>, and </a:t>
            </a:r>
            <a:r>
              <a:rPr lang="nb-NO" dirty="0" err="1" smtClean="0"/>
              <a:t>arbitrariness</a:t>
            </a:r>
            <a:r>
              <a:rPr lang="nb-NO" dirty="0" smtClean="0"/>
              <a:t>…»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45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Marx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want</a:t>
            </a:r>
            <a:r>
              <a:rPr lang="nb-NO" dirty="0" smtClean="0"/>
              <a:t> to </a:t>
            </a:r>
            <a:r>
              <a:rPr lang="nb-NO" dirty="0" err="1" smtClean="0"/>
              <a:t>defend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civic</a:t>
            </a:r>
            <a:r>
              <a:rPr lang="nb-NO" dirty="0" smtClean="0"/>
              <a:t> religion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he</a:t>
            </a:r>
            <a:r>
              <a:rPr lang="nb-NO" dirty="0" smtClean="0"/>
              <a:t> </a:t>
            </a:r>
            <a:r>
              <a:rPr lang="nb-NO" dirty="0" err="1" smtClean="0"/>
              <a:t>wants</a:t>
            </a:r>
            <a:r>
              <a:rPr lang="nb-NO" dirty="0" smtClean="0"/>
              <a:t> to show </a:t>
            </a:r>
            <a:r>
              <a:rPr lang="nb-NO" dirty="0" err="1" smtClean="0"/>
              <a:t>how</a:t>
            </a:r>
            <a:r>
              <a:rPr lang="nb-NO" dirty="0" smtClean="0"/>
              <a:t> religion </a:t>
            </a:r>
            <a:r>
              <a:rPr lang="nb-NO" dirty="0" err="1" smtClean="0"/>
              <a:t>conceived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bourgeois </a:t>
            </a:r>
            <a:r>
              <a:rPr lang="nb-NO" dirty="0" err="1" smtClean="0"/>
              <a:t>way</a:t>
            </a:r>
            <a:r>
              <a:rPr lang="nb-NO" dirty="0" smtClean="0"/>
              <a:t> </a:t>
            </a:r>
            <a:r>
              <a:rPr lang="nb-NO" dirty="0" err="1" smtClean="0"/>
              <a:t>produced</a:t>
            </a:r>
            <a:r>
              <a:rPr lang="nb-NO" dirty="0" smtClean="0"/>
              <a:t> a </a:t>
            </a:r>
            <a:r>
              <a:rPr lang="nb-NO" dirty="0" err="1" smtClean="0"/>
              <a:t>privatized</a:t>
            </a:r>
            <a:r>
              <a:rPr lang="nb-NO" dirty="0" smtClean="0"/>
              <a:t> </a:t>
            </a:r>
            <a:r>
              <a:rPr lang="nb-NO" dirty="0" err="1" smtClean="0"/>
              <a:t>conscience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This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criticism</a:t>
            </a:r>
            <a:r>
              <a:rPr lang="nb-NO" dirty="0" smtClean="0"/>
              <a:t> to «</a:t>
            </a:r>
            <a:r>
              <a:rPr lang="nb-NO" dirty="0" err="1" smtClean="0"/>
              <a:t>capitalist</a:t>
            </a:r>
            <a:r>
              <a:rPr lang="nb-NO" dirty="0" smtClean="0"/>
              <a:t> </a:t>
            </a:r>
            <a:r>
              <a:rPr lang="nb-NO" dirty="0" err="1" smtClean="0"/>
              <a:t>society</a:t>
            </a:r>
            <a:r>
              <a:rPr lang="nb-NO" dirty="0" smtClean="0"/>
              <a:t>» as an </a:t>
            </a:r>
            <a:r>
              <a:rPr lang="nb-NO" dirty="0" err="1" smtClean="0"/>
              <a:t>illusion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self-sufficient</a:t>
            </a:r>
            <a:r>
              <a:rPr lang="nb-NO" dirty="0" smtClean="0"/>
              <a:t> </a:t>
            </a:r>
            <a:r>
              <a:rPr lang="nb-NO" dirty="0" err="1" smtClean="0"/>
              <a:t>atomism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302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Towards</a:t>
            </a:r>
            <a:r>
              <a:rPr lang="nb-NO" dirty="0" smtClean="0"/>
              <a:t> a more </a:t>
            </a:r>
            <a:r>
              <a:rPr lang="nb-NO" dirty="0" err="1" smtClean="0"/>
              <a:t>subtle</a:t>
            </a:r>
            <a:r>
              <a:rPr lang="nb-NO" dirty="0" smtClean="0"/>
              <a:t> </a:t>
            </a:r>
            <a:r>
              <a:rPr lang="nb-NO" dirty="0" err="1" smtClean="0"/>
              <a:t>interpretation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Marx….(</a:t>
            </a:r>
            <a:r>
              <a:rPr lang="nb-NO" dirty="0" err="1" smtClean="0"/>
              <a:t>Waldron</a:t>
            </a:r>
            <a:r>
              <a:rPr lang="nb-NO" dirty="0" smtClean="0"/>
              <a:t>, 1987)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77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Marx’s</a:t>
            </a:r>
            <a:r>
              <a:rPr lang="nb-NO" dirty="0" smtClean="0"/>
              <a:t> </a:t>
            </a:r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evaluation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The French </a:t>
            </a:r>
            <a:r>
              <a:rPr lang="nb-NO" dirty="0" err="1" smtClean="0"/>
              <a:t>Declaration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Man and </a:t>
            </a:r>
            <a:r>
              <a:rPr lang="nb-NO" dirty="0" err="1" smtClean="0"/>
              <a:t>the</a:t>
            </a:r>
            <a:r>
              <a:rPr lang="nb-NO" dirty="0" smtClean="0"/>
              <a:t> Citizens 1789/91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separation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spheres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Man’s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: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egoistic</a:t>
            </a:r>
            <a:r>
              <a:rPr lang="nb-NO" dirty="0" smtClean="0"/>
              <a:t> man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Citizens’s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: </a:t>
            </a:r>
            <a:r>
              <a:rPr lang="nb-NO" u="sng" dirty="0" err="1" smtClean="0"/>
              <a:t>can</a:t>
            </a:r>
            <a:r>
              <a:rPr lang="nb-NO" u="sng" dirty="0" smtClean="0"/>
              <a:t> be </a:t>
            </a:r>
            <a:r>
              <a:rPr lang="nb-NO" u="sng" dirty="0" err="1" smtClean="0"/>
              <a:t>enjoyed</a:t>
            </a:r>
            <a:r>
              <a:rPr lang="nb-NO" u="sng" dirty="0" smtClean="0"/>
              <a:t> </a:t>
            </a:r>
            <a:r>
              <a:rPr lang="nb-NO" u="sng" dirty="0" err="1" smtClean="0"/>
              <a:t>only</a:t>
            </a:r>
            <a:r>
              <a:rPr lang="nb-NO" u="sng" dirty="0" smtClean="0"/>
              <a:t> in </a:t>
            </a:r>
            <a:r>
              <a:rPr lang="nb-NO" u="sng" dirty="0" err="1" smtClean="0"/>
              <a:t>community</a:t>
            </a:r>
            <a:r>
              <a:rPr lang="nb-NO" u="sng" dirty="0" smtClean="0"/>
              <a:t>. </a:t>
            </a:r>
            <a:r>
              <a:rPr lang="nb-NO" u="sng" dirty="0" err="1" smtClean="0"/>
              <a:t>Those</a:t>
            </a:r>
            <a:r>
              <a:rPr lang="nb-NO" u="sng" dirty="0" smtClean="0"/>
              <a:t> </a:t>
            </a:r>
            <a:r>
              <a:rPr lang="nb-NO" u="sng" dirty="0" err="1" smtClean="0"/>
              <a:t>are</a:t>
            </a:r>
            <a:r>
              <a:rPr lang="nb-NO" u="sng" dirty="0" smtClean="0"/>
              <a:t> </a:t>
            </a:r>
            <a:r>
              <a:rPr lang="nb-NO" u="sng" dirty="0" err="1" smtClean="0"/>
              <a:t>the</a:t>
            </a:r>
            <a:r>
              <a:rPr lang="nb-NO" u="sng" dirty="0" smtClean="0"/>
              <a:t> </a:t>
            </a:r>
            <a:r>
              <a:rPr lang="nb-NO" u="sng" dirty="0" err="1" smtClean="0"/>
              <a:t>rights</a:t>
            </a:r>
            <a:r>
              <a:rPr lang="nb-NO" u="sng" dirty="0" smtClean="0"/>
              <a:t> </a:t>
            </a:r>
            <a:r>
              <a:rPr lang="nb-NO" u="sng" dirty="0" err="1" smtClean="0"/>
              <a:t>favoring</a:t>
            </a:r>
            <a:r>
              <a:rPr lang="nb-NO" u="sng" dirty="0" smtClean="0"/>
              <a:t> for Marx human </a:t>
            </a:r>
            <a:r>
              <a:rPr lang="nb-NO" u="sng" dirty="0" err="1" smtClean="0"/>
              <a:t>emancipation</a:t>
            </a:r>
            <a:r>
              <a:rPr lang="nb-NO" u="sng" dirty="0" smtClean="0"/>
              <a:t> </a:t>
            </a:r>
            <a:r>
              <a:rPr lang="nb-NO" u="sng" dirty="0" err="1" smtClean="0"/>
              <a:t>towards</a:t>
            </a:r>
            <a:r>
              <a:rPr lang="nb-NO" u="sng" dirty="0" smtClean="0"/>
              <a:t> </a:t>
            </a:r>
            <a:r>
              <a:rPr lang="nb-NO" u="sng" dirty="0" err="1" smtClean="0"/>
              <a:t>the</a:t>
            </a:r>
            <a:r>
              <a:rPr lang="nb-NO" u="sng" dirty="0" smtClean="0"/>
              <a:t> </a:t>
            </a:r>
            <a:r>
              <a:rPr lang="nb-NO" u="sng" dirty="0" err="1" smtClean="0"/>
              <a:t>creation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a </a:t>
            </a:r>
            <a:r>
              <a:rPr lang="nb-NO" u="sng" dirty="0" err="1" smtClean="0"/>
              <a:t>community</a:t>
            </a:r>
            <a:r>
              <a:rPr lang="nb-NO" dirty="0" smtClean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192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Marx: religion and private </a:t>
            </a:r>
            <a:r>
              <a:rPr lang="nb-NO" dirty="0" err="1" smtClean="0"/>
              <a:t>property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both</a:t>
            </a:r>
            <a:r>
              <a:rPr lang="nb-NO" dirty="0" smtClean="0"/>
              <a:t> </a:t>
            </a:r>
            <a:r>
              <a:rPr lang="nb-NO" dirty="0" err="1" smtClean="0"/>
              <a:t>alienated</a:t>
            </a:r>
            <a:r>
              <a:rPr lang="nb-NO" dirty="0" smtClean="0"/>
              <a:t> forms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life</a:t>
            </a:r>
            <a:r>
              <a:rPr lang="nb-NO" dirty="0" smtClean="0"/>
              <a:t> BUT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/>
              <a:t>t</a:t>
            </a:r>
            <a:r>
              <a:rPr lang="nb-NO" dirty="0" err="1" smtClean="0"/>
              <a:t>heir</a:t>
            </a:r>
            <a:r>
              <a:rPr lang="nb-NO" dirty="0" smtClean="0"/>
              <a:t> </a:t>
            </a:r>
            <a:r>
              <a:rPr lang="nb-NO" dirty="0" err="1" smtClean="0"/>
              <a:t>removal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/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sphere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diminish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u="sng" dirty="0" err="1" smtClean="0"/>
              <a:t>enhance</a:t>
            </a:r>
            <a:r>
              <a:rPr lang="nb-NO" u="sng" dirty="0" smtClean="0"/>
              <a:t> </a:t>
            </a:r>
            <a:r>
              <a:rPr lang="nb-NO" u="sng" dirty="0" err="1" smtClean="0"/>
              <a:t>alienation</a:t>
            </a:r>
            <a:r>
              <a:rPr lang="nb-NO" u="sng" dirty="0" smtClean="0"/>
              <a:t> in </a:t>
            </a:r>
            <a:r>
              <a:rPr lang="nb-NO" u="sng" dirty="0" err="1" smtClean="0"/>
              <a:t>the</a:t>
            </a:r>
            <a:r>
              <a:rPr lang="nb-NO" u="sng" dirty="0" smtClean="0"/>
              <a:t> private </a:t>
            </a:r>
            <a:r>
              <a:rPr lang="nb-NO" u="sng" dirty="0" err="1" smtClean="0"/>
              <a:t>sphere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USA’s</a:t>
            </a:r>
            <a:r>
              <a:rPr lang="nb-NO" dirty="0" smtClean="0"/>
              <a:t> </a:t>
            </a:r>
            <a:r>
              <a:rPr lang="nb-NO" dirty="0" err="1" smtClean="0"/>
              <a:t>separation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church</a:t>
            </a:r>
            <a:r>
              <a:rPr lang="nb-NO" dirty="0" smtClean="0"/>
              <a:t> and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but</a:t>
            </a:r>
            <a:r>
              <a:rPr lang="nb-NO" dirty="0" smtClean="0"/>
              <a:t> 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overwhelming</a:t>
            </a:r>
            <a:r>
              <a:rPr lang="nb-NO" dirty="0" smtClean="0"/>
              <a:t> </a:t>
            </a:r>
            <a:r>
              <a:rPr lang="nb-NO" dirty="0" err="1" smtClean="0"/>
              <a:t>majority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 is still </a:t>
            </a:r>
            <a:r>
              <a:rPr lang="nb-NO" dirty="0" err="1" smtClean="0"/>
              <a:t>religious</a:t>
            </a:r>
            <a:r>
              <a:rPr lang="nb-NO" dirty="0" smtClean="0"/>
              <a:t>»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67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emancipation</a:t>
            </a:r>
            <a:r>
              <a:rPr lang="nb-NO" dirty="0" smtClean="0"/>
              <a:t>, for Marx, </a:t>
            </a:r>
            <a:r>
              <a:rPr lang="nb-NO" dirty="0" err="1" smtClean="0"/>
              <a:t>requires</a:t>
            </a:r>
            <a:r>
              <a:rPr lang="nb-NO" dirty="0" smtClean="0"/>
              <a:t> more!</a:t>
            </a:r>
          </a:p>
          <a:p>
            <a:pPr marL="0" indent="0">
              <a:buNone/>
            </a:pPr>
            <a:r>
              <a:rPr lang="nb-NO" dirty="0" smtClean="0"/>
              <a:t>It </a:t>
            </a:r>
            <a:r>
              <a:rPr lang="nb-NO" dirty="0" err="1" smtClean="0"/>
              <a:t>requires</a:t>
            </a:r>
            <a:r>
              <a:rPr lang="nb-NO" dirty="0" smtClean="0"/>
              <a:t> </a:t>
            </a:r>
            <a:r>
              <a:rPr lang="nb-NO" dirty="0" err="1" smtClean="0"/>
              <a:t>involvement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community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democratic</a:t>
            </a:r>
            <a:r>
              <a:rPr lang="nb-NO" dirty="0" smtClean="0"/>
              <a:t> </a:t>
            </a:r>
            <a:r>
              <a:rPr lang="nb-NO" dirty="0" err="1" smtClean="0"/>
              <a:t>organization</a:t>
            </a:r>
            <a:r>
              <a:rPr lang="nb-NO" dirty="0" smtClean="0"/>
              <a:t> and </a:t>
            </a:r>
            <a:r>
              <a:rPr lang="nb-NO" dirty="0" err="1" smtClean="0"/>
              <a:t>production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economic</a:t>
            </a:r>
            <a:r>
              <a:rPr lang="nb-NO" dirty="0" smtClean="0"/>
              <a:t> </a:t>
            </a:r>
            <a:r>
              <a:rPr lang="nb-NO" dirty="0" err="1" smtClean="0"/>
              <a:t>life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Recall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u="sng" dirty="0" smtClean="0"/>
              <a:t>positive </a:t>
            </a:r>
            <a:r>
              <a:rPr lang="nb-NO" u="sng" dirty="0" err="1" smtClean="0"/>
              <a:t>liberty</a:t>
            </a:r>
            <a:r>
              <a:rPr lang="nb-NO" dirty="0" smtClean="0"/>
              <a:t> as in </a:t>
            </a:r>
            <a:r>
              <a:rPr lang="nb-NO" dirty="0" err="1" smtClean="0"/>
              <a:t>I.Berlin’s</a:t>
            </a:r>
            <a:r>
              <a:rPr lang="nb-NO" dirty="0" smtClean="0"/>
              <a:t> essay!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84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Marx’s</a:t>
            </a:r>
            <a:r>
              <a:rPr lang="nb-NO" dirty="0" smtClean="0"/>
              <a:t> </a:t>
            </a:r>
            <a:r>
              <a:rPr lang="nb-NO" dirty="0" err="1" smtClean="0"/>
              <a:t>Criticism</a:t>
            </a:r>
            <a:r>
              <a:rPr lang="nb-NO" dirty="0" smtClean="0"/>
              <a:t> </a:t>
            </a:r>
            <a:r>
              <a:rPr lang="nb-NO" dirty="0" err="1" smtClean="0"/>
              <a:t>becomes</a:t>
            </a:r>
            <a:r>
              <a:rPr lang="nb-NO" dirty="0" smtClean="0"/>
              <a:t> a </a:t>
            </a:r>
            <a:r>
              <a:rPr lang="nb-NO" dirty="0" err="1" smtClean="0"/>
              <a:t>criticism</a:t>
            </a:r>
            <a:r>
              <a:rPr lang="nb-NO" dirty="0" smtClean="0"/>
              <a:t> to </a:t>
            </a:r>
            <a:r>
              <a:rPr lang="nb-NO" dirty="0" err="1" smtClean="0"/>
              <a:t>capitalist</a:t>
            </a:r>
            <a:r>
              <a:rPr lang="nb-NO" dirty="0" smtClean="0"/>
              <a:t>/</a:t>
            </a:r>
            <a:r>
              <a:rPr lang="nb-NO" dirty="0" err="1" smtClean="0"/>
              <a:t>atomized</a:t>
            </a:r>
            <a:r>
              <a:rPr lang="nb-NO" dirty="0" smtClean="0"/>
              <a:t> and </a:t>
            </a:r>
            <a:r>
              <a:rPr lang="nb-NO" dirty="0" err="1" smtClean="0"/>
              <a:t>egoistic</a:t>
            </a:r>
            <a:r>
              <a:rPr lang="nb-NO" dirty="0" smtClean="0"/>
              <a:t> material </a:t>
            </a:r>
            <a:r>
              <a:rPr lang="nb-NO" dirty="0" err="1" smtClean="0"/>
              <a:t>life</a:t>
            </a:r>
            <a:r>
              <a:rPr lang="nb-NO" dirty="0" smtClean="0"/>
              <a:t>!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bourgeois </a:t>
            </a:r>
            <a:r>
              <a:rPr lang="nb-NO" dirty="0" err="1" smtClean="0"/>
              <a:t>view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community</a:t>
            </a:r>
            <a:r>
              <a:rPr lang="nb-NO" dirty="0" smtClean="0"/>
              <a:t> is </a:t>
            </a:r>
            <a:r>
              <a:rPr lang="nb-NO" dirty="0" err="1" smtClean="0"/>
              <a:t>seen</a:t>
            </a:r>
            <a:r>
              <a:rPr lang="nb-NO" dirty="0" smtClean="0"/>
              <a:t> as </a:t>
            </a:r>
            <a:r>
              <a:rPr lang="nb-NO" dirty="0" err="1" smtClean="0"/>
              <a:t>protecting</a:t>
            </a:r>
            <a:r>
              <a:rPr lang="nb-NO" dirty="0" smtClean="0"/>
              <a:t> </a:t>
            </a:r>
            <a:r>
              <a:rPr lang="nb-NO" dirty="0" err="1" smtClean="0"/>
              <a:t>life</a:t>
            </a:r>
            <a:r>
              <a:rPr lang="nb-NO" dirty="0" smtClean="0"/>
              <a:t>, </a:t>
            </a:r>
            <a:r>
              <a:rPr lang="nb-NO" dirty="0" err="1" smtClean="0"/>
              <a:t>liberty</a:t>
            </a:r>
            <a:r>
              <a:rPr lang="nb-NO" dirty="0" smtClean="0"/>
              <a:t> and </a:t>
            </a:r>
            <a:r>
              <a:rPr lang="nb-NO" dirty="0" err="1" smtClean="0"/>
              <a:t>property</a:t>
            </a:r>
            <a:r>
              <a:rPr lang="nb-NO" dirty="0" smtClean="0"/>
              <a:t> so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</a:p>
          <a:p>
            <a:pPr marL="0" indent="0" algn="just">
              <a:buNone/>
            </a:pPr>
            <a:endParaRPr lang="nb-NO" dirty="0"/>
          </a:p>
          <a:p>
            <a:pPr marL="0" indent="0" algn="just">
              <a:buNone/>
            </a:pPr>
            <a:r>
              <a:rPr lang="nb-NO" dirty="0" smtClean="0"/>
              <a:t>«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community</a:t>
            </a:r>
            <a:r>
              <a:rPr lang="nb-NO" dirty="0" smtClean="0"/>
              <a:t> is </a:t>
            </a:r>
            <a:r>
              <a:rPr lang="nb-NO" dirty="0" err="1" smtClean="0"/>
              <a:t>degraded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emancipators</a:t>
            </a:r>
            <a:r>
              <a:rPr lang="nb-NO" dirty="0" smtClean="0"/>
              <a:t> to a mere </a:t>
            </a:r>
            <a:r>
              <a:rPr lang="nb-NO" dirty="0" err="1" smtClean="0"/>
              <a:t>means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preservation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so-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man»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420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8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4000" b="1" smtClean="0"/>
              <a:t>TAKK!!</a:t>
            </a:r>
            <a:endParaRPr lang="nb-NO" sz="4000" b="1" dirty="0"/>
          </a:p>
        </p:txBody>
      </p:sp>
    </p:spTree>
    <p:extLst>
      <p:ext uri="{BB962C8B-B14F-4D97-AF65-F5344CB8AC3E}">
        <p14:creationId xmlns:p14="http://schemas.microsoft.com/office/powerpoint/2010/main" val="193346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569</TotalTime>
  <Words>1910</Words>
  <Application>Microsoft Office PowerPoint</Application>
  <PresentationFormat>On-screen Show (4:3)</PresentationFormat>
  <Paragraphs>178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NewsPrint</vt:lpstr>
      <vt:lpstr>Bentham and Marx on Human Rights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Bentham and Marx on Human Rights</dc:title>
  <dc:creator>Claudio Corradetti</dc:creator>
  <cp:lastModifiedBy>Morten Slind Olsen</cp:lastModifiedBy>
  <cp:revision>63</cp:revision>
  <dcterms:created xsi:type="dcterms:W3CDTF">2006-08-16T00:00:00Z</dcterms:created>
  <dcterms:modified xsi:type="dcterms:W3CDTF">2014-09-16T13:20:52Z</dcterms:modified>
</cp:coreProperties>
</file>