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8" r:id="rId1"/>
  </p:sldMasterIdLst>
  <p:notesMasterIdLst>
    <p:notesMasterId r:id="rId58"/>
  </p:notesMasterIdLst>
  <p:handoutMasterIdLst>
    <p:handoutMasterId r:id="rId59"/>
  </p:handoutMasterIdLst>
  <p:sldIdLst>
    <p:sldId id="256" r:id="rId2"/>
    <p:sldId id="257" r:id="rId3"/>
    <p:sldId id="272" r:id="rId4"/>
    <p:sldId id="274" r:id="rId5"/>
    <p:sldId id="329" r:id="rId6"/>
    <p:sldId id="328" r:id="rId7"/>
    <p:sldId id="260" r:id="rId8"/>
    <p:sldId id="266" r:id="rId9"/>
    <p:sldId id="273" r:id="rId10"/>
    <p:sldId id="296" r:id="rId11"/>
    <p:sldId id="298" r:id="rId12"/>
    <p:sldId id="305" r:id="rId13"/>
    <p:sldId id="299" r:id="rId14"/>
    <p:sldId id="306" r:id="rId15"/>
    <p:sldId id="300" r:id="rId16"/>
    <p:sldId id="307" r:id="rId17"/>
    <p:sldId id="301" r:id="rId18"/>
    <p:sldId id="302" r:id="rId19"/>
    <p:sldId id="283" r:id="rId20"/>
    <p:sldId id="310" r:id="rId21"/>
    <p:sldId id="308" r:id="rId22"/>
    <p:sldId id="303" r:id="rId23"/>
    <p:sldId id="293" r:id="rId24"/>
    <p:sldId id="294" r:id="rId25"/>
    <p:sldId id="284" r:id="rId26"/>
    <p:sldId id="288" r:id="rId27"/>
    <p:sldId id="275" r:id="rId28"/>
    <p:sldId id="330" r:id="rId29"/>
    <p:sldId id="304" r:id="rId30"/>
    <p:sldId id="332" r:id="rId31"/>
    <p:sldId id="333" r:id="rId32"/>
    <p:sldId id="334" r:id="rId33"/>
    <p:sldId id="335" r:id="rId34"/>
    <p:sldId id="322" r:id="rId35"/>
    <p:sldId id="317" r:id="rId36"/>
    <p:sldId id="319" r:id="rId37"/>
    <p:sldId id="318" r:id="rId38"/>
    <p:sldId id="320" r:id="rId39"/>
    <p:sldId id="323" r:id="rId40"/>
    <p:sldId id="325" r:id="rId41"/>
    <p:sldId id="324" r:id="rId42"/>
    <p:sldId id="311" r:id="rId43"/>
    <p:sldId id="312" r:id="rId44"/>
    <p:sldId id="327" r:id="rId45"/>
    <p:sldId id="314" r:id="rId46"/>
    <p:sldId id="313" r:id="rId47"/>
    <p:sldId id="315" r:id="rId48"/>
    <p:sldId id="316" r:id="rId49"/>
    <p:sldId id="277" r:id="rId50"/>
    <p:sldId id="278" r:id="rId51"/>
    <p:sldId id="279" r:id="rId52"/>
    <p:sldId id="261" r:id="rId53"/>
    <p:sldId id="258" r:id="rId54"/>
    <p:sldId id="262" r:id="rId55"/>
    <p:sldId id="269" r:id="rId56"/>
    <p:sldId id="295" r:id="rId57"/>
  </p:sldIdLst>
  <p:sldSz cx="9144000" cy="6858000" type="screen4x3"/>
  <p:notesSz cx="6781800" cy="9880600"/>
  <p:defaultTextStyle>
    <a:defPPr>
      <a:defRPr lang="nb-N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34" d="100"/>
          <a:sy n="134" d="100"/>
        </p:scale>
        <p:origin x="-954"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3846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sz="quarter" idx="1"/>
          </p:nvPr>
        </p:nvSpPr>
        <p:spPr bwMode="auto">
          <a:xfrm>
            <a:off x="3841750" y="0"/>
            <a:ext cx="293846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5124" name="Rectangle 4"/>
          <p:cNvSpPr>
            <a:spLocks noGrp="1" noChangeArrowheads="1"/>
          </p:cNvSpPr>
          <p:nvPr>
            <p:ph type="ftr" sz="quarter" idx="2"/>
          </p:nvPr>
        </p:nvSpPr>
        <p:spPr bwMode="auto">
          <a:xfrm>
            <a:off x="0" y="9385300"/>
            <a:ext cx="293846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5" name="Rectangle 5"/>
          <p:cNvSpPr>
            <a:spLocks noGrp="1" noChangeArrowheads="1"/>
          </p:cNvSpPr>
          <p:nvPr>
            <p:ph type="sldNum" sz="quarter" idx="3"/>
          </p:nvPr>
        </p:nvSpPr>
        <p:spPr bwMode="auto">
          <a:xfrm>
            <a:off x="3841750" y="9385300"/>
            <a:ext cx="293846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B609FC1-24E7-4C7A-B49A-CC7B4F528FCB}" type="slidenum">
              <a:rPr lang="en-US"/>
              <a:pPr>
                <a:defRPr/>
              </a:pPr>
              <a:t>‹#›</a:t>
            </a:fld>
            <a:endParaRPr lang="en-US"/>
          </a:p>
        </p:txBody>
      </p:sp>
    </p:spTree>
    <p:extLst>
      <p:ext uri="{BB962C8B-B14F-4D97-AF65-F5344CB8AC3E}">
        <p14:creationId xmlns:p14="http://schemas.microsoft.com/office/powerpoint/2010/main" val="33432069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3846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nb-NO"/>
          </a:p>
        </p:txBody>
      </p:sp>
      <p:sp>
        <p:nvSpPr>
          <p:cNvPr id="3075" name="Rectangle 3"/>
          <p:cNvSpPr>
            <a:spLocks noGrp="1" noChangeArrowheads="1"/>
          </p:cNvSpPr>
          <p:nvPr>
            <p:ph type="dt" idx="1"/>
          </p:nvPr>
        </p:nvSpPr>
        <p:spPr bwMode="auto">
          <a:xfrm>
            <a:off x="3841750" y="0"/>
            <a:ext cx="293846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nb-NO"/>
          </a:p>
        </p:txBody>
      </p:sp>
      <p:sp>
        <p:nvSpPr>
          <p:cNvPr id="46084" name="Rectangle 4"/>
          <p:cNvSpPr>
            <a:spLocks noGrp="1" noRot="1" noChangeAspect="1" noChangeArrowheads="1" noTextEdit="1"/>
          </p:cNvSpPr>
          <p:nvPr>
            <p:ph type="sldImg" idx="2"/>
          </p:nvPr>
        </p:nvSpPr>
        <p:spPr bwMode="auto">
          <a:xfrm>
            <a:off x="920750" y="741363"/>
            <a:ext cx="4940300" cy="37052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77863" y="4692650"/>
            <a:ext cx="5426075" cy="44465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noProof="0" smtClean="0"/>
              <a:t>Click to edit Master text styles</a:t>
            </a:r>
          </a:p>
          <a:p>
            <a:pPr lvl="1"/>
            <a:r>
              <a:rPr lang="nb-NO" noProof="0" smtClean="0"/>
              <a:t>Second level</a:t>
            </a:r>
          </a:p>
          <a:p>
            <a:pPr lvl="2"/>
            <a:r>
              <a:rPr lang="nb-NO" noProof="0" smtClean="0"/>
              <a:t>Third level</a:t>
            </a:r>
          </a:p>
          <a:p>
            <a:pPr lvl="3"/>
            <a:r>
              <a:rPr lang="nb-NO" noProof="0" smtClean="0"/>
              <a:t>Fourth level</a:t>
            </a:r>
          </a:p>
          <a:p>
            <a:pPr lvl="4"/>
            <a:r>
              <a:rPr lang="nb-NO" noProof="0" smtClean="0"/>
              <a:t>Fifth level</a:t>
            </a:r>
          </a:p>
        </p:txBody>
      </p:sp>
      <p:sp>
        <p:nvSpPr>
          <p:cNvPr id="3078" name="Rectangle 6"/>
          <p:cNvSpPr>
            <a:spLocks noGrp="1" noChangeArrowheads="1"/>
          </p:cNvSpPr>
          <p:nvPr>
            <p:ph type="ftr" sz="quarter" idx="4"/>
          </p:nvPr>
        </p:nvSpPr>
        <p:spPr bwMode="auto">
          <a:xfrm>
            <a:off x="0" y="9385300"/>
            <a:ext cx="293846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nb-NO"/>
          </a:p>
        </p:txBody>
      </p:sp>
      <p:sp>
        <p:nvSpPr>
          <p:cNvPr id="3079" name="Rectangle 7"/>
          <p:cNvSpPr>
            <a:spLocks noGrp="1" noChangeArrowheads="1"/>
          </p:cNvSpPr>
          <p:nvPr>
            <p:ph type="sldNum" sz="quarter" idx="5"/>
          </p:nvPr>
        </p:nvSpPr>
        <p:spPr bwMode="auto">
          <a:xfrm>
            <a:off x="3841750" y="9385300"/>
            <a:ext cx="293846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1B077FCA-FC3E-4785-B67C-6937E73A1466}" type="slidenum">
              <a:rPr lang="nb-NO"/>
              <a:pPr>
                <a:defRPr/>
              </a:pPr>
              <a:t>‹#›</a:t>
            </a:fld>
            <a:endParaRPr lang="nb-NO"/>
          </a:p>
        </p:txBody>
      </p:sp>
    </p:spTree>
    <p:extLst>
      <p:ext uri="{BB962C8B-B14F-4D97-AF65-F5344CB8AC3E}">
        <p14:creationId xmlns:p14="http://schemas.microsoft.com/office/powerpoint/2010/main" val="79788035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8536D28-FAA3-45E6-AFDF-04CBFA8AE785}" type="slidenum">
              <a:rPr lang="nb-NO" smtClean="0"/>
              <a:pPr eaLnBrk="1" hangingPunct="1"/>
              <a:t>1</a:t>
            </a:fld>
            <a:endParaRPr lang="nb-NO"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2E68B38-73DF-4310-A563-04BFE9E740B4}" type="slidenum">
              <a:rPr lang="nb-NO" smtClean="0"/>
              <a:pPr eaLnBrk="1" hangingPunct="1"/>
              <a:t>2</a:t>
            </a:fld>
            <a:endParaRPr lang="nb-NO"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0F80414-0378-4AB2-9096-1FD295EB6717}" type="slidenum">
              <a:rPr lang="nb-NO" smtClean="0"/>
              <a:pPr eaLnBrk="1" hangingPunct="1"/>
              <a:t>53</a:t>
            </a:fld>
            <a:endParaRPr lang="nb-NO"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zh-CN" dirty="0" smtClean="0"/>
          </a:p>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6"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7" name="Rectangle 24"/>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smtClean="0"/>
            </a:lvl1pPr>
          </a:lstStyle>
          <a:p>
            <a:pPr>
              <a:defRPr/>
            </a:pPr>
            <a:r>
              <a:rPr lang="nb-NO" smtClean="0"/>
              <a:t>26 August 2014</a:t>
            </a:r>
            <a:endParaRPr lang="nb-NO"/>
          </a:p>
        </p:txBody>
      </p:sp>
      <p:sp>
        <p:nvSpPr>
          <p:cNvPr id="16" name="Footer Placeholder 16"/>
          <p:cNvSpPr>
            <a:spLocks noGrp="1"/>
          </p:cNvSpPr>
          <p:nvPr>
            <p:ph type="ftr" sz="quarter" idx="11"/>
          </p:nvPr>
        </p:nvSpPr>
        <p:spPr/>
        <p:txBody>
          <a:bodyPr/>
          <a:lstStyle>
            <a:lvl1pPr>
              <a:defRPr/>
            </a:lvl1pPr>
          </a:lstStyle>
          <a:p>
            <a:pPr>
              <a:defRPr/>
            </a:pPr>
            <a:r>
              <a:rPr lang="nb-NO"/>
              <a:t>Maria Lundberg, NCHR</a:t>
            </a:r>
          </a:p>
        </p:txBody>
      </p:sp>
      <p:sp>
        <p:nvSpPr>
          <p:cNvPr id="17" name="Slide Number Placeholder 28"/>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DA5C3DEE-4016-484D-9361-A9CD6A4E46AA}" type="slidenum">
              <a:rPr lang="nb-NO"/>
              <a:pPr>
                <a:defRPr/>
              </a:pPr>
              <a:t>‹#›</a:t>
            </a:fld>
            <a:endParaRPr lang="nb-NO"/>
          </a:p>
        </p:txBody>
      </p:sp>
    </p:spTree>
    <p:extLst>
      <p:ext uri="{BB962C8B-B14F-4D97-AF65-F5344CB8AC3E}">
        <p14:creationId xmlns:p14="http://schemas.microsoft.com/office/powerpoint/2010/main" val="93640701"/>
      </p:ext>
    </p:extLst>
  </p:cSld>
  <p:clrMapOvr>
    <a:overrideClrMapping bg1="lt1" tx1="dk1" bg2="lt2" tx2="dk2" accent1="accent1" accent2="accent2" accent3="accent3" accent4="accent4" accent5="accent5" accent6="accent6" hlink="hlink" folHlink="folHlink"/>
  </p:clrMapOvr>
  <p:transition spd="slow">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a:p>
        </p:txBody>
      </p:sp>
      <p:sp>
        <p:nvSpPr>
          <p:cNvPr id="8" name="Content Placeholder 7"/>
          <p:cNvSpPr>
            <a:spLocks noGrp="1"/>
          </p:cNvSpPr>
          <p:nvPr>
            <p:ph sz="quarter" idx="1"/>
          </p:nvPr>
        </p:nvSpPr>
        <p:spPr>
          <a:xfrm>
            <a:off x="301752" y="1527048"/>
            <a:ext cx="85039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pPr>
              <a:defRPr/>
            </a:pPr>
            <a:r>
              <a:rPr lang="nb-NO" smtClean="0"/>
              <a:t>26 August 2014</a:t>
            </a:r>
            <a:endParaRPr lang="nb-NO"/>
          </a:p>
        </p:txBody>
      </p:sp>
      <p:sp>
        <p:nvSpPr>
          <p:cNvPr id="5" name="Footer Placeholder 4"/>
          <p:cNvSpPr>
            <a:spLocks noGrp="1"/>
          </p:cNvSpPr>
          <p:nvPr>
            <p:ph type="ftr" sz="quarter" idx="11"/>
          </p:nvPr>
        </p:nvSpPr>
        <p:spPr/>
        <p:txBody>
          <a:bodyPr/>
          <a:lstStyle>
            <a:lvl1pPr>
              <a:defRPr/>
            </a:lvl1pPr>
          </a:lstStyle>
          <a:p>
            <a:pPr>
              <a:defRPr/>
            </a:pPr>
            <a:r>
              <a:rPr lang="nb-NO"/>
              <a:t>Maria Lundberg, NCHR</a:t>
            </a:r>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pPr>
              <a:defRPr/>
            </a:pPr>
            <a:fld id="{17735220-637C-42BC-95E2-965D0462E05B}" type="slidenum">
              <a:rPr lang="nb-NO"/>
              <a:pPr>
                <a:defRPr/>
              </a:pPr>
              <a:t>‹#›</a:t>
            </a:fld>
            <a:endParaRPr lang="nb-NO"/>
          </a:p>
        </p:txBody>
      </p:sp>
    </p:spTree>
    <p:extLst>
      <p:ext uri="{BB962C8B-B14F-4D97-AF65-F5344CB8AC3E}">
        <p14:creationId xmlns:p14="http://schemas.microsoft.com/office/powerpoint/2010/main" val="2976370640"/>
      </p:ext>
    </p:extLst>
  </p:cSld>
  <p:clrMapOvr>
    <a:overrideClrMapping bg1="lt1" tx1="dk1" bg2="lt2" tx2="dk2" accent1="accent1" accent2="accent2" accent3="accent3" accent4="accent4" accent5="accent5" accent6="accent6" hlink="hlink" folHlink="folHlink"/>
  </p:clrMapOvr>
  <p:transition spd="slow">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5"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6"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7" name="Rectangle 24"/>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8" name="Rectangle 25"/>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9" name="Rectangle 26"/>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pPr>
              <a:defRPr/>
            </a:pPr>
            <a:r>
              <a:rPr lang="nb-NO"/>
              <a:t>Maria Lundberg, NCHR</a:t>
            </a:r>
          </a:p>
        </p:txBody>
      </p:sp>
      <p:sp>
        <p:nvSpPr>
          <p:cNvPr id="16" name="Date Placeholder 3"/>
          <p:cNvSpPr>
            <a:spLocks noGrp="1"/>
          </p:cNvSpPr>
          <p:nvPr>
            <p:ph type="dt" sz="half" idx="11"/>
          </p:nvPr>
        </p:nvSpPr>
        <p:spPr/>
        <p:txBody>
          <a:bodyPr/>
          <a:lstStyle>
            <a:lvl1pPr>
              <a:defRPr smtClean="0"/>
            </a:lvl1pPr>
          </a:lstStyle>
          <a:p>
            <a:pPr>
              <a:defRPr/>
            </a:pPr>
            <a:r>
              <a:rPr lang="nb-NO" smtClean="0"/>
              <a:t>26 August 2014</a:t>
            </a:r>
            <a:endParaRPr lang="nb-NO"/>
          </a:p>
        </p:txBody>
      </p:sp>
      <p:sp>
        <p:nvSpPr>
          <p:cNvPr id="17" name="Slide Number Placeholder 5"/>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D118EFBE-0086-4A71-A3E2-6F7D311E4402}" type="slidenum">
              <a:rPr lang="nb-NO"/>
              <a:pPr>
                <a:defRPr/>
              </a:pPr>
              <a:t>‹#›</a:t>
            </a:fld>
            <a:endParaRPr lang="nb-NO"/>
          </a:p>
        </p:txBody>
      </p:sp>
    </p:spTree>
    <p:extLst>
      <p:ext uri="{BB962C8B-B14F-4D97-AF65-F5344CB8AC3E}">
        <p14:creationId xmlns:p14="http://schemas.microsoft.com/office/powerpoint/2010/main" val="3604354902"/>
      </p:ext>
    </p:extLst>
  </p:cSld>
  <p:clrMapOvr>
    <a:overrideClrMapping bg1="lt1" tx1="dk1" bg2="lt2" tx2="dk2" accent1="accent1" accent2="accent2" accent3="accent3" accent4="accent4" accent5="accent5" accent6="accent6" hlink="hlink" folHlink="folHlink"/>
  </p:clrMapOvr>
  <p:transition spd="slow">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5" name="Straight Connector 19"/>
          <p:cNvSpPr>
            <a:spLocks noChangeShapeType="1"/>
          </p:cNvSpPr>
          <p:nvPr/>
        </p:nvSpPr>
        <p:spPr bwMode="auto">
          <a:xfrm flipV="1">
            <a:off x="4562475" y="1576388"/>
            <a:ext cx="9525" cy="4818062"/>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nb-NO"/>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smtClean="0"/>
            </a:lvl1pPr>
          </a:lstStyle>
          <a:p>
            <a:pPr>
              <a:defRPr/>
            </a:pPr>
            <a:r>
              <a:rPr lang="nb-NO" smtClean="0"/>
              <a:t>26 August 2014</a:t>
            </a:r>
            <a:endParaRPr lang="nb-NO"/>
          </a:p>
        </p:txBody>
      </p:sp>
      <p:sp>
        <p:nvSpPr>
          <p:cNvPr id="7" name="Footer Placeholder 5"/>
          <p:cNvSpPr>
            <a:spLocks noGrp="1"/>
          </p:cNvSpPr>
          <p:nvPr>
            <p:ph type="ftr" sz="quarter" idx="11"/>
          </p:nvPr>
        </p:nvSpPr>
        <p:spPr/>
        <p:txBody>
          <a:bodyPr/>
          <a:lstStyle>
            <a:lvl1pPr>
              <a:defRPr/>
            </a:lvl1pPr>
          </a:lstStyle>
          <a:p>
            <a:pPr>
              <a:defRPr/>
            </a:pPr>
            <a:r>
              <a:rPr lang="nb-NO"/>
              <a:t>Maria Lundberg, NCHR</a:t>
            </a:r>
          </a:p>
        </p:txBody>
      </p:sp>
      <p:sp>
        <p:nvSpPr>
          <p:cNvPr id="8" name="Slide Number Placeholder 6"/>
          <p:cNvSpPr>
            <a:spLocks noGrp="1"/>
          </p:cNvSpPr>
          <p:nvPr>
            <p:ph type="sldNum" sz="quarter" idx="12"/>
          </p:nvPr>
        </p:nvSpPr>
        <p:spPr/>
        <p:txBody>
          <a:bodyPr/>
          <a:lstStyle>
            <a:lvl1pPr>
              <a:defRPr/>
            </a:lvl1pPr>
          </a:lstStyle>
          <a:p>
            <a:pPr>
              <a:defRPr/>
            </a:pPr>
            <a:fld id="{D161577D-39D3-450F-8317-7880AC86E806}" type="slidenum">
              <a:rPr lang="nb-NO"/>
              <a:pPr>
                <a:defRPr/>
              </a:pPr>
              <a:t>‹#›</a:t>
            </a:fld>
            <a:endParaRPr lang="nb-NO"/>
          </a:p>
        </p:txBody>
      </p:sp>
    </p:spTree>
    <p:extLst>
      <p:ext uri="{BB962C8B-B14F-4D97-AF65-F5344CB8AC3E}">
        <p14:creationId xmlns:p14="http://schemas.microsoft.com/office/powerpoint/2010/main" val="523502226"/>
      </p:ext>
    </p:extLst>
  </p:cSld>
  <p:clrMapOvr>
    <a:overrideClrMapping bg1="lt1" tx1="dk1" bg2="lt2" tx2="dk2" accent1="accent1" accent2="accent2" accent3="accent3" accent4="accent4" accent5="accent5" accent6="accent6" hlink="hlink" folHlink="folHlink"/>
  </p:clrMapOvr>
  <p:transition spd="slow">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nb-NO"/>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9" name="Rectangle 23"/>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10"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11" name="Rectangle 25"/>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smtClean="0"/>
            </a:lvl1pPr>
          </a:lstStyle>
          <a:p>
            <a:pPr>
              <a:defRPr/>
            </a:pPr>
            <a:r>
              <a:rPr lang="nb-NO" smtClean="0"/>
              <a:t>26 August 2014</a:t>
            </a:r>
            <a:endParaRPr lang="nb-NO"/>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r>
              <a:rPr lang="nb-NO"/>
              <a:t>Maria Lundberg, NCHR</a:t>
            </a:r>
          </a:p>
        </p:txBody>
      </p:sp>
      <p:sp>
        <p:nvSpPr>
          <p:cNvPr id="20" name="Slide Number Placeholder 8"/>
          <p:cNvSpPr>
            <a:spLocks noGrp="1"/>
          </p:cNvSpPr>
          <p:nvPr>
            <p:ph type="sldNum" sz="quarter" idx="12"/>
          </p:nvPr>
        </p:nvSpPr>
        <p:spPr>
          <a:xfrm>
            <a:off x="4343400" y="1042988"/>
            <a:ext cx="457200" cy="441325"/>
          </a:xfrm>
        </p:spPr>
        <p:txBody>
          <a:bodyPr/>
          <a:lstStyle>
            <a:lvl1pPr algn="ctr">
              <a:defRPr/>
            </a:lvl1pPr>
          </a:lstStyle>
          <a:p>
            <a:pPr>
              <a:defRPr/>
            </a:pPr>
            <a:fld id="{9ACD62E2-F5FD-4028-BBC4-A9FC6E6BA9C3}" type="slidenum">
              <a:rPr lang="nb-NO"/>
              <a:pPr>
                <a:defRPr/>
              </a:pPr>
              <a:t>‹#›</a:t>
            </a:fld>
            <a:endParaRPr lang="nb-NO"/>
          </a:p>
        </p:txBody>
      </p:sp>
    </p:spTree>
    <p:extLst>
      <p:ext uri="{BB962C8B-B14F-4D97-AF65-F5344CB8AC3E}">
        <p14:creationId xmlns:p14="http://schemas.microsoft.com/office/powerpoint/2010/main" val="3845650759"/>
      </p:ext>
    </p:extLst>
  </p:cSld>
  <p:clrMapOvr>
    <a:overrideClrMapping bg1="lt1" tx1="dk1" bg2="lt2" tx2="dk2" accent1="accent1" accent2="accent2" accent3="accent3" accent4="accent4" accent5="accent5" accent6="accent6" hlink="hlink" folHlink="folHlink"/>
  </p:clrMapOvr>
  <p:transition spd="slow">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mtClean="0"/>
            </a:lvl1pPr>
          </a:lstStyle>
          <a:p>
            <a:pPr>
              <a:defRPr/>
            </a:pPr>
            <a:r>
              <a:rPr lang="nb-NO" smtClean="0"/>
              <a:t>26 August 2014</a:t>
            </a:r>
            <a:endParaRPr lang="nb-NO"/>
          </a:p>
        </p:txBody>
      </p:sp>
      <p:sp>
        <p:nvSpPr>
          <p:cNvPr id="4" name="Footer Placeholder 3"/>
          <p:cNvSpPr>
            <a:spLocks noGrp="1"/>
          </p:cNvSpPr>
          <p:nvPr>
            <p:ph type="ftr" sz="quarter" idx="11"/>
          </p:nvPr>
        </p:nvSpPr>
        <p:spPr/>
        <p:txBody>
          <a:bodyPr/>
          <a:lstStyle>
            <a:lvl1pPr>
              <a:defRPr/>
            </a:lvl1pPr>
          </a:lstStyle>
          <a:p>
            <a:pPr>
              <a:defRPr/>
            </a:pPr>
            <a:r>
              <a:rPr lang="nb-NO"/>
              <a:t>Maria Lundberg, NCHR</a:t>
            </a:r>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pPr>
              <a:defRPr/>
            </a:pPr>
            <a:fld id="{824E83B2-3B37-462F-92F2-6E2C7D42432A}" type="slidenum">
              <a:rPr lang="nb-NO"/>
              <a:pPr>
                <a:defRPr/>
              </a:pPr>
              <a:t>‹#›</a:t>
            </a:fld>
            <a:endParaRPr lang="nb-NO"/>
          </a:p>
        </p:txBody>
      </p:sp>
    </p:spTree>
    <p:extLst>
      <p:ext uri="{BB962C8B-B14F-4D97-AF65-F5344CB8AC3E}">
        <p14:creationId xmlns:p14="http://schemas.microsoft.com/office/powerpoint/2010/main" val="3303926266"/>
      </p:ext>
    </p:extLst>
  </p:cSld>
  <p:clrMapOvr>
    <a:masterClrMapping/>
  </p:clrMapOvr>
  <p:transition spd="slow">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3" name="Rectangle 20"/>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4"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5"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8" name="Date Placeholder 1"/>
          <p:cNvSpPr>
            <a:spLocks noGrp="1"/>
          </p:cNvSpPr>
          <p:nvPr>
            <p:ph type="dt" sz="half" idx="10"/>
          </p:nvPr>
        </p:nvSpPr>
        <p:spPr/>
        <p:txBody>
          <a:bodyPr/>
          <a:lstStyle>
            <a:lvl1pPr>
              <a:defRPr smtClean="0"/>
            </a:lvl1pPr>
          </a:lstStyle>
          <a:p>
            <a:pPr>
              <a:defRPr/>
            </a:pPr>
            <a:r>
              <a:rPr lang="nb-NO" smtClean="0"/>
              <a:t>26 August 2014</a:t>
            </a:r>
            <a:endParaRPr lang="nb-NO"/>
          </a:p>
        </p:txBody>
      </p:sp>
      <p:sp>
        <p:nvSpPr>
          <p:cNvPr id="9" name="Footer Placeholder 2"/>
          <p:cNvSpPr>
            <a:spLocks noGrp="1"/>
          </p:cNvSpPr>
          <p:nvPr>
            <p:ph type="ftr" sz="quarter" idx="11"/>
          </p:nvPr>
        </p:nvSpPr>
        <p:spPr/>
        <p:txBody>
          <a:bodyPr/>
          <a:lstStyle>
            <a:lvl1pPr>
              <a:defRPr/>
            </a:lvl1pPr>
          </a:lstStyle>
          <a:p>
            <a:pPr>
              <a:defRPr/>
            </a:pPr>
            <a:r>
              <a:rPr lang="nb-NO"/>
              <a:t>Maria Lundberg, NCHR</a:t>
            </a:r>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F8D7DFBE-FC59-435D-8EEB-0523C94D9428}" type="slidenum">
              <a:rPr lang="nb-NO"/>
              <a:pPr>
                <a:defRPr/>
              </a:pPr>
              <a:t>‹#›</a:t>
            </a:fld>
            <a:endParaRPr lang="nb-NO"/>
          </a:p>
        </p:txBody>
      </p:sp>
    </p:spTree>
    <p:extLst>
      <p:ext uri="{BB962C8B-B14F-4D97-AF65-F5344CB8AC3E}">
        <p14:creationId xmlns:p14="http://schemas.microsoft.com/office/powerpoint/2010/main" val="1564833242"/>
      </p:ext>
    </p:extLst>
  </p:cSld>
  <p:clrMapOvr>
    <a:masterClrMapping/>
  </p:clrMapOvr>
  <p:transition spd="slow">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7"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8" name="Rectangle 24"/>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9" name="Rectangle 25"/>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solidFill>
                  <a:schemeClr val="accent3">
                    <a:shade val="75000"/>
                  </a:schemeClr>
                </a:solidFill>
              </a:defRPr>
            </a:lvl1pPr>
          </a:lstStyle>
          <a:p>
            <a:pPr>
              <a:defRPr/>
            </a:pPr>
            <a:fld id="{59005A81-A6DE-4B4E-A4B1-F2078DB16772}" type="slidenum">
              <a:rPr lang="nb-NO"/>
              <a:pPr>
                <a:defRPr/>
              </a:pPr>
              <a:t>‹#›</a:t>
            </a:fld>
            <a:endParaRPr lang="nb-NO"/>
          </a:p>
        </p:txBody>
      </p:sp>
      <p:sp>
        <p:nvSpPr>
          <p:cNvPr id="17" name="Date Placeholder 4"/>
          <p:cNvSpPr>
            <a:spLocks noGrp="1"/>
          </p:cNvSpPr>
          <p:nvPr>
            <p:ph type="dt" sz="half" idx="11"/>
          </p:nvPr>
        </p:nvSpPr>
        <p:spPr/>
        <p:txBody>
          <a:bodyPr/>
          <a:lstStyle>
            <a:lvl1pPr>
              <a:defRPr smtClean="0"/>
            </a:lvl1pPr>
          </a:lstStyle>
          <a:p>
            <a:pPr>
              <a:defRPr/>
            </a:pPr>
            <a:r>
              <a:rPr lang="nb-NO" smtClean="0"/>
              <a:t>26 August 2014</a:t>
            </a:r>
            <a:endParaRPr lang="nb-NO"/>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r>
              <a:rPr lang="nb-NO"/>
              <a:t>Maria Lundberg, NCHR</a:t>
            </a:r>
          </a:p>
        </p:txBody>
      </p:sp>
    </p:spTree>
    <p:extLst>
      <p:ext uri="{BB962C8B-B14F-4D97-AF65-F5344CB8AC3E}">
        <p14:creationId xmlns:p14="http://schemas.microsoft.com/office/powerpoint/2010/main" val="2412759066"/>
      </p:ext>
    </p:extLst>
  </p:cSld>
  <p:clrMapOvr>
    <a:overrideClrMapping bg1="lt1" tx1="dk1" bg2="lt2" tx2="dk2" accent1="accent1" accent2="accent2" accent3="accent3" accent4="accent4" accent5="accent5" accent6="accent6" hlink="hlink" folHlink="folHlink"/>
  </p:clrMapOvr>
  <p:transition spd="slow">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7"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8" name="Rectangle 24"/>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9" name="Rectangle 25"/>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435E6AD3-58E0-4EF6-86F0-92E1453635D5}" type="slidenum">
              <a:rPr lang="nb-NO"/>
              <a:pPr>
                <a:defRPr/>
              </a:pPr>
              <a:t>‹#›</a:t>
            </a:fld>
            <a:endParaRPr lang="nb-NO"/>
          </a:p>
        </p:txBody>
      </p:sp>
      <p:sp>
        <p:nvSpPr>
          <p:cNvPr id="17" name="Date Placeholder 4"/>
          <p:cNvSpPr>
            <a:spLocks noGrp="1"/>
          </p:cNvSpPr>
          <p:nvPr>
            <p:ph type="dt" sz="half" idx="11"/>
          </p:nvPr>
        </p:nvSpPr>
        <p:spPr>
          <a:xfrm>
            <a:off x="5788025" y="6405563"/>
            <a:ext cx="3044825" cy="365125"/>
          </a:xfrm>
        </p:spPr>
        <p:txBody>
          <a:bodyPr/>
          <a:lstStyle>
            <a:lvl1pPr>
              <a:defRPr smtClean="0"/>
            </a:lvl1pPr>
          </a:lstStyle>
          <a:p>
            <a:pPr>
              <a:defRPr/>
            </a:pPr>
            <a:r>
              <a:rPr lang="nb-NO" smtClean="0"/>
              <a:t>26 August 2014</a:t>
            </a:r>
            <a:endParaRPr lang="nb-NO"/>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r>
              <a:rPr lang="nb-NO"/>
              <a:t>Maria Lundberg, NCHR</a:t>
            </a:r>
          </a:p>
        </p:txBody>
      </p:sp>
    </p:spTree>
    <p:extLst>
      <p:ext uri="{BB962C8B-B14F-4D97-AF65-F5344CB8AC3E}">
        <p14:creationId xmlns:p14="http://schemas.microsoft.com/office/powerpoint/2010/main" val="676965788"/>
      </p:ext>
    </p:extLst>
  </p:cSld>
  <p:clrMapOvr>
    <a:masterClrMapping/>
  </p:clrMapOvr>
  <p:transition spd="slow">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pPr>
              <a:defRPr/>
            </a:pPr>
            <a:r>
              <a:rPr lang="nb-NO" smtClean="0"/>
              <a:t>26 August 2014</a:t>
            </a:r>
            <a:endParaRPr lang="nb-NO"/>
          </a:p>
        </p:txBody>
      </p:sp>
      <p:sp>
        <p:nvSpPr>
          <p:cNvPr id="5" name="Footer Placeholder 4"/>
          <p:cNvSpPr>
            <a:spLocks noGrp="1"/>
          </p:cNvSpPr>
          <p:nvPr>
            <p:ph type="ftr" sz="quarter" idx="11"/>
          </p:nvPr>
        </p:nvSpPr>
        <p:spPr/>
        <p:txBody>
          <a:bodyPr/>
          <a:lstStyle>
            <a:lvl1pPr>
              <a:defRPr/>
            </a:lvl1pPr>
          </a:lstStyle>
          <a:p>
            <a:pPr>
              <a:defRPr/>
            </a:pPr>
            <a:r>
              <a:rPr lang="nb-NO"/>
              <a:t>Maria Lundberg, NCHR</a:t>
            </a:r>
          </a:p>
        </p:txBody>
      </p:sp>
      <p:sp>
        <p:nvSpPr>
          <p:cNvPr id="6" name="Slide Number Placeholder 5"/>
          <p:cNvSpPr>
            <a:spLocks noGrp="1"/>
          </p:cNvSpPr>
          <p:nvPr>
            <p:ph type="sldNum" sz="quarter" idx="12"/>
          </p:nvPr>
        </p:nvSpPr>
        <p:spPr/>
        <p:txBody>
          <a:bodyPr/>
          <a:lstStyle>
            <a:lvl1pPr>
              <a:defRPr/>
            </a:lvl1pPr>
          </a:lstStyle>
          <a:p>
            <a:pPr>
              <a:defRPr/>
            </a:pPr>
            <a:fld id="{0994EFED-032F-4DDD-8E8F-86D632AFC1A0}" type="slidenum">
              <a:rPr lang="nb-NO"/>
              <a:pPr>
                <a:defRPr/>
              </a:pPr>
              <a:t>‹#›</a:t>
            </a:fld>
            <a:endParaRPr lang="nb-NO"/>
          </a:p>
        </p:txBody>
      </p:sp>
    </p:spTree>
    <p:extLst>
      <p:ext uri="{BB962C8B-B14F-4D97-AF65-F5344CB8AC3E}">
        <p14:creationId xmlns:p14="http://schemas.microsoft.com/office/powerpoint/2010/main" val="2496904340"/>
      </p:ext>
    </p:extLst>
  </p:cSld>
  <p:clrMapOvr>
    <a:overrideClrMapping bg1="lt1" tx1="dk1" bg2="lt2" tx2="dk2" accent1="accent1" accent2="accent2" accent3="accent3" accent4="accent4" accent5="accent5" accent6="accent6" hlink="hlink" folHlink="folHlink"/>
  </p:clrMapOvr>
  <p:transition spd="slow">
    <p:pull dir="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5" name="Rectangle 20"/>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6" name="Rectangle 23"/>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7"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pPr>
              <a:defRPr/>
            </a:pPr>
            <a:fld id="{D9705CD2-9951-4C5B-A0E1-BD3594B0C27E}" type="slidenum">
              <a:rPr lang="nb-NO"/>
              <a:pPr>
                <a:defRPr/>
              </a:pPr>
              <a:t>‹#›</a:t>
            </a:fld>
            <a:endParaRPr lang="nb-NO"/>
          </a:p>
        </p:txBody>
      </p:sp>
      <p:sp>
        <p:nvSpPr>
          <p:cNvPr id="14" name="Date Placeholder 3"/>
          <p:cNvSpPr>
            <a:spLocks noGrp="1"/>
          </p:cNvSpPr>
          <p:nvPr>
            <p:ph type="dt" sz="half" idx="11"/>
          </p:nvPr>
        </p:nvSpPr>
        <p:spPr/>
        <p:txBody>
          <a:bodyPr/>
          <a:lstStyle>
            <a:lvl1pPr>
              <a:defRPr smtClean="0"/>
            </a:lvl1pPr>
          </a:lstStyle>
          <a:p>
            <a:pPr>
              <a:defRPr/>
            </a:pPr>
            <a:r>
              <a:rPr lang="nb-NO" smtClean="0"/>
              <a:t>26 August 2014</a:t>
            </a:r>
            <a:endParaRPr lang="nb-NO"/>
          </a:p>
        </p:txBody>
      </p:sp>
      <p:sp>
        <p:nvSpPr>
          <p:cNvPr id="15" name="Footer Placeholder 4"/>
          <p:cNvSpPr>
            <a:spLocks noGrp="1"/>
          </p:cNvSpPr>
          <p:nvPr>
            <p:ph type="ftr" sz="quarter" idx="12"/>
          </p:nvPr>
        </p:nvSpPr>
        <p:spPr/>
        <p:txBody>
          <a:bodyPr/>
          <a:lstStyle>
            <a:lvl1pPr>
              <a:defRPr/>
            </a:lvl1pPr>
          </a:lstStyle>
          <a:p>
            <a:pPr>
              <a:defRPr/>
            </a:pPr>
            <a:r>
              <a:rPr lang="nb-NO"/>
              <a:t>Maria Lundberg, NCHR</a:t>
            </a:r>
          </a:p>
        </p:txBody>
      </p:sp>
    </p:spTree>
    <p:extLst>
      <p:ext uri="{BB962C8B-B14F-4D97-AF65-F5344CB8AC3E}">
        <p14:creationId xmlns:p14="http://schemas.microsoft.com/office/powerpoint/2010/main" val="476546782"/>
      </p:ext>
    </p:extLst>
  </p:cSld>
  <p:clrMapOvr>
    <a:overrideClrMapping bg1="lt1" tx1="dk1" bg2="lt2" tx2="dk2" accent1="accent1" accent2="accent2" accent3="accent3" accent4="accent4" accent5="accent5" accent6="accent6" hlink="hlink" folHlink="folHlink"/>
  </p:clrMapOvr>
  <p:transition spd="slow">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eaLnBrk="1" latinLnBrk="0" hangingPunct="1">
              <a:defRPr kumimoji="0" sz="1400" smtClean="0">
                <a:solidFill>
                  <a:srgbClr val="FFFFFF"/>
                </a:solidFill>
              </a:defRPr>
            </a:lvl1pPr>
          </a:lstStyle>
          <a:p>
            <a:pPr>
              <a:defRPr/>
            </a:pPr>
            <a:r>
              <a:rPr lang="nb-NO" smtClean="0"/>
              <a:t>26 August 2014</a:t>
            </a:r>
            <a:endParaRPr lang="nb-NO"/>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latinLnBrk="0" hangingPunct="1">
              <a:defRPr kumimoji="0" sz="1200">
                <a:solidFill>
                  <a:srgbClr val="FFFFFF"/>
                </a:solidFill>
              </a:defRPr>
            </a:lvl1pPr>
          </a:lstStyle>
          <a:p>
            <a:pPr>
              <a:defRPr/>
            </a:pPr>
            <a:r>
              <a:rPr lang="nb-NO"/>
              <a:t>Maria Lundberg, NCHR</a:t>
            </a:r>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defRPr/>
            </a:pPr>
            <a:fld id="{4FE30DF8-FF9D-4D24-B537-543F2E6ED99C}" type="slidenum">
              <a:rPr lang="nb-NO"/>
              <a:pPr>
                <a:defRPr/>
              </a:pPr>
              <a:t>‹#›</a:t>
            </a:fld>
            <a:endParaRPr lang="nb-NO"/>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transition spd="slow">
    <p:pull dir="ru"/>
  </p:transition>
  <p:timing>
    <p:tnLst>
      <p:par>
        <p:cTn id="1" dur="indefinite" restart="never" nodeType="tmRoot"/>
      </p:par>
    </p:tnLst>
  </p:timing>
  <p:hf hdr="0"/>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icj-cij.org/docket/files/53/5595.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hyperlink" Target="mailto:maria.lundberg@nchr.uio.no"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p:txBody>
          <a:bodyPr>
            <a:normAutofit/>
          </a:bodyPr>
          <a:lstStyle/>
          <a:p>
            <a:pPr eaLnBrk="1" fontAlgn="auto" hangingPunct="1">
              <a:spcAft>
                <a:spcPts val="0"/>
              </a:spcAft>
              <a:buFont typeface="Wingdings 2"/>
              <a:buNone/>
              <a:defRPr/>
            </a:pPr>
            <a:r>
              <a:rPr lang="en-US" dirty="0" smtClean="0"/>
              <a:t>Introduction:</a:t>
            </a:r>
          </a:p>
          <a:p>
            <a:pPr eaLnBrk="1" fontAlgn="auto" hangingPunct="1">
              <a:spcAft>
                <a:spcPts val="0"/>
              </a:spcAft>
              <a:buFont typeface="Wingdings 2"/>
              <a:buNone/>
              <a:defRPr/>
            </a:pPr>
            <a:r>
              <a:rPr lang="en-US" dirty="0" smtClean="0"/>
              <a:t>The International Bill of Rights</a:t>
            </a:r>
          </a:p>
          <a:p>
            <a:pPr eaLnBrk="1" fontAlgn="auto" hangingPunct="1">
              <a:spcAft>
                <a:spcPts val="0"/>
              </a:spcAft>
              <a:buFont typeface="Wingdings 2"/>
              <a:buNone/>
              <a:defRPr/>
            </a:pPr>
            <a:r>
              <a:rPr lang="en-US" dirty="0" smtClean="0"/>
              <a:t>Derogations and Reservations</a:t>
            </a:r>
          </a:p>
          <a:p>
            <a:pPr eaLnBrk="1" fontAlgn="auto" hangingPunct="1">
              <a:spcAft>
                <a:spcPts val="0"/>
              </a:spcAft>
              <a:buFont typeface="Wingdings 2"/>
              <a:buNone/>
              <a:defRPr/>
            </a:pPr>
            <a:r>
              <a:rPr lang="en-US" dirty="0" smtClean="0"/>
              <a:t>Background</a:t>
            </a:r>
            <a:endParaRPr lang="en-US" dirty="0"/>
          </a:p>
        </p:txBody>
      </p:sp>
      <p:sp>
        <p:nvSpPr>
          <p:cNvPr id="13315"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1331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1331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E2CCEC4-E765-432D-B17A-0155B5335FE5}" type="slidenum">
              <a:rPr lang="nb-NO" smtClean="0">
                <a:solidFill>
                  <a:srgbClr val="7B9899"/>
                </a:solidFill>
              </a:rPr>
              <a:pPr eaLnBrk="1" hangingPunct="1"/>
              <a:t>1</a:t>
            </a:fld>
            <a:endParaRPr lang="nb-NO" smtClean="0">
              <a:solidFill>
                <a:srgbClr val="7B9899"/>
              </a:solidFill>
            </a:endParaRPr>
          </a:p>
        </p:txBody>
      </p:sp>
      <p:sp>
        <p:nvSpPr>
          <p:cNvPr id="13318" name="Rectangle 2"/>
          <p:cNvSpPr>
            <a:spLocks noGrp="1" noChangeArrowheads="1"/>
          </p:cNvSpPr>
          <p:nvPr>
            <p:ph type="ctrTitle"/>
          </p:nvPr>
        </p:nvSpPr>
        <p:spPr/>
        <p:txBody>
          <a:bodyPr>
            <a:normAutofit fontScale="90000"/>
          </a:bodyPr>
          <a:lstStyle/>
          <a:p>
            <a:pPr eaLnBrk="1" fontAlgn="auto" hangingPunct="1">
              <a:spcAft>
                <a:spcPts val="0"/>
              </a:spcAft>
              <a:defRPr/>
            </a:pPr>
            <a:r>
              <a:rPr lang="en-US" sz="3800" dirty="0" smtClean="0"/>
              <a:t/>
            </a:r>
            <a:br>
              <a:rPr lang="en-US" sz="3800" dirty="0" smtClean="0"/>
            </a:br>
            <a:r>
              <a:rPr lang="en-US" sz="2800" dirty="0" smtClean="0"/>
              <a:t>JUS 5710/JUR 1710</a:t>
            </a:r>
            <a:r>
              <a:rPr lang="en-US" sz="3800" dirty="0" smtClean="0"/>
              <a:t/>
            </a:r>
            <a:br>
              <a:rPr lang="en-US" sz="3800" dirty="0" smtClean="0"/>
            </a:br>
            <a:r>
              <a:rPr lang="en-US" sz="3800" dirty="0" smtClean="0"/>
              <a:t>International Human Rights Law:</a:t>
            </a:r>
            <a:br>
              <a:rPr lang="en-US" sz="3800" dirty="0" smtClean="0"/>
            </a:br>
            <a:r>
              <a:rPr lang="en-US" sz="3800" dirty="0" smtClean="0"/>
              <a:t>Institutions and Procedures</a:t>
            </a:r>
          </a:p>
        </p:txBody>
      </p:sp>
    </p:spTree>
  </p:cSld>
  <p:clrMapOvr>
    <a:masterClrMapping/>
  </p:clrMapOvr>
  <p:transition spd="slow">
    <p:pull dir="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solidFill>
                  <a:srgbClr val="7B9899"/>
                </a:solidFill>
              </a:rPr>
              <a:t>Today</a:t>
            </a:r>
          </a:p>
        </p:txBody>
      </p:sp>
      <p:sp>
        <p:nvSpPr>
          <p:cNvPr id="14339"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1434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1434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CA7F729-A4DC-42FB-9A7B-3CC8781541DA}" type="slidenum">
              <a:rPr lang="nb-NO" smtClean="0">
                <a:solidFill>
                  <a:srgbClr val="7B9899"/>
                </a:solidFill>
              </a:rPr>
              <a:pPr eaLnBrk="1" hangingPunct="1"/>
              <a:t>2</a:t>
            </a:fld>
            <a:endParaRPr lang="nb-NO" smtClean="0">
              <a:solidFill>
                <a:srgbClr val="7B9899"/>
              </a:solidFill>
            </a:endParaRPr>
          </a:p>
        </p:txBody>
      </p:sp>
      <p:sp>
        <p:nvSpPr>
          <p:cNvPr id="14342" name="Rectangle 3"/>
          <p:cNvSpPr>
            <a:spLocks noGrp="1" noChangeArrowheads="1"/>
          </p:cNvSpPr>
          <p:nvPr>
            <p:ph sz="quarter" idx="1"/>
          </p:nvPr>
        </p:nvSpPr>
        <p:spPr>
          <a:xfrm>
            <a:off x="301625" y="1527175"/>
            <a:ext cx="8504238" cy="4572000"/>
          </a:xfrm>
        </p:spPr>
        <p:txBody>
          <a:bodyPr/>
          <a:lstStyle/>
          <a:p>
            <a:pPr eaLnBrk="1" hangingPunct="1"/>
            <a:r>
              <a:rPr lang="en-US" dirty="0" smtClean="0"/>
              <a:t>Expectations</a:t>
            </a:r>
          </a:p>
          <a:p>
            <a:pPr eaLnBrk="1" hangingPunct="1"/>
            <a:r>
              <a:rPr lang="en-US" dirty="0" smtClean="0"/>
              <a:t>Introduction</a:t>
            </a:r>
            <a:r>
              <a:rPr lang="nb-NO" dirty="0" smtClean="0"/>
              <a:t> to human </a:t>
            </a:r>
            <a:r>
              <a:rPr lang="nb-NO" dirty="0" err="1" smtClean="0"/>
              <a:t>rights</a:t>
            </a:r>
            <a:endParaRPr lang="en-US" dirty="0" smtClean="0"/>
          </a:p>
          <a:p>
            <a:pPr eaLnBrk="1" hangingPunct="1"/>
            <a:r>
              <a:rPr lang="en-US" dirty="0" smtClean="0"/>
              <a:t>Practical information – see web page</a:t>
            </a:r>
          </a:p>
          <a:p>
            <a:pPr lvl="1" eaLnBrk="1" hangingPunct="1"/>
            <a:r>
              <a:rPr lang="en-US" dirty="0" smtClean="0"/>
              <a:t>Course content and learning outcomes</a:t>
            </a:r>
          </a:p>
          <a:p>
            <a:pPr lvl="1" eaLnBrk="1" hangingPunct="1"/>
            <a:r>
              <a:rPr lang="en-US" dirty="0" smtClean="0"/>
              <a:t>Required readings</a:t>
            </a:r>
          </a:p>
          <a:p>
            <a:pPr lvl="1" eaLnBrk="1" hangingPunct="1"/>
            <a:r>
              <a:rPr lang="en-US" dirty="0" smtClean="0"/>
              <a:t>Lectures and seminars</a:t>
            </a:r>
          </a:p>
          <a:p>
            <a:pPr lvl="1" eaLnBrk="1" hangingPunct="1"/>
            <a:r>
              <a:rPr lang="en-US" dirty="0" smtClean="0"/>
              <a:t>Mock Exam and Assignments</a:t>
            </a:r>
          </a:p>
          <a:p>
            <a:pPr lvl="1" eaLnBrk="1" hangingPunct="1"/>
            <a:r>
              <a:rPr lang="en-US" dirty="0" smtClean="0"/>
              <a:t>Exam</a:t>
            </a:r>
          </a:p>
        </p:txBody>
      </p:sp>
    </p:spTree>
  </p:cSld>
  <p:clrMapOvr>
    <a:masterClrMapping/>
  </p:clrMapOvr>
  <p:transition spd="slow">
    <p:pull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solidFill>
                  <a:srgbClr val="7B9899"/>
                </a:solidFill>
              </a:rPr>
              <a:t>Expectations</a:t>
            </a:r>
          </a:p>
        </p:txBody>
      </p:sp>
      <p:sp>
        <p:nvSpPr>
          <p:cNvPr id="15363"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1536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1536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06BBE29-A072-4209-A95F-78F0DEECFC88}" type="slidenum">
              <a:rPr lang="nb-NO" smtClean="0">
                <a:solidFill>
                  <a:srgbClr val="7B9899"/>
                </a:solidFill>
              </a:rPr>
              <a:pPr eaLnBrk="1" hangingPunct="1"/>
              <a:t>3</a:t>
            </a:fld>
            <a:endParaRPr lang="nb-NO" smtClean="0">
              <a:solidFill>
                <a:srgbClr val="7B9899"/>
              </a:solidFill>
            </a:endParaRPr>
          </a:p>
        </p:txBody>
      </p:sp>
      <p:sp>
        <p:nvSpPr>
          <p:cNvPr id="15366" name="Rectangle 3"/>
          <p:cNvSpPr>
            <a:spLocks noGrp="1" noChangeArrowheads="1"/>
          </p:cNvSpPr>
          <p:nvPr>
            <p:ph sz="quarter" idx="1"/>
          </p:nvPr>
        </p:nvSpPr>
        <p:spPr>
          <a:xfrm>
            <a:off x="301625" y="1527175"/>
            <a:ext cx="8504238" cy="4572000"/>
          </a:xfrm>
        </p:spPr>
        <p:txBody>
          <a:bodyPr/>
          <a:lstStyle/>
          <a:p>
            <a:pPr eaLnBrk="1" hangingPunct="1"/>
            <a:r>
              <a:rPr lang="en-US" smtClean="0"/>
              <a:t>What are your expectations? </a:t>
            </a:r>
          </a:p>
          <a:p>
            <a:pPr eaLnBrk="1" hangingPunct="1"/>
            <a:r>
              <a:rPr lang="en-US" smtClean="0"/>
              <a:t>What is your interest in human rights? </a:t>
            </a:r>
          </a:p>
          <a:p>
            <a:pPr eaLnBrk="1" hangingPunct="1"/>
            <a:r>
              <a:rPr lang="en-US" smtClean="0"/>
              <a:t>What is the background for this interest?</a:t>
            </a:r>
          </a:p>
          <a:p>
            <a:pPr eaLnBrk="1" hangingPunct="1"/>
            <a:r>
              <a:rPr lang="en-US" smtClean="0"/>
              <a:t>How can this course be useful to you? </a:t>
            </a:r>
          </a:p>
          <a:p>
            <a:pPr eaLnBrk="1" hangingPunct="1"/>
            <a:endParaRPr lang="en-US" smtClean="0"/>
          </a:p>
        </p:txBody>
      </p:sp>
    </p:spTree>
  </p:cSld>
  <p:clrMapOvr>
    <a:masterClrMapping/>
  </p:clrMapOvr>
  <p:transition spd="slow">
    <p:pull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solidFill>
                  <a:srgbClr val="7B9899"/>
                </a:solidFill>
              </a:rPr>
              <a:t>Introduction to human rights</a:t>
            </a:r>
            <a:endParaRPr lang="nb-NO" smtClean="0">
              <a:solidFill>
                <a:srgbClr val="7B9899"/>
              </a:solidFill>
            </a:endParaRPr>
          </a:p>
        </p:txBody>
      </p:sp>
      <p:sp>
        <p:nvSpPr>
          <p:cNvPr id="16387"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1638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1638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253948F-6A6D-4CDD-AE2B-A233623900A4}" type="slidenum">
              <a:rPr lang="nb-NO" smtClean="0">
                <a:solidFill>
                  <a:srgbClr val="7B9899"/>
                </a:solidFill>
              </a:rPr>
              <a:pPr eaLnBrk="1" hangingPunct="1"/>
              <a:t>4</a:t>
            </a:fld>
            <a:endParaRPr lang="nb-NO" smtClean="0">
              <a:solidFill>
                <a:srgbClr val="7B9899"/>
              </a:solidFill>
            </a:endParaRPr>
          </a:p>
        </p:txBody>
      </p:sp>
      <p:sp>
        <p:nvSpPr>
          <p:cNvPr id="16390" name="Rectangle 3"/>
          <p:cNvSpPr>
            <a:spLocks noGrp="1" noChangeArrowheads="1"/>
          </p:cNvSpPr>
          <p:nvPr>
            <p:ph sz="quarter" idx="1"/>
          </p:nvPr>
        </p:nvSpPr>
        <p:spPr>
          <a:xfrm>
            <a:off x="301625" y="1527175"/>
            <a:ext cx="8504238" cy="4572000"/>
          </a:xfrm>
        </p:spPr>
        <p:txBody>
          <a:bodyPr/>
          <a:lstStyle/>
          <a:p>
            <a:pPr eaLnBrk="1" hangingPunct="1">
              <a:lnSpc>
                <a:spcPct val="90000"/>
              </a:lnSpc>
            </a:pPr>
            <a:r>
              <a:rPr lang="en-US" smtClean="0"/>
              <a:t>UN Charter </a:t>
            </a:r>
          </a:p>
          <a:p>
            <a:pPr eaLnBrk="1" hangingPunct="1">
              <a:lnSpc>
                <a:spcPct val="90000"/>
              </a:lnSpc>
            </a:pPr>
            <a:r>
              <a:rPr lang="nb-NO" smtClean="0"/>
              <a:t>The International Bill of Rights</a:t>
            </a:r>
          </a:p>
          <a:p>
            <a:pPr lvl="1" eaLnBrk="1" hangingPunct="1">
              <a:lnSpc>
                <a:spcPct val="90000"/>
              </a:lnSpc>
            </a:pPr>
            <a:r>
              <a:rPr lang="nb-NO" smtClean="0"/>
              <a:t>Other </a:t>
            </a:r>
            <a:r>
              <a:rPr lang="en-US" smtClean="0"/>
              <a:t>International Instruments </a:t>
            </a:r>
          </a:p>
          <a:p>
            <a:pPr lvl="1" eaLnBrk="1" hangingPunct="1">
              <a:lnSpc>
                <a:spcPct val="90000"/>
              </a:lnSpc>
            </a:pPr>
            <a:r>
              <a:rPr lang="en-US" smtClean="0"/>
              <a:t>Obligations – implementation, monitoring and enforcement</a:t>
            </a:r>
          </a:p>
          <a:p>
            <a:pPr eaLnBrk="1" hangingPunct="1">
              <a:lnSpc>
                <a:spcPct val="90000"/>
              </a:lnSpc>
            </a:pPr>
            <a:r>
              <a:rPr lang="en-US" smtClean="0"/>
              <a:t>Historical background</a:t>
            </a:r>
          </a:p>
          <a:p>
            <a:pPr eaLnBrk="1" hangingPunct="1">
              <a:lnSpc>
                <a:spcPct val="90000"/>
              </a:lnSpc>
            </a:pPr>
            <a:r>
              <a:rPr lang="en-US" smtClean="0"/>
              <a:t>Sources</a:t>
            </a:r>
          </a:p>
          <a:p>
            <a:pPr eaLnBrk="1" hangingPunct="1">
              <a:lnSpc>
                <a:spcPct val="90000"/>
              </a:lnSpc>
            </a:pPr>
            <a:endParaRPr lang="en-US" smtClean="0"/>
          </a:p>
          <a:p>
            <a:pPr eaLnBrk="1" hangingPunct="1">
              <a:lnSpc>
                <a:spcPct val="90000"/>
              </a:lnSpc>
            </a:pPr>
            <a:endParaRPr lang="nb-NO" smtClean="0"/>
          </a:p>
        </p:txBody>
      </p:sp>
    </p:spTree>
  </p:cSld>
  <p:clrMapOvr>
    <a:masterClrMapping/>
  </p:clrMapOvr>
  <p:transition spd="slow">
    <p:pull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Human Rights Project</a:t>
            </a:r>
            <a:endParaRPr lang="en-US" dirty="0"/>
          </a:p>
        </p:txBody>
      </p:sp>
      <p:sp>
        <p:nvSpPr>
          <p:cNvPr id="3" name="Content Placeholder 2"/>
          <p:cNvSpPr>
            <a:spLocks noGrp="1"/>
          </p:cNvSpPr>
          <p:nvPr>
            <p:ph sz="quarter" idx="1"/>
          </p:nvPr>
        </p:nvSpPr>
        <p:spPr/>
        <p:txBody>
          <a:bodyPr/>
          <a:lstStyle/>
          <a:p>
            <a:r>
              <a:rPr lang="en-US" b="1" dirty="0" smtClean="0"/>
              <a:t>On 10 </a:t>
            </a:r>
            <a:r>
              <a:rPr lang="en-US" b="1" dirty="0"/>
              <a:t>D</a:t>
            </a:r>
            <a:r>
              <a:rPr lang="en-US" b="1" dirty="0" smtClean="0"/>
              <a:t>ecember 1948 the General assembly proclaimed:</a:t>
            </a:r>
          </a:p>
          <a:p>
            <a:r>
              <a:rPr lang="en-US" sz="2400" b="1" dirty="0" smtClean="0"/>
              <a:t>THIS </a:t>
            </a:r>
            <a:r>
              <a:rPr lang="en-US" sz="2400" b="1" dirty="0"/>
              <a:t>UNIVERSAL DECLARATION OF HUMAN RIGHTS</a:t>
            </a:r>
            <a:r>
              <a:rPr lang="en-US" sz="2400" dirty="0"/>
              <a:t> as </a:t>
            </a:r>
            <a:r>
              <a:rPr lang="en-US" sz="2400" i="1" dirty="0"/>
              <a:t>a common standard of achievement </a:t>
            </a:r>
            <a:r>
              <a:rPr lang="en-US" sz="2400" dirty="0"/>
              <a:t>for all peoples and all nations, to the end that every individual and every organ of society, keeping this Declaration constantly in mind, shall strive by teaching and education</a:t>
            </a:r>
            <a:r>
              <a:rPr lang="en-US" sz="2400" i="1" dirty="0"/>
              <a:t> to promote respect</a:t>
            </a:r>
            <a:r>
              <a:rPr lang="en-US" sz="2400" dirty="0"/>
              <a:t> for these rights and freedoms and by progressive measures, national and international, </a:t>
            </a:r>
            <a:r>
              <a:rPr lang="en-US" sz="2400" i="1" dirty="0"/>
              <a:t>to secure their universal and effective recognition and observance</a:t>
            </a:r>
            <a:r>
              <a:rPr lang="en-US" sz="2400" dirty="0"/>
              <a:t>, both among the peoples of Member States themselves and among the peoples of territories under their jurisdiction.</a:t>
            </a:r>
          </a:p>
          <a:p>
            <a:endParaRPr lang="en-US" dirty="0"/>
          </a:p>
        </p:txBody>
      </p:sp>
      <p:sp>
        <p:nvSpPr>
          <p:cNvPr id="4" name="Date Placeholder 3"/>
          <p:cNvSpPr>
            <a:spLocks noGrp="1"/>
          </p:cNvSpPr>
          <p:nvPr>
            <p:ph type="dt" sz="half" idx="10"/>
          </p:nvPr>
        </p:nvSpPr>
        <p:spPr/>
        <p:txBody>
          <a:bodyPr/>
          <a:lstStyle/>
          <a:p>
            <a:pPr>
              <a:defRPr/>
            </a:pPr>
            <a:r>
              <a:rPr lang="nb-NO" smtClean="0"/>
              <a:t>26 August 2014</a:t>
            </a:r>
            <a:endParaRPr lang="nb-NO"/>
          </a:p>
        </p:txBody>
      </p:sp>
      <p:sp>
        <p:nvSpPr>
          <p:cNvPr id="5" name="Footer Placeholder 4"/>
          <p:cNvSpPr>
            <a:spLocks noGrp="1"/>
          </p:cNvSpPr>
          <p:nvPr>
            <p:ph type="ftr" sz="quarter" idx="11"/>
          </p:nvPr>
        </p:nvSpPr>
        <p:spPr/>
        <p:txBody>
          <a:bodyPr/>
          <a:lstStyle/>
          <a:p>
            <a:pPr>
              <a:defRPr/>
            </a:pPr>
            <a:r>
              <a:rPr lang="nb-NO" smtClean="0"/>
              <a:t>Maria Lundberg, NCHR</a:t>
            </a:r>
            <a:endParaRPr lang="nb-NO"/>
          </a:p>
        </p:txBody>
      </p:sp>
      <p:sp>
        <p:nvSpPr>
          <p:cNvPr id="6" name="Slide Number Placeholder 5"/>
          <p:cNvSpPr>
            <a:spLocks noGrp="1"/>
          </p:cNvSpPr>
          <p:nvPr>
            <p:ph type="sldNum" sz="quarter" idx="12"/>
          </p:nvPr>
        </p:nvSpPr>
        <p:spPr/>
        <p:txBody>
          <a:bodyPr/>
          <a:lstStyle/>
          <a:p>
            <a:pPr>
              <a:defRPr/>
            </a:pPr>
            <a:fld id="{17735220-637C-42BC-95E2-965D0462E05B}" type="slidenum">
              <a:rPr lang="nb-NO" smtClean="0"/>
              <a:pPr>
                <a:defRPr/>
              </a:pPr>
              <a:t>5</a:t>
            </a:fld>
            <a:endParaRPr lang="nb-NO"/>
          </a:p>
        </p:txBody>
      </p:sp>
    </p:spTree>
    <p:extLst>
      <p:ext uri="{BB962C8B-B14F-4D97-AF65-F5344CB8AC3E}">
        <p14:creationId xmlns:p14="http://schemas.microsoft.com/office/powerpoint/2010/main" val="887257299"/>
      </p:ext>
    </p:extLst>
  </p:cSld>
  <p:clrMapOvr>
    <a:masterClrMapping/>
  </p:clrMapOvr>
  <p:transition spd="slow">
    <p:pull dir="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Universal Declaration of Human Rights</a:t>
            </a:r>
            <a:endParaRPr lang="en-US" dirty="0"/>
          </a:p>
        </p:txBody>
      </p:sp>
      <p:sp>
        <p:nvSpPr>
          <p:cNvPr id="3" name="Content Placeholder 2"/>
          <p:cNvSpPr>
            <a:spLocks noGrp="1"/>
          </p:cNvSpPr>
          <p:nvPr>
            <p:ph sz="quarter" idx="1"/>
          </p:nvPr>
        </p:nvSpPr>
        <p:spPr/>
        <p:txBody>
          <a:bodyPr/>
          <a:lstStyle/>
          <a:p>
            <a:r>
              <a:rPr lang="en-US" b="1" dirty="0" smtClean="0"/>
              <a:t>The standard…</a:t>
            </a:r>
          </a:p>
          <a:p>
            <a:r>
              <a:rPr lang="en-US" b="1" dirty="0" smtClean="0"/>
              <a:t>Article </a:t>
            </a:r>
            <a:r>
              <a:rPr lang="en-US" b="1" dirty="0"/>
              <a:t>1.</a:t>
            </a:r>
            <a:endParaRPr lang="en-US" dirty="0"/>
          </a:p>
          <a:p>
            <a:pPr lvl="0"/>
            <a:r>
              <a:rPr lang="en-US" dirty="0"/>
              <a:t>All human beings are born free and equal in dignity and rights</a:t>
            </a:r>
            <a:r>
              <a:rPr lang="en-US" dirty="0" smtClean="0"/>
              <a:t>...</a:t>
            </a:r>
            <a:endParaRPr lang="en-US" dirty="0"/>
          </a:p>
          <a:p>
            <a:endParaRPr lang="en-US" dirty="0"/>
          </a:p>
        </p:txBody>
      </p:sp>
      <p:sp>
        <p:nvSpPr>
          <p:cNvPr id="4" name="Date Placeholder 3"/>
          <p:cNvSpPr>
            <a:spLocks noGrp="1"/>
          </p:cNvSpPr>
          <p:nvPr>
            <p:ph type="dt" sz="half" idx="10"/>
          </p:nvPr>
        </p:nvSpPr>
        <p:spPr/>
        <p:txBody>
          <a:bodyPr/>
          <a:lstStyle/>
          <a:p>
            <a:pPr>
              <a:defRPr/>
            </a:pPr>
            <a:r>
              <a:rPr lang="nb-NO" smtClean="0"/>
              <a:t>26 August 2014</a:t>
            </a:r>
            <a:endParaRPr lang="nb-NO"/>
          </a:p>
        </p:txBody>
      </p:sp>
      <p:sp>
        <p:nvSpPr>
          <p:cNvPr id="5" name="Footer Placeholder 4"/>
          <p:cNvSpPr>
            <a:spLocks noGrp="1"/>
          </p:cNvSpPr>
          <p:nvPr>
            <p:ph type="ftr" sz="quarter" idx="11"/>
          </p:nvPr>
        </p:nvSpPr>
        <p:spPr/>
        <p:txBody>
          <a:bodyPr/>
          <a:lstStyle/>
          <a:p>
            <a:pPr>
              <a:defRPr/>
            </a:pPr>
            <a:r>
              <a:rPr lang="nb-NO" smtClean="0"/>
              <a:t>Maria Lundberg, NCHR</a:t>
            </a:r>
            <a:endParaRPr lang="nb-NO"/>
          </a:p>
        </p:txBody>
      </p:sp>
      <p:sp>
        <p:nvSpPr>
          <p:cNvPr id="6" name="Slide Number Placeholder 5"/>
          <p:cNvSpPr>
            <a:spLocks noGrp="1"/>
          </p:cNvSpPr>
          <p:nvPr>
            <p:ph type="sldNum" sz="quarter" idx="12"/>
          </p:nvPr>
        </p:nvSpPr>
        <p:spPr/>
        <p:txBody>
          <a:bodyPr/>
          <a:lstStyle/>
          <a:p>
            <a:pPr>
              <a:defRPr/>
            </a:pPr>
            <a:fld id="{17735220-637C-42BC-95E2-965D0462E05B}" type="slidenum">
              <a:rPr lang="nb-NO" smtClean="0"/>
              <a:pPr>
                <a:defRPr/>
              </a:pPr>
              <a:t>6</a:t>
            </a:fld>
            <a:endParaRPr lang="nb-NO"/>
          </a:p>
        </p:txBody>
      </p:sp>
    </p:spTree>
    <p:extLst>
      <p:ext uri="{BB962C8B-B14F-4D97-AF65-F5344CB8AC3E}">
        <p14:creationId xmlns:p14="http://schemas.microsoft.com/office/powerpoint/2010/main" val="3774351382"/>
      </p:ext>
    </p:extLst>
  </p:cSld>
  <p:clrMapOvr>
    <a:masterClrMapping/>
  </p:clrMapOvr>
  <p:transition spd="slow">
    <p:pull dir="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solidFill>
                  <a:srgbClr val="7B9899"/>
                </a:solidFill>
              </a:rPr>
              <a:t>UN Charter (1)</a:t>
            </a:r>
          </a:p>
        </p:txBody>
      </p:sp>
      <p:sp>
        <p:nvSpPr>
          <p:cNvPr id="17411"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1741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1741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1CB4AAF-8256-4212-AF5B-96342BE05714}" type="slidenum">
              <a:rPr lang="nb-NO" smtClean="0">
                <a:solidFill>
                  <a:srgbClr val="7B9899"/>
                </a:solidFill>
              </a:rPr>
              <a:pPr eaLnBrk="1" hangingPunct="1"/>
              <a:t>7</a:t>
            </a:fld>
            <a:endParaRPr lang="nb-NO" smtClean="0">
              <a:solidFill>
                <a:srgbClr val="7B9899"/>
              </a:solidFill>
            </a:endParaRPr>
          </a:p>
        </p:txBody>
      </p:sp>
      <p:sp>
        <p:nvSpPr>
          <p:cNvPr id="17414" name="Rectangle 3"/>
          <p:cNvSpPr>
            <a:spLocks noGrp="1" noChangeArrowheads="1"/>
          </p:cNvSpPr>
          <p:nvPr>
            <p:ph sz="quarter" idx="1"/>
          </p:nvPr>
        </p:nvSpPr>
        <p:spPr>
          <a:xfrm>
            <a:off x="301625" y="1527175"/>
            <a:ext cx="8504238" cy="4572000"/>
          </a:xfrm>
        </p:spPr>
        <p:txBody>
          <a:bodyPr/>
          <a:lstStyle/>
          <a:p>
            <a:pPr eaLnBrk="1" hangingPunct="1">
              <a:lnSpc>
                <a:spcPct val="80000"/>
              </a:lnSpc>
            </a:pPr>
            <a:r>
              <a:rPr lang="en-US" sz="1600" b="1" smtClean="0"/>
              <a:t>Article 1 of the Charter of the United Nations (1945):</a:t>
            </a:r>
            <a:r>
              <a:rPr lang="en-US" sz="1600" smtClean="0"/>
              <a:t> “</a:t>
            </a:r>
          </a:p>
          <a:p>
            <a:pPr eaLnBrk="1" hangingPunct="1">
              <a:lnSpc>
                <a:spcPct val="80000"/>
              </a:lnSpc>
              <a:buFontTx/>
              <a:buNone/>
            </a:pPr>
            <a:r>
              <a:rPr lang="en-US" sz="1600" smtClean="0"/>
              <a:t>		The </a:t>
            </a:r>
            <a:r>
              <a:rPr lang="en-US" sz="1600" b="1" smtClean="0"/>
              <a:t>Purposes of the United Nations</a:t>
            </a:r>
            <a:r>
              <a:rPr lang="en-US" sz="1600" smtClean="0"/>
              <a:t> are:</a:t>
            </a:r>
          </a:p>
          <a:p>
            <a:pPr marL="617538" lvl="1" indent="-342900" eaLnBrk="1" hangingPunct="1">
              <a:lnSpc>
                <a:spcPct val="80000"/>
              </a:lnSpc>
              <a:buFont typeface="Georgia" pitchFamily="18" charset="0"/>
              <a:buAutoNum type="arabicPeriod"/>
            </a:pPr>
            <a:endParaRPr lang="en-US" sz="1600" smtClean="0"/>
          </a:p>
          <a:p>
            <a:pPr marL="617538" lvl="1" indent="-342900" eaLnBrk="1" hangingPunct="1">
              <a:lnSpc>
                <a:spcPct val="80000"/>
              </a:lnSpc>
              <a:buFont typeface="Wingdings" pitchFamily="2" charset="2"/>
              <a:buChar char="q"/>
            </a:pPr>
            <a:r>
              <a:rPr lang="en-US" sz="1600" b="1" smtClean="0"/>
              <a:t>1. To maintain international peace and security, and to that end: to take effective collective measures for the prevention and removal of threats to the peace,</a:t>
            </a:r>
            <a:r>
              <a:rPr lang="en-US" sz="1600" smtClean="0"/>
              <a:t> …</a:t>
            </a:r>
            <a:endParaRPr lang="en-US" sz="1400" smtClean="0"/>
          </a:p>
          <a:p>
            <a:pPr marL="617538" lvl="1" indent="-342900" eaLnBrk="1" hangingPunct="1">
              <a:lnSpc>
                <a:spcPct val="80000"/>
              </a:lnSpc>
              <a:buFont typeface="Wingdings" pitchFamily="2" charset="2"/>
              <a:buChar char="q"/>
            </a:pPr>
            <a:endParaRPr lang="en-US" sz="1400" smtClean="0"/>
          </a:p>
          <a:p>
            <a:pPr marL="617538" lvl="1" indent="-342900" eaLnBrk="1" hangingPunct="1">
              <a:lnSpc>
                <a:spcPct val="80000"/>
              </a:lnSpc>
              <a:buFont typeface="Wingdings" pitchFamily="2" charset="2"/>
              <a:buChar char="q"/>
            </a:pPr>
            <a:r>
              <a:rPr lang="en-US" sz="1600" b="1" smtClean="0"/>
              <a:t>2. To develop friendly relations among nations based on respect for the principle of equal rights and self-determination of peoples</a:t>
            </a:r>
            <a:r>
              <a:rPr lang="en-US" sz="1600" smtClean="0"/>
              <a:t>, </a:t>
            </a:r>
            <a:r>
              <a:rPr lang="en-US" sz="1400" smtClean="0"/>
              <a:t>and to take other appropriate measures to strengthen universal peace;</a:t>
            </a:r>
          </a:p>
          <a:p>
            <a:pPr marL="617538" lvl="1" indent="-342900" eaLnBrk="1" hangingPunct="1">
              <a:lnSpc>
                <a:spcPct val="80000"/>
              </a:lnSpc>
              <a:buFont typeface="Wingdings" pitchFamily="2" charset="2"/>
              <a:buChar char="q"/>
            </a:pPr>
            <a:r>
              <a:rPr lang="en-US" sz="1600" smtClean="0"/>
              <a:t> </a:t>
            </a:r>
            <a:endParaRPr lang="en-US" sz="1800" smtClean="0"/>
          </a:p>
          <a:p>
            <a:pPr marL="617538" lvl="1" indent="-342900" eaLnBrk="1" hangingPunct="1">
              <a:lnSpc>
                <a:spcPct val="80000"/>
              </a:lnSpc>
              <a:buFont typeface="Wingdings" pitchFamily="2" charset="2"/>
              <a:buChar char="q"/>
            </a:pPr>
            <a:r>
              <a:rPr lang="en-US" sz="1800" smtClean="0"/>
              <a:t>3. To </a:t>
            </a:r>
            <a:r>
              <a:rPr lang="en-US" sz="1800" b="1" smtClean="0"/>
              <a:t>achieve international co-operation</a:t>
            </a:r>
            <a:r>
              <a:rPr lang="en-US" sz="1800" smtClean="0"/>
              <a:t> in solving international problems of an economic, social, cultural, or humanitarian character, and </a:t>
            </a:r>
            <a:r>
              <a:rPr lang="en-US" sz="1800" b="1" smtClean="0"/>
              <a:t>in promoting and encouraging respect for human rights and for fundamental freedoms for all without distinction as to race, sex, language, or religion;</a:t>
            </a:r>
            <a:r>
              <a:rPr lang="en-US" sz="1800" smtClean="0"/>
              <a:t> and </a:t>
            </a:r>
          </a:p>
          <a:p>
            <a:pPr marL="617538" lvl="1" indent="-342900" eaLnBrk="1" hangingPunct="1">
              <a:lnSpc>
                <a:spcPct val="80000"/>
              </a:lnSpc>
              <a:buFont typeface="Wingdings" pitchFamily="2" charset="2"/>
              <a:buChar char="q"/>
            </a:pPr>
            <a:endParaRPr lang="en-US" sz="1600" smtClean="0"/>
          </a:p>
          <a:p>
            <a:pPr marL="617538" lvl="1" indent="-342900" eaLnBrk="1" hangingPunct="1">
              <a:lnSpc>
                <a:spcPct val="80000"/>
              </a:lnSpc>
              <a:buFont typeface="Wingdings" pitchFamily="2" charset="2"/>
              <a:buChar char="q"/>
            </a:pPr>
            <a:r>
              <a:rPr lang="en-US" sz="1600" smtClean="0"/>
              <a:t>4. To be a </a:t>
            </a:r>
            <a:r>
              <a:rPr lang="en-US" sz="1600" b="1" smtClean="0"/>
              <a:t>centre for harmonizing the actions of nations in the attainment of these common ends</a:t>
            </a:r>
            <a:r>
              <a:rPr lang="en-US" sz="1600" smtClean="0"/>
              <a:t>.</a:t>
            </a:r>
          </a:p>
        </p:txBody>
      </p:sp>
    </p:spTree>
  </p:cSld>
  <p:clrMapOvr>
    <a:masterClrMapping/>
  </p:clrMapOvr>
  <p:transition spd="slow">
    <p:pull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solidFill>
                  <a:srgbClr val="7B9899"/>
                </a:solidFill>
              </a:rPr>
              <a:t>UN Charter (2)</a:t>
            </a:r>
          </a:p>
        </p:txBody>
      </p:sp>
      <p:sp>
        <p:nvSpPr>
          <p:cNvPr id="18435"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1843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1843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EE9CAFC-5354-4028-8779-B6B972868EDB}" type="slidenum">
              <a:rPr lang="nb-NO" smtClean="0">
                <a:solidFill>
                  <a:srgbClr val="7B9899"/>
                </a:solidFill>
              </a:rPr>
              <a:pPr eaLnBrk="1" hangingPunct="1"/>
              <a:t>8</a:t>
            </a:fld>
            <a:endParaRPr lang="nb-NO" smtClean="0">
              <a:solidFill>
                <a:srgbClr val="7B9899"/>
              </a:solidFill>
            </a:endParaRPr>
          </a:p>
        </p:txBody>
      </p:sp>
      <p:sp>
        <p:nvSpPr>
          <p:cNvPr id="18438" name="Rectangle 3"/>
          <p:cNvSpPr>
            <a:spLocks noGrp="1" noChangeArrowheads="1"/>
          </p:cNvSpPr>
          <p:nvPr>
            <p:ph sz="quarter" idx="1"/>
          </p:nvPr>
        </p:nvSpPr>
        <p:spPr>
          <a:xfrm>
            <a:off x="301625" y="1527175"/>
            <a:ext cx="8504238" cy="4572000"/>
          </a:xfrm>
        </p:spPr>
        <p:txBody>
          <a:bodyPr/>
          <a:lstStyle/>
          <a:p>
            <a:pPr eaLnBrk="1" hangingPunct="1">
              <a:lnSpc>
                <a:spcPct val="90000"/>
              </a:lnSpc>
            </a:pPr>
            <a:r>
              <a:rPr lang="en-US" sz="2400" smtClean="0"/>
              <a:t>Article 55</a:t>
            </a:r>
          </a:p>
          <a:p>
            <a:pPr lvl="1" eaLnBrk="1" hangingPunct="1">
              <a:lnSpc>
                <a:spcPct val="90000"/>
              </a:lnSpc>
            </a:pPr>
            <a:r>
              <a:rPr lang="en-US" sz="2000" smtClean="0"/>
              <a:t>With a view to the creation of conditions of stability and well-being,… </a:t>
            </a:r>
            <a:r>
              <a:rPr lang="en-US" sz="2000" b="1" i="1" smtClean="0"/>
              <a:t>the United Nations shall</a:t>
            </a:r>
            <a:r>
              <a:rPr lang="en-US" sz="2000" b="1" smtClean="0"/>
              <a:t> promote</a:t>
            </a:r>
            <a:r>
              <a:rPr lang="en-US" sz="2000" smtClean="0"/>
              <a:t>:</a:t>
            </a:r>
            <a:endParaRPr lang="en-US" sz="1800" smtClean="0"/>
          </a:p>
          <a:p>
            <a:pPr lvl="1" eaLnBrk="1" hangingPunct="1">
              <a:lnSpc>
                <a:spcPct val="90000"/>
              </a:lnSpc>
            </a:pPr>
            <a:endParaRPr lang="en-US" sz="1800" smtClean="0"/>
          </a:p>
          <a:p>
            <a:pPr lvl="1" eaLnBrk="1" hangingPunct="1">
              <a:lnSpc>
                <a:spcPct val="90000"/>
              </a:lnSpc>
            </a:pPr>
            <a:r>
              <a:rPr lang="en-US" sz="2000" smtClean="0"/>
              <a:t>c. </a:t>
            </a:r>
            <a:r>
              <a:rPr lang="en-US" sz="2000" b="1" smtClean="0"/>
              <a:t>universal respect for, and observance of, human rights and fundamental freedoms for all without distinction as to race, sex, language, or religion.</a:t>
            </a:r>
          </a:p>
          <a:p>
            <a:pPr eaLnBrk="1" hangingPunct="1">
              <a:lnSpc>
                <a:spcPct val="90000"/>
              </a:lnSpc>
            </a:pPr>
            <a:endParaRPr lang="en-US" sz="2400" b="1" smtClean="0"/>
          </a:p>
          <a:p>
            <a:pPr eaLnBrk="1" hangingPunct="1">
              <a:lnSpc>
                <a:spcPct val="90000"/>
              </a:lnSpc>
            </a:pPr>
            <a:r>
              <a:rPr lang="en-US" sz="2400" smtClean="0"/>
              <a:t>Article 56</a:t>
            </a:r>
          </a:p>
          <a:p>
            <a:pPr lvl="1" eaLnBrk="1" hangingPunct="1">
              <a:lnSpc>
                <a:spcPct val="90000"/>
              </a:lnSpc>
            </a:pPr>
            <a:r>
              <a:rPr lang="en-US" sz="2000" b="1" i="1" smtClean="0"/>
              <a:t>All Members pledge</a:t>
            </a:r>
            <a:r>
              <a:rPr lang="en-US" sz="2000" smtClean="0"/>
              <a:t> themselves </a:t>
            </a:r>
            <a:r>
              <a:rPr lang="en-US" sz="2000" b="1" smtClean="0"/>
              <a:t>to take joint and separate action in co-operation with the Organization for the achievement of the purposes set forth in Article 55</a:t>
            </a:r>
          </a:p>
        </p:txBody>
      </p:sp>
    </p:spTree>
  </p:cSld>
  <p:clrMapOvr>
    <a:masterClrMapping/>
  </p:clrMapOvr>
  <p:transition spd="slow">
    <p:pull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solidFill>
                  <a:srgbClr val="7B9899"/>
                </a:solidFill>
              </a:rPr>
              <a:t>Obligations (1)</a:t>
            </a:r>
          </a:p>
        </p:txBody>
      </p:sp>
      <p:sp>
        <p:nvSpPr>
          <p:cNvPr id="19459"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1946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1946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B3E69B7-92E3-4321-9DEF-FDAEBBF6F36E}" type="slidenum">
              <a:rPr lang="nb-NO" smtClean="0">
                <a:solidFill>
                  <a:srgbClr val="7B9899"/>
                </a:solidFill>
              </a:rPr>
              <a:pPr eaLnBrk="1" hangingPunct="1"/>
              <a:t>9</a:t>
            </a:fld>
            <a:endParaRPr lang="nb-NO" smtClean="0">
              <a:solidFill>
                <a:srgbClr val="7B9899"/>
              </a:solidFill>
            </a:endParaRPr>
          </a:p>
        </p:txBody>
      </p:sp>
      <p:sp>
        <p:nvSpPr>
          <p:cNvPr id="19462" name="Rectangle 3"/>
          <p:cNvSpPr>
            <a:spLocks noGrp="1" noChangeArrowheads="1"/>
          </p:cNvSpPr>
          <p:nvPr>
            <p:ph sz="quarter" idx="1"/>
          </p:nvPr>
        </p:nvSpPr>
        <p:spPr>
          <a:xfrm>
            <a:off x="301625" y="1527175"/>
            <a:ext cx="8504238" cy="4572000"/>
          </a:xfrm>
        </p:spPr>
        <p:txBody>
          <a:bodyPr/>
          <a:lstStyle/>
          <a:p>
            <a:pPr eaLnBrk="1" hangingPunct="1">
              <a:lnSpc>
                <a:spcPct val="90000"/>
              </a:lnSpc>
            </a:pPr>
            <a:r>
              <a:rPr lang="en-US" i="1" smtClean="0"/>
              <a:t>Namibia case, </a:t>
            </a:r>
            <a:r>
              <a:rPr lang="en-US" sz="1800" smtClean="0"/>
              <a:t>ICJ, Advisory Opinion, I.C.J. Reports 1971, p.57,para.131 (</a:t>
            </a:r>
            <a:r>
              <a:rPr lang="en-US" sz="1800" smtClean="0">
                <a:hlinkClick r:id="rId2"/>
              </a:rPr>
              <a:t>http://www.icj-cij.org/docket/files/53/5595.pdf</a:t>
            </a:r>
            <a:r>
              <a:rPr lang="en-US" sz="1800" smtClean="0"/>
              <a:t>)</a:t>
            </a:r>
          </a:p>
          <a:p>
            <a:pPr eaLnBrk="1" hangingPunct="1">
              <a:lnSpc>
                <a:spcPct val="90000"/>
              </a:lnSpc>
            </a:pPr>
            <a:endParaRPr lang="en-US" sz="1800" smtClean="0"/>
          </a:p>
          <a:p>
            <a:pPr eaLnBrk="1" hangingPunct="1">
              <a:lnSpc>
                <a:spcPct val="90000"/>
              </a:lnSpc>
            </a:pPr>
            <a:r>
              <a:rPr lang="en-US" i="1" smtClean="0"/>
              <a:t>To establish … and enforce, distinctions, exclusions, restrictions and limitations exclusively based on grounds of race, colour, descent or national or ethnic origin which constitutes a denial of fundamental human rights is </a:t>
            </a:r>
            <a:r>
              <a:rPr lang="en-US" b="1" i="1" smtClean="0"/>
              <a:t>a flagrant violation of the purpose and principles of the Charter</a:t>
            </a:r>
            <a:r>
              <a:rPr lang="nb-NO" i="1" smtClean="0"/>
              <a:t>.</a:t>
            </a:r>
          </a:p>
        </p:txBody>
      </p:sp>
    </p:spTree>
  </p:cSld>
  <p:clrMapOvr>
    <a:masterClrMapping/>
  </p:clrMapOvr>
  <p:transition spd="slow">
    <p:pull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nb-NO" smtClean="0">
                <a:solidFill>
                  <a:srgbClr val="7B9899"/>
                </a:solidFill>
              </a:rPr>
              <a:t>International Bill of Rights</a:t>
            </a:r>
            <a:endParaRPr lang="en-US" smtClean="0">
              <a:solidFill>
                <a:srgbClr val="7B9899"/>
              </a:solidFill>
            </a:endParaRPr>
          </a:p>
        </p:txBody>
      </p:sp>
      <p:sp>
        <p:nvSpPr>
          <p:cNvPr id="20483"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2048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2048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AC1379A-B1C0-484C-A149-0790A0450B14}" type="slidenum">
              <a:rPr lang="nb-NO" smtClean="0">
                <a:solidFill>
                  <a:srgbClr val="7B9899"/>
                </a:solidFill>
              </a:rPr>
              <a:pPr eaLnBrk="1" hangingPunct="1"/>
              <a:t>10</a:t>
            </a:fld>
            <a:endParaRPr lang="nb-NO" smtClean="0">
              <a:solidFill>
                <a:srgbClr val="7B9899"/>
              </a:solidFill>
            </a:endParaRPr>
          </a:p>
        </p:txBody>
      </p:sp>
      <p:sp>
        <p:nvSpPr>
          <p:cNvPr id="20486" name="Content Placeholder 2"/>
          <p:cNvSpPr>
            <a:spLocks noGrp="1"/>
          </p:cNvSpPr>
          <p:nvPr>
            <p:ph sz="quarter" idx="1"/>
          </p:nvPr>
        </p:nvSpPr>
        <p:spPr>
          <a:xfrm>
            <a:off x="323850" y="1628775"/>
            <a:ext cx="8229600" cy="4525963"/>
          </a:xfrm>
        </p:spPr>
        <p:txBody>
          <a:bodyPr/>
          <a:lstStyle/>
          <a:p>
            <a:pPr eaLnBrk="1" hangingPunct="1"/>
            <a:r>
              <a:rPr lang="nb-NO" sz="2400" smtClean="0"/>
              <a:t>The Universal Declaration of Human Rights (UDHR) adopted on 10 December 1948 </a:t>
            </a:r>
          </a:p>
          <a:p>
            <a:pPr lvl="3" eaLnBrk="1" hangingPunct="1"/>
            <a:r>
              <a:rPr lang="nb-NO" sz="2400" smtClean="0"/>
              <a:t>58 member states – eight abstentions</a:t>
            </a:r>
          </a:p>
          <a:p>
            <a:pPr eaLnBrk="1" hangingPunct="1"/>
            <a:r>
              <a:rPr lang="nb-NO" sz="2400" smtClean="0"/>
              <a:t>On 16 December 1966, the text of the two international covenants were adopted:</a:t>
            </a:r>
          </a:p>
          <a:p>
            <a:pPr eaLnBrk="1" hangingPunct="1"/>
            <a:r>
              <a:rPr lang="nb-NO" sz="2400" smtClean="0"/>
              <a:t>The International Covenant on Economic, Social and Cultural Rights (ICESCR)</a:t>
            </a:r>
          </a:p>
          <a:p>
            <a:pPr eaLnBrk="1" hangingPunct="1"/>
            <a:r>
              <a:rPr lang="nb-NO" sz="2400" smtClean="0"/>
              <a:t>The International Covenant on Civil and Political Rights (ICCPR) and </a:t>
            </a:r>
          </a:p>
          <a:p>
            <a:pPr marL="822325" lvl="4" indent="-273050" eaLnBrk="1" hangingPunct="1">
              <a:buClr>
                <a:schemeClr val="accent1"/>
              </a:buClr>
              <a:buSzPct val="85000"/>
              <a:buFont typeface="Wingdings 2" pitchFamily="18" charset="2"/>
              <a:buChar char=""/>
            </a:pPr>
            <a:r>
              <a:rPr lang="nb-NO" sz="2200" smtClean="0"/>
              <a:t> The Optional Protocol to the ICCPR </a:t>
            </a:r>
          </a:p>
          <a:p>
            <a:pPr eaLnBrk="1" hangingPunct="1"/>
            <a:endParaRPr lang="nb-NO" sz="2800" smtClean="0"/>
          </a:p>
          <a:p>
            <a:pPr eaLnBrk="1" hangingPunct="1"/>
            <a:endParaRPr lang="en-US" sz="2800" smtClean="0"/>
          </a:p>
        </p:txBody>
      </p:sp>
    </p:spTree>
  </p:cSld>
  <p:clrMapOvr>
    <a:masterClrMapping/>
  </p:clrMapOvr>
  <p:transition spd="slow">
    <p:pull dir="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6"/>
          <p:cNvSpPr>
            <a:spLocks noGrp="1"/>
          </p:cNvSpPr>
          <p:nvPr>
            <p:ph type="title"/>
          </p:nvPr>
        </p:nvSpPr>
        <p:spPr/>
        <p:txBody>
          <a:bodyPr/>
          <a:lstStyle/>
          <a:p>
            <a:pPr eaLnBrk="1" hangingPunct="1"/>
            <a:r>
              <a:rPr lang="nb-NO" smtClean="0"/>
              <a:t>GA RES 217 (III)</a:t>
            </a:r>
            <a:endParaRPr lang="en-US" smtClean="0"/>
          </a:p>
        </p:txBody>
      </p:sp>
      <p:sp>
        <p:nvSpPr>
          <p:cNvPr id="21507"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2150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2150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DA9608B-EB62-474B-A6C4-AC0D82B601BF}" type="slidenum">
              <a:rPr lang="nb-NO" smtClean="0">
                <a:solidFill>
                  <a:srgbClr val="7B9899"/>
                </a:solidFill>
              </a:rPr>
              <a:pPr eaLnBrk="1" hangingPunct="1"/>
              <a:t>11</a:t>
            </a:fld>
            <a:endParaRPr lang="nb-NO" smtClean="0">
              <a:solidFill>
                <a:srgbClr val="7B9899"/>
              </a:solidFill>
            </a:endParaRPr>
          </a:p>
        </p:txBody>
      </p:sp>
      <p:pic>
        <p:nvPicPr>
          <p:cNvPr id="21510" name="Picture 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0" y="1341438"/>
            <a:ext cx="4038600" cy="2778125"/>
          </a:xfrm>
          <a:noFill/>
        </p:spPr>
      </p:pic>
      <p:pic>
        <p:nvPicPr>
          <p:cNvPr id="21511" name="Picture 3"/>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5105400" y="4508500"/>
            <a:ext cx="4038600" cy="1403350"/>
          </a:xfrm>
          <a:noFill/>
        </p:spPr>
      </p:pic>
    </p:spTree>
  </p:cSld>
  <p:clrMapOvr>
    <a:masterClrMapping/>
  </p:clrMapOvr>
  <p:transition spd="slow">
    <p:pull dir="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nb-NO" smtClean="0"/>
              <a:t>GA RES 217 (III): UDHR</a:t>
            </a:r>
            <a:endParaRPr lang="en-US" smtClean="0"/>
          </a:p>
        </p:txBody>
      </p:sp>
      <p:sp>
        <p:nvSpPr>
          <p:cNvPr id="22531" name="Date Placeholder 2"/>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2253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2253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DA32BE0-FE5B-43DF-9F62-6960A4E024CF}" type="slidenum">
              <a:rPr lang="nb-NO" smtClean="0">
                <a:solidFill>
                  <a:srgbClr val="7B9899"/>
                </a:solidFill>
              </a:rPr>
              <a:pPr eaLnBrk="1" hangingPunct="1"/>
              <a:t>12</a:t>
            </a:fld>
            <a:endParaRPr lang="nb-NO" smtClean="0">
              <a:solidFill>
                <a:srgbClr val="7B9899"/>
              </a:solidFill>
            </a:endParaRPr>
          </a:p>
        </p:txBody>
      </p:sp>
      <p:pic>
        <p:nvPicPr>
          <p:cNvPr id="225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1624013"/>
            <a:ext cx="7886700" cy="360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ll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01625" y="228600"/>
            <a:ext cx="8534400" cy="758825"/>
          </a:xfrm>
        </p:spPr>
        <p:txBody>
          <a:bodyPr/>
          <a:lstStyle/>
          <a:p>
            <a:pPr eaLnBrk="1" hangingPunct="1"/>
            <a:r>
              <a:rPr lang="nb-NO" smtClean="0"/>
              <a:t>GA RES 217 (III)</a:t>
            </a:r>
            <a:endParaRPr lang="en-US" smtClean="0"/>
          </a:p>
        </p:txBody>
      </p:sp>
      <p:sp>
        <p:nvSpPr>
          <p:cNvPr id="23555" name="Date Placeholder 4"/>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23556" name="Footer Placeholder 5"/>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23557"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7E6DC5D-0EC0-4A4A-B63A-113D52133100}" type="slidenum">
              <a:rPr lang="nb-NO" smtClean="0">
                <a:solidFill>
                  <a:srgbClr val="7B9899"/>
                </a:solidFill>
              </a:rPr>
              <a:pPr eaLnBrk="1" hangingPunct="1"/>
              <a:t>13</a:t>
            </a:fld>
            <a:endParaRPr lang="nb-NO" smtClean="0">
              <a:solidFill>
                <a:srgbClr val="7B9899"/>
              </a:solidFill>
            </a:endParaRPr>
          </a:p>
        </p:txBody>
      </p:sp>
      <p:pic>
        <p:nvPicPr>
          <p:cNvPr id="23558" name="Picture 3"/>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23850" y="1341438"/>
            <a:ext cx="4038600" cy="2695575"/>
          </a:xfrm>
          <a:noFill/>
        </p:spPr>
      </p:pic>
      <p:pic>
        <p:nvPicPr>
          <p:cNvPr id="23559"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18075" y="1371600"/>
            <a:ext cx="3803650" cy="4681538"/>
          </a:xfrm>
          <a:noFill/>
        </p:spPr>
      </p:pic>
    </p:spTree>
  </p:cSld>
  <p:clrMapOvr>
    <a:masterClrMapping/>
  </p:clrMapOvr>
  <p:transition spd="slow">
    <p:pull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7"/>
          <p:cNvSpPr>
            <a:spLocks noGrp="1"/>
          </p:cNvSpPr>
          <p:nvPr>
            <p:ph type="title"/>
          </p:nvPr>
        </p:nvSpPr>
        <p:spPr/>
        <p:txBody>
          <a:bodyPr/>
          <a:lstStyle/>
          <a:p>
            <a:pPr eaLnBrk="1" hangingPunct="1"/>
            <a:r>
              <a:rPr lang="en-US" smtClean="0">
                <a:solidFill>
                  <a:srgbClr val="7B9899"/>
                </a:solidFill>
              </a:rPr>
              <a:t>The Universal Declaration of Human Rights</a:t>
            </a:r>
          </a:p>
        </p:txBody>
      </p:sp>
      <p:sp>
        <p:nvSpPr>
          <p:cNvPr id="24579" name="Date Placeholder 2"/>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24580"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5" name="Slide Number Placeholder 4"/>
          <p:cNvSpPr>
            <a:spLocks noGrp="1"/>
          </p:cNvSpPr>
          <p:nvPr>
            <p:ph type="sldNum" sz="quarter" idx="12"/>
          </p:nvPr>
        </p:nvSpPr>
        <p:spPr/>
        <p:txBody>
          <a:bodyPr/>
          <a:lstStyle/>
          <a:p>
            <a:pPr>
              <a:defRPr/>
            </a:pPr>
            <a:fld id="{97D56BAF-89B2-4C95-B0F0-2A98854CBA53}" type="slidenum">
              <a:rPr lang="nb-NO"/>
              <a:pPr>
                <a:defRPr/>
              </a:pPr>
              <a:t>14</a:t>
            </a:fld>
            <a:endParaRPr lang="nb-NO"/>
          </a:p>
        </p:txBody>
      </p:sp>
      <p:sp>
        <p:nvSpPr>
          <p:cNvPr id="9" name="Content Placeholder 8"/>
          <p:cNvSpPr>
            <a:spLocks noGrp="1"/>
          </p:cNvSpPr>
          <p:nvPr>
            <p:ph sz="quarter" idx="1"/>
          </p:nvPr>
        </p:nvSpPr>
        <p:spPr>
          <a:xfrm>
            <a:off x="301625" y="1527175"/>
            <a:ext cx="8504238" cy="4572000"/>
          </a:xfrm>
        </p:spPr>
        <p:txBody>
          <a:bodyPr>
            <a:normAutofit fontScale="55000" lnSpcReduction="20000"/>
          </a:bodyPr>
          <a:lstStyle/>
          <a:p>
            <a:pPr marL="274320" indent="-274320" eaLnBrk="1" fontAlgn="auto" hangingPunct="1">
              <a:spcAft>
                <a:spcPts val="0"/>
              </a:spcAft>
              <a:buFont typeface="Wingdings 2"/>
              <a:buChar char=""/>
              <a:defRPr/>
            </a:pPr>
            <a:r>
              <a:rPr lang="nb-NO" sz="3400" dirty="0" smtClean="0"/>
              <a:t>Legal status:</a:t>
            </a:r>
          </a:p>
          <a:p>
            <a:pPr marL="548640" lvl="1" indent="-274320" eaLnBrk="1" fontAlgn="auto" hangingPunct="1">
              <a:spcAft>
                <a:spcPts val="0"/>
              </a:spcAft>
              <a:buFont typeface="Wingdings"/>
              <a:buChar char=""/>
              <a:defRPr/>
            </a:pPr>
            <a:r>
              <a:rPr lang="en-GB" sz="3400" dirty="0" smtClean="0"/>
              <a:t>A declaration by the GA –  legally binding?</a:t>
            </a:r>
          </a:p>
          <a:p>
            <a:pPr marL="548640" lvl="1" indent="-274320" eaLnBrk="1" fontAlgn="auto" hangingPunct="1">
              <a:spcAft>
                <a:spcPts val="0"/>
              </a:spcAft>
              <a:buFont typeface="Wingdings"/>
              <a:buChar char=""/>
              <a:defRPr/>
            </a:pPr>
            <a:r>
              <a:rPr lang="en-GB" sz="3400" dirty="0" smtClean="0"/>
              <a:t>General principles of law or custom?</a:t>
            </a:r>
          </a:p>
          <a:p>
            <a:pPr marL="548640" lvl="1" indent="-274320" eaLnBrk="1" fontAlgn="auto" hangingPunct="1">
              <a:spcAft>
                <a:spcPts val="0"/>
              </a:spcAft>
              <a:buFont typeface="Wingdings"/>
              <a:buChar char=""/>
              <a:defRPr/>
            </a:pPr>
            <a:r>
              <a:rPr lang="en-GB" sz="3400" dirty="0" smtClean="0"/>
              <a:t>Customary law or not?</a:t>
            </a:r>
            <a:r>
              <a:rPr lang="en-US" sz="1800" dirty="0"/>
              <a:t> </a:t>
            </a:r>
            <a:endParaRPr lang="en-US" sz="1800" dirty="0" smtClean="0"/>
          </a:p>
          <a:p>
            <a:pPr marL="548640" lvl="1" indent="-274320" eaLnBrk="1" fontAlgn="auto" hangingPunct="1">
              <a:spcAft>
                <a:spcPts val="0"/>
              </a:spcAft>
              <a:buFont typeface="Wingdings"/>
              <a:buChar char=""/>
              <a:defRPr/>
            </a:pPr>
            <a:r>
              <a:rPr lang="en-US" sz="1800" dirty="0" smtClean="0"/>
              <a:t>Article </a:t>
            </a:r>
            <a:r>
              <a:rPr lang="en-US" sz="1800" dirty="0"/>
              <a:t>38.1 Statutes International Court of Justice:</a:t>
            </a:r>
          </a:p>
          <a:p>
            <a:pPr marL="822960" lvl="2" eaLnBrk="1" fontAlgn="auto" hangingPunct="1">
              <a:spcAft>
                <a:spcPts val="0"/>
              </a:spcAft>
              <a:buClr>
                <a:schemeClr val="accent3"/>
              </a:buClr>
              <a:buFont typeface="Wingdings 2"/>
              <a:buChar char=""/>
              <a:defRPr/>
            </a:pPr>
            <a:r>
              <a:rPr lang="en-GB" sz="3400" dirty="0" smtClean="0"/>
              <a:t>All rights?</a:t>
            </a:r>
          </a:p>
          <a:p>
            <a:pPr marL="548640" lvl="1" indent="-274320" eaLnBrk="1" fontAlgn="auto" hangingPunct="1">
              <a:spcAft>
                <a:spcPts val="0"/>
              </a:spcAft>
              <a:buFont typeface="Wingdings"/>
              <a:buChar char=""/>
              <a:defRPr/>
            </a:pPr>
            <a:r>
              <a:rPr lang="en-GB" sz="3400" dirty="0" smtClean="0"/>
              <a:t>Jus </a:t>
            </a:r>
            <a:r>
              <a:rPr lang="en-GB" sz="3400" dirty="0" err="1" smtClean="0"/>
              <a:t>cogens</a:t>
            </a:r>
            <a:r>
              <a:rPr lang="en-GB" sz="3400" dirty="0" smtClean="0"/>
              <a:t>?</a:t>
            </a:r>
          </a:p>
          <a:p>
            <a:pPr marL="548640" lvl="1" indent="-274320" eaLnBrk="1" fontAlgn="auto" hangingPunct="1">
              <a:spcAft>
                <a:spcPts val="0"/>
              </a:spcAft>
              <a:buFont typeface="Wingdings"/>
              <a:buChar char=""/>
              <a:defRPr/>
            </a:pPr>
            <a:endParaRPr lang="en-GB" dirty="0" smtClean="0"/>
          </a:p>
          <a:p>
            <a:pPr marL="274320" indent="-274320" eaLnBrk="1" fontAlgn="auto" hangingPunct="1">
              <a:spcAft>
                <a:spcPts val="0"/>
              </a:spcAft>
              <a:buFont typeface="Wingdings 2"/>
              <a:buChar char=""/>
              <a:defRPr/>
            </a:pPr>
            <a:endParaRPr lang="en-US" dirty="0"/>
          </a:p>
          <a:p>
            <a:pPr marL="274320" indent="-274320" eaLnBrk="1" fontAlgn="auto" hangingPunct="1">
              <a:spcAft>
                <a:spcPts val="0"/>
              </a:spcAft>
              <a:buFont typeface="Wingdings 2"/>
              <a:buChar char=""/>
              <a:defRPr/>
            </a:pPr>
            <a:r>
              <a:rPr lang="en-US" sz="3200" dirty="0" smtClean="0"/>
              <a:t>The Vienna Declaration and </a:t>
            </a:r>
            <a:r>
              <a:rPr lang="en-US" sz="3200" dirty="0"/>
              <a:t>P</a:t>
            </a:r>
            <a:r>
              <a:rPr lang="en-US" sz="3200" dirty="0" smtClean="0"/>
              <a:t>rogramme of Action, Preamble:</a:t>
            </a:r>
          </a:p>
          <a:p>
            <a:pPr marL="548640" lvl="1" indent="-274320" eaLnBrk="1" fontAlgn="auto" hangingPunct="1">
              <a:spcAft>
                <a:spcPts val="0"/>
              </a:spcAft>
              <a:buFont typeface="Wingdings"/>
              <a:buChar char=""/>
              <a:defRPr/>
            </a:pPr>
            <a:r>
              <a:rPr lang="en-US" sz="2900" dirty="0" smtClean="0"/>
              <a:t> Emphasizing </a:t>
            </a:r>
            <a:r>
              <a:rPr lang="en-US" sz="2900" dirty="0"/>
              <a:t>that the Universal Declaration of Human Rights, which constitutes a </a:t>
            </a:r>
            <a:r>
              <a:rPr lang="en-US" sz="2900" b="1" i="1" dirty="0"/>
              <a:t>common standard of achievement for all peoples and all nations</a:t>
            </a:r>
            <a:r>
              <a:rPr lang="en-US" sz="2900" dirty="0"/>
              <a:t>, is the source of inspiration and </a:t>
            </a:r>
            <a:r>
              <a:rPr lang="en-US" sz="2900" b="1" i="1" dirty="0"/>
              <a:t>has been the basis for the United Nations in making advances in standard setting</a:t>
            </a:r>
            <a:r>
              <a:rPr lang="en-US" sz="2900" dirty="0"/>
              <a:t> as contained in the existing international human rights instruments, in particular the International Covenant on Civil and Political Rights and the International Covenant on Economic, Social and Cultural </a:t>
            </a:r>
            <a:r>
              <a:rPr lang="en-US" sz="2900" dirty="0" smtClean="0"/>
              <a:t>Rights</a:t>
            </a:r>
          </a:p>
          <a:p>
            <a:pPr marL="548640" lvl="1" indent="-274320" eaLnBrk="1" fontAlgn="auto" hangingPunct="1">
              <a:spcAft>
                <a:spcPts val="0"/>
              </a:spcAft>
              <a:buFont typeface="Wingdings"/>
              <a:buChar char=""/>
              <a:defRPr/>
            </a:pPr>
            <a:r>
              <a:rPr lang="en-US" sz="2300" dirty="0" smtClean="0"/>
              <a:t>(</a:t>
            </a:r>
            <a:r>
              <a:rPr lang="en-US" sz="2300" dirty="0"/>
              <a:t>adopted by the World Conference on Human Rights Conference 25 June 1993) </a:t>
            </a:r>
            <a:endParaRPr lang="nb-NO" dirty="0"/>
          </a:p>
        </p:txBody>
      </p:sp>
    </p:spTree>
  </p:cSld>
  <p:clrMapOvr>
    <a:masterClrMapping/>
  </p:clrMapOvr>
  <p:transition spd="slow">
    <p:pull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250825" y="260350"/>
            <a:ext cx="8534400" cy="758825"/>
          </a:xfrm>
        </p:spPr>
        <p:txBody>
          <a:bodyPr/>
          <a:lstStyle/>
          <a:p>
            <a:pPr eaLnBrk="1" hangingPunct="1"/>
            <a:r>
              <a:rPr lang="nb-NO" smtClean="0">
                <a:solidFill>
                  <a:srgbClr val="7B9899"/>
                </a:solidFill>
              </a:rPr>
              <a:t>International Bill of Rights</a:t>
            </a:r>
            <a:endParaRPr lang="en-US" smtClean="0">
              <a:solidFill>
                <a:srgbClr val="7B9899"/>
              </a:solidFill>
            </a:endParaRPr>
          </a:p>
        </p:txBody>
      </p:sp>
      <p:sp>
        <p:nvSpPr>
          <p:cNvPr id="25603"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2560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2560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65FB0FD-A091-482C-9172-F2869AFA0947}" type="slidenum">
              <a:rPr lang="nb-NO" smtClean="0">
                <a:solidFill>
                  <a:srgbClr val="7B9899"/>
                </a:solidFill>
              </a:rPr>
              <a:pPr eaLnBrk="1" hangingPunct="1"/>
              <a:t>15</a:t>
            </a:fld>
            <a:endParaRPr lang="nb-NO" smtClean="0">
              <a:solidFill>
                <a:srgbClr val="7B9899"/>
              </a:solidFill>
            </a:endParaRPr>
          </a:p>
        </p:txBody>
      </p:sp>
      <p:sp>
        <p:nvSpPr>
          <p:cNvPr id="25606" name="Content Placeholder 2"/>
          <p:cNvSpPr>
            <a:spLocks noGrp="1"/>
          </p:cNvSpPr>
          <p:nvPr>
            <p:ph sz="quarter" idx="1"/>
          </p:nvPr>
        </p:nvSpPr>
        <p:spPr>
          <a:xfrm>
            <a:off x="301625" y="1527175"/>
            <a:ext cx="8504238" cy="4572000"/>
          </a:xfrm>
        </p:spPr>
        <p:txBody>
          <a:bodyPr/>
          <a:lstStyle/>
          <a:p>
            <a:pPr eaLnBrk="1" hangingPunct="1"/>
            <a:r>
              <a:rPr lang="en-GB" sz="2400" dirty="0" smtClean="0"/>
              <a:t>International Covenant on Civil and Political Rights (ICCPR) – in force 1976 - 167 State parties </a:t>
            </a:r>
          </a:p>
          <a:p>
            <a:pPr eaLnBrk="1" hangingPunct="1"/>
            <a:r>
              <a:rPr lang="en-GB" sz="2200" dirty="0" smtClean="0"/>
              <a:t>Optional Protocol to the ICCPR – in force 1976 - 114 State Parties</a:t>
            </a:r>
          </a:p>
          <a:p>
            <a:pPr marL="273050" lvl="2" indent="-273050" eaLnBrk="1" hangingPunct="1">
              <a:buClr>
                <a:schemeClr val="accent1"/>
              </a:buClr>
              <a:buSzPct val="85000"/>
              <a:buFont typeface="Wingdings 2" pitchFamily="18" charset="2"/>
              <a:buChar char=""/>
            </a:pPr>
            <a:r>
              <a:rPr lang="en-GB" sz="2200" dirty="0" smtClean="0"/>
              <a:t>On  15 December 1989, the text of the Second Optional Protocol to the ICCPR, aiming at the abolition of the death penalty was adopted – in force 1991 – 77 State Parties </a:t>
            </a:r>
          </a:p>
          <a:p>
            <a:pPr marL="273050" lvl="2" indent="-273050" eaLnBrk="1" hangingPunct="1">
              <a:buClr>
                <a:schemeClr val="accent1"/>
              </a:buClr>
              <a:buSzPct val="85000"/>
              <a:buFont typeface="Wingdings 2" pitchFamily="18" charset="2"/>
              <a:buChar char=""/>
            </a:pPr>
            <a:r>
              <a:rPr lang="en-GB" sz="2400" dirty="0" smtClean="0"/>
              <a:t>International Covenant on Economic, Social and Cultural Rights (ICESCR)- in force 1976 – 160 State Parties </a:t>
            </a:r>
          </a:p>
          <a:p>
            <a:pPr marL="273050" lvl="2" indent="-273050" eaLnBrk="1" hangingPunct="1">
              <a:buClr>
                <a:schemeClr val="accent1"/>
              </a:buClr>
              <a:buSzPct val="85000"/>
              <a:buFont typeface="Wingdings 2" pitchFamily="18" charset="2"/>
              <a:buChar char=""/>
            </a:pPr>
            <a:r>
              <a:rPr lang="en-US" sz="2200" dirty="0"/>
              <a:t>On 10 December 2008, the text of the Optional Protocol to the ICESCR was </a:t>
            </a:r>
            <a:r>
              <a:rPr lang="en-US" sz="2200" dirty="0" smtClean="0"/>
              <a:t>adopted</a:t>
            </a:r>
            <a:r>
              <a:rPr lang="en-US" sz="2200" dirty="0"/>
              <a:t> </a:t>
            </a:r>
            <a:r>
              <a:rPr lang="en-US" sz="2200" dirty="0" smtClean="0"/>
              <a:t>-</a:t>
            </a:r>
            <a:r>
              <a:rPr lang="en-GB" sz="2200" dirty="0" smtClean="0"/>
              <a:t> in force 5 May 2013- 10 State Parties</a:t>
            </a:r>
          </a:p>
          <a:p>
            <a:pPr eaLnBrk="1" hangingPunct="1"/>
            <a:endParaRPr lang="en-US" dirty="0" smtClean="0"/>
          </a:p>
        </p:txBody>
      </p:sp>
    </p:spTree>
  </p:cSld>
  <p:clrMapOvr>
    <a:masterClrMapping/>
  </p:clrMapOvr>
  <p:transition spd="slow">
    <p:pull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nb-NO" dirty="0" smtClean="0"/>
              <a:t>Universal Human Rights?</a:t>
            </a:r>
            <a:endParaRPr lang="nb-NO" dirty="0"/>
          </a:p>
        </p:txBody>
      </p:sp>
      <p:sp>
        <p:nvSpPr>
          <p:cNvPr id="3" name="Content Placeholder 2"/>
          <p:cNvSpPr>
            <a:spLocks noGrp="1"/>
          </p:cNvSpPr>
          <p:nvPr>
            <p:ph idx="1"/>
          </p:nvPr>
        </p:nvSpPr>
        <p:spPr>
          <a:xfrm>
            <a:off x="301625" y="1527175"/>
            <a:ext cx="8504238" cy="4572000"/>
          </a:xfrm>
        </p:spPr>
        <p:txBody>
          <a:bodyPr>
            <a:normAutofit fontScale="70000" lnSpcReduction="20000"/>
          </a:bodyPr>
          <a:lstStyle/>
          <a:p>
            <a:pPr>
              <a:defRPr/>
            </a:pPr>
            <a:r>
              <a:rPr lang="en-US" dirty="0" smtClean="0"/>
              <a:t>Universal Declaration of Human Rights, 10 December 1948,  General Assembly adopted resolution 217 (III) entitled “International Bill of Human Rights, vote 48 to none 8 abstentions </a:t>
            </a:r>
          </a:p>
          <a:p>
            <a:pPr lvl="1">
              <a:defRPr/>
            </a:pPr>
            <a:r>
              <a:rPr lang="en-US" dirty="0" smtClean="0">
                <a:solidFill>
                  <a:schemeClr val="tx1"/>
                </a:solidFill>
              </a:rPr>
              <a:t>Interdependence of human rights</a:t>
            </a:r>
          </a:p>
          <a:p>
            <a:pPr lvl="1">
              <a:defRPr/>
            </a:pPr>
            <a:endParaRPr lang="en-US" dirty="0" smtClean="0">
              <a:solidFill>
                <a:srgbClr val="FF0000"/>
              </a:solidFill>
            </a:endParaRPr>
          </a:p>
          <a:p>
            <a:pPr>
              <a:defRPr/>
            </a:pPr>
            <a:r>
              <a:rPr lang="en-US" dirty="0" smtClean="0"/>
              <a:t>Proclamation of Teheran, Final Act of the International Conference on Human Rights, Teheran, 22 April to 13 May 1968, </a:t>
            </a:r>
            <a:r>
              <a:rPr lang="en-US" sz="2200" dirty="0" smtClean="0"/>
              <a:t>UN Doc. A/CONF. 32/41 (1968). (84 states)</a:t>
            </a:r>
          </a:p>
          <a:p>
            <a:pPr lvl="1">
              <a:defRPr/>
            </a:pPr>
            <a:r>
              <a:rPr lang="en-US" sz="2000" dirty="0"/>
              <a:t>Since human rights and fundamental freedoms are indivisible, the full realization of civil and political rights without the enjoyment of economic, social and cultural rights is impossible. </a:t>
            </a:r>
            <a:r>
              <a:rPr lang="en-US" sz="2000" dirty="0" smtClean="0"/>
              <a:t>, </a:t>
            </a:r>
            <a:r>
              <a:rPr lang="en-US" sz="2000" dirty="0" err="1" smtClean="0"/>
              <a:t>para</a:t>
            </a:r>
            <a:r>
              <a:rPr lang="en-US" sz="2000" dirty="0" smtClean="0"/>
              <a:t>. 13</a:t>
            </a:r>
            <a:endParaRPr lang="en-US" sz="2000" dirty="0" smtClean="0">
              <a:solidFill>
                <a:schemeClr val="tx1"/>
              </a:solidFill>
            </a:endParaRPr>
          </a:p>
          <a:p>
            <a:pPr lvl="1">
              <a:defRPr/>
            </a:pPr>
            <a:r>
              <a:rPr lang="en-US" sz="2600" dirty="0" smtClean="0">
                <a:solidFill>
                  <a:schemeClr val="tx1"/>
                </a:solidFill>
              </a:rPr>
              <a:t>Legislative phase</a:t>
            </a:r>
            <a:endParaRPr lang="en-US" sz="3900" dirty="0" smtClean="0">
              <a:solidFill>
                <a:schemeClr val="tx1"/>
              </a:solidFill>
            </a:endParaRPr>
          </a:p>
          <a:p>
            <a:pPr>
              <a:defRPr/>
            </a:pPr>
            <a:r>
              <a:rPr lang="en-US" dirty="0" smtClean="0"/>
              <a:t>Vienna Declaration and </a:t>
            </a:r>
            <a:r>
              <a:rPr lang="en-US" dirty="0" err="1" smtClean="0"/>
              <a:t>Programme</a:t>
            </a:r>
            <a:r>
              <a:rPr lang="en-US" dirty="0" smtClean="0"/>
              <a:t> of Action, World Conference on Human Rights, Vienna, 14  to 25 June 1993, </a:t>
            </a:r>
            <a:r>
              <a:rPr lang="en-US" sz="1900" dirty="0" smtClean="0"/>
              <a:t>UN Doc. A/CONF.157/23 (1993).</a:t>
            </a:r>
          </a:p>
          <a:p>
            <a:pPr>
              <a:defRPr/>
            </a:pPr>
            <a:r>
              <a:rPr lang="en-US" sz="1900" dirty="0" smtClean="0"/>
              <a:t>(171 States)</a:t>
            </a:r>
          </a:p>
          <a:p>
            <a:pPr lvl="1">
              <a:defRPr/>
            </a:pPr>
            <a:r>
              <a:rPr lang="en-US" sz="2000" dirty="0" smtClean="0">
                <a:solidFill>
                  <a:schemeClr val="tx1"/>
                </a:solidFill>
              </a:rPr>
              <a:t>All human rights are universal, indivisible and interdependent and interrelated.,. and respect for cultural diversity, </a:t>
            </a:r>
            <a:r>
              <a:rPr lang="en-US" sz="2000" dirty="0" err="1" smtClean="0">
                <a:solidFill>
                  <a:schemeClr val="tx1"/>
                </a:solidFill>
              </a:rPr>
              <a:t>para</a:t>
            </a:r>
            <a:r>
              <a:rPr lang="en-US" sz="2000" dirty="0">
                <a:solidFill>
                  <a:schemeClr val="tx1"/>
                </a:solidFill>
              </a:rPr>
              <a:t>. 5</a:t>
            </a:r>
            <a:endParaRPr lang="en-US" sz="2000" dirty="0" smtClean="0">
              <a:solidFill>
                <a:schemeClr val="tx1"/>
              </a:solidFill>
            </a:endParaRPr>
          </a:p>
          <a:p>
            <a:pPr lvl="1">
              <a:defRPr/>
            </a:pPr>
            <a:r>
              <a:rPr lang="en-US" sz="2400" dirty="0" smtClean="0">
                <a:solidFill>
                  <a:schemeClr val="tx1"/>
                </a:solidFill>
              </a:rPr>
              <a:t>Implementation phase</a:t>
            </a:r>
          </a:p>
          <a:p>
            <a:pPr lvl="2">
              <a:defRPr/>
            </a:pPr>
            <a:r>
              <a:rPr lang="en-US" dirty="0" smtClean="0"/>
              <a:t>Better coordination – the UN High Commissioner for Human Rights</a:t>
            </a:r>
          </a:p>
          <a:p>
            <a:pPr>
              <a:defRPr/>
            </a:pPr>
            <a:endParaRPr lang="nb-NO" dirty="0"/>
          </a:p>
        </p:txBody>
      </p:sp>
      <p:sp>
        <p:nvSpPr>
          <p:cNvPr id="4" name="Date Placeholder 3"/>
          <p:cNvSpPr>
            <a:spLocks noGrp="1"/>
          </p:cNvSpPr>
          <p:nvPr>
            <p:ph type="dt" sz="half" idx="10"/>
          </p:nvPr>
        </p:nvSpPr>
        <p:spPr/>
        <p:txBody>
          <a:bodyPr/>
          <a:lstStyle/>
          <a:p>
            <a:pPr>
              <a:defRPr/>
            </a:pPr>
            <a:r>
              <a:rPr lang="nb-NO" smtClean="0"/>
              <a:t>26 August 2014</a:t>
            </a:r>
            <a:endParaRPr lang="nb-NO"/>
          </a:p>
        </p:txBody>
      </p:sp>
      <p:sp>
        <p:nvSpPr>
          <p:cNvPr id="5" name="Footer Placeholder 4"/>
          <p:cNvSpPr>
            <a:spLocks noGrp="1"/>
          </p:cNvSpPr>
          <p:nvPr>
            <p:ph type="ftr" sz="quarter" idx="11"/>
          </p:nvPr>
        </p:nvSpPr>
        <p:spPr/>
        <p:txBody>
          <a:bodyPr/>
          <a:lstStyle/>
          <a:p>
            <a:pPr>
              <a:defRPr/>
            </a:pPr>
            <a:r>
              <a:rPr lang="nb-NO" smtClean="0"/>
              <a:t>Maria Lundberg, NCHR</a:t>
            </a:r>
            <a:endParaRPr lang="nb-NO"/>
          </a:p>
        </p:txBody>
      </p:sp>
      <p:sp>
        <p:nvSpPr>
          <p:cNvPr id="6" name="Slide Number Placeholder 5"/>
          <p:cNvSpPr>
            <a:spLocks noGrp="1"/>
          </p:cNvSpPr>
          <p:nvPr>
            <p:ph type="sldNum" sz="quarter" idx="12"/>
          </p:nvPr>
        </p:nvSpPr>
        <p:spPr/>
        <p:txBody>
          <a:bodyPr/>
          <a:lstStyle/>
          <a:p>
            <a:pPr>
              <a:defRPr/>
            </a:pPr>
            <a:fld id="{17735220-637C-42BC-95E2-965D0462E05B}" type="slidenum">
              <a:rPr lang="nb-NO" smtClean="0"/>
              <a:pPr>
                <a:defRPr/>
              </a:pPr>
              <a:t>16</a:t>
            </a:fld>
            <a:endParaRPr lang="nb-NO"/>
          </a:p>
        </p:txBody>
      </p:sp>
    </p:spTree>
  </p:cSld>
  <p:clrMapOvr>
    <a:masterClrMapping/>
  </p:clrMapOvr>
  <p:transition spd="slow">
    <p:pull dir="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nb-NO" smtClean="0">
                <a:solidFill>
                  <a:srgbClr val="7B9899"/>
                </a:solidFill>
              </a:rPr>
              <a:t>International Bill of Rights</a:t>
            </a:r>
            <a:endParaRPr lang="en-US" smtClean="0">
              <a:solidFill>
                <a:srgbClr val="7B9899"/>
              </a:solidFill>
            </a:endParaRPr>
          </a:p>
        </p:txBody>
      </p:sp>
      <p:sp>
        <p:nvSpPr>
          <p:cNvPr id="27651"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2765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2765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360C510-4830-4FED-8844-DE3CA3E5F29A}" type="slidenum">
              <a:rPr lang="nb-NO" smtClean="0">
                <a:solidFill>
                  <a:srgbClr val="7B9899"/>
                </a:solidFill>
              </a:rPr>
              <a:pPr eaLnBrk="1" hangingPunct="1"/>
              <a:t>17</a:t>
            </a:fld>
            <a:endParaRPr lang="nb-NO" smtClean="0">
              <a:solidFill>
                <a:srgbClr val="7B9899"/>
              </a:solidFill>
            </a:endParaRPr>
          </a:p>
        </p:txBody>
      </p:sp>
      <p:sp>
        <p:nvSpPr>
          <p:cNvPr id="27654" name="Content Placeholder 2"/>
          <p:cNvSpPr>
            <a:spLocks noGrp="1"/>
          </p:cNvSpPr>
          <p:nvPr>
            <p:ph sz="quarter" idx="1"/>
          </p:nvPr>
        </p:nvSpPr>
        <p:spPr>
          <a:xfrm>
            <a:off x="301625" y="1527175"/>
            <a:ext cx="8504238" cy="4572000"/>
          </a:xfrm>
        </p:spPr>
        <p:txBody>
          <a:bodyPr/>
          <a:lstStyle/>
          <a:p>
            <a:pPr eaLnBrk="1" hangingPunct="1"/>
            <a:r>
              <a:rPr lang="en-GB" dirty="0" smtClean="0"/>
              <a:t>The ICESCR and the ICCPR</a:t>
            </a:r>
          </a:p>
          <a:p>
            <a:pPr eaLnBrk="1" hangingPunct="1"/>
            <a:r>
              <a:rPr lang="en-GB" dirty="0" smtClean="0"/>
              <a:t>Two separate treaties and optional protocols for individual complaints procedures</a:t>
            </a:r>
          </a:p>
          <a:p>
            <a:pPr eaLnBrk="1" hangingPunct="1"/>
            <a:r>
              <a:rPr lang="en-GB" dirty="0" smtClean="0"/>
              <a:t>Differences in content –which rights?</a:t>
            </a:r>
          </a:p>
          <a:p>
            <a:pPr eaLnBrk="1" hangingPunct="1"/>
            <a:r>
              <a:rPr lang="en-GB" dirty="0" smtClean="0"/>
              <a:t>Differences in state obligations?</a:t>
            </a:r>
          </a:p>
          <a:p>
            <a:pPr eaLnBrk="1" hangingPunct="1">
              <a:buFont typeface="Wingdings 2" pitchFamily="18" charset="2"/>
              <a:buNone/>
            </a:pPr>
            <a:endParaRPr lang="en-US" dirty="0" smtClean="0"/>
          </a:p>
        </p:txBody>
      </p:sp>
    </p:spTree>
  </p:cSld>
  <p:clrMapOvr>
    <a:masterClrMapping/>
  </p:clrMapOvr>
  <p:transition spd="slow">
    <p:pull dir="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
          </p:nvPr>
        </p:nvSpPr>
        <p:spPr>
          <a:xfrm>
            <a:off x="301625" y="1524000"/>
            <a:ext cx="4040188" cy="733425"/>
          </a:xfrm>
        </p:spPr>
        <p:txBody>
          <a:bodyPr/>
          <a:lstStyle/>
          <a:p>
            <a:pPr eaLnBrk="1" fontAlgn="auto" hangingPunct="1">
              <a:spcAft>
                <a:spcPts val="0"/>
              </a:spcAft>
              <a:buFont typeface="Wingdings 2"/>
              <a:buNone/>
              <a:defRPr/>
            </a:pPr>
            <a:r>
              <a:rPr lang="nb-NO"/>
              <a:t>ICCPR</a:t>
            </a:r>
            <a:endParaRPr/>
          </a:p>
        </p:txBody>
      </p:sp>
      <p:sp>
        <p:nvSpPr>
          <p:cNvPr id="10" name="Text Placeholder 9"/>
          <p:cNvSpPr>
            <a:spLocks noGrp="1"/>
          </p:cNvSpPr>
          <p:nvPr>
            <p:ph type="body" sz="half" idx="3"/>
          </p:nvPr>
        </p:nvSpPr>
        <p:spPr>
          <a:xfrm>
            <a:off x="4791075" y="1524000"/>
            <a:ext cx="4041775" cy="731838"/>
          </a:xfrm>
        </p:spPr>
        <p:txBody>
          <a:bodyPr/>
          <a:lstStyle/>
          <a:p>
            <a:pPr eaLnBrk="1" fontAlgn="auto" hangingPunct="1">
              <a:spcAft>
                <a:spcPts val="0"/>
              </a:spcAft>
              <a:buFont typeface="Wingdings 2"/>
              <a:buNone/>
              <a:defRPr/>
            </a:pPr>
            <a:r>
              <a:rPr lang="nb-NO" smtClean="0">
                <a:solidFill>
                  <a:srgbClr val="FFFFFF"/>
                </a:solidFill>
              </a:rPr>
              <a:t>ICESCR</a:t>
            </a:r>
            <a:endParaRPr lang="en-US" smtClean="0">
              <a:solidFill>
                <a:srgbClr val="FFFFFF"/>
              </a:solidFill>
            </a:endParaRPr>
          </a:p>
        </p:txBody>
      </p:sp>
      <p:sp>
        <p:nvSpPr>
          <p:cNvPr id="28676"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28677"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26628" name="Content Placeholder 8"/>
          <p:cNvSpPr>
            <a:spLocks noGrp="1"/>
          </p:cNvSpPr>
          <p:nvPr>
            <p:ph sz="quarter" idx="2"/>
          </p:nvPr>
        </p:nvSpPr>
        <p:spPr>
          <a:xfrm>
            <a:off x="301625" y="2471738"/>
            <a:ext cx="4041775" cy="3817937"/>
          </a:xfrm>
        </p:spPr>
        <p:txBody>
          <a:bodyPr>
            <a:normAutofit lnSpcReduction="10000"/>
          </a:bodyPr>
          <a:lstStyle/>
          <a:p>
            <a:pPr marL="274320" indent="-274320" eaLnBrk="1" fontAlgn="auto" hangingPunct="1">
              <a:spcAft>
                <a:spcPts val="0"/>
              </a:spcAft>
              <a:buFont typeface="Wingdings 2"/>
              <a:buChar char=""/>
              <a:defRPr/>
            </a:pPr>
            <a:r>
              <a:rPr lang="en-US" b="1" smtClean="0"/>
              <a:t>Article 2.1</a:t>
            </a:r>
          </a:p>
          <a:p>
            <a:pPr marL="274320" indent="-274320" eaLnBrk="1" fontAlgn="auto" hangingPunct="1">
              <a:spcAft>
                <a:spcPts val="0"/>
              </a:spcAft>
              <a:buFont typeface="Wingdings 2"/>
              <a:buChar char=""/>
              <a:defRPr/>
            </a:pPr>
            <a:r>
              <a:rPr lang="en-US" sz="1800" smtClean="0"/>
              <a:t>Each State Party to the present Covenant undertakes </a:t>
            </a:r>
            <a:r>
              <a:rPr lang="en-US" sz="1800" b="1" smtClean="0"/>
              <a:t>to respect and to ensure to all individuals within its territory and subject to its jurisdiction the rights recognized in the present Covenant</a:t>
            </a:r>
            <a:r>
              <a:rPr lang="en-US" sz="1800" smtClean="0"/>
              <a:t>, without distinction of any kind, such as race, colour, sex, language, religion, political or other opinion, national or social origin, property, birth or other status. </a:t>
            </a:r>
          </a:p>
          <a:p>
            <a:pPr marL="274320" indent="-274320" eaLnBrk="1" fontAlgn="auto" hangingPunct="1">
              <a:spcAft>
                <a:spcPts val="0"/>
              </a:spcAft>
              <a:buFont typeface="Wingdings 2"/>
              <a:buChar char=""/>
              <a:defRPr/>
            </a:pPr>
            <a:endParaRPr lang="en-US" smtClean="0"/>
          </a:p>
        </p:txBody>
      </p:sp>
      <p:sp>
        <p:nvSpPr>
          <p:cNvPr id="28679" name="Content Placeholder 10"/>
          <p:cNvSpPr>
            <a:spLocks noGrp="1"/>
          </p:cNvSpPr>
          <p:nvPr>
            <p:ph sz="quarter" idx="4"/>
          </p:nvPr>
        </p:nvSpPr>
        <p:spPr>
          <a:xfrm>
            <a:off x="4800600" y="2471738"/>
            <a:ext cx="4038600" cy="3821112"/>
          </a:xfrm>
        </p:spPr>
        <p:txBody>
          <a:bodyPr/>
          <a:lstStyle/>
          <a:p>
            <a:pPr eaLnBrk="1" hangingPunct="1"/>
            <a:r>
              <a:rPr lang="en-US" b="1" smtClean="0"/>
              <a:t>Article 2.1 </a:t>
            </a:r>
          </a:p>
          <a:p>
            <a:pPr eaLnBrk="1" hangingPunct="1"/>
            <a:r>
              <a:rPr lang="en-US" sz="1600" smtClean="0"/>
              <a:t>1. Each State Party to the present Covenant undertakes </a:t>
            </a:r>
            <a:r>
              <a:rPr lang="en-US" sz="1600" b="1" smtClean="0"/>
              <a:t>to take steps, individually and through international assistance and co-operation, </a:t>
            </a:r>
            <a:r>
              <a:rPr lang="en-US" sz="1600" smtClean="0"/>
              <a:t>especially economic and technical, </a:t>
            </a:r>
            <a:r>
              <a:rPr lang="en-US" sz="1600" b="1" smtClean="0"/>
              <a:t>to the maximum of its available resources, </a:t>
            </a:r>
            <a:r>
              <a:rPr lang="en-US" sz="1600" smtClean="0"/>
              <a:t>with a view to </a:t>
            </a:r>
            <a:r>
              <a:rPr lang="en-US" sz="1600" b="1" smtClean="0"/>
              <a:t>achieving progressively the full realization of the rights</a:t>
            </a:r>
            <a:r>
              <a:rPr lang="en-US" sz="1600" smtClean="0"/>
              <a:t> recognized in the present Covenant by all appropriate means, including particularly the adoption of legislative measures.</a:t>
            </a:r>
          </a:p>
          <a:p>
            <a:pPr eaLnBrk="1" hangingPunct="1"/>
            <a:endParaRPr lang="en-US" smtClean="0"/>
          </a:p>
        </p:txBody>
      </p:sp>
      <p:sp>
        <p:nvSpPr>
          <p:cNvPr id="2868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AECDB1B-433D-42CA-ABB7-28CC1D27C79C}" type="slidenum">
              <a:rPr lang="nb-NO" smtClean="0">
                <a:solidFill>
                  <a:srgbClr val="7B9899"/>
                </a:solidFill>
              </a:rPr>
              <a:pPr eaLnBrk="1" hangingPunct="1"/>
              <a:t>18</a:t>
            </a:fld>
            <a:endParaRPr lang="nb-NO" smtClean="0">
              <a:solidFill>
                <a:srgbClr val="7B9899"/>
              </a:solidFill>
            </a:endParaRPr>
          </a:p>
        </p:txBody>
      </p:sp>
      <p:sp>
        <p:nvSpPr>
          <p:cNvPr id="28681" name="Title 6"/>
          <p:cNvSpPr>
            <a:spLocks noGrp="1"/>
          </p:cNvSpPr>
          <p:nvPr>
            <p:ph type="title"/>
          </p:nvPr>
        </p:nvSpPr>
        <p:spPr/>
        <p:txBody>
          <a:bodyPr/>
          <a:lstStyle/>
          <a:p>
            <a:pPr eaLnBrk="1" hangingPunct="1"/>
            <a:r>
              <a:rPr lang="en-GB" dirty="0" smtClean="0"/>
              <a:t>State obligations under the two Covenants</a:t>
            </a:r>
          </a:p>
        </p:txBody>
      </p:sp>
    </p:spTree>
  </p:cSld>
  <p:clrMapOvr>
    <a:masterClrMapping/>
  </p:clrMapOvr>
  <p:transition spd="slow">
    <p:pull dir="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solidFill>
                  <a:srgbClr val="7B9899"/>
                </a:solidFill>
              </a:rPr>
              <a:t>Compare with the ECHR</a:t>
            </a:r>
            <a:endParaRPr lang="nb-NO" smtClean="0">
              <a:solidFill>
                <a:srgbClr val="7B9899"/>
              </a:solidFill>
            </a:endParaRPr>
          </a:p>
        </p:txBody>
      </p:sp>
      <p:sp>
        <p:nvSpPr>
          <p:cNvPr id="29699"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2970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2970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7F3E02F-3EEA-4FCD-ACE6-D70253872B54}" type="slidenum">
              <a:rPr lang="nb-NO" smtClean="0">
                <a:solidFill>
                  <a:srgbClr val="7B9899"/>
                </a:solidFill>
              </a:rPr>
              <a:pPr eaLnBrk="1" hangingPunct="1"/>
              <a:t>19</a:t>
            </a:fld>
            <a:endParaRPr lang="nb-NO" smtClean="0">
              <a:solidFill>
                <a:srgbClr val="7B9899"/>
              </a:solidFill>
            </a:endParaRPr>
          </a:p>
        </p:txBody>
      </p:sp>
      <p:sp>
        <p:nvSpPr>
          <p:cNvPr id="29702" name="Rectangle 3"/>
          <p:cNvSpPr>
            <a:spLocks noGrp="1" noChangeArrowheads="1"/>
          </p:cNvSpPr>
          <p:nvPr>
            <p:ph sz="quarter" idx="1"/>
          </p:nvPr>
        </p:nvSpPr>
        <p:spPr>
          <a:xfrm>
            <a:off x="301625" y="1527175"/>
            <a:ext cx="8504238" cy="4572000"/>
          </a:xfrm>
        </p:spPr>
        <p:txBody>
          <a:bodyPr/>
          <a:lstStyle/>
          <a:p>
            <a:pPr eaLnBrk="1" hangingPunct="1">
              <a:lnSpc>
                <a:spcPct val="90000"/>
              </a:lnSpc>
            </a:pPr>
            <a:r>
              <a:rPr lang="en-US" sz="2400" smtClean="0"/>
              <a:t>Article 1 of ”European Convention of Human Rights”:</a:t>
            </a:r>
          </a:p>
          <a:p>
            <a:pPr eaLnBrk="1" hangingPunct="1">
              <a:lnSpc>
                <a:spcPct val="90000"/>
              </a:lnSpc>
            </a:pPr>
            <a:endParaRPr lang="en-US" sz="2400" smtClean="0"/>
          </a:p>
          <a:p>
            <a:pPr eaLnBrk="1" hangingPunct="1">
              <a:lnSpc>
                <a:spcPct val="90000"/>
              </a:lnSpc>
            </a:pPr>
            <a:r>
              <a:rPr lang="en-US" i="1" smtClean="0"/>
              <a:t>The High Contracting Parties shall secure  to everyone within their jurisdiction the rights and freedoms defined in Section 1 of this Convention</a:t>
            </a:r>
          </a:p>
          <a:p>
            <a:pPr eaLnBrk="1" hangingPunct="1">
              <a:lnSpc>
                <a:spcPct val="90000"/>
              </a:lnSpc>
            </a:pPr>
            <a:endParaRPr lang="en-US" smtClean="0"/>
          </a:p>
        </p:txBody>
      </p:sp>
    </p:spTree>
  </p:cSld>
  <p:clrMapOvr>
    <a:masterClrMapping/>
  </p:clrMapOvr>
  <p:transition spd="slow">
    <p:pull dir="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9"/>
          <p:cNvSpPr>
            <a:spLocks noGrp="1"/>
          </p:cNvSpPr>
          <p:nvPr>
            <p:ph type="title"/>
          </p:nvPr>
        </p:nvSpPr>
        <p:spPr/>
        <p:txBody>
          <a:bodyPr/>
          <a:lstStyle/>
          <a:p>
            <a:pPr eaLnBrk="1" hangingPunct="1"/>
            <a:r>
              <a:rPr lang="en-GB" dirty="0" smtClean="0">
                <a:solidFill>
                  <a:srgbClr val="7B9899"/>
                </a:solidFill>
              </a:rPr>
              <a:t>State obligations - ICESCR</a:t>
            </a:r>
          </a:p>
        </p:txBody>
      </p:sp>
      <p:sp>
        <p:nvSpPr>
          <p:cNvPr id="30723" name="Date Placeholder 6"/>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30724" name="Footer Placeholder 7"/>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30725" name="Slide Number Placeholder 8"/>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1B33BEC-7A1B-4ABC-B5E5-46F960D69BB4}" type="slidenum">
              <a:rPr lang="nb-NO" smtClean="0">
                <a:solidFill>
                  <a:srgbClr val="7B9899"/>
                </a:solidFill>
              </a:rPr>
              <a:pPr eaLnBrk="1" hangingPunct="1"/>
              <a:t>20</a:t>
            </a:fld>
            <a:endParaRPr lang="nb-NO" smtClean="0">
              <a:solidFill>
                <a:srgbClr val="7B9899"/>
              </a:solidFill>
            </a:endParaRPr>
          </a:p>
        </p:txBody>
      </p:sp>
      <p:sp>
        <p:nvSpPr>
          <p:cNvPr id="28675" name="Content Placeholder 10"/>
          <p:cNvSpPr>
            <a:spLocks noGrp="1"/>
          </p:cNvSpPr>
          <p:nvPr>
            <p:ph sz="quarter" idx="1"/>
          </p:nvPr>
        </p:nvSpPr>
        <p:spPr>
          <a:xfrm>
            <a:off x="301625" y="1527175"/>
            <a:ext cx="8504238" cy="4572000"/>
          </a:xfrm>
        </p:spPr>
        <p:txBody>
          <a:bodyPr>
            <a:normAutofit fontScale="85000" lnSpcReduction="20000"/>
          </a:bodyPr>
          <a:lstStyle/>
          <a:p>
            <a:pPr marL="274320" indent="-274320" eaLnBrk="1" fontAlgn="auto" hangingPunct="1">
              <a:spcAft>
                <a:spcPts val="0"/>
              </a:spcAft>
              <a:buFont typeface="Wingdings 2"/>
              <a:buChar char=""/>
              <a:defRPr/>
            </a:pPr>
            <a:r>
              <a:rPr lang="en-GB" sz="2000" dirty="0" smtClean="0"/>
              <a:t>The obligations under the ICESCR have been interpreted to include</a:t>
            </a:r>
            <a:r>
              <a:rPr lang="en-GB" dirty="0" smtClean="0"/>
              <a:t>:</a:t>
            </a:r>
          </a:p>
          <a:p>
            <a:pPr marL="548640" lvl="1" indent="-274320" eaLnBrk="1" fontAlgn="auto" hangingPunct="1">
              <a:spcAft>
                <a:spcPts val="0"/>
              </a:spcAft>
              <a:buFont typeface="Wingdings"/>
              <a:buChar char=""/>
              <a:defRPr/>
            </a:pPr>
            <a:r>
              <a:rPr lang="en-GB" dirty="0"/>
              <a:t>obligations to </a:t>
            </a:r>
            <a:r>
              <a:rPr lang="en-GB" b="1" i="1" dirty="0"/>
              <a:t>respect</a:t>
            </a:r>
            <a:r>
              <a:rPr lang="en-GB" dirty="0"/>
              <a:t>, to </a:t>
            </a:r>
            <a:r>
              <a:rPr lang="en-GB" b="1" i="1" dirty="0"/>
              <a:t>protect</a:t>
            </a:r>
            <a:r>
              <a:rPr lang="en-GB" dirty="0"/>
              <a:t> and to </a:t>
            </a:r>
            <a:r>
              <a:rPr lang="en-GB" b="1" i="1" dirty="0"/>
              <a:t>fulfil</a:t>
            </a:r>
            <a:r>
              <a:rPr lang="en-GB" dirty="0"/>
              <a:t> (including to facilitate and to provide) </a:t>
            </a:r>
          </a:p>
          <a:p>
            <a:pPr marL="548640" lvl="1" indent="-274320" eaLnBrk="1" fontAlgn="auto" hangingPunct="1">
              <a:spcAft>
                <a:spcPts val="0"/>
              </a:spcAft>
              <a:buNone/>
              <a:defRPr/>
            </a:pPr>
            <a:r>
              <a:rPr lang="en-GB" dirty="0"/>
              <a:t>see General Comment 12: </a:t>
            </a:r>
            <a:r>
              <a:rPr lang="en-GB" i="1" dirty="0"/>
              <a:t>The right to adequate food (Art.11)</a:t>
            </a:r>
            <a:r>
              <a:rPr lang="en-GB" dirty="0"/>
              <a:t> </a:t>
            </a:r>
            <a:r>
              <a:rPr lang="en-GB" sz="1400" dirty="0"/>
              <a:t>(U.N. Doc. E/C.12/1999/5, </a:t>
            </a:r>
            <a:r>
              <a:rPr lang="en-GB" sz="1400" dirty="0" err="1"/>
              <a:t>paras</a:t>
            </a:r>
            <a:r>
              <a:rPr lang="en-GB" sz="1400" dirty="0"/>
              <a:t>. 14 and </a:t>
            </a:r>
            <a:r>
              <a:rPr lang="en-GB" sz="1400" dirty="0" smtClean="0"/>
              <a:t>15 . See also </a:t>
            </a:r>
            <a:r>
              <a:rPr lang="en-US" sz="1200" dirty="0" smtClean="0"/>
              <a:t>General </a:t>
            </a:r>
            <a:r>
              <a:rPr lang="en-US" sz="1200" dirty="0"/>
              <a:t>Comment No. 3 (1990). </a:t>
            </a:r>
            <a:endParaRPr lang="en-GB" sz="1400" dirty="0"/>
          </a:p>
          <a:p>
            <a:pPr marL="274320" indent="-274320" eaLnBrk="1" fontAlgn="auto" hangingPunct="1">
              <a:spcAft>
                <a:spcPts val="0"/>
              </a:spcAft>
              <a:buFont typeface="Wingdings 2"/>
              <a:buChar char=""/>
              <a:defRPr/>
            </a:pPr>
            <a:endParaRPr lang="en-GB" dirty="0" smtClean="0"/>
          </a:p>
          <a:p>
            <a:pPr marL="274320" indent="-274320" eaLnBrk="1" fontAlgn="auto" hangingPunct="1">
              <a:spcAft>
                <a:spcPts val="0"/>
              </a:spcAft>
              <a:buFont typeface="Wingdings 2"/>
              <a:buChar char=""/>
              <a:defRPr/>
            </a:pPr>
            <a:r>
              <a:rPr lang="en-US" dirty="0" smtClean="0"/>
              <a:t>The </a:t>
            </a:r>
            <a:r>
              <a:rPr lang="en-US" dirty="0"/>
              <a:t>principal obligation is to take steps to achieve progressively the full realization of the right to adequate food. This imposes an obligation to move as expeditiously as possible towards that goal. Every State is obliged to ensure for everyone under its jurisdiction access to the minimum essential food which is sufficient, nutritionally adequate and safe, to ensure their freedom from hunger</a:t>
            </a:r>
            <a:r>
              <a:rPr lang="en-US" dirty="0" smtClean="0"/>
              <a:t>.</a:t>
            </a:r>
          </a:p>
          <a:p>
            <a:pPr marL="274320" indent="-274320" eaLnBrk="1" fontAlgn="auto" hangingPunct="1">
              <a:spcAft>
                <a:spcPts val="0"/>
              </a:spcAft>
              <a:buFont typeface="Wingdings 2"/>
              <a:buChar char=""/>
              <a:defRPr/>
            </a:pPr>
            <a:r>
              <a:rPr lang="en-US" sz="1900" i="1" dirty="0"/>
              <a:t>General Comment 12: The right to adequate food (Art.11) (U.N. Doc. E/C.12/1999/5, </a:t>
            </a:r>
            <a:r>
              <a:rPr lang="en-US" sz="1900" i="1" dirty="0" err="1"/>
              <a:t>para</a:t>
            </a:r>
            <a:r>
              <a:rPr lang="en-US" sz="1900" i="1" dirty="0"/>
              <a:t>. </a:t>
            </a:r>
            <a:r>
              <a:rPr lang="en-US" sz="1900" i="1" dirty="0" smtClean="0"/>
              <a:t>14</a:t>
            </a:r>
            <a:endParaRPr lang="en-US" sz="1900" i="1" dirty="0"/>
          </a:p>
          <a:p>
            <a:pPr marL="274320" indent="-274320" eaLnBrk="1" fontAlgn="auto" hangingPunct="1">
              <a:spcAft>
                <a:spcPts val="0"/>
              </a:spcAft>
              <a:buFont typeface="Wingdings 2"/>
              <a:buChar char=""/>
              <a:defRPr/>
            </a:pPr>
            <a:endParaRPr lang="en-US" dirty="0"/>
          </a:p>
          <a:p>
            <a:pPr marL="274320" indent="-274320" eaLnBrk="1" fontAlgn="auto" hangingPunct="1">
              <a:spcAft>
                <a:spcPts val="0"/>
              </a:spcAft>
              <a:buFont typeface="Wingdings 2"/>
              <a:buChar char=""/>
              <a:defRPr/>
            </a:pPr>
            <a:endParaRPr lang="en-GB" dirty="0" smtClean="0"/>
          </a:p>
          <a:p>
            <a:pPr marL="548640" lvl="1" indent="-274320" eaLnBrk="1" fontAlgn="auto" hangingPunct="1">
              <a:spcAft>
                <a:spcPts val="0"/>
              </a:spcAft>
              <a:buFont typeface="Wingdings" pitchFamily="2" charset="2"/>
              <a:buNone/>
              <a:defRPr/>
            </a:pPr>
            <a:endParaRPr lang="en-GB" sz="1400" dirty="0" smtClean="0"/>
          </a:p>
        </p:txBody>
      </p:sp>
    </p:spTree>
    <p:extLst>
      <p:ext uri="{BB962C8B-B14F-4D97-AF65-F5344CB8AC3E}">
        <p14:creationId xmlns:p14="http://schemas.microsoft.com/office/powerpoint/2010/main" val="2258783795"/>
      </p:ext>
    </p:extLst>
  </p:cSld>
  <p:clrMapOvr>
    <a:masterClrMapping/>
  </p:clrMapOvr>
  <p:transition spd="slow">
    <p:pull dir="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Respect, Protect and Fulfil</a:t>
            </a:r>
            <a:endParaRPr lang="en-GB" dirty="0"/>
          </a:p>
        </p:txBody>
      </p:sp>
      <p:sp>
        <p:nvSpPr>
          <p:cNvPr id="3" name="Content Placeholder 2"/>
          <p:cNvSpPr>
            <a:spLocks noGrp="1"/>
          </p:cNvSpPr>
          <p:nvPr>
            <p:ph sz="quarter" idx="1"/>
          </p:nvPr>
        </p:nvSpPr>
        <p:spPr/>
        <p:txBody>
          <a:bodyPr/>
          <a:lstStyle/>
          <a:p>
            <a:r>
              <a:rPr lang="en-US" sz="1800" dirty="0" smtClean="0"/>
              <a:t>The </a:t>
            </a:r>
            <a:r>
              <a:rPr lang="en-US" sz="1800" dirty="0"/>
              <a:t>right to adequate food, like any other human right, imposes </a:t>
            </a:r>
            <a:r>
              <a:rPr lang="en-US" sz="1800" dirty="0" smtClean="0"/>
              <a:t>three types </a:t>
            </a:r>
            <a:r>
              <a:rPr lang="en-US" sz="1800" dirty="0"/>
              <a:t>or levels of obligations on States parties: </a:t>
            </a:r>
            <a:endParaRPr lang="en-US" sz="1800" dirty="0" smtClean="0"/>
          </a:p>
          <a:p>
            <a:r>
              <a:rPr lang="en-US" sz="1800" dirty="0" smtClean="0"/>
              <a:t>The </a:t>
            </a:r>
            <a:r>
              <a:rPr lang="en-US" sz="1800" dirty="0"/>
              <a:t>obligation </a:t>
            </a:r>
            <a:r>
              <a:rPr lang="en-US" sz="1800" b="1" i="1" dirty="0" smtClean="0"/>
              <a:t>to respect </a:t>
            </a:r>
            <a:r>
              <a:rPr lang="en-US" sz="1800" dirty="0"/>
              <a:t>existing access to adequate food requires States parties not to </a:t>
            </a:r>
            <a:r>
              <a:rPr lang="en-US" sz="1800" dirty="0" smtClean="0"/>
              <a:t>take any </a:t>
            </a:r>
            <a:r>
              <a:rPr lang="en-US" sz="1800" dirty="0"/>
              <a:t>measures that result in preventing such access. </a:t>
            </a:r>
            <a:endParaRPr lang="en-US" sz="1800" dirty="0" smtClean="0"/>
          </a:p>
          <a:p>
            <a:r>
              <a:rPr lang="en-US" sz="1800" dirty="0" smtClean="0"/>
              <a:t>The </a:t>
            </a:r>
            <a:r>
              <a:rPr lang="en-US" sz="1800" dirty="0"/>
              <a:t>obligation </a:t>
            </a:r>
            <a:r>
              <a:rPr lang="en-US" sz="1800" b="1" i="1" dirty="0"/>
              <a:t>to </a:t>
            </a:r>
            <a:r>
              <a:rPr lang="en-US" sz="1800" b="1" i="1" dirty="0" smtClean="0"/>
              <a:t>protect </a:t>
            </a:r>
            <a:r>
              <a:rPr lang="en-US" sz="1800" dirty="0" smtClean="0"/>
              <a:t>requires </a:t>
            </a:r>
            <a:r>
              <a:rPr lang="en-US" sz="1800" dirty="0"/>
              <a:t>measures by the State to ensure that enterprises or individuals </a:t>
            </a:r>
            <a:r>
              <a:rPr lang="en-US" sz="1800" dirty="0" smtClean="0"/>
              <a:t>do not </a:t>
            </a:r>
            <a:r>
              <a:rPr lang="en-US" sz="1800" dirty="0"/>
              <a:t>deprive individuals of their access to adequate food. </a:t>
            </a:r>
            <a:endParaRPr lang="en-US" sz="1800" dirty="0" smtClean="0"/>
          </a:p>
          <a:p>
            <a:r>
              <a:rPr lang="en-US" sz="1800" dirty="0" smtClean="0"/>
              <a:t>The </a:t>
            </a:r>
            <a:r>
              <a:rPr lang="en-US" sz="1800" dirty="0"/>
              <a:t>obligation </a:t>
            </a:r>
            <a:r>
              <a:rPr lang="en-US" sz="1800" b="1" i="1" dirty="0" smtClean="0"/>
              <a:t>to </a:t>
            </a:r>
            <a:r>
              <a:rPr lang="en-US" sz="1800" b="1" i="1" dirty="0" err="1" smtClean="0"/>
              <a:t>fulfil</a:t>
            </a:r>
            <a:r>
              <a:rPr lang="en-US" sz="1800" b="1" i="1" dirty="0" smtClean="0"/>
              <a:t> </a:t>
            </a:r>
            <a:r>
              <a:rPr lang="en-US" sz="1800" b="1" i="1" dirty="0"/>
              <a:t>(facilitate</a:t>
            </a:r>
            <a:r>
              <a:rPr lang="en-US" sz="1800" dirty="0"/>
              <a:t>) means the State must </a:t>
            </a:r>
            <a:r>
              <a:rPr lang="en-US" sz="1800" dirty="0" smtClean="0"/>
              <a:t>proactively engage </a:t>
            </a:r>
            <a:r>
              <a:rPr lang="en-US" sz="1800" dirty="0"/>
              <a:t>in </a:t>
            </a:r>
            <a:r>
              <a:rPr lang="en-US" sz="1800" dirty="0" smtClean="0"/>
              <a:t>activities intended </a:t>
            </a:r>
            <a:r>
              <a:rPr lang="en-US" sz="1800" dirty="0"/>
              <a:t>to strengthen people’s access to and utilization of resources </a:t>
            </a:r>
            <a:r>
              <a:rPr lang="en-US" sz="1800" dirty="0" smtClean="0"/>
              <a:t>and means </a:t>
            </a:r>
            <a:r>
              <a:rPr lang="en-US" sz="1800" dirty="0"/>
              <a:t>to ensure their livelihood, including food security. </a:t>
            </a:r>
            <a:endParaRPr lang="en-US" sz="1800" dirty="0" smtClean="0"/>
          </a:p>
          <a:p>
            <a:r>
              <a:rPr lang="en-US" sz="1800" dirty="0" smtClean="0"/>
              <a:t>Finally</a:t>
            </a:r>
            <a:r>
              <a:rPr lang="en-US" sz="1800" dirty="0"/>
              <a:t>, </a:t>
            </a:r>
            <a:r>
              <a:rPr lang="en-US" sz="1800" dirty="0" smtClean="0"/>
              <a:t>whenever an </a:t>
            </a:r>
            <a:r>
              <a:rPr lang="en-US" sz="1800" dirty="0"/>
              <a:t>individual or group is unable, for reasons beyond their control, to </a:t>
            </a:r>
            <a:r>
              <a:rPr lang="en-US" sz="1800" dirty="0" smtClean="0"/>
              <a:t>enjoy the </a:t>
            </a:r>
            <a:r>
              <a:rPr lang="en-US" sz="1800" dirty="0"/>
              <a:t>right to adequate food by the means at their disposal, States have </a:t>
            </a:r>
            <a:r>
              <a:rPr lang="en-US" sz="1800" dirty="0" smtClean="0"/>
              <a:t>the obligation </a:t>
            </a:r>
            <a:r>
              <a:rPr lang="en-US" sz="1800" dirty="0"/>
              <a:t>to </a:t>
            </a:r>
            <a:r>
              <a:rPr lang="en-US" sz="1800" dirty="0" err="1"/>
              <a:t>fulfil</a:t>
            </a:r>
            <a:r>
              <a:rPr lang="en-US" sz="1800" dirty="0"/>
              <a:t> (provide) that right directly. This obligation </a:t>
            </a:r>
            <a:r>
              <a:rPr lang="en-US" sz="1800" dirty="0" smtClean="0"/>
              <a:t>also applies </a:t>
            </a:r>
            <a:r>
              <a:rPr lang="en-US" sz="1800" dirty="0"/>
              <a:t>for persons who are victims of natural or other disasters</a:t>
            </a:r>
            <a:r>
              <a:rPr lang="en-US" sz="1800" dirty="0" smtClean="0"/>
              <a:t>.</a:t>
            </a:r>
          </a:p>
          <a:p>
            <a:r>
              <a:rPr lang="en-US" sz="1400" i="1" dirty="0"/>
              <a:t>General Comment 12: The right to adequate food (Art.11) (U.N. Doc. E/C.12/1999/5, </a:t>
            </a:r>
            <a:r>
              <a:rPr lang="en-US" sz="1400" i="1" dirty="0" err="1" smtClean="0"/>
              <a:t>para</a:t>
            </a:r>
            <a:r>
              <a:rPr lang="en-US" sz="1400" i="1" dirty="0" smtClean="0"/>
              <a:t>. 15</a:t>
            </a:r>
            <a:endParaRPr lang="en-US" sz="1400" i="1" dirty="0"/>
          </a:p>
          <a:p>
            <a:endParaRPr lang="nb-NO" sz="1800" dirty="0"/>
          </a:p>
        </p:txBody>
      </p:sp>
      <p:sp>
        <p:nvSpPr>
          <p:cNvPr id="4" name="Date Placeholder 3"/>
          <p:cNvSpPr>
            <a:spLocks noGrp="1"/>
          </p:cNvSpPr>
          <p:nvPr>
            <p:ph type="dt" sz="half" idx="10"/>
          </p:nvPr>
        </p:nvSpPr>
        <p:spPr/>
        <p:txBody>
          <a:bodyPr/>
          <a:lstStyle/>
          <a:p>
            <a:pPr>
              <a:defRPr/>
            </a:pPr>
            <a:r>
              <a:rPr lang="nb-NO" smtClean="0"/>
              <a:t>26 August 2014</a:t>
            </a:r>
            <a:endParaRPr lang="nb-NO"/>
          </a:p>
        </p:txBody>
      </p:sp>
      <p:sp>
        <p:nvSpPr>
          <p:cNvPr id="5" name="Footer Placeholder 4"/>
          <p:cNvSpPr>
            <a:spLocks noGrp="1"/>
          </p:cNvSpPr>
          <p:nvPr>
            <p:ph type="ftr" sz="quarter" idx="11"/>
          </p:nvPr>
        </p:nvSpPr>
        <p:spPr/>
        <p:txBody>
          <a:bodyPr/>
          <a:lstStyle/>
          <a:p>
            <a:pPr>
              <a:defRPr/>
            </a:pPr>
            <a:r>
              <a:rPr lang="nb-NO" smtClean="0"/>
              <a:t>Maria Lundberg, NCHR</a:t>
            </a:r>
            <a:endParaRPr lang="nb-NO"/>
          </a:p>
        </p:txBody>
      </p:sp>
      <p:sp>
        <p:nvSpPr>
          <p:cNvPr id="6" name="Slide Number Placeholder 5"/>
          <p:cNvSpPr>
            <a:spLocks noGrp="1"/>
          </p:cNvSpPr>
          <p:nvPr>
            <p:ph type="sldNum" sz="quarter" idx="12"/>
          </p:nvPr>
        </p:nvSpPr>
        <p:spPr/>
        <p:txBody>
          <a:bodyPr/>
          <a:lstStyle/>
          <a:p>
            <a:pPr>
              <a:defRPr/>
            </a:pPr>
            <a:fld id="{17735220-637C-42BC-95E2-965D0462E05B}" type="slidenum">
              <a:rPr lang="nb-NO" smtClean="0"/>
              <a:pPr>
                <a:defRPr/>
              </a:pPr>
              <a:t>21</a:t>
            </a:fld>
            <a:endParaRPr lang="nb-NO"/>
          </a:p>
        </p:txBody>
      </p:sp>
    </p:spTree>
    <p:extLst>
      <p:ext uri="{BB962C8B-B14F-4D97-AF65-F5344CB8AC3E}">
        <p14:creationId xmlns:p14="http://schemas.microsoft.com/office/powerpoint/2010/main" val="1399857342"/>
      </p:ext>
    </p:extLst>
  </p:cSld>
  <p:clrMapOvr>
    <a:masterClrMapping/>
  </p:clrMapOvr>
  <p:transition spd="slow">
    <p:pull dir="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9"/>
          <p:cNvSpPr>
            <a:spLocks noGrp="1"/>
          </p:cNvSpPr>
          <p:nvPr>
            <p:ph type="title"/>
          </p:nvPr>
        </p:nvSpPr>
        <p:spPr/>
        <p:txBody>
          <a:bodyPr/>
          <a:lstStyle/>
          <a:p>
            <a:pPr eaLnBrk="1" hangingPunct="1"/>
            <a:r>
              <a:rPr lang="en-GB" dirty="0" smtClean="0">
                <a:solidFill>
                  <a:srgbClr val="7B9899"/>
                </a:solidFill>
              </a:rPr>
              <a:t>Indivisibility and Interdependence</a:t>
            </a:r>
          </a:p>
        </p:txBody>
      </p:sp>
      <p:sp>
        <p:nvSpPr>
          <p:cNvPr id="30723" name="Date Placeholder 6"/>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30724" name="Footer Placeholder 7"/>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30725" name="Slide Number Placeholder 8"/>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1B33BEC-7A1B-4ABC-B5E5-46F960D69BB4}" type="slidenum">
              <a:rPr lang="nb-NO" smtClean="0">
                <a:solidFill>
                  <a:srgbClr val="7B9899"/>
                </a:solidFill>
              </a:rPr>
              <a:pPr eaLnBrk="1" hangingPunct="1"/>
              <a:t>22</a:t>
            </a:fld>
            <a:endParaRPr lang="nb-NO" smtClean="0">
              <a:solidFill>
                <a:srgbClr val="7B9899"/>
              </a:solidFill>
            </a:endParaRPr>
          </a:p>
        </p:txBody>
      </p:sp>
      <p:sp>
        <p:nvSpPr>
          <p:cNvPr id="28675" name="Content Placeholder 10"/>
          <p:cNvSpPr>
            <a:spLocks noGrp="1"/>
          </p:cNvSpPr>
          <p:nvPr>
            <p:ph sz="quarter" idx="1"/>
          </p:nvPr>
        </p:nvSpPr>
        <p:spPr>
          <a:xfrm>
            <a:off x="301625" y="1527175"/>
            <a:ext cx="8504238" cy="4572000"/>
          </a:xfrm>
        </p:spPr>
        <p:txBody>
          <a:bodyPr>
            <a:normAutofit/>
          </a:bodyPr>
          <a:lstStyle/>
          <a:p>
            <a:pPr marL="548640" lvl="1" indent="-274320" eaLnBrk="1" fontAlgn="auto" hangingPunct="1">
              <a:spcAft>
                <a:spcPts val="0"/>
              </a:spcAft>
              <a:buFont typeface="Wingdings" pitchFamily="2" charset="2"/>
              <a:buNone/>
              <a:defRPr/>
            </a:pPr>
            <a:endParaRPr lang="en-GB" sz="1400" dirty="0" smtClean="0"/>
          </a:p>
          <a:p>
            <a:pPr marL="548640" lvl="1" indent="-274320" eaLnBrk="1" fontAlgn="auto" hangingPunct="1">
              <a:spcAft>
                <a:spcPts val="0"/>
              </a:spcAft>
              <a:buFont typeface="Wingdings" pitchFamily="2" charset="2"/>
              <a:buNone/>
              <a:defRPr/>
            </a:pPr>
            <a:r>
              <a:rPr lang="en-GB" sz="2000" dirty="0" smtClean="0"/>
              <a:t>5. </a:t>
            </a:r>
            <a:r>
              <a:rPr lang="en-GB" sz="2000" b="1" dirty="0" smtClean="0"/>
              <a:t>All human rights are universal, indivisible and interdependent and interrelated. </a:t>
            </a:r>
            <a:r>
              <a:rPr lang="en-GB" sz="2000" dirty="0" smtClean="0"/>
              <a:t>The international community must treat human rights globally in a fair and equal manner, on the same footing, and with the same emphasis. …it is the duty of States, regardless of their political, economic and cultural systems, to promote and protect all human rights and fundamental freedoms.</a:t>
            </a:r>
            <a:endParaRPr lang="en-GB" sz="2800" i="1" dirty="0" smtClean="0"/>
          </a:p>
          <a:p>
            <a:pPr marL="548640" lvl="1" indent="-274320" eaLnBrk="1" fontAlgn="auto" hangingPunct="1">
              <a:spcAft>
                <a:spcPts val="0"/>
              </a:spcAft>
              <a:buFont typeface="Wingdings" pitchFamily="2" charset="2"/>
              <a:buNone/>
              <a:defRPr/>
            </a:pPr>
            <a:r>
              <a:rPr lang="en-GB" sz="1800" i="1" dirty="0" smtClean="0"/>
              <a:t>See The Vienna Declaration and Programme of Action</a:t>
            </a:r>
            <a:r>
              <a:rPr lang="en-GB" sz="1800" dirty="0" smtClean="0"/>
              <a:t>, World Conference on Human Rights (1993), (</a:t>
            </a:r>
            <a:r>
              <a:rPr lang="en-GB" sz="1800" b="1" dirty="0" smtClean="0"/>
              <a:t>U.N. Doc. A/CONF.157/24 (Part I) at 20 (1993)) </a:t>
            </a:r>
          </a:p>
          <a:p>
            <a:pPr marL="0" indent="0" eaLnBrk="1" fontAlgn="auto" hangingPunct="1">
              <a:spcAft>
                <a:spcPts val="0"/>
              </a:spcAft>
              <a:buNone/>
              <a:defRPr/>
            </a:pPr>
            <a:r>
              <a:rPr lang="en-GB" dirty="0" smtClean="0"/>
              <a:t/>
            </a:r>
            <a:br>
              <a:rPr lang="en-GB" dirty="0" smtClean="0"/>
            </a:br>
            <a:r>
              <a:rPr lang="en-GB" dirty="0" smtClean="0"/>
              <a:t/>
            </a:r>
            <a:br>
              <a:rPr lang="en-GB" dirty="0" smtClean="0"/>
            </a:br>
            <a:endParaRPr lang="en-GB" dirty="0" smtClean="0"/>
          </a:p>
        </p:txBody>
      </p:sp>
    </p:spTree>
  </p:cSld>
  <p:clrMapOvr>
    <a:masterClrMapping/>
  </p:clrMapOvr>
  <p:transition spd="slow">
    <p:pull dir="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mtClean="0">
                <a:solidFill>
                  <a:srgbClr val="7B9899"/>
                </a:solidFill>
              </a:rPr>
              <a:t>Major human rights treaties (1)</a:t>
            </a:r>
          </a:p>
        </p:txBody>
      </p:sp>
      <p:sp>
        <p:nvSpPr>
          <p:cNvPr id="31747"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3174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3174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A0F68C3-A2C9-4CFB-AB6C-5DFF14A0ECFB}" type="slidenum">
              <a:rPr lang="nb-NO" smtClean="0">
                <a:solidFill>
                  <a:srgbClr val="7B9899"/>
                </a:solidFill>
              </a:rPr>
              <a:pPr eaLnBrk="1" hangingPunct="1"/>
              <a:t>23</a:t>
            </a:fld>
            <a:endParaRPr lang="nb-NO" smtClean="0">
              <a:solidFill>
                <a:srgbClr val="7B9899"/>
              </a:solidFill>
            </a:endParaRPr>
          </a:p>
        </p:txBody>
      </p:sp>
      <p:sp>
        <p:nvSpPr>
          <p:cNvPr id="31750" name="Rectangle 3"/>
          <p:cNvSpPr>
            <a:spLocks noGrp="1" noChangeArrowheads="1"/>
          </p:cNvSpPr>
          <p:nvPr>
            <p:ph sz="quarter" idx="1"/>
          </p:nvPr>
        </p:nvSpPr>
        <p:spPr>
          <a:xfrm>
            <a:off x="301625" y="1527175"/>
            <a:ext cx="8504238" cy="4572000"/>
          </a:xfrm>
        </p:spPr>
        <p:txBody>
          <a:bodyPr/>
          <a:lstStyle/>
          <a:p>
            <a:pPr marL="0" indent="0" eaLnBrk="1" hangingPunct="1">
              <a:lnSpc>
                <a:spcPct val="80000"/>
              </a:lnSpc>
              <a:buNone/>
            </a:pPr>
            <a:r>
              <a:rPr lang="en-US" altLang="zh-CN" sz="2000" b="1" dirty="0" smtClean="0">
                <a:ea typeface="宋体" charset="-122"/>
              </a:rPr>
              <a:t>Ten major treaties</a:t>
            </a:r>
            <a:r>
              <a:rPr lang="en-US" altLang="zh-CN" sz="2000" dirty="0" smtClean="0">
                <a:ea typeface="宋体" charset="-122"/>
              </a:rPr>
              <a:t> are included in the UN treaty system and “treaty bodies” monitor their implementation:</a:t>
            </a:r>
          </a:p>
          <a:p>
            <a:pPr marL="0" indent="0" eaLnBrk="1" hangingPunct="1">
              <a:lnSpc>
                <a:spcPct val="80000"/>
              </a:lnSpc>
              <a:buNone/>
            </a:pPr>
            <a:r>
              <a:rPr lang="nb-NO" altLang="zh-CN" sz="2000" dirty="0" smtClean="0">
                <a:ea typeface="宋体" charset="-122"/>
              </a:rPr>
              <a:t>In </a:t>
            </a:r>
            <a:r>
              <a:rPr lang="nb-NO" altLang="zh-CN" sz="2000" dirty="0" err="1" smtClean="0">
                <a:ea typeface="宋体" charset="-122"/>
              </a:rPr>
              <a:t>addition</a:t>
            </a:r>
            <a:r>
              <a:rPr lang="nb-NO" altLang="zh-CN" sz="2000" dirty="0" smtClean="0">
                <a:ea typeface="宋体" charset="-122"/>
              </a:rPr>
              <a:t> to </a:t>
            </a:r>
            <a:r>
              <a:rPr lang="nb-NO" altLang="zh-CN" sz="2000" dirty="0" err="1" smtClean="0">
                <a:ea typeface="宋体" charset="-122"/>
              </a:rPr>
              <a:t>the</a:t>
            </a:r>
            <a:r>
              <a:rPr lang="nb-NO" altLang="zh-CN" sz="2000" dirty="0" smtClean="0">
                <a:ea typeface="宋体" charset="-122"/>
              </a:rPr>
              <a:t> ICCPR and </a:t>
            </a:r>
            <a:r>
              <a:rPr lang="nb-NO" altLang="zh-CN" sz="2000" dirty="0" err="1" smtClean="0">
                <a:ea typeface="宋体" charset="-122"/>
              </a:rPr>
              <a:t>the</a:t>
            </a:r>
            <a:r>
              <a:rPr lang="nb-NO" altLang="zh-CN" sz="2000" dirty="0" smtClean="0">
                <a:ea typeface="宋体" charset="-122"/>
              </a:rPr>
              <a:t>  ICESCR and </a:t>
            </a:r>
            <a:r>
              <a:rPr lang="nb-NO" altLang="zh-CN" sz="2000" dirty="0" err="1" smtClean="0">
                <a:ea typeface="宋体" charset="-122"/>
              </a:rPr>
              <a:t>the</a:t>
            </a:r>
            <a:r>
              <a:rPr lang="nb-NO" altLang="zh-CN" sz="2000" dirty="0" smtClean="0">
                <a:ea typeface="宋体" charset="-122"/>
              </a:rPr>
              <a:t> </a:t>
            </a:r>
            <a:r>
              <a:rPr lang="nb-NO" altLang="zh-CN" sz="2000" dirty="0" err="1" smtClean="0">
                <a:ea typeface="宋体" charset="-122"/>
              </a:rPr>
              <a:t>optional</a:t>
            </a:r>
            <a:r>
              <a:rPr lang="nb-NO" altLang="zh-CN" sz="2000" dirty="0" smtClean="0">
                <a:ea typeface="宋体" charset="-122"/>
              </a:rPr>
              <a:t> </a:t>
            </a:r>
            <a:r>
              <a:rPr lang="nb-NO" altLang="zh-CN" sz="2000" dirty="0" err="1" smtClean="0">
                <a:ea typeface="宋体" charset="-122"/>
              </a:rPr>
              <a:t>protocols</a:t>
            </a:r>
            <a:r>
              <a:rPr lang="nb-NO" altLang="zh-CN" sz="2000" dirty="0" smtClean="0">
                <a:ea typeface="宋体" charset="-122"/>
              </a:rPr>
              <a:t>, </a:t>
            </a:r>
            <a:r>
              <a:rPr lang="nb-NO" altLang="zh-CN" sz="2000" dirty="0" err="1" smtClean="0">
                <a:ea typeface="宋体" charset="-122"/>
              </a:rPr>
              <a:t>the</a:t>
            </a:r>
            <a:r>
              <a:rPr lang="nb-NO" altLang="zh-CN" sz="2000" dirty="0" smtClean="0">
                <a:ea typeface="宋体" charset="-122"/>
              </a:rPr>
              <a:t>  major human </a:t>
            </a:r>
            <a:r>
              <a:rPr lang="nb-NO" altLang="zh-CN" sz="2000" dirty="0" err="1" smtClean="0">
                <a:ea typeface="宋体" charset="-122"/>
              </a:rPr>
              <a:t>rights</a:t>
            </a:r>
            <a:r>
              <a:rPr lang="nb-NO" altLang="zh-CN" sz="2000" dirty="0" smtClean="0">
                <a:ea typeface="宋体" charset="-122"/>
              </a:rPr>
              <a:t> </a:t>
            </a:r>
            <a:r>
              <a:rPr lang="nb-NO" altLang="zh-CN" sz="2000" dirty="0" err="1" smtClean="0">
                <a:ea typeface="宋体" charset="-122"/>
              </a:rPr>
              <a:t>treaties</a:t>
            </a:r>
            <a:r>
              <a:rPr lang="nb-NO" altLang="zh-CN" sz="2000" dirty="0" smtClean="0">
                <a:ea typeface="宋体" charset="-122"/>
              </a:rPr>
              <a:t> </a:t>
            </a:r>
            <a:r>
              <a:rPr lang="nb-NO" altLang="zh-CN" sz="2000" dirty="0" err="1" smtClean="0">
                <a:ea typeface="宋体" charset="-122"/>
              </a:rPr>
              <a:t>address</a:t>
            </a:r>
            <a:r>
              <a:rPr lang="nb-NO" altLang="zh-CN" sz="2000" dirty="0" smtClean="0">
                <a:ea typeface="宋体" charset="-122"/>
              </a:rPr>
              <a:t> </a:t>
            </a:r>
            <a:r>
              <a:rPr lang="nb-NO" altLang="zh-CN" sz="2000" dirty="0" err="1" smtClean="0">
                <a:ea typeface="宋体" charset="-122"/>
              </a:rPr>
              <a:t>either</a:t>
            </a:r>
            <a:r>
              <a:rPr lang="nb-NO" altLang="zh-CN" sz="2000" dirty="0" smtClean="0">
                <a:ea typeface="宋体" charset="-122"/>
              </a:rPr>
              <a:t> </a:t>
            </a:r>
            <a:r>
              <a:rPr lang="nb-NO" altLang="zh-CN" sz="2000" dirty="0" err="1" smtClean="0">
                <a:ea typeface="宋体" charset="-122"/>
              </a:rPr>
              <a:t>specific</a:t>
            </a:r>
            <a:r>
              <a:rPr lang="nb-NO" altLang="zh-CN" sz="2000" dirty="0" smtClean="0">
                <a:ea typeface="宋体" charset="-122"/>
              </a:rPr>
              <a:t> </a:t>
            </a:r>
            <a:r>
              <a:rPr lang="nb-NO" altLang="zh-CN" sz="2000" dirty="0" err="1" smtClean="0">
                <a:ea typeface="宋体" charset="-122"/>
              </a:rPr>
              <a:t>groups</a:t>
            </a:r>
            <a:r>
              <a:rPr lang="nb-NO" altLang="zh-CN" sz="2000" dirty="0" smtClean="0">
                <a:ea typeface="宋体" charset="-122"/>
              </a:rPr>
              <a:t> or </a:t>
            </a:r>
            <a:r>
              <a:rPr lang="nb-NO" altLang="zh-CN" sz="2000" dirty="0" err="1" smtClean="0">
                <a:ea typeface="宋体" charset="-122"/>
              </a:rPr>
              <a:t>categories</a:t>
            </a:r>
            <a:r>
              <a:rPr lang="nb-NO" altLang="zh-CN" sz="2000" dirty="0" smtClean="0">
                <a:ea typeface="宋体" charset="-122"/>
              </a:rPr>
              <a:t> </a:t>
            </a:r>
            <a:r>
              <a:rPr lang="nb-NO" altLang="zh-CN" sz="2000" dirty="0" err="1" smtClean="0">
                <a:ea typeface="宋体" charset="-122"/>
              </a:rPr>
              <a:t>of</a:t>
            </a:r>
            <a:r>
              <a:rPr lang="nb-NO" altLang="zh-CN" sz="2000" dirty="0" smtClean="0">
                <a:ea typeface="宋体" charset="-122"/>
              </a:rPr>
              <a:t> persons, </a:t>
            </a:r>
            <a:r>
              <a:rPr lang="nb-NO" altLang="zh-CN" sz="2000" b="1" dirty="0" smtClean="0">
                <a:ea typeface="宋体" charset="-122"/>
              </a:rPr>
              <a:t>or</a:t>
            </a:r>
            <a:r>
              <a:rPr lang="nb-NO" altLang="zh-CN" sz="2000" dirty="0" smtClean="0">
                <a:ea typeface="宋体" charset="-122"/>
              </a:rPr>
              <a:t> </a:t>
            </a:r>
            <a:r>
              <a:rPr lang="nb-NO" altLang="zh-CN" sz="2000" dirty="0" err="1" smtClean="0">
                <a:ea typeface="宋体" charset="-122"/>
              </a:rPr>
              <a:t>specific</a:t>
            </a:r>
            <a:r>
              <a:rPr lang="nb-NO" altLang="zh-CN" sz="2000" dirty="0" smtClean="0">
                <a:ea typeface="宋体" charset="-122"/>
              </a:rPr>
              <a:t> </a:t>
            </a:r>
            <a:r>
              <a:rPr lang="nb-NO" altLang="zh-CN" sz="2000" dirty="0" err="1" smtClean="0">
                <a:ea typeface="宋体" charset="-122"/>
              </a:rPr>
              <a:t>issues</a:t>
            </a:r>
            <a:r>
              <a:rPr lang="nb-NO" altLang="zh-CN" sz="2000" dirty="0" smtClean="0">
                <a:ea typeface="宋体" charset="-122"/>
              </a:rPr>
              <a:t>:</a:t>
            </a:r>
          </a:p>
          <a:p>
            <a:pPr marL="0" indent="0" eaLnBrk="1" hangingPunct="1">
              <a:lnSpc>
                <a:spcPct val="80000"/>
              </a:lnSpc>
              <a:buNone/>
            </a:pPr>
            <a:endParaRPr lang="nb-NO" altLang="zh-CN" sz="2000" dirty="0" smtClean="0">
              <a:ea typeface="宋体" charset="-122"/>
            </a:endParaRPr>
          </a:p>
          <a:p>
            <a:pPr marL="0" indent="0" eaLnBrk="1" hangingPunct="1">
              <a:lnSpc>
                <a:spcPct val="80000"/>
              </a:lnSpc>
              <a:buNone/>
            </a:pPr>
            <a:r>
              <a:rPr lang="en-GB" altLang="zh-CN" sz="2000" b="1" dirty="0" smtClean="0">
                <a:ea typeface="宋体" charset="-122"/>
              </a:rPr>
              <a:t>Convention on the Elimination of All Forms of Discrimination against Women (CEDAW)</a:t>
            </a:r>
            <a:endParaRPr lang="en-GB" altLang="zh-CN" sz="2000" dirty="0" smtClean="0">
              <a:ea typeface="宋体" charset="-122"/>
            </a:endParaRPr>
          </a:p>
          <a:p>
            <a:pPr marL="0" indent="0" eaLnBrk="1" hangingPunct="1">
              <a:lnSpc>
                <a:spcPct val="80000"/>
              </a:lnSpc>
              <a:buNone/>
            </a:pPr>
            <a:r>
              <a:rPr lang="en-GB" altLang="zh-CN" sz="2000" b="1" dirty="0" smtClean="0">
                <a:ea typeface="宋体" charset="-122"/>
              </a:rPr>
              <a:t>Convention on the Rights of the Child (CRC)</a:t>
            </a:r>
            <a:endParaRPr lang="en-GB" altLang="zh-CN" sz="2000" dirty="0" smtClean="0">
              <a:ea typeface="宋体" charset="-122"/>
            </a:endParaRPr>
          </a:p>
          <a:p>
            <a:pPr marL="0" indent="0" eaLnBrk="1" hangingPunct="1">
              <a:lnSpc>
                <a:spcPct val="80000"/>
              </a:lnSpc>
              <a:buNone/>
            </a:pPr>
            <a:r>
              <a:rPr lang="en-GB" altLang="zh-CN" sz="2000" b="1" dirty="0" smtClean="0">
                <a:ea typeface="宋体" charset="-122"/>
              </a:rPr>
              <a:t>International Convention on the Protection of the Rights of All Migrant Workers and Members of Their Families (MWC).</a:t>
            </a:r>
          </a:p>
          <a:p>
            <a:pPr marL="0" indent="0" eaLnBrk="1" hangingPunct="1">
              <a:lnSpc>
                <a:spcPct val="80000"/>
              </a:lnSpc>
              <a:buNone/>
            </a:pPr>
            <a:r>
              <a:rPr lang="en-GB" altLang="zh-CN" sz="2000" b="1" dirty="0" smtClean="0">
                <a:ea typeface="宋体" charset="-122"/>
              </a:rPr>
              <a:t>Convention on the Rights of Persons with Disabilities (CRPD</a:t>
            </a:r>
            <a:r>
              <a:rPr lang="en-GB" altLang="zh-CN" sz="2000" dirty="0" smtClean="0">
                <a:ea typeface="宋体" charset="-122"/>
              </a:rPr>
              <a:t>)</a:t>
            </a:r>
          </a:p>
          <a:p>
            <a:pPr marL="609600" indent="-609600" eaLnBrk="1" hangingPunct="1">
              <a:lnSpc>
                <a:spcPct val="80000"/>
              </a:lnSpc>
            </a:pPr>
            <a:endParaRPr lang="en-GB" altLang="zh-CN" sz="2000" b="1" dirty="0" smtClean="0">
              <a:ea typeface="宋体" charset="-122"/>
            </a:endParaRPr>
          </a:p>
          <a:p>
            <a:pPr marL="609600" indent="-609600" eaLnBrk="1" hangingPunct="1">
              <a:lnSpc>
                <a:spcPct val="80000"/>
              </a:lnSpc>
            </a:pPr>
            <a:endParaRPr lang="nb-NO" altLang="zh-CN" sz="1600" dirty="0" smtClean="0">
              <a:ea typeface="宋体" charset="-122"/>
            </a:endParaRPr>
          </a:p>
          <a:p>
            <a:pPr marL="609600" indent="-609600" eaLnBrk="1" hangingPunct="1">
              <a:lnSpc>
                <a:spcPct val="80000"/>
              </a:lnSpc>
            </a:pPr>
            <a:endParaRPr lang="nb-NO" altLang="zh-CN" sz="1600" dirty="0" smtClean="0">
              <a:ea typeface="宋体" charset="-122"/>
            </a:endParaRPr>
          </a:p>
          <a:p>
            <a:pPr marL="609600" indent="-609600" eaLnBrk="1" hangingPunct="1">
              <a:lnSpc>
                <a:spcPct val="80000"/>
              </a:lnSpc>
            </a:pPr>
            <a:endParaRPr lang="en-US" altLang="zh-CN" sz="1600" dirty="0" smtClean="0">
              <a:ea typeface="宋体" charset="-122"/>
            </a:endParaRPr>
          </a:p>
        </p:txBody>
      </p:sp>
    </p:spTree>
  </p:cSld>
  <p:clrMapOvr>
    <a:masterClrMapping/>
  </p:clrMapOvr>
  <p:transition spd="slow">
    <p:pull dir="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solidFill>
                  <a:srgbClr val="7B9899"/>
                </a:solidFill>
              </a:rPr>
              <a:t>Major human rights treaties (2)</a:t>
            </a:r>
            <a:endParaRPr lang="nb-NO" smtClean="0">
              <a:solidFill>
                <a:srgbClr val="7B9899"/>
              </a:solidFill>
            </a:endParaRPr>
          </a:p>
        </p:txBody>
      </p:sp>
      <p:sp>
        <p:nvSpPr>
          <p:cNvPr id="32771"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3277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3277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58B43D7-2582-4176-AA8B-ABCCC9B2BA85}" type="slidenum">
              <a:rPr lang="nb-NO" smtClean="0">
                <a:solidFill>
                  <a:srgbClr val="7B9899"/>
                </a:solidFill>
              </a:rPr>
              <a:pPr eaLnBrk="1" hangingPunct="1"/>
              <a:t>24</a:t>
            </a:fld>
            <a:endParaRPr lang="nb-NO" smtClean="0">
              <a:solidFill>
                <a:srgbClr val="7B9899"/>
              </a:solidFill>
            </a:endParaRPr>
          </a:p>
        </p:txBody>
      </p:sp>
      <p:sp>
        <p:nvSpPr>
          <p:cNvPr id="32774" name="Rectangle 3"/>
          <p:cNvSpPr>
            <a:spLocks noGrp="1" noChangeArrowheads="1"/>
          </p:cNvSpPr>
          <p:nvPr>
            <p:ph sz="quarter" idx="1"/>
          </p:nvPr>
        </p:nvSpPr>
        <p:spPr>
          <a:xfrm>
            <a:off x="301625" y="1527175"/>
            <a:ext cx="8504238" cy="4572000"/>
          </a:xfrm>
        </p:spPr>
        <p:txBody>
          <a:bodyPr/>
          <a:lstStyle/>
          <a:p>
            <a:pPr marL="0" indent="0" eaLnBrk="1" hangingPunct="1">
              <a:lnSpc>
                <a:spcPct val="80000"/>
              </a:lnSpc>
              <a:buNone/>
            </a:pPr>
            <a:r>
              <a:rPr lang="en-GB" altLang="zh-CN" sz="2000" b="1" dirty="0" smtClean="0">
                <a:ea typeface="宋体" charset="-122"/>
              </a:rPr>
              <a:t>International Convention on the Elimination of All Forms of Racial Discrimination (CERD)</a:t>
            </a:r>
            <a:endParaRPr lang="en-GB" altLang="zh-CN" sz="2000" dirty="0" smtClean="0">
              <a:ea typeface="宋体" charset="-122"/>
            </a:endParaRPr>
          </a:p>
          <a:p>
            <a:pPr marL="0" indent="0" eaLnBrk="1" hangingPunct="1">
              <a:lnSpc>
                <a:spcPct val="80000"/>
              </a:lnSpc>
              <a:buNone/>
            </a:pPr>
            <a:endParaRPr lang="en-GB" altLang="zh-CN" sz="2000" dirty="0" smtClean="0">
              <a:ea typeface="宋体" charset="-122"/>
            </a:endParaRPr>
          </a:p>
          <a:p>
            <a:pPr marL="0" indent="0" eaLnBrk="1" hangingPunct="1">
              <a:lnSpc>
                <a:spcPct val="80000"/>
              </a:lnSpc>
              <a:buNone/>
            </a:pPr>
            <a:r>
              <a:rPr lang="en-GB" altLang="zh-CN" sz="2000" b="1" dirty="0" smtClean="0">
                <a:ea typeface="宋体" charset="-122"/>
              </a:rPr>
              <a:t>Convention against Torture and Other Cruel, Inhuman or Degrading Treatment or Punishment (CAT)</a:t>
            </a:r>
          </a:p>
          <a:p>
            <a:pPr marL="0" indent="0" eaLnBrk="1" hangingPunct="1">
              <a:lnSpc>
                <a:spcPct val="80000"/>
              </a:lnSpc>
              <a:buNone/>
            </a:pPr>
            <a:endParaRPr lang="en-GB" altLang="zh-CN" sz="2000" b="1" dirty="0" smtClean="0">
              <a:ea typeface="宋体" charset="-122"/>
            </a:endParaRPr>
          </a:p>
          <a:p>
            <a:pPr marL="0" indent="0" eaLnBrk="1" hangingPunct="1">
              <a:lnSpc>
                <a:spcPct val="80000"/>
              </a:lnSpc>
              <a:buNone/>
            </a:pPr>
            <a:r>
              <a:rPr lang="en-US" sz="2000" b="1" dirty="0"/>
              <a:t>Optional Protocol to the Convention against Torture and other Cruel, Inhuman or Degrading Treatment or </a:t>
            </a:r>
            <a:r>
              <a:rPr lang="en-US" sz="2000" b="1" dirty="0" smtClean="0"/>
              <a:t>Punishment (OP-CAT)</a:t>
            </a:r>
            <a:endParaRPr lang="en-GB" altLang="zh-CN" sz="2000" dirty="0" smtClean="0">
              <a:ea typeface="宋体" charset="-122"/>
            </a:endParaRPr>
          </a:p>
          <a:p>
            <a:pPr marL="0" indent="0" eaLnBrk="1" hangingPunct="1">
              <a:lnSpc>
                <a:spcPct val="80000"/>
              </a:lnSpc>
              <a:buNone/>
            </a:pPr>
            <a:endParaRPr lang="en-GB" altLang="zh-CN" sz="2000" dirty="0" smtClean="0">
              <a:ea typeface="宋体" charset="-122"/>
            </a:endParaRPr>
          </a:p>
          <a:p>
            <a:pPr marL="0" indent="0" eaLnBrk="1" hangingPunct="1">
              <a:lnSpc>
                <a:spcPct val="80000"/>
              </a:lnSpc>
              <a:buNone/>
            </a:pPr>
            <a:r>
              <a:rPr lang="en-GB" altLang="zh-CN" sz="2000" b="1" dirty="0" smtClean="0">
                <a:ea typeface="宋体" charset="-122"/>
              </a:rPr>
              <a:t>International Convention for the Protection of All Persons from Enforced Disappearance (CPED) </a:t>
            </a:r>
            <a:r>
              <a:rPr lang="en-GB" altLang="zh-CN" sz="2000" dirty="0" smtClean="0">
                <a:ea typeface="宋体" charset="-122"/>
              </a:rPr>
              <a:t>(in force 23 Dec 2010)</a:t>
            </a:r>
          </a:p>
          <a:p>
            <a:pPr marL="0" indent="0" eaLnBrk="1" hangingPunct="1">
              <a:lnSpc>
                <a:spcPct val="80000"/>
              </a:lnSpc>
              <a:buNone/>
            </a:pPr>
            <a:endParaRPr lang="nb-NO" sz="2000" dirty="0" smtClean="0"/>
          </a:p>
        </p:txBody>
      </p:sp>
    </p:spTree>
  </p:cSld>
  <p:clrMapOvr>
    <a:masterClrMapping/>
  </p:clrMapOvr>
  <p:transition spd="slow">
    <p:pull dir="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z="2400" smtClean="0">
                <a:solidFill>
                  <a:srgbClr val="7B9899"/>
                </a:solidFill>
              </a:rPr>
              <a:t>Monitoring, implementing and enforcing</a:t>
            </a:r>
            <a:r>
              <a:rPr lang="nb-NO" sz="2400" smtClean="0">
                <a:solidFill>
                  <a:srgbClr val="7B9899"/>
                </a:solidFill>
              </a:rPr>
              <a:t> human rights</a:t>
            </a:r>
          </a:p>
        </p:txBody>
      </p:sp>
      <p:sp>
        <p:nvSpPr>
          <p:cNvPr id="34819"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3482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3482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1D01B38-D4A4-4A76-B49B-E1CF89F5EF70}" type="slidenum">
              <a:rPr lang="nb-NO" smtClean="0">
                <a:solidFill>
                  <a:srgbClr val="7B9899"/>
                </a:solidFill>
              </a:rPr>
              <a:pPr eaLnBrk="1" hangingPunct="1"/>
              <a:t>25</a:t>
            </a:fld>
            <a:endParaRPr lang="nb-NO" smtClean="0">
              <a:solidFill>
                <a:srgbClr val="7B9899"/>
              </a:solidFill>
            </a:endParaRPr>
          </a:p>
        </p:txBody>
      </p:sp>
      <p:sp>
        <p:nvSpPr>
          <p:cNvPr id="34822" name="Rectangle 3"/>
          <p:cNvSpPr>
            <a:spLocks noGrp="1" noChangeArrowheads="1"/>
          </p:cNvSpPr>
          <p:nvPr>
            <p:ph sz="quarter" idx="1"/>
          </p:nvPr>
        </p:nvSpPr>
        <p:spPr>
          <a:xfrm>
            <a:off x="301625" y="1527175"/>
            <a:ext cx="8504238" cy="4572000"/>
          </a:xfrm>
        </p:spPr>
        <p:txBody>
          <a:bodyPr/>
          <a:lstStyle/>
          <a:p>
            <a:pPr eaLnBrk="1" hangingPunct="1"/>
            <a:r>
              <a:rPr lang="en-US" smtClean="0"/>
              <a:t>Procedures in UN system</a:t>
            </a:r>
          </a:p>
          <a:p>
            <a:pPr lvl="1" eaLnBrk="1" hangingPunct="1"/>
            <a:r>
              <a:rPr lang="en-US" smtClean="0"/>
              <a:t>Charter based</a:t>
            </a:r>
          </a:p>
          <a:p>
            <a:pPr lvl="1" eaLnBrk="1" hangingPunct="1"/>
            <a:r>
              <a:rPr lang="en-US" smtClean="0"/>
              <a:t>Treaty based</a:t>
            </a:r>
          </a:p>
          <a:p>
            <a:pPr lvl="1" eaLnBrk="1" hangingPunct="1">
              <a:buFontTx/>
              <a:buNone/>
            </a:pPr>
            <a:endParaRPr lang="en-US" smtClean="0"/>
          </a:p>
          <a:p>
            <a:pPr lvl="1" eaLnBrk="1" hangingPunct="1">
              <a:buFontTx/>
              <a:buNone/>
            </a:pPr>
            <a:r>
              <a:rPr lang="en-US" sz="3200" smtClean="0"/>
              <a:t>Actors involved</a:t>
            </a:r>
          </a:p>
          <a:p>
            <a:pPr lvl="2" eaLnBrk="1" hangingPunct="1">
              <a:buFontTx/>
              <a:buNone/>
            </a:pPr>
            <a:r>
              <a:rPr lang="en-US" sz="2800" smtClean="0"/>
              <a:t>States</a:t>
            </a:r>
          </a:p>
          <a:p>
            <a:pPr lvl="2" eaLnBrk="1" hangingPunct="1">
              <a:buFontTx/>
              <a:buNone/>
            </a:pPr>
            <a:r>
              <a:rPr lang="en-US" sz="2800" smtClean="0"/>
              <a:t>Individuals</a:t>
            </a:r>
          </a:p>
          <a:p>
            <a:pPr lvl="2" eaLnBrk="1" hangingPunct="1">
              <a:buFontTx/>
              <a:buNone/>
            </a:pPr>
            <a:r>
              <a:rPr lang="en-US" sz="2800" smtClean="0"/>
              <a:t>NGOs</a:t>
            </a:r>
          </a:p>
          <a:p>
            <a:pPr lvl="2" eaLnBrk="1" hangingPunct="1">
              <a:buFontTx/>
              <a:buNone/>
            </a:pPr>
            <a:r>
              <a:rPr lang="nb-NO" sz="2800" smtClean="0"/>
              <a:t>National Institutions</a:t>
            </a:r>
            <a:endParaRPr lang="en-US" sz="2800" smtClean="0"/>
          </a:p>
          <a:p>
            <a:pPr lvl="2" eaLnBrk="1" hangingPunct="1">
              <a:buFontTx/>
              <a:buNone/>
            </a:pPr>
            <a:endParaRPr lang="en-US" sz="2800" smtClean="0"/>
          </a:p>
          <a:p>
            <a:pPr lvl="1" eaLnBrk="1" hangingPunct="1">
              <a:buFontTx/>
              <a:buNone/>
            </a:pPr>
            <a:endParaRPr lang="nb-NO" smtClean="0"/>
          </a:p>
          <a:p>
            <a:pPr eaLnBrk="1" hangingPunct="1"/>
            <a:endParaRPr lang="nb-NO" smtClean="0"/>
          </a:p>
        </p:txBody>
      </p:sp>
    </p:spTree>
  </p:cSld>
  <p:clrMapOvr>
    <a:masterClrMapping/>
  </p:clrMapOvr>
  <p:transition spd="slow">
    <p:pull dir="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zh-CN" dirty="0" smtClean="0">
                <a:solidFill>
                  <a:srgbClr val="7B9899"/>
                </a:solidFill>
                <a:ea typeface="宋体" charset="-122"/>
              </a:rPr>
              <a:t>The methods</a:t>
            </a:r>
            <a:endParaRPr lang="en-US" dirty="0" smtClean="0">
              <a:solidFill>
                <a:srgbClr val="7B9899"/>
              </a:solidFill>
            </a:endParaRPr>
          </a:p>
        </p:txBody>
      </p:sp>
      <p:sp>
        <p:nvSpPr>
          <p:cNvPr id="33795"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3379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3379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0B54C79-7803-44DA-8C4B-00D336F728E8}" type="slidenum">
              <a:rPr lang="nb-NO" smtClean="0">
                <a:solidFill>
                  <a:srgbClr val="7B9899"/>
                </a:solidFill>
              </a:rPr>
              <a:pPr eaLnBrk="1" hangingPunct="1"/>
              <a:t>26</a:t>
            </a:fld>
            <a:endParaRPr lang="nb-NO" smtClean="0">
              <a:solidFill>
                <a:srgbClr val="7B9899"/>
              </a:solidFill>
            </a:endParaRPr>
          </a:p>
        </p:txBody>
      </p:sp>
      <p:sp>
        <p:nvSpPr>
          <p:cNvPr id="33798" name="Rectangle 3"/>
          <p:cNvSpPr>
            <a:spLocks noGrp="1" noChangeArrowheads="1"/>
          </p:cNvSpPr>
          <p:nvPr>
            <p:ph sz="quarter" idx="1"/>
          </p:nvPr>
        </p:nvSpPr>
        <p:spPr>
          <a:xfrm>
            <a:off x="301625" y="1527175"/>
            <a:ext cx="8504238" cy="4572000"/>
          </a:xfrm>
        </p:spPr>
        <p:txBody>
          <a:bodyPr/>
          <a:lstStyle/>
          <a:p>
            <a:pPr marL="0" indent="0" eaLnBrk="1" hangingPunct="1">
              <a:buNone/>
            </a:pPr>
            <a:r>
              <a:rPr lang="en-US" altLang="zh-CN" dirty="0" smtClean="0">
                <a:ea typeface="宋体" charset="-122"/>
              </a:rPr>
              <a:t>The </a:t>
            </a:r>
            <a:r>
              <a:rPr lang="en-US" altLang="zh-CN" i="1" dirty="0" smtClean="0">
                <a:ea typeface="宋体" charset="-122"/>
              </a:rPr>
              <a:t>treaty bodies </a:t>
            </a:r>
            <a:r>
              <a:rPr lang="en-US" altLang="zh-CN" dirty="0" smtClean="0">
                <a:ea typeface="宋体" charset="-122"/>
              </a:rPr>
              <a:t>use a number of methods to monitor the State compliance with the treaties:</a:t>
            </a:r>
            <a:endParaRPr lang="nb-NO" altLang="zh-CN" dirty="0" smtClean="0">
              <a:ea typeface="宋体" charset="-122"/>
            </a:endParaRPr>
          </a:p>
          <a:p>
            <a:pPr marL="0" indent="0" eaLnBrk="1" hangingPunct="1">
              <a:buNone/>
            </a:pPr>
            <a:r>
              <a:rPr lang="en-US" altLang="zh-CN" dirty="0" smtClean="0">
                <a:ea typeface="宋体" charset="-122"/>
              </a:rPr>
              <a:t>A. State reporting</a:t>
            </a:r>
          </a:p>
          <a:p>
            <a:pPr marL="0" indent="0" eaLnBrk="1" hangingPunct="1">
              <a:buNone/>
            </a:pPr>
            <a:r>
              <a:rPr lang="en-US" altLang="zh-CN" dirty="0" smtClean="0">
                <a:ea typeface="宋体" charset="-122"/>
              </a:rPr>
              <a:t>B. Interstate communications</a:t>
            </a:r>
          </a:p>
          <a:p>
            <a:pPr marL="0" indent="0" eaLnBrk="1" hangingPunct="1">
              <a:buNone/>
            </a:pPr>
            <a:r>
              <a:rPr lang="en-US" altLang="zh-CN" dirty="0" smtClean="0">
                <a:ea typeface="宋体" charset="-122"/>
              </a:rPr>
              <a:t>C. Individual Communications</a:t>
            </a:r>
          </a:p>
          <a:p>
            <a:pPr marL="0" indent="0" eaLnBrk="1" hangingPunct="1">
              <a:buNone/>
            </a:pPr>
            <a:r>
              <a:rPr lang="en-US" altLang="zh-CN" dirty="0" smtClean="0">
                <a:ea typeface="宋体" charset="-122"/>
              </a:rPr>
              <a:t>D. Investigative mechanisms</a:t>
            </a:r>
          </a:p>
          <a:p>
            <a:pPr marL="0" indent="0" eaLnBrk="1" hangingPunct="1">
              <a:buNone/>
            </a:pPr>
            <a:endParaRPr lang="en-US" dirty="0" smtClean="0"/>
          </a:p>
        </p:txBody>
      </p:sp>
    </p:spTree>
  </p:cSld>
  <p:clrMapOvr>
    <a:masterClrMapping/>
  </p:clrMapOvr>
  <p:transition spd="slow">
    <p:pull dir="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z="3200" smtClean="0">
                <a:solidFill>
                  <a:srgbClr val="7B9899"/>
                </a:solidFill>
              </a:rPr>
              <a:t>Historical background and international law</a:t>
            </a:r>
            <a:endParaRPr lang="nb-NO" sz="3200" smtClean="0">
              <a:solidFill>
                <a:srgbClr val="7B9899"/>
              </a:solidFill>
            </a:endParaRPr>
          </a:p>
        </p:txBody>
      </p:sp>
      <p:sp>
        <p:nvSpPr>
          <p:cNvPr id="35843"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3584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3584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F7C324E-52E8-4FCD-B0FD-B44E11FB9B56}" type="slidenum">
              <a:rPr lang="nb-NO" smtClean="0">
                <a:solidFill>
                  <a:srgbClr val="7B9899"/>
                </a:solidFill>
              </a:rPr>
              <a:pPr eaLnBrk="1" hangingPunct="1"/>
              <a:t>27</a:t>
            </a:fld>
            <a:endParaRPr lang="nb-NO" smtClean="0">
              <a:solidFill>
                <a:srgbClr val="7B9899"/>
              </a:solidFill>
            </a:endParaRPr>
          </a:p>
        </p:txBody>
      </p:sp>
      <p:sp>
        <p:nvSpPr>
          <p:cNvPr id="35846" name="Rectangle 3"/>
          <p:cNvSpPr>
            <a:spLocks noGrp="1" noChangeArrowheads="1"/>
          </p:cNvSpPr>
          <p:nvPr>
            <p:ph sz="quarter" idx="1"/>
          </p:nvPr>
        </p:nvSpPr>
        <p:spPr>
          <a:xfrm>
            <a:off x="301625" y="1527175"/>
            <a:ext cx="8504238" cy="4572000"/>
          </a:xfrm>
        </p:spPr>
        <p:txBody>
          <a:bodyPr/>
          <a:lstStyle/>
          <a:p>
            <a:pPr eaLnBrk="1" hangingPunct="1">
              <a:lnSpc>
                <a:spcPct val="90000"/>
              </a:lnSpc>
            </a:pPr>
            <a:r>
              <a:rPr lang="en-US" sz="2800" smtClean="0"/>
              <a:t>Traditionally a law among nations</a:t>
            </a:r>
          </a:p>
          <a:p>
            <a:pPr lvl="1" eaLnBrk="1" hangingPunct="1">
              <a:lnSpc>
                <a:spcPct val="90000"/>
              </a:lnSpc>
            </a:pPr>
            <a:r>
              <a:rPr lang="nb-NO" sz="2300" smtClean="0"/>
              <a:t>Only states were subjects of the law, having rights and obligations </a:t>
            </a:r>
            <a:endParaRPr lang="en-US" sz="2300" smtClean="0"/>
          </a:p>
          <a:p>
            <a:pPr lvl="1" eaLnBrk="1" hangingPunct="1">
              <a:lnSpc>
                <a:spcPct val="90000"/>
              </a:lnSpc>
            </a:pPr>
            <a:r>
              <a:rPr lang="en-US" sz="2300" smtClean="0"/>
              <a:t>The treatment of individuals was within the domestic  jurisdiction of the State </a:t>
            </a:r>
          </a:p>
          <a:p>
            <a:pPr eaLnBrk="1" hangingPunct="1">
              <a:lnSpc>
                <a:spcPct val="90000"/>
              </a:lnSpc>
            </a:pPr>
            <a:r>
              <a:rPr lang="en-US" sz="2800" smtClean="0"/>
              <a:t>Exceptions:</a:t>
            </a:r>
            <a:endParaRPr lang="en-US" sz="1800" smtClean="0"/>
          </a:p>
          <a:p>
            <a:pPr lvl="1" eaLnBrk="1" hangingPunct="1">
              <a:lnSpc>
                <a:spcPct val="90000"/>
              </a:lnSpc>
            </a:pPr>
            <a:r>
              <a:rPr lang="en-US" sz="1800" smtClean="0"/>
              <a:t>Humanitarian intervention</a:t>
            </a:r>
          </a:p>
          <a:p>
            <a:pPr lvl="1" eaLnBrk="1" hangingPunct="1">
              <a:lnSpc>
                <a:spcPct val="90000"/>
              </a:lnSpc>
            </a:pPr>
            <a:r>
              <a:rPr lang="en-US" sz="1800" smtClean="0"/>
              <a:t>Minorities</a:t>
            </a:r>
          </a:p>
          <a:p>
            <a:pPr lvl="1" eaLnBrk="1" hangingPunct="1">
              <a:lnSpc>
                <a:spcPct val="90000"/>
              </a:lnSpc>
            </a:pPr>
            <a:r>
              <a:rPr lang="en-US" sz="1800" smtClean="0"/>
              <a:t>Slaves</a:t>
            </a:r>
          </a:p>
          <a:p>
            <a:pPr lvl="1" eaLnBrk="1" hangingPunct="1">
              <a:lnSpc>
                <a:spcPct val="90000"/>
              </a:lnSpc>
            </a:pPr>
            <a:r>
              <a:rPr lang="en-US" sz="1800" smtClean="0"/>
              <a:t>Workers</a:t>
            </a:r>
          </a:p>
          <a:p>
            <a:pPr lvl="1" eaLnBrk="1" hangingPunct="1">
              <a:lnSpc>
                <a:spcPct val="90000"/>
              </a:lnSpc>
            </a:pPr>
            <a:r>
              <a:rPr lang="en-US" sz="1800" smtClean="0"/>
              <a:t>International humanitarian law</a:t>
            </a:r>
          </a:p>
          <a:p>
            <a:pPr lvl="1" eaLnBrk="1" hangingPunct="1">
              <a:lnSpc>
                <a:spcPct val="90000"/>
              </a:lnSpc>
            </a:pPr>
            <a:r>
              <a:rPr lang="en-US" sz="1800" smtClean="0"/>
              <a:t>Aliens</a:t>
            </a:r>
          </a:p>
          <a:p>
            <a:pPr lvl="1" eaLnBrk="1" hangingPunct="1">
              <a:lnSpc>
                <a:spcPct val="90000"/>
              </a:lnSpc>
            </a:pPr>
            <a:r>
              <a:rPr lang="en-US" sz="1800" smtClean="0"/>
              <a:t>Diplomats</a:t>
            </a:r>
          </a:p>
          <a:p>
            <a:pPr lvl="1" eaLnBrk="1" hangingPunct="1">
              <a:lnSpc>
                <a:spcPct val="90000"/>
              </a:lnSpc>
            </a:pPr>
            <a:endParaRPr lang="en-US" sz="1800" smtClean="0"/>
          </a:p>
          <a:p>
            <a:pPr lvl="1" eaLnBrk="1" hangingPunct="1">
              <a:lnSpc>
                <a:spcPct val="90000"/>
              </a:lnSpc>
            </a:pPr>
            <a:endParaRPr lang="en-US" sz="2400" smtClean="0"/>
          </a:p>
          <a:p>
            <a:pPr eaLnBrk="1" hangingPunct="1">
              <a:lnSpc>
                <a:spcPct val="90000"/>
              </a:lnSpc>
            </a:pPr>
            <a:endParaRPr lang="nb-NO" sz="2800" smtClean="0">
              <a:ea typeface="宋体" charset="-122"/>
            </a:endParaRPr>
          </a:p>
        </p:txBody>
      </p:sp>
    </p:spTree>
  </p:cSld>
  <p:clrMapOvr>
    <a:masterClrMapping/>
  </p:clrMapOvr>
  <p:transition spd="slow">
    <p:pull dir="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background</a:t>
            </a:r>
            <a:endParaRPr lang="en-US" dirty="0"/>
          </a:p>
        </p:txBody>
      </p:sp>
      <p:sp>
        <p:nvSpPr>
          <p:cNvPr id="3" name="Content Placeholder 2"/>
          <p:cNvSpPr>
            <a:spLocks noGrp="1"/>
          </p:cNvSpPr>
          <p:nvPr>
            <p:ph sz="quarter" idx="1"/>
          </p:nvPr>
        </p:nvSpPr>
        <p:spPr/>
        <p:txBody>
          <a:bodyPr/>
          <a:lstStyle/>
          <a:p>
            <a:r>
              <a:rPr lang="en-US" dirty="0" smtClean="0"/>
              <a:t>The law on aliens </a:t>
            </a:r>
          </a:p>
          <a:p>
            <a:r>
              <a:rPr lang="en-US" dirty="0"/>
              <a:t>T</a:t>
            </a:r>
            <a:r>
              <a:rPr lang="en-US" dirty="0" smtClean="0"/>
              <a:t>o facilitate international travel, trade and economy</a:t>
            </a:r>
          </a:p>
          <a:p>
            <a:r>
              <a:rPr lang="en-US" dirty="0" smtClean="0"/>
              <a:t>The individuals as part of the state</a:t>
            </a:r>
          </a:p>
          <a:p>
            <a:r>
              <a:rPr lang="en-US" dirty="0" smtClean="0"/>
              <a:t>A violation of rights a wrongful act against the state</a:t>
            </a:r>
          </a:p>
          <a:p>
            <a:r>
              <a:rPr lang="en-US" dirty="0" smtClean="0"/>
              <a:t>Contemporary instruments:</a:t>
            </a:r>
          </a:p>
          <a:p>
            <a:pPr lvl="1"/>
            <a:r>
              <a:rPr lang="en-US" dirty="0" smtClean="0"/>
              <a:t>The Declaration on the Rights of Individuals Who Are Not Nationals of the Country in Which </a:t>
            </a:r>
            <a:r>
              <a:rPr lang="en-US" dirty="0"/>
              <a:t>T</a:t>
            </a:r>
            <a:r>
              <a:rPr lang="en-US" dirty="0" smtClean="0"/>
              <a:t>hey Live (1985)</a:t>
            </a:r>
          </a:p>
          <a:p>
            <a:pPr lvl="1"/>
            <a:r>
              <a:rPr lang="en-US" dirty="0"/>
              <a:t>International Convention on the Protection of the Rights of All Migrant Workers and Members of Their </a:t>
            </a:r>
            <a:r>
              <a:rPr lang="en-US" dirty="0" smtClean="0"/>
              <a:t>Families (1990)</a:t>
            </a:r>
          </a:p>
          <a:p>
            <a:pPr lvl="1"/>
            <a:r>
              <a:rPr lang="en-US" dirty="0" smtClean="0"/>
              <a:t>See also general comments by treaty bodies</a:t>
            </a:r>
          </a:p>
          <a:p>
            <a:endParaRPr lang="en-US" dirty="0" smtClean="0"/>
          </a:p>
          <a:p>
            <a:r>
              <a:rPr lang="en-US" b="1" dirty="0" smtClean="0"/>
              <a:t> </a:t>
            </a:r>
            <a:endParaRPr lang="en-US" dirty="0"/>
          </a:p>
        </p:txBody>
      </p:sp>
      <p:sp>
        <p:nvSpPr>
          <p:cNvPr id="4" name="Date Placeholder 3"/>
          <p:cNvSpPr>
            <a:spLocks noGrp="1"/>
          </p:cNvSpPr>
          <p:nvPr>
            <p:ph type="dt" sz="half" idx="10"/>
          </p:nvPr>
        </p:nvSpPr>
        <p:spPr/>
        <p:txBody>
          <a:bodyPr/>
          <a:lstStyle/>
          <a:p>
            <a:pPr>
              <a:defRPr/>
            </a:pPr>
            <a:r>
              <a:rPr lang="nb-NO" smtClean="0"/>
              <a:t>26 August 2014</a:t>
            </a:r>
            <a:endParaRPr lang="nb-NO"/>
          </a:p>
        </p:txBody>
      </p:sp>
      <p:sp>
        <p:nvSpPr>
          <p:cNvPr id="5" name="Footer Placeholder 4"/>
          <p:cNvSpPr>
            <a:spLocks noGrp="1"/>
          </p:cNvSpPr>
          <p:nvPr>
            <p:ph type="ftr" sz="quarter" idx="11"/>
          </p:nvPr>
        </p:nvSpPr>
        <p:spPr/>
        <p:txBody>
          <a:bodyPr/>
          <a:lstStyle/>
          <a:p>
            <a:pPr>
              <a:defRPr/>
            </a:pPr>
            <a:r>
              <a:rPr lang="nb-NO" smtClean="0"/>
              <a:t>Maria Lundberg, NCHR</a:t>
            </a:r>
            <a:endParaRPr lang="nb-NO"/>
          </a:p>
        </p:txBody>
      </p:sp>
      <p:sp>
        <p:nvSpPr>
          <p:cNvPr id="6" name="Slide Number Placeholder 5"/>
          <p:cNvSpPr>
            <a:spLocks noGrp="1"/>
          </p:cNvSpPr>
          <p:nvPr>
            <p:ph type="sldNum" sz="quarter" idx="12"/>
          </p:nvPr>
        </p:nvSpPr>
        <p:spPr/>
        <p:txBody>
          <a:bodyPr/>
          <a:lstStyle/>
          <a:p>
            <a:pPr>
              <a:defRPr/>
            </a:pPr>
            <a:fld id="{17735220-637C-42BC-95E2-965D0462E05B}" type="slidenum">
              <a:rPr lang="nb-NO" smtClean="0"/>
              <a:pPr>
                <a:defRPr/>
              </a:pPr>
              <a:t>28</a:t>
            </a:fld>
            <a:endParaRPr lang="nb-NO"/>
          </a:p>
        </p:txBody>
      </p:sp>
    </p:spTree>
    <p:extLst>
      <p:ext uri="{BB962C8B-B14F-4D97-AF65-F5344CB8AC3E}">
        <p14:creationId xmlns:p14="http://schemas.microsoft.com/office/powerpoint/2010/main" val="3906483418"/>
      </p:ext>
    </p:extLst>
  </p:cSld>
  <p:clrMapOvr>
    <a:masterClrMapping/>
  </p:clrMapOvr>
  <p:transition spd="slow">
    <p:pull dir="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nb-NO" sz="2800" smtClean="0">
                <a:solidFill>
                  <a:srgbClr val="7B9899"/>
                </a:solidFill>
              </a:rPr>
              <a:t>Early examples of protection of individuals or groups</a:t>
            </a:r>
            <a:endParaRPr lang="en-US" sz="2800" smtClean="0">
              <a:solidFill>
                <a:srgbClr val="7B9899"/>
              </a:solidFill>
            </a:endParaRPr>
          </a:p>
        </p:txBody>
      </p:sp>
      <p:sp>
        <p:nvSpPr>
          <p:cNvPr id="36867"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3686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3686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63CF8C8-3C1F-4A7D-A39F-538F2364F76D}" type="slidenum">
              <a:rPr lang="nb-NO" smtClean="0">
                <a:solidFill>
                  <a:srgbClr val="7B9899"/>
                </a:solidFill>
              </a:rPr>
              <a:pPr eaLnBrk="1" hangingPunct="1"/>
              <a:t>29</a:t>
            </a:fld>
            <a:endParaRPr lang="nb-NO" smtClean="0">
              <a:solidFill>
                <a:srgbClr val="7B9899"/>
              </a:solidFill>
            </a:endParaRPr>
          </a:p>
        </p:txBody>
      </p:sp>
      <p:sp>
        <p:nvSpPr>
          <p:cNvPr id="36870" name="Content Placeholder 2"/>
          <p:cNvSpPr>
            <a:spLocks noGrp="1"/>
          </p:cNvSpPr>
          <p:nvPr>
            <p:ph sz="quarter" idx="1"/>
          </p:nvPr>
        </p:nvSpPr>
        <p:spPr>
          <a:xfrm>
            <a:off x="301625" y="1527175"/>
            <a:ext cx="8504238" cy="4572000"/>
          </a:xfrm>
        </p:spPr>
        <p:txBody>
          <a:bodyPr/>
          <a:lstStyle/>
          <a:p>
            <a:pPr lvl="1" eaLnBrk="1" hangingPunct="1">
              <a:lnSpc>
                <a:spcPct val="90000"/>
              </a:lnSpc>
            </a:pPr>
            <a:r>
              <a:rPr lang="en-US" sz="1800" smtClean="0"/>
              <a:t>Humanitarian intervention</a:t>
            </a:r>
          </a:p>
          <a:p>
            <a:pPr lvl="2" eaLnBrk="1" hangingPunct="1">
              <a:lnSpc>
                <a:spcPct val="90000"/>
              </a:lnSpc>
            </a:pPr>
            <a:r>
              <a:rPr lang="nb-NO" sz="1600" smtClean="0"/>
              <a:t>17th century</a:t>
            </a:r>
          </a:p>
          <a:p>
            <a:pPr lvl="2" eaLnBrk="1" hangingPunct="1">
              <a:lnSpc>
                <a:spcPct val="90000"/>
              </a:lnSpc>
            </a:pPr>
            <a:r>
              <a:rPr lang="nb-NO" sz="1600" smtClean="0"/>
              <a:t>The use of force to stop the maltreatment by a state of its own nationals</a:t>
            </a:r>
          </a:p>
          <a:p>
            <a:pPr lvl="2" eaLnBrk="1" hangingPunct="1">
              <a:lnSpc>
                <a:spcPct val="90000"/>
              </a:lnSpc>
            </a:pPr>
            <a:r>
              <a:rPr lang="nb-NO" sz="1600" smtClean="0"/>
              <a:t>Maltreatment shocking the community of nations </a:t>
            </a:r>
          </a:p>
          <a:p>
            <a:pPr lvl="1" eaLnBrk="1" hangingPunct="1">
              <a:lnSpc>
                <a:spcPct val="90000"/>
              </a:lnSpc>
            </a:pPr>
            <a:r>
              <a:rPr lang="nb-NO" sz="1800" smtClean="0"/>
              <a:t>Art. 4.h. of the Constitutive Act of the African Union (2000)</a:t>
            </a:r>
          </a:p>
          <a:p>
            <a:pPr lvl="2" eaLnBrk="1" hangingPunct="1">
              <a:lnSpc>
                <a:spcPct val="90000"/>
              </a:lnSpc>
            </a:pPr>
            <a:r>
              <a:rPr lang="en-US" sz="1600" smtClean="0"/>
              <a:t>The right of the Union to intervene in a Member State pursuant to a decision of the Assembly in respect of grave circumstances, namely war crimes, genocide and crimes against humanity; </a:t>
            </a:r>
            <a:br>
              <a:rPr lang="en-US" sz="1600" smtClean="0"/>
            </a:br>
            <a:endParaRPr lang="en-US" sz="1600" smtClean="0"/>
          </a:p>
          <a:p>
            <a:pPr lvl="1" eaLnBrk="1" hangingPunct="1">
              <a:lnSpc>
                <a:spcPct val="90000"/>
              </a:lnSpc>
            </a:pPr>
            <a:r>
              <a:rPr lang="en-US" sz="1800" smtClean="0"/>
              <a:t>Slaves/slavery</a:t>
            </a:r>
          </a:p>
          <a:p>
            <a:pPr lvl="2" eaLnBrk="1" hangingPunct="1">
              <a:lnSpc>
                <a:spcPct val="90000"/>
              </a:lnSpc>
            </a:pPr>
            <a:r>
              <a:rPr lang="nb-NO" sz="1600" smtClean="0"/>
              <a:t>19</a:t>
            </a:r>
            <a:r>
              <a:rPr lang="nb-NO" sz="1600" baseline="30000" smtClean="0"/>
              <a:t>th</a:t>
            </a:r>
            <a:r>
              <a:rPr lang="nb-NO" sz="1600" smtClean="0"/>
              <a:t> century</a:t>
            </a:r>
          </a:p>
          <a:p>
            <a:pPr lvl="2" eaLnBrk="1" hangingPunct="1">
              <a:lnSpc>
                <a:spcPct val="90000"/>
              </a:lnSpc>
            </a:pPr>
            <a:r>
              <a:rPr lang="nb-NO" sz="1600" smtClean="0"/>
              <a:t>From the prohibition of slave trade to slavery</a:t>
            </a:r>
          </a:p>
          <a:p>
            <a:pPr lvl="1" eaLnBrk="1" hangingPunct="1">
              <a:lnSpc>
                <a:spcPct val="90000"/>
              </a:lnSpc>
            </a:pPr>
            <a:r>
              <a:rPr lang="nb-NO" sz="1800" smtClean="0"/>
              <a:t>Art. 8 ICCPR </a:t>
            </a:r>
            <a:endParaRPr lang="en-US" b="1" smtClean="0"/>
          </a:p>
          <a:p>
            <a:pPr lvl="1" eaLnBrk="1" hangingPunct="1"/>
            <a:r>
              <a:rPr lang="en-US" sz="1100" smtClean="0"/>
              <a:t>1. No one shall be held in slavery; slavery and the slave-trade in all their forms shall be prohibited. </a:t>
            </a:r>
          </a:p>
          <a:p>
            <a:pPr lvl="1" eaLnBrk="1" hangingPunct="1"/>
            <a:r>
              <a:rPr lang="en-US" sz="1100" smtClean="0"/>
              <a:t>2. No one shall be held in servitude. </a:t>
            </a:r>
          </a:p>
          <a:p>
            <a:pPr lvl="1" eaLnBrk="1" hangingPunct="1"/>
            <a:r>
              <a:rPr lang="en-US" sz="1100" smtClean="0"/>
              <a:t>3.(a) No one shall be required to perform forced or compulsory labour…; </a:t>
            </a:r>
          </a:p>
          <a:p>
            <a:pPr lvl="1" eaLnBrk="1" hangingPunct="1">
              <a:lnSpc>
                <a:spcPct val="90000"/>
              </a:lnSpc>
            </a:pPr>
            <a:endParaRPr lang="en-US" sz="1800" smtClean="0"/>
          </a:p>
        </p:txBody>
      </p:sp>
    </p:spTree>
  </p:cSld>
  <p:clrMapOvr>
    <a:masterClrMapping/>
  </p:clrMapOvr>
  <p:transition spd="slow">
    <p:pull dir="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nb-NO" smtClean="0">
                <a:solidFill>
                  <a:srgbClr val="7B9899"/>
                </a:solidFill>
              </a:rPr>
              <a:t>Historical basis</a:t>
            </a:r>
          </a:p>
        </p:txBody>
      </p:sp>
      <p:sp>
        <p:nvSpPr>
          <p:cNvPr id="19459"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nb-NO" smtClean="0">
                <a:solidFill>
                  <a:srgbClr val="FFFFFF"/>
                </a:solidFill>
              </a:rPr>
              <a:t>26 August 2014</a:t>
            </a:r>
            <a:endParaRPr lang="nb-NO" dirty="0" smtClean="0">
              <a:solidFill>
                <a:srgbClr val="FFFFFF"/>
              </a:solidFill>
            </a:endParaRPr>
          </a:p>
        </p:txBody>
      </p:sp>
      <p:sp>
        <p:nvSpPr>
          <p:cNvPr id="1946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nb-NO" smtClean="0">
                <a:solidFill>
                  <a:srgbClr val="FFFFFF"/>
                </a:solidFill>
              </a:rPr>
              <a:t>Maria Lundberg, NCHR</a:t>
            </a:r>
          </a:p>
        </p:txBody>
      </p:sp>
      <p:sp>
        <p:nvSpPr>
          <p:cNvPr id="1946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4C9F9D5C-7409-4AD9-BCBD-EC530B356FB2}" type="slidenum">
              <a:rPr lang="nb-NO" smtClean="0">
                <a:solidFill>
                  <a:srgbClr val="7B9899"/>
                </a:solidFill>
              </a:rPr>
              <a:pPr eaLnBrk="1" hangingPunct="1"/>
              <a:t>30</a:t>
            </a:fld>
            <a:endParaRPr lang="nb-NO" smtClean="0">
              <a:solidFill>
                <a:srgbClr val="7B9899"/>
              </a:solidFill>
            </a:endParaRPr>
          </a:p>
        </p:txBody>
      </p:sp>
      <p:sp>
        <p:nvSpPr>
          <p:cNvPr id="19462" name="Rectangle 3"/>
          <p:cNvSpPr>
            <a:spLocks noGrp="1" noChangeArrowheads="1"/>
          </p:cNvSpPr>
          <p:nvPr>
            <p:ph sz="quarter" idx="1"/>
          </p:nvPr>
        </p:nvSpPr>
        <p:spPr>
          <a:xfrm>
            <a:off x="301625" y="1527175"/>
            <a:ext cx="8504238" cy="4572000"/>
          </a:xfrm>
        </p:spPr>
        <p:txBody>
          <a:bodyPr/>
          <a:lstStyle/>
          <a:p>
            <a:pPr eaLnBrk="1" hangingPunct="1">
              <a:lnSpc>
                <a:spcPct val="90000"/>
              </a:lnSpc>
            </a:pPr>
            <a:r>
              <a:rPr lang="en-GB" altLang="zh-CN" smtClean="0">
                <a:ea typeface="宋体" pitchFamily="2" charset="-122"/>
              </a:rPr>
              <a:t>From 17</a:t>
            </a:r>
            <a:r>
              <a:rPr lang="en-GB" altLang="zh-CN" baseline="30000" smtClean="0">
                <a:ea typeface="宋体" pitchFamily="2" charset="-122"/>
              </a:rPr>
              <a:t>th</a:t>
            </a:r>
            <a:r>
              <a:rPr lang="en-GB" altLang="zh-CN" smtClean="0">
                <a:ea typeface="宋体" pitchFamily="2" charset="-122"/>
              </a:rPr>
              <a:t> century in Europe: minority rights were part of different peace settlements.</a:t>
            </a:r>
            <a:r>
              <a:rPr lang="nb-NO" altLang="zh-CN" smtClean="0">
                <a:ea typeface="宋体" pitchFamily="2" charset="-122"/>
              </a:rPr>
              <a:t> </a:t>
            </a:r>
          </a:p>
          <a:p>
            <a:pPr eaLnBrk="1" hangingPunct="1">
              <a:lnSpc>
                <a:spcPct val="90000"/>
              </a:lnSpc>
            </a:pPr>
            <a:r>
              <a:rPr lang="en-GB" altLang="zh-CN" smtClean="0">
                <a:ea typeface="宋体" pitchFamily="2" charset="-122"/>
              </a:rPr>
              <a:t>The League of Nations - minority protection became the compensation for those groups which were not granted national self-determination and independent statehood</a:t>
            </a:r>
          </a:p>
          <a:p>
            <a:pPr eaLnBrk="1" hangingPunct="1">
              <a:lnSpc>
                <a:spcPct val="90000"/>
              </a:lnSpc>
            </a:pPr>
            <a:r>
              <a:rPr lang="en-GB" altLang="zh-CN" smtClean="0">
                <a:ea typeface="宋体" pitchFamily="2" charset="-122"/>
              </a:rPr>
              <a:t>States were forced to accept separate treaties (or unilateral documents) for </a:t>
            </a:r>
            <a:r>
              <a:rPr lang="en-GB" altLang="zh-CN" b="1" smtClean="0">
                <a:ea typeface="宋体" pitchFamily="2" charset="-122"/>
              </a:rPr>
              <a:t>specific minorities </a:t>
            </a:r>
            <a:r>
              <a:rPr lang="en-GB" altLang="zh-CN" smtClean="0">
                <a:ea typeface="宋体" pitchFamily="2" charset="-122"/>
              </a:rPr>
              <a:t>as part of the peace settlement by the victorious powers.</a:t>
            </a:r>
          </a:p>
          <a:p>
            <a:pPr lvl="1" eaLnBrk="1" hangingPunct="1">
              <a:lnSpc>
                <a:spcPct val="90000"/>
              </a:lnSpc>
            </a:pPr>
            <a:r>
              <a:rPr lang="en-GB" altLang="zh-CN" smtClean="0">
                <a:ea typeface="宋体" pitchFamily="2" charset="-122"/>
              </a:rPr>
              <a:t>See Treaty between the Principal Allied Powers and Poland, 29 June 1919.  </a:t>
            </a:r>
            <a:endParaRPr lang="nb-NO" altLang="zh-CN" smtClean="0">
              <a:ea typeface="宋体" pitchFamily="2" charset="-122"/>
            </a:endParaRPr>
          </a:p>
          <a:p>
            <a:pPr eaLnBrk="1" hangingPunct="1">
              <a:lnSpc>
                <a:spcPct val="90000"/>
              </a:lnSpc>
              <a:buFont typeface="Wingdings 2" pitchFamily="18" charset="2"/>
              <a:buNone/>
            </a:pPr>
            <a:endParaRPr lang="nb-NO" smtClean="0"/>
          </a:p>
        </p:txBody>
      </p:sp>
    </p:spTree>
    <p:extLst>
      <p:ext uri="{BB962C8B-B14F-4D97-AF65-F5344CB8AC3E}">
        <p14:creationId xmlns:p14="http://schemas.microsoft.com/office/powerpoint/2010/main" val="1693231586"/>
      </p:ext>
    </p:extLst>
  </p:cSld>
  <p:clrMapOvr>
    <a:masterClrMapping/>
  </p:clrMapOvr>
  <p:transition spd="slow">
    <p:pull dir="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nb-NO" sz="2400" smtClean="0">
                <a:solidFill>
                  <a:srgbClr val="7B9899"/>
                </a:solidFill>
              </a:rPr>
              <a:t>GA RES 217 (III) C </a:t>
            </a:r>
            <a:br>
              <a:rPr lang="nb-NO" sz="2400" smtClean="0">
                <a:solidFill>
                  <a:srgbClr val="7B9899"/>
                </a:solidFill>
              </a:rPr>
            </a:br>
            <a:r>
              <a:rPr lang="nb-NO" sz="2400" smtClean="0">
                <a:solidFill>
                  <a:srgbClr val="7B9899"/>
                </a:solidFill>
              </a:rPr>
              <a:t>1948</a:t>
            </a:r>
            <a:endParaRPr lang="en-US" sz="2400" smtClean="0">
              <a:solidFill>
                <a:srgbClr val="7B9899"/>
              </a:solidFill>
            </a:endParaRPr>
          </a:p>
        </p:txBody>
      </p:sp>
      <p:sp>
        <p:nvSpPr>
          <p:cNvPr id="20483"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nb-NO" smtClean="0">
                <a:solidFill>
                  <a:srgbClr val="FFFFFF"/>
                </a:solidFill>
              </a:rPr>
              <a:t>26 August 2014</a:t>
            </a:r>
            <a:endParaRPr lang="nb-NO" dirty="0" smtClean="0">
              <a:solidFill>
                <a:srgbClr val="FFFFFF"/>
              </a:solidFill>
            </a:endParaRPr>
          </a:p>
        </p:txBody>
      </p:sp>
      <p:sp>
        <p:nvSpPr>
          <p:cNvPr id="2048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nb-NO" smtClean="0">
                <a:solidFill>
                  <a:srgbClr val="FFFFFF"/>
                </a:solidFill>
              </a:rPr>
              <a:t>Maria Lundberg, NCHR</a:t>
            </a:r>
          </a:p>
        </p:txBody>
      </p:sp>
      <p:sp>
        <p:nvSpPr>
          <p:cNvPr id="2048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A30011B4-242D-4E79-86D9-795F8AE3FE3E}" type="slidenum">
              <a:rPr lang="nb-NO" smtClean="0">
                <a:solidFill>
                  <a:srgbClr val="7B9899"/>
                </a:solidFill>
              </a:rPr>
              <a:pPr eaLnBrk="1" hangingPunct="1"/>
              <a:t>31</a:t>
            </a:fld>
            <a:endParaRPr lang="nb-NO" smtClean="0">
              <a:solidFill>
                <a:srgbClr val="7B9899"/>
              </a:solidFill>
            </a:endParaRPr>
          </a:p>
        </p:txBody>
      </p:sp>
      <p:pic>
        <p:nvPicPr>
          <p:cNvPr id="2048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243013" y="1527175"/>
            <a:ext cx="6621462" cy="4572000"/>
          </a:xfrm>
          <a:noFill/>
        </p:spPr>
      </p:pic>
    </p:spTree>
    <p:extLst>
      <p:ext uri="{BB962C8B-B14F-4D97-AF65-F5344CB8AC3E}">
        <p14:creationId xmlns:p14="http://schemas.microsoft.com/office/powerpoint/2010/main" val="4224641117"/>
      </p:ext>
    </p:extLst>
  </p:cSld>
  <p:clrMapOvr>
    <a:masterClrMapping/>
  </p:clrMapOvr>
  <p:transition spd="slow">
    <p:pull dir="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nb-NO" dirty="0" smtClean="0"/>
              <a:t>Universal </a:t>
            </a:r>
            <a:r>
              <a:rPr lang="nb-NO" dirty="0"/>
              <a:t>D</a:t>
            </a:r>
            <a:r>
              <a:rPr lang="nb-NO" dirty="0" smtClean="0"/>
              <a:t>eclaration of Human Rights </a:t>
            </a:r>
            <a:endParaRPr lang="nb-NO" dirty="0"/>
          </a:p>
        </p:txBody>
      </p:sp>
      <p:sp>
        <p:nvSpPr>
          <p:cNvPr id="3" name="Content Placeholder 2"/>
          <p:cNvSpPr>
            <a:spLocks noGrp="1"/>
          </p:cNvSpPr>
          <p:nvPr>
            <p:ph sz="quarter" idx="1"/>
          </p:nvPr>
        </p:nvSpPr>
        <p:spPr>
          <a:xfrm>
            <a:off x="301625" y="1527175"/>
            <a:ext cx="8504238" cy="4572000"/>
          </a:xfrm>
        </p:spPr>
        <p:txBody>
          <a:bodyPr/>
          <a:lstStyle/>
          <a:p>
            <a:pPr>
              <a:defRPr/>
            </a:pPr>
            <a:r>
              <a:rPr lang="en-GB" sz="2800" dirty="0" smtClean="0"/>
              <a:t>Non-discrimination</a:t>
            </a:r>
          </a:p>
          <a:p>
            <a:pPr lvl="1">
              <a:defRPr/>
            </a:pPr>
            <a:r>
              <a:rPr lang="en-GB" sz="2300" dirty="0" smtClean="0"/>
              <a:t>Article 2: Everyone is entitled to all the rights and freedoms set forth in this Declaration, without distinction of any kind, such as race, colour, sex, language, religion, political or other opinion, national or social origin, property, birth or other status. </a:t>
            </a:r>
          </a:p>
          <a:p>
            <a:pPr>
              <a:defRPr/>
            </a:pPr>
            <a:r>
              <a:rPr lang="en-GB" sz="2800" dirty="0" smtClean="0"/>
              <a:t>Rights to participate in cultural life</a:t>
            </a:r>
          </a:p>
          <a:p>
            <a:pPr lvl="1">
              <a:defRPr/>
            </a:pPr>
            <a:r>
              <a:rPr lang="en-GB" sz="2300" dirty="0" smtClean="0">
                <a:solidFill>
                  <a:prstClr val="black"/>
                </a:solidFill>
                <a:latin typeface="Calibri"/>
              </a:rPr>
              <a:t>Article 27(1) Everyone has the right freely to participate in the cultural life of the community, to enjoy the arts and to share in scientific advancement and its benefits.</a:t>
            </a:r>
          </a:p>
          <a:p>
            <a:pPr marL="0" indent="0">
              <a:buFont typeface="Wingdings 2" pitchFamily="18" charset="2"/>
              <a:buNone/>
              <a:defRPr/>
            </a:pPr>
            <a:endParaRPr lang="nb-NO" dirty="0"/>
          </a:p>
        </p:txBody>
      </p:sp>
      <p:sp>
        <p:nvSpPr>
          <p:cNvPr id="21508"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nb-NO" smtClean="0">
                <a:solidFill>
                  <a:srgbClr val="FFFFFF"/>
                </a:solidFill>
              </a:rPr>
              <a:t>26 August 2014</a:t>
            </a:r>
            <a:endParaRPr lang="nb-NO" dirty="0" smtClean="0">
              <a:solidFill>
                <a:srgbClr val="FFFFFF"/>
              </a:solidFill>
            </a:endParaRPr>
          </a:p>
        </p:txBody>
      </p:sp>
      <p:sp>
        <p:nvSpPr>
          <p:cNvPr id="21509"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nb-NO" smtClean="0">
                <a:solidFill>
                  <a:srgbClr val="FFFFFF"/>
                </a:solidFill>
              </a:rPr>
              <a:t>Maria Lundberg, NCHR</a:t>
            </a:r>
          </a:p>
        </p:txBody>
      </p:sp>
      <p:sp>
        <p:nvSpPr>
          <p:cNvPr id="2151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CF322F9B-6B2B-40B5-BB54-FEAE0363EE3E}" type="slidenum">
              <a:rPr lang="nb-NO" smtClean="0">
                <a:solidFill>
                  <a:srgbClr val="7B9899"/>
                </a:solidFill>
              </a:rPr>
              <a:pPr eaLnBrk="1" hangingPunct="1"/>
              <a:t>32</a:t>
            </a:fld>
            <a:endParaRPr lang="nb-NO" smtClean="0">
              <a:solidFill>
                <a:srgbClr val="7B9899"/>
              </a:solidFill>
            </a:endParaRPr>
          </a:p>
        </p:txBody>
      </p:sp>
    </p:spTree>
    <p:extLst>
      <p:ext uri="{BB962C8B-B14F-4D97-AF65-F5344CB8AC3E}">
        <p14:creationId xmlns:p14="http://schemas.microsoft.com/office/powerpoint/2010/main" val="1238100805"/>
      </p:ext>
    </p:extLst>
  </p:cSld>
  <p:clrMapOvr>
    <a:masterClrMapping/>
  </p:clrMapOvr>
  <p:transition spd="slow">
    <p:pull dir="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sz="quarter" idx="1"/>
          </p:nvPr>
        </p:nvSpPr>
        <p:spPr>
          <a:xfrm>
            <a:off x="301625" y="1527175"/>
            <a:ext cx="8504238" cy="4572000"/>
          </a:xfrm>
        </p:spPr>
        <p:txBody>
          <a:bodyPr/>
          <a:lstStyle/>
          <a:p>
            <a:pPr eaLnBrk="1" hangingPunct="1">
              <a:lnSpc>
                <a:spcPct val="80000"/>
              </a:lnSpc>
            </a:pPr>
            <a:endParaRPr lang="en-US" altLang="zh-CN" sz="2400" smtClean="0">
              <a:ea typeface="宋体" pitchFamily="2" charset="-122"/>
            </a:endParaRPr>
          </a:p>
          <a:p>
            <a:pPr eaLnBrk="1" hangingPunct="1">
              <a:lnSpc>
                <a:spcPct val="80000"/>
              </a:lnSpc>
            </a:pPr>
            <a:r>
              <a:rPr lang="en-US" sz="2400" smtClean="0"/>
              <a:t>In those States in which ethnic, religious or linguistic minorities exist, persons belonging to such minorities </a:t>
            </a:r>
            <a:r>
              <a:rPr lang="en-US" altLang="zh-CN" sz="2400" smtClean="0">
                <a:ea typeface="宋体" pitchFamily="2" charset="-122"/>
              </a:rPr>
              <a:t>shall not be denied the right, in community with other members of their group, to enjoy their own culture, to profess and practice their own religion, or to use their own language</a:t>
            </a:r>
          </a:p>
          <a:p>
            <a:pPr eaLnBrk="1" hangingPunct="1">
              <a:lnSpc>
                <a:spcPct val="80000"/>
              </a:lnSpc>
            </a:pPr>
            <a:r>
              <a:rPr lang="en-US" altLang="zh-CN" sz="2400" smtClean="0">
                <a:ea typeface="宋体" pitchFamily="2" charset="-122"/>
              </a:rPr>
              <a:t>Key words:</a:t>
            </a:r>
          </a:p>
          <a:p>
            <a:pPr eaLnBrk="1" hangingPunct="1">
              <a:lnSpc>
                <a:spcPct val="80000"/>
              </a:lnSpc>
              <a:buFont typeface="Wingdings" pitchFamily="2" charset="2"/>
              <a:buChar char="Ø"/>
            </a:pPr>
            <a:r>
              <a:rPr lang="en-US" altLang="zh-CN" sz="2400" smtClean="0">
                <a:ea typeface="宋体" pitchFamily="2" charset="-122"/>
              </a:rPr>
              <a:t>Exist</a:t>
            </a:r>
          </a:p>
          <a:p>
            <a:pPr eaLnBrk="1" hangingPunct="1">
              <a:lnSpc>
                <a:spcPct val="80000"/>
              </a:lnSpc>
              <a:buFont typeface="Wingdings" pitchFamily="2" charset="2"/>
              <a:buChar char="Ø"/>
            </a:pPr>
            <a:r>
              <a:rPr lang="en-US" sz="2400" smtClean="0"/>
              <a:t>Ethnic, religious or linguistic minorities</a:t>
            </a:r>
            <a:endParaRPr lang="en-US" altLang="zh-CN" sz="2400" smtClean="0">
              <a:ea typeface="宋体" pitchFamily="2" charset="-122"/>
            </a:endParaRPr>
          </a:p>
          <a:p>
            <a:pPr eaLnBrk="1" hangingPunct="1">
              <a:lnSpc>
                <a:spcPct val="80000"/>
              </a:lnSpc>
              <a:buFont typeface="Wingdings" pitchFamily="2" charset="2"/>
              <a:buChar char="Ø"/>
            </a:pPr>
            <a:r>
              <a:rPr lang="en-US" altLang="zh-CN" sz="2400" smtClean="0">
                <a:ea typeface="宋体" pitchFamily="2" charset="-122"/>
              </a:rPr>
              <a:t>Shall not be denied</a:t>
            </a:r>
          </a:p>
          <a:p>
            <a:pPr eaLnBrk="1" hangingPunct="1">
              <a:lnSpc>
                <a:spcPct val="80000"/>
              </a:lnSpc>
              <a:buFont typeface="Wingdings" pitchFamily="2" charset="2"/>
              <a:buChar char="Ø"/>
            </a:pPr>
            <a:r>
              <a:rPr lang="en-US" altLang="zh-CN" sz="2400" smtClean="0">
                <a:ea typeface="宋体" pitchFamily="2" charset="-122"/>
              </a:rPr>
              <a:t>Individual rights but to be enjoyed in community with other members of the group</a:t>
            </a:r>
          </a:p>
          <a:p>
            <a:pPr eaLnBrk="1" hangingPunct="1">
              <a:lnSpc>
                <a:spcPct val="80000"/>
              </a:lnSpc>
              <a:buFont typeface="Wingdings" pitchFamily="2" charset="2"/>
              <a:buChar char="Ø"/>
            </a:pPr>
            <a:r>
              <a:rPr lang="en-US" altLang="zh-CN" sz="2400" smtClean="0">
                <a:ea typeface="宋体" pitchFamily="2" charset="-122"/>
              </a:rPr>
              <a:t>Enjoy, profess and practice and/or use</a:t>
            </a:r>
          </a:p>
          <a:p>
            <a:pPr eaLnBrk="1" hangingPunct="1">
              <a:lnSpc>
                <a:spcPct val="80000"/>
              </a:lnSpc>
            </a:pPr>
            <a:endParaRPr lang="en-US" altLang="zh-CN" sz="2400" smtClean="0">
              <a:ea typeface="宋体" pitchFamily="2" charset="-122"/>
            </a:endParaRPr>
          </a:p>
          <a:p>
            <a:pPr eaLnBrk="1" hangingPunct="1"/>
            <a:endParaRPr lang="nb-NO" smtClean="0"/>
          </a:p>
        </p:txBody>
      </p:sp>
      <p:sp>
        <p:nvSpPr>
          <p:cNvPr id="33795"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nb-NO" smtClean="0">
                <a:solidFill>
                  <a:srgbClr val="FFFFFF"/>
                </a:solidFill>
              </a:rPr>
              <a:t>26 August 2014</a:t>
            </a:r>
            <a:endParaRPr lang="nb-NO" dirty="0" smtClean="0">
              <a:solidFill>
                <a:srgbClr val="FFFFFF"/>
              </a:solidFill>
            </a:endParaRPr>
          </a:p>
        </p:txBody>
      </p:sp>
      <p:sp>
        <p:nvSpPr>
          <p:cNvPr id="3379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r>
              <a:rPr lang="nb-NO" smtClean="0">
                <a:solidFill>
                  <a:srgbClr val="FFFFFF"/>
                </a:solidFill>
              </a:rPr>
              <a:t>Maria Lundberg, NCHR</a:t>
            </a:r>
          </a:p>
        </p:txBody>
      </p:sp>
      <p:sp>
        <p:nvSpPr>
          <p:cNvPr id="3379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75B97FC8-015C-4A05-929E-4EFC8ACA0F62}" type="slidenum">
              <a:rPr lang="nb-NO" smtClean="0">
                <a:solidFill>
                  <a:srgbClr val="7B9899"/>
                </a:solidFill>
              </a:rPr>
              <a:pPr eaLnBrk="1" hangingPunct="1"/>
              <a:t>33</a:t>
            </a:fld>
            <a:endParaRPr lang="nb-NO" smtClean="0">
              <a:solidFill>
                <a:srgbClr val="7B9899"/>
              </a:solidFill>
            </a:endParaRPr>
          </a:p>
        </p:txBody>
      </p:sp>
      <p:sp>
        <p:nvSpPr>
          <p:cNvPr id="33798" name="Title 1"/>
          <p:cNvSpPr>
            <a:spLocks noGrp="1"/>
          </p:cNvSpPr>
          <p:nvPr>
            <p:ph type="title"/>
          </p:nvPr>
        </p:nvSpPr>
        <p:spPr/>
        <p:txBody>
          <a:bodyPr/>
          <a:lstStyle/>
          <a:p>
            <a:pPr eaLnBrk="1" hangingPunct="1"/>
            <a:r>
              <a:rPr lang="en-US" sz="3600" smtClean="0">
                <a:solidFill>
                  <a:srgbClr val="7B9899"/>
                </a:solidFill>
              </a:rPr>
              <a:t/>
            </a:r>
            <a:br>
              <a:rPr lang="en-US" sz="3600" smtClean="0">
                <a:solidFill>
                  <a:srgbClr val="7B9899"/>
                </a:solidFill>
              </a:rPr>
            </a:br>
            <a:r>
              <a:rPr lang="en-US" sz="3600" smtClean="0">
                <a:solidFill>
                  <a:srgbClr val="7B9899"/>
                </a:solidFill>
              </a:rPr>
              <a:t>Article 27 ICCPR</a:t>
            </a:r>
            <a:endParaRPr lang="nb-NO" smtClean="0">
              <a:solidFill>
                <a:srgbClr val="7B9899"/>
              </a:solidFill>
            </a:endParaRPr>
          </a:p>
        </p:txBody>
      </p:sp>
    </p:spTree>
    <p:extLst>
      <p:ext uri="{BB962C8B-B14F-4D97-AF65-F5344CB8AC3E}">
        <p14:creationId xmlns:p14="http://schemas.microsoft.com/office/powerpoint/2010/main" val="4293143217"/>
      </p:ext>
    </p:extLst>
  </p:cSld>
  <p:clrMapOvr>
    <a:masterClrMapping/>
  </p:clrMapOvr>
  <p:transition spd="slow">
    <p:pull dir="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nb-NO" sz="3200" smtClean="0"/>
              <a:t>Reservations, Limitations and Derogations</a:t>
            </a:r>
          </a:p>
        </p:txBody>
      </p:sp>
      <p:sp>
        <p:nvSpPr>
          <p:cNvPr id="4099" name="Rectangle 3"/>
          <p:cNvSpPr>
            <a:spLocks noGrp="1" noChangeArrowheads="1"/>
          </p:cNvSpPr>
          <p:nvPr>
            <p:ph type="body" idx="1"/>
          </p:nvPr>
        </p:nvSpPr>
        <p:spPr/>
        <p:txBody>
          <a:bodyPr/>
          <a:lstStyle/>
          <a:p>
            <a:pPr marL="812800" indent="-812800"/>
            <a:r>
              <a:rPr lang="en-US" altLang="nb-NO" smtClean="0"/>
              <a:t>In accordance with international human rights law there are essentially three ways in which the State may limit or restrict the scope of its obligations:</a:t>
            </a:r>
          </a:p>
          <a:p>
            <a:pPr marL="812800" indent="-812800"/>
            <a:r>
              <a:rPr lang="en-US" altLang="nb-NO" smtClean="0"/>
              <a:t>Reservations to treaties</a:t>
            </a:r>
          </a:p>
          <a:p>
            <a:pPr marL="812800" indent="-812800"/>
            <a:r>
              <a:rPr lang="en-US" altLang="nb-NO" smtClean="0"/>
              <a:t>Express limitations to rights</a:t>
            </a:r>
          </a:p>
          <a:p>
            <a:pPr marL="812800" indent="-812800"/>
            <a:r>
              <a:rPr lang="en-US" altLang="nb-NO" smtClean="0"/>
              <a:t>Derogations from rights</a:t>
            </a:r>
          </a:p>
          <a:p>
            <a:pPr marL="812800" indent="-812800"/>
            <a:endParaRPr lang="en-US" altLang="nb-NO" smtClean="0"/>
          </a:p>
          <a:p>
            <a:pPr marL="812800" indent="-812800">
              <a:buFontTx/>
              <a:buNone/>
            </a:pPr>
            <a:endParaRPr lang="en-US" altLang="nb-NO" smtClean="0"/>
          </a:p>
          <a:p>
            <a:pPr marL="812800" indent="-812800"/>
            <a:endParaRPr lang="nb-NO" altLang="nb-NO" smtClean="0"/>
          </a:p>
        </p:txBody>
      </p:sp>
      <p:sp>
        <p:nvSpPr>
          <p:cNvPr id="2" name="Date Placeholder 1"/>
          <p:cNvSpPr>
            <a:spLocks noGrp="1"/>
          </p:cNvSpPr>
          <p:nvPr>
            <p:ph type="dt" sz="half" idx="10"/>
          </p:nvPr>
        </p:nvSpPr>
        <p:spPr/>
        <p:txBody>
          <a:bodyPr/>
          <a:lstStyle/>
          <a:p>
            <a:pPr>
              <a:defRPr/>
            </a:pPr>
            <a:r>
              <a:rPr lang="nb-NO" smtClean="0"/>
              <a:t>26 August 2014</a:t>
            </a:r>
            <a:endParaRPr lang="nb-NO"/>
          </a:p>
        </p:txBody>
      </p:sp>
      <p:sp>
        <p:nvSpPr>
          <p:cNvPr id="3" name="Footer Placeholder 2"/>
          <p:cNvSpPr>
            <a:spLocks noGrp="1"/>
          </p:cNvSpPr>
          <p:nvPr>
            <p:ph type="ftr" sz="quarter" idx="11"/>
          </p:nvPr>
        </p:nvSpPr>
        <p:spPr/>
        <p:txBody>
          <a:bodyPr/>
          <a:lstStyle/>
          <a:p>
            <a:pPr>
              <a:defRPr/>
            </a:pPr>
            <a:r>
              <a:rPr lang="nb-NO" smtClean="0"/>
              <a:t>Maria Lundberg, NCHR</a:t>
            </a:r>
            <a:endParaRPr lang="nb-NO"/>
          </a:p>
        </p:txBody>
      </p:sp>
      <p:sp>
        <p:nvSpPr>
          <p:cNvPr id="4" name="Slide Number Placeholder 3"/>
          <p:cNvSpPr>
            <a:spLocks noGrp="1"/>
          </p:cNvSpPr>
          <p:nvPr>
            <p:ph type="sldNum" sz="quarter" idx="12"/>
          </p:nvPr>
        </p:nvSpPr>
        <p:spPr/>
        <p:txBody>
          <a:bodyPr/>
          <a:lstStyle/>
          <a:p>
            <a:pPr>
              <a:defRPr/>
            </a:pPr>
            <a:fld id="{17735220-637C-42BC-95E2-965D0462E05B}" type="slidenum">
              <a:rPr lang="nb-NO" smtClean="0"/>
              <a:pPr>
                <a:defRPr/>
              </a:pPr>
              <a:t>34</a:t>
            </a:fld>
            <a:endParaRPr lang="nb-NO"/>
          </a:p>
        </p:txBody>
      </p:sp>
    </p:spTree>
    <p:extLst>
      <p:ext uri="{BB962C8B-B14F-4D97-AF65-F5344CB8AC3E}">
        <p14:creationId xmlns:p14="http://schemas.microsoft.com/office/powerpoint/2010/main" val="1873102749"/>
      </p:ext>
    </p:extLst>
  </p:cSld>
  <p:clrMapOvr>
    <a:masterClrMapping/>
  </p:clrMapOvr>
  <p:transition spd="slow">
    <p:pull dir="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nb-NO" sz="3200" smtClean="0"/>
              <a:t>Reservations, Limitations and Derogations</a:t>
            </a:r>
            <a:endParaRPr lang="nb-NO" altLang="nb-NO" sz="3200" smtClean="0"/>
          </a:p>
        </p:txBody>
      </p:sp>
      <p:sp>
        <p:nvSpPr>
          <p:cNvPr id="5123" name="Rectangle 3"/>
          <p:cNvSpPr>
            <a:spLocks noGrp="1" noChangeArrowheads="1"/>
          </p:cNvSpPr>
          <p:nvPr>
            <p:ph type="body" idx="1"/>
          </p:nvPr>
        </p:nvSpPr>
        <p:spPr/>
        <p:txBody>
          <a:bodyPr/>
          <a:lstStyle/>
          <a:p>
            <a:endParaRPr lang="nb-NO" altLang="nb-NO" smtClean="0"/>
          </a:p>
          <a:p>
            <a:r>
              <a:rPr lang="en-US" altLang="nb-NO" smtClean="0"/>
              <a:t>A balance of interests</a:t>
            </a:r>
          </a:p>
          <a:p>
            <a:pPr lvl="1"/>
            <a:r>
              <a:rPr lang="en-US" altLang="nb-NO" smtClean="0"/>
              <a:t>Society v. individual</a:t>
            </a:r>
          </a:p>
          <a:p>
            <a:r>
              <a:rPr lang="en-US" altLang="nb-NO" smtClean="0"/>
              <a:t>Universality of human rights?</a:t>
            </a:r>
          </a:p>
          <a:p>
            <a:pPr lvl="1"/>
            <a:r>
              <a:rPr lang="en-US" altLang="nb-NO" smtClean="0"/>
              <a:t>Which universality?</a:t>
            </a:r>
          </a:p>
        </p:txBody>
      </p:sp>
      <p:sp>
        <p:nvSpPr>
          <p:cNvPr id="2" name="Date Placeholder 1"/>
          <p:cNvSpPr>
            <a:spLocks noGrp="1"/>
          </p:cNvSpPr>
          <p:nvPr>
            <p:ph type="dt" sz="half" idx="10"/>
          </p:nvPr>
        </p:nvSpPr>
        <p:spPr/>
        <p:txBody>
          <a:bodyPr/>
          <a:lstStyle/>
          <a:p>
            <a:pPr>
              <a:defRPr/>
            </a:pPr>
            <a:r>
              <a:rPr lang="nb-NO" smtClean="0"/>
              <a:t>26 August 2014</a:t>
            </a:r>
            <a:endParaRPr lang="nb-NO"/>
          </a:p>
        </p:txBody>
      </p:sp>
      <p:sp>
        <p:nvSpPr>
          <p:cNvPr id="3" name="Footer Placeholder 2"/>
          <p:cNvSpPr>
            <a:spLocks noGrp="1"/>
          </p:cNvSpPr>
          <p:nvPr>
            <p:ph type="ftr" sz="quarter" idx="11"/>
          </p:nvPr>
        </p:nvSpPr>
        <p:spPr/>
        <p:txBody>
          <a:bodyPr/>
          <a:lstStyle/>
          <a:p>
            <a:pPr>
              <a:defRPr/>
            </a:pPr>
            <a:r>
              <a:rPr lang="nb-NO" smtClean="0"/>
              <a:t>Maria Lundberg, NCHR</a:t>
            </a:r>
            <a:endParaRPr lang="nb-NO"/>
          </a:p>
        </p:txBody>
      </p:sp>
      <p:sp>
        <p:nvSpPr>
          <p:cNvPr id="4" name="Slide Number Placeholder 3"/>
          <p:cNvSpPr>
            <a:spLocks noGrp="1"/>
          </p:cNvSpPr>
          <p:nvPr>
            <p:ph type="sldNum" sz="quarter" idx="12"/>
          </p:nvPr>
        </p:nvSpPr>
        <p:spPr/>
        <p:txBody>
          <a:bodyPr/>
          <a:lstStyle/>
          <a:p>
            <a:pPr>
              <a:defRPr/>
            </a:pPr>
            <a:fld id="{17735220-637C-42BC-95E2-965D0462E05B}" type="slidenum">
              <a:rPr lang="nb-NO" smtClean="0"/>
              <a:pPr>
                <a:defRPr/>
              </a:pPr>
              <a:t>35</a:t>
            </a:fld>
            <a:endParaRPr lang="nb-NO"/>
          </a:p>
        </p:txBody>
      </p:sp>
    </p:spTree>
    <p:extLst>
      <p:ext uri="{BB962C8B-B14F-4D97-AF65-F5344CB8AC3E}">
        <p14:creationId xmlns:p14="http://schemas.microsoft.com/office/powerpoint/2010/main" val="1434048361"/>
      </p:ext>
    </p:extLst>
  </p:cSld>
  <p:clrMapOvr>
    <a:masterClrMapping/>
  </p:clrMapOvr>
  <p:transition spd="slow">
    <p:pull dir="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UDHR</a:t>
            </a:r>
            <a:endParaRPr lang="nb-NO" dirty="0"/>
          </a:p>
        </p:txBody>
      </p:sp>
      <p:sp>
        <p:nvSpPr>
          <p:cNvPr id="3" name="Content Placeholder 2"/>
          <p:cNvSpPr>
            <a:spLocks noGrp="1"/>
          </p:cNvSpPr>
          <p:nvPr>
            <p:ph sz="quarter" idx="1"/>
          </p:nvPr>
        </p:nvSpPr>
        <p:spPr/>
        <p:txBody>
          <a:bodyPr/>
          <a:lstStyle/>
          <a:p>
            <a:r>
              <a:rPr lang="en-US" dirty="0"/>
              <a:t>Article 29.</a:t>
            </a:r>
          </a:p>
          <a:p>
            <a:r>
              <a:rPr lang="en-US" dirty="0" smtClean="0"/>
              <a:t>(</a:t>
            </a:r>
            <a:r>
              <a:rPr lang="en-US" dirty="0"/>
              <a:t>2) In the exercise of his rights and freedoms, everyone shall be subject only to such limitations as are determined by law solely for the purpose of securing due recognition and respect for the rights and freedoms of others and of meeting the just requirements of morality, public order and the general welfare in a democratic society.</a:t>
            </a:r>
          </a:p>
          <a:p>
            <a:endParaRPr lang="nb-NO" dirty="0"/>
          </a:p>
        </p:txBody>
      </p:sp>
      <p:sp>
        <p:nvSpPr>
          <p:cNvPr id="4" name="Date Placeholder 3"/>
          <p:cNvSpPr>
            <a:spLocks noGrp="1"/>
          </p:cNvSpPr>
          <p:nvPr>
            <p:ph type="dt" sz="half" idx="10"/>
          </p:nvPr>
        </p:nvSpPr>
        <p:spPr/>
        <p:txBody>
          <a:bodyPr/>
          <a:lstStyle/>
          <a:p>
            <a:pPr>
              <a:defRPr/>
            </a:pPr>
            <a:r>
              <a:rPr lang="nb-NO" smtClean="0"/>
              <a:t>26 August 2014</a:t>
            </a:r>
            <a:endParaRPr lang="nb-NO"/>
          </a:p>
        </p:txBody>
      </p:sp>
      <p:sp>
        <p:nvSpPr>
          <p:cNvPr id="5" name="Footer Placeholder 4"/>
          <p:cNvSpPr>
            <a:spLocks noGrp="1"/>
          </p:cNvSpPr>
          <p:nvPr>
            <p:ph type="ftr" sz="quarter" idx="11"/>
          </p:nvPr>
        </p:nvSpPr>
        <p:spPr/>
        <p:txBody>
          <a:bodyPr/>
          <a:lstStyle/>
          <a:p>
            <a:pPr>
              <a:defRPr/>
            </a:pPr>
            <a:r>
              <a:rPr lang="nb-NO" smtClean="0"/>
              <a:t>Maria Lundberg, NCHR</a:t>
            </a:r>
            <a:endParaRPr lang="nb-NO"/>
          </a:p>
        </p:txBody>
      </p:sp>
      <p:sp>
        <p:nvSpPr>
          <p:cNvPr id="6" name="Slide Number Placeholder 5"/>
          <p:cNvSpPr>
            <a:spLocks noGrp="1"/>
          </p:cNvSpPr>
          <p:nvPr>
            <p:ph type="sldNum" sz="quarter" idx="12"/>
          </p:nvPr>
        </p:nvSpPr>
        <p:spPr/>
        <p:txBody>
          <a:bodyPr/>
          <a:lstStyle/>
          <a:p>
            <a:pPr>
              <a:defRPr/>
            </a:pPr>
            <a:fld id="{17735220-637C-42BC-95E2-965D0462E05B}" type="slidenum">
              <a:rPr lang="nb-NO" smtClean="0"/>
              <a:pPr>
                <a:defRPr/>
              </a:pPr>
              <a:t>36</a:t>
            </a:fld>
            <a:endParaRPr lang="nb-NO"/>
          </a:p>
        </p:txBody>
      </p:sp>
    </p:spTree>
    <p:extLst>
      <p:ext uri="{BB962C8B-B14F-4D97-AF65-F5344CB8AC3E}">
        <p14:creationId xmlns:p14="http://schemas.microsoft.com/office/powerpoint/2010/main" val="4054733435"/>
      </p:ext>
    </p:extLst>
  </p:cSld>
  <p:clrMapOvr>
    <a:masterClrMapping/>
  </p:clrMapOvr>
  <p:transition spd="slow">
    <p:pull dir="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nb-NO" smtClean="0"/>
              <a:t>Reservations (1)</a:t>
            </a:r>
            <a:endParaRPr lang="nb-NO" altLang="nb-NO" smtClean="0"/>
          </a:p>
        </p:txBody>
      </p:sp>
      <p:sp>
        <p:nvSpPr>
          <p:cNvPr id="6147" name="Rectangle 3"/>
          <p:cNvSpPr>
            <a:spLocks noGrp="1" noChangeArrowheads="1"/>
          </p:cNvSpPr>
          <p:nvPr>
            <p:ph type="body" idx="1"/>
          </p:nvPr>
        </p:nvSpPr>
        <p:spPr/>
        <p:txBody>
          <a:bodyPr/>
          <a:lstStyle/>
          <a:p>
            <a:r>
              <a:rPr lang="en-US" altLang="nb-NO" smtClean="0"/>
              <a:t>International law:</a:t>
            </a:r>
          </a:p>
          <a:p>
            <a:r>
              <a:rPr lang="en-US" altLang="nb-NO" smtClean="0"/>
              <a:t>Article 19 of the Vienna Convention on the Law of Treaties (VCLT)</a:t>
            </a:r>
          </a:p>
          <a:p>
            <a:r>
              <a:rPr lang="en-US" altLang="nb-NO" smtClean="0"/>
              <a:t>ICCPR – no provision</a:t>
            </a:r>
          </a:p>
          <a:p>
            <a:pPr lvl="1"/>
            <a:r>
              <a:rPr lang="en-US" altLang="nb-NO" smtClean="0"/>
              <a:t>Therefore – Art. 19 © VCLT ”object and purpose of the treaty”</a:t>
            </a:r>
          </a:p>
          <a:p>
            <a:r>
              <a:rPr lang="en-US" altLang="nb-NO" smtClean="0"/>
              <a:t>Art. 2 Second Optional Protocol </a:t>
            </a:r>
          </a:p>
          <a:p>
            <a:pPr lvl="1"/>
            <a:r>
              <a:rPr lang="en-US" altLang="nb-NO" smtClean="0"/>
              <a:t>Death penalty in time of war</a:t>
            </a:r>
          </a:p>
        </p:txBody>
      </p:sp>
      <p:sp>
        <p:nvSpPr>
          <p:cNvPr id="2" name="Date Placeholder 1"/>
          <p:cNvSpPr>
            <a:spLocks noGrp="1"/>
          </p:cNvSpPr>
          <p:nvPr>
            <p:ph type="dt" sz="half" idx="10"/>
          </p:nvPr>
        </p:nvSpPr>
        <p:spPr/>
        <p:txBody>
          <a:bodyPr/>
          <a:lstStyle/>
          <a:p>
            <a:pPr>
              <a:defRPr/>
            </a:pPr>
            <a:r>
              <a:rPr lang="nb-NO" smtClean="0"/>
              <a:t>26 August 2014</a:t>
            </a:r>
            <a:endParaRPr lang="nb-NO"/>
          </a:p>
        </p:txBody>
      </p:sp>
      <p:sp>
        <p:nvSpPr>
          <p:cNvPr id="3" name="Footer Placeholder 2"/>
          <p:cNvSpPr>
            <a:spLocks noGrp="1"/>
          </p:cNvSpPr>
          <p:nvPr>
            <p:ph type="ftr" sz="quarter" idx="11"/>
          </p:nvPr>
        </p:nvSpPr>
        <p:spPr/>
        <p:txBody>
          <a:bodyPr/>
          <a:lstStyle/>
          <a:p>
            <a:pPr>
              <a:defRPr/>
            </a:pPr>
            <a:r>
              <a:rPr lang="nb-NO" smtClean="0"/>
              <a:t>Maria Lundberg, NCHR</a:t>
            </a:r>
            <a:endParaRPr lang="nb-NO"/>
          </a:p>
        </p:txBody>
      </p:sp>
      <p:sp>
        <p:nvSpPr>
          <p:cNvPr id="4" name="Slide Number Placeholder 3"/>
          <p:cNvSpPr>
            <a:spLocks noGrp="1"/>
          </p:cNvSpPr>
          <p:nvPr>
            <p:ph type="sldNum" sz="quarter" idx="12"/>
          </p:nvPr>
        </p:nvSpPr>
        <p:spPr/>
        <p:txBody>
          <a:bodyPr/>
          <a:lstStyle/>
          <a:p>
            <a:pPr>
              <a:defRPr/>
            </a:pPr>
            <a:fld id="{17735220-637C-42BC-95E2-965D0462E05B}" type="slidenum">
              <a:rPr lang="nb-NO" smtClean="0"/>
              <a:pPr>
                <a:defRPr/>
              </a:pPr>
              <a:t>37</a:t>
            </a:fld>
            <a:endParaRPr lang="nb-NO"/>
          </a:p>
        </p:txBody>
      </p:sp>
    </p:spTree>
    <p:extLst>
      <p:ext uri="{BB962C8B-B14F-4D97-AF65-F5344CB8AC3E}">
        <p14:creationId xmlns:p14="http://schemas.microsoft.com/office/powerpoint/2010/main" val="600091015"/>
      </p:ext>
    </p:extLst>
  </p:cSld>
  <p:clrMapOvr>
    <a:masterClrMapping/>
  </p:clrMapOvr>
  <p:transition spd="slow">
    <p:pull dir="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nb-NO" sz="2400" dirty="0" smtClean="0"/>
              <a:t>Article 19 VCLT – </a:t>
            </a:r>
            <a:br>
              <a:rPr lang="en-US" altLang="nb-NO" sz="2400" dirty="0" smtClean="0"/>
            </a:br>
            <a:r>
              <a:rPr lang="en-US" altLang="nb-NO" sz="2400" dirty="0" smtClean="0"/>
              <a:t>Formulation of reservations</a:t>
            </a:r>
            <a:endParaRPr lang="nb-NO" altLang="nb-NO" sz="2400" dirty="0" smtClean="0"/>
          </a:p>
        </p:txBody>
      </p:sp>
      <p:sp>
        <p:nvSpPr>
          <p:cNvPr id="7171" name="Rectangle 3"/>
          <p:cNvSpPr>
            <a:spLocks noGrp="1" noChangeArrowheads="1"/>
          </p:cNvSpPr>
          <p:nvPr>
            <p:ph type="body" idx="1"/>
          </p:nvPr>
        </p:nvSpPr>
        <p:spPr/>
        <p:txBody>
          <a:bodyPr/>
          <a:lstStyle/>
          <a:p>
            <a:r>
              <a:rPr lang="en-US" altLang="nb-NO" dirty="0" smtClean="0"/>
              <a:t>A State may, when signing, ratifying, accepting, approving or acceding to a treaty, formulate a reservation unless:</a:t>
            </a:r>
          </a:p>
          <a:p>
            <a:pPr lvl="1"/>
            <a:r>
              <a:rPr lang="en-US" altLang="nb-NO" dirty="0" smtClean="0"/>
              <a:t>(</a:t>
            </a:r>
            <a:r>
              <a:rPr lang="en-US" altLang="nb-NO" i="1" dirty="0" smtClean="0"/>
              <a:t>a</a:t>
            </a:r>
            <a:r>
              <a:rPr lang="en-US" altLang="nb-NO" dirty="0" smtClean="0"/>
              <a:t>) the reservation is prohibited by the treaty;</a:t>
            </a:r>
          </a:p>
          <a:p>
            <a:pPr lvl="1"/>
            <a:r>
              <a:rPr lang="en-US" altLang="nb-NO" dirty="0" smtClean="0"/>
              <a:t>(</a:t>
            </a:r>
            <a:r>
              <a:rPr lang="en-US" altLang="nb-NO" i="1" dirty="0" smtClean="0"/>
              <a:t>b</a:t>
            </a:r>
            <a:r>
              <a:rPr lang="en-US" altLang="nb-NO" dirty="0" smtClean="0"/>
              <a:t>) the treaty provides that only specified reservations, which do not include the reservation in question, may be made; or</a:t>
            </a:r>
          </a:p>
          <a:p>
            <a:pPr lvl="1"/>
            <a:r>
              <a:rPr lang="en-US" altLang="nb-NO" dirty="0" smtClean="0"/>
              <a:t>(</a:t>
            </a:r>
            <a:r>
              <a:rPr lang="en-US" altLang="nb-NO" i="1" dirty="0" smtClean="0"/>
              <a:t>c</a:t>
            </a:r>
            <a:r>
              <a:rPr lang="en-US" altLang="nb-NO" dirty="0" smtClean="0"/>
              <a:t>) in cases not failing under subparagraphs (</a:t>
            </a:r>
            <a:r>
              <a:rPr lang="en-US" altLang="nb-NO" i="1" dirty="0" smtClean="0"/>
              <a:t>a</a:t>
            </a:r>
            <a:r>
              <a:rPr lang="en-US" altLang="nb-NO" dirty="0" smtClean="0"/>
              <a:t>) and (</a:t>
            </a:r>
            <a:r>
              <a:rPr lang="en-US" altLang="nb-NO" i="1" dirty="0" smtClean="0"/>
              <a:t>b</a:t>
            </a:r>
            <a:r>
              <a:rPr lang="en-US" altLang="nb-NO" dirty="0" smtClean="0"/>
              <a:t>), the reservation is incompatible with the object and purpose of the treaty.</a:t>
            </a:r>
          </a:p>
        </p:txBody>
      </p:sp>
      <p:sp>
        <p:nvSpPr>
          <p:cNvPr id="2" name="Date Placeholder 1"/>
          <p:cNvSpPr>
            <a:spLocks noGrp="1"/>
          </p:cNvSpPr>
          <p:nvPr>
            <p:ph type="dt" sz="half" idx="10"/>
          </p:nvPr>
        </p:nvSpPr>
        <p:spPr/>
        <p:txBody>
          <a:bodyPr/>
          <a:lstStyle/>
          <a:p>
            <a:pPr>
              <a:defRPr/>
            </a:pPr>
            <a:r>
              <a:rPr lang="nb-NO" smtClean="0"/>
              <a:t>26 August 2014</a:t>
            </a:r>
            <a:endParaRPr lang="nb-NO"/>
          </a:p>
        </p:txBody>
      </p:sp>
      <p:sp>
        <p:nvSpPr>
          <p:cNvPr id="3" name="Footer Placeholder 2"/>
          <p:cNvSpPr>
            <a:spLocks noGrp="1"/>
          </p:cNvSpPr>
          <p:nvPr>
            <p:ph type="ftr" sz="quarter" idx="11"/>
          </p:nvPr>
        </p:nvSpPr>
        <p:spPr/>
        <p:txBody>
          <a:bodyPr/>
          <a:lstStyle/>
          <a:p>
            <a:pPr>
              <a:defRPr/>
            </a:pPr>
            <a:r>
              <a:rPr lang="nb-NO" smtClean="0"/>
              <a:t>Maria Lundberg, NCHR</a:t>
            </a:r>
            <a:endParaRPr lang="nb-NO"/>
          </a:p>
        </p:txBody>
      </p:sp>
      <p:sp>
        <p:nvSpPr>
          <p:cNvPr id="4" name="Slide Number Placeholder 3"/>
          <p:cNvSpPr>
            <a:spLocks noGrp="1"/>
          </p:cNvSpPr>
          <p:nvPr>
            <p:ph type="sldNum" sz="quarter" idx="12"/>
          </p:nvPr>
        </p:nvSpPr>
        <p:spPr/>
        <p:txBody>
          <a:bodyPr/>
          <a:lstStyle/>
          <a:p>
            <a:pPr>
              <a:defRPr/>
            </a:pPr>
            <a:fld id="{17735220-637C-42BC-95E2-965D0462E05B}" type="slidenum">
              <a:rPr lang="nb-NO" smtClean="0"/>
              <a:pPr>
                <a:defRPr/>
              </a:pPr>
              <a:t>38</a:t>
            </a:fld>
            <a:endParaRPr lang="nb-NO"/>
          </a:p>
        </p:txBody>
      </p:sp>
    </p:spTree>
    <p:extLst>
      <p:ext uri="{BB962C8B-B14F-4D97-AF65-F5344CB8AC3E}">
        <p14:creationId xmlns:p14="http://schemas.microsoft.com/office/powerpoint/2010/main" val="3561210799"/>
      </p:ext>
    </p:extLst>
  </p:cSld>
  <p:clrMapOvr>
    <a:masterClrMapping/>
  </p:clrMapOvr>
  <p:transition spd="slow">
    <p:pull dir="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nb-NO" smtClean="0"/>
              <a:t>Reservations (2)</a:t>
            </a:r>
          </a:p>
        </p:txBody>
      </p:sp>
      <p:sp>
        <p:nvSpPr>
          <p:cNvPr id="8195" name="Rectangle 3"/>
          <p:cNvSpPr>
            <a:spLocks noGrp="1" noChangeArrowheads="1"/>
          </p:cNvSpPr>
          <p:nvPr>
            <p:ph type="body" idx="1"/>
          </p:nvPr>
        </p:nvSpPr>
        <p:spPr/>
        <p:txBody>
          <a:bodyPr/>
          <a:lstStyle/>
          <a:p>
            <a:pPr marL="609600" indent="-609600"/>
            <a:r>
              <a:rPr lang="nb-NO" altLang="nb-NO" b="1" dirty="0" smtClean="0"/>
              <a:t>Art. 57 ECHR</a:t>
            </a:r>
          </a:p>
          <a:p>
            <a:pPr marL="990600" lvl="1" indent="-533400">
              <a:buFontTx/>
              <a:buAutoNum type="arabicPeriod"/>
            </a:pPr>
            <a:r>
              <a:rPr lang="en-US" altLang="nb-NO" b="1" dirty="0" smtClean="0"/>
              <a:t>Only if law in force is not in conformity with the ECHR</a:t>
            </a:r>
          </a:p>
          <a:p>
            <a:pPr marL="990600" lvl="1" indent="-533400">
              <a:buFontTx/>
              <a:buAutoNum type="arabicPeriod"/>
            </a:pPr>
            <a:r>
              <a:rPr lang="en-US" altLang="nb-NO" b="1" dirty="0" smtClean="0"/>
              <a:t>Only if not of a general character </a:t>
            </a:r>
          </a:p>
          <a:p>
            <a:pPr marL="990600" lvl="1" indent="-533400">
              <a:buFontTx/>
              <a:buNone/>
            </a:pPr>
            <a:r>
              <a:rPr lang="en-US" altLang="nb-NO" b="1" dirty="0" smtClean="0"/>
              <a:t>and</a:t>
            </a:r>
          </a:p>
          <a:p>
            <a:pPr marL="990600" lvl="1" indent="-533400">
              <a:buFontTx/>
              <a:buAutoNum type="arabicPeriod"/>
            </a:pPr>
            <a:r>
              <a:rPr lang="en-US" altLang="nb-NO" b="1" dirty="0" smtClean="0"/>
              <a:t>Only if a short description of the law is provided</a:t>
            </a:r>
          </a:p>
          <a:p>
            <a:pPr marL="990600" lvl="1" indent="-533400">
              <a:buFontTx/>
              <a:buAutoNum type="arabicPeriod"/>
            </a:pPr>
            <a:r>
              <a:rPr lang="en-US" altLang="nb-NO" b="1" dirty="0" smtClean="0"/>
              <a:t>Only if it is made at time of signature or depositing the ratification</a:t>
            </a:r>
            <a:r>
              <a:rPr lang="en-US" altLang="nb-NO" dirty="0" smtClean="0"/>
              <a:t> </a:t>
            </a:r>
            <a:endParaRPr lang="nb-NO" altLang="nb-NO" b="1" dirty="0" smtClean="0"/>
          </a:p>
        </p:txBody>
      </p:sp>
      <p:sp>
        <p:nvSpPr>
          <p:cNvPr id="2" name="Date Placeholder 1"/>
          <p:cNvSpPr>
            <a:spLocks noGrp="1"/>
          </p:cNvSpPr>
          <p:nvPr>
            <p:ph type="dt" sz="half" idx="10"/>
          </p:nvPr>
        </p:nvSpPr>
        <p:spPr/>
        <p:txBody>
          <a:bodyPr/>
          <a:lstStyle/>
          <a:p>
            <a:pPr>
              <a:defRPr/>
            </a:pPr>
            <a:r>
              <a:rPr lang="nb-NO" smtClean="0"/>
              <a:t>26 August 2014</a:t>
            </a:r>
            <a:endParaRPr lang="nb-NO"/>
          </a:p>
        </p:txBody>
      </p:sp>
      <p:sp>
        <p:nvSpPr>
          <p:cNvPr id="3" name="Footer Placeholder 2"/>
          <p:cNvSpPr>
            <a:spLocks noGrp="1"/>
          </p:cNvSpPr>
          <p:nvPr>
            <p:ph type="ftr" sz="quarter" idx="11"/>
          </p:nvPr>
        </p:nvSpPr>
        <p:spPr/>
        <p:txBody>
          <a:bodyPr/>
          <a:lstStyle/>
          <a:p>
            <a:pPr>
              <a:defRPr/>
            </a:pPr>
            <a:r>
              <a:rPr lang="nb-NO" smtClean="0"/>
              <a:t>Maria Lundberg, NCHR</a:t>
            </a:r>
            <a:endParaRPr lang="nb-NO"/>
          </a:p>
        </p:txBody>
      </p:sp>
      <p:sp>
        <p:nvSpPr>
          <p:cNvPr id="4" name="Slide Number Placeholder 3"/>
          <p:cNvSpPr>
            <a:spLocks noGrp="1"/>
          </p:cNvSpPr>
          <p:nvPr>
            <p:ph type="sldNum" sz="quarter" idx="12"/>
          </p:nvPr>
        </p:nvSpPr>
        <p:spPr/>
        <p:txBody>
          <a:bodyPr/>
          <a:lstStyle/>
          <a:p>
            <a:pPr>
              <a:defRPr/>
            </a:pPr>
            <a:fld id="{17735220-637C-42BC-95E2-965D0462E05B}" type="slidenum">
              <a:rPr lang="nb-NO" smtClean="0"/>
              <a:pPr>
                <a:defRPr/>
              </a:pPr>
              <a:t>39</a:t>
            </a:fld>
            <a:endParaRPr lang="nb-NO"/>
          </a:p>
        </p:txBody>
      </p:sp>
    </p:spTree>
    <p:extLst>
      <p:ext uri="{BB962C8B-B14F-4D97-AF65-F5344CB8AC3E}">
        <p14:creationId xmlns:p14="http://schemas.microsoft.com/office/powerpoint/2010/main" val="1545735004"/>
      </p:ext>
    </p:extLst>
  </p:cSld>
  <p:clrMapOvr>
    <a:masterClrMapping/>
  </p:clrMapOvr>
  <p:transition spd="slow">
    <p:pull dir="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nb-NO" smtClean="0"/>
              <a:t>Criteria under Art. 57 ECHR</a:t>
            </a:r>
          </a:p>
        </p:txBody>
      </p:sp>
      <p:sp>
        <p:nvSpPr>
          <p:cNvPr id="10243" name="Rectangle 3"/>
          <p:cNvSpPr>
            <a:spLocks noGrp="1" noChangeArrowheads="1"/>
          </p:cNvSpPr>
          <p:nvPr>
            <p:ph type="body" idx="1"/>
          </p:nvPr>
        </p:nvSpPr>
        <p:spPr/>
        <p:txBody>
          <a:bodyPr/>
          <a:lstStyle/>
          <a:p>
            <a:pPr>
              <a:lnSpc>
                <a:spcPct val="80000"/>
              </a:lnSpc>
            </a:pPr>
            <a:r>
              <a:rPr lang="en-US" altLang="nb-NO" sz="2000" dirty="0" smtClean="0"/>
              <a:t>A reservation may not be ”general” (see </a:t>
            </a:r>
            <a:r>
              <a:rPr lang="en-US" altLang="nb-NO" sz="2000" i="1" dirty="0" err="1" smtClean="0"/>
              <a:t>Belilos</a:t>
            </a:r>
            <a:r>
              <a:rPr lang="en-US" altLang="nb-NO" sz="2000" i="1" dirty="0" smtClean="0"/>
              <a:t> v. Switzerland</a:t>
            </a:r>
            <a:r>
              <a:rPr lang="en-US" altLang="nb-NO" sz="2000" dirty="0" smtClean="0"/>
              <a:t>, Judgment 29 April 1988, ser. A, No.132, p. 26, para.55): </a:t>
            </a:r>
            <a:endParaRPr lang="en-US" altLang="nb-NO" sz="2000" i="1" dirty="0" smtClean="0"/>
          </a:p>
          <a:p>
            <a:pPr>
              <a:lnSpc>
                <a:spcPct val="80000"/>
              </a:lnSpc>
            </a:pPr>
            <a:r>
              <a:rPr lang="en-US" altLang="nb-NO" sz="2000" i="1" dirty="0" smtClean="0"/>
              <a:t>“By “reservation of a general character” ... is meant in particular a reservation couched in terms that are too vague or broad for it to be possible to determine their exact meaning and scope. ... </a:t>
            </a:r>
            <a:r>
              <a:rPr lang="sv-SE" altLang="nb-NO" sz="2000" i="1" dirty="0" err="1" smtClean="0"/>
              <a:t>Article</a:t>
            </a:r>
            <a:r>
              <a:rPr lang="sv-SE" altLang="nb-NO" sz="2000" i="1" dirty="0" smtClean="0"/>
              <a:t> 64§1 </a:t>
            </a:r>
            <a:r>
              <a:rPr lang="sv-SE" altLang="nb-NO" sz="2000" i="1" dirty="0" err="1" smtClean="0"/>
              <a:t>requires</a:t>
            </a:r>
            <a:r>
              <a:rPr lang="sv-SE" altLang="nb-NO" sz="2000" i="1" dirty="0" smtClean="0"/>
              <a:t> precision and </a:t>
            </a:r>
            <a:r>
              <a:rPr lang="sv-SE" altLang="nb-NO" sz="2000" i="1" dirty="0" err="1" smtClean="0"/>
              <a:t>clarity</a:t>
            </a:r>
            <a:r>
              <a:rPr lang="sv-SE" altLang="nb-NO" sz="2000" i="1" dirty="0" smtClean="0"/>
              <a:t>.”</a:t>
            </a:r>
          </a:p>
          <a:p>
            <a:pPr>
              <a:lnSpc>
                <a:spcPct val="80000"/>
              </a:lnSpc>
            </a:pPr>
            <a:r>
              <a:rPr lang="en-US" altLang="nb-NO" sz="2000" dirty="0" smtClean="0"/>
              <a:t>A short description of the law is required it contributes to “legal certainty”</a:t>
            </a:r>
            <a:endParaRPr lang="en-US" altLang="nb-NO" sz="2000" i="1" dirty="0" smtClean="0">
              <a:sym typeface="Courier New" pitchFamily="49" charset="0"/>
            </a:endParaRPr>
          </a:p>
          <a:p>
            <a:pPr>
              <a:lnSpc>
                <a:spcPct val="80000"/>
              </a:lnSpc>
            </a:pPr>
            <a:r>
              <a:rPr lang="en-US" altLang="nb-NO" sz="2000" i="1" dirty="0">
                <a:sym typeface="Courier New" pitchFamily="49" charset="0"/>
              </a:rPr>
              <a:t>T</a:t>
            </a:r>
            <a:r>
              <a:rPr lang="en-US" altLang="nb-NO" sz="2000" i="1" dirty="0" smtClean="0"/>
              <a:t>he “brief statement of the law concerned” both constitutes an evidential factor and contributes to legal certainty. The purpose of Article 64 § 2 is to provide a guarantee ... that a reservation does not go beyond the provisions expressly excluded by the State concerned.( </a:t>
            </a:r>
            <a:r>
              <a:rPr lang="en-US" altLang="nb-NO" sz="2000" i="1" dirty="0" err="1" smtClean="0"/>
              <a:t>Belilos</a:t>
            </a:r>
            <a:r>
              <a:rPr lang="en-US" altLang="nb-NO" sz="2000" dirty="0" smtClean="0"/>
              <a:t>, </a:t>
            </a:r>
            <a:r>
              <a:rPr lang="en-US" altLang="nb-NO" sz="2000" dirty="0" err="1" smtClean="0"/>
              <a:t>para</a:t>
            </a:r>
            <a:r>
              <a:rPr lang="en-US" altLang="nb-NO" sz="2000" dirty="0" smtClean="0"/>
              <a:t>. 59) </a:t>
            </a:r>
          </a:p>
          <a:p>
            <a:pPr lvl="1">
              <a:lnSpc>
                <a:spcPct val="80000"/>
              </a:lnSpc>
            </a:pPr>
            <a:r>
              <a:rPr lang="sv-SE" altLang="nb-NO" sz="1600" i="1" dirty="0" smtClean="0"/>
              <a:t>Cf. </a:t>
            </a:r>
            <a:r>
              <a:rPr lang="sv-SE" altLang="nb-NO" sz="1600" i="1" dirty="0" err="1" smtClean="0"/>
              <a:t>Chorherr</a:t>
            </a:r>
            <a:r>
              <a:rPr lang="sv-SE" altLang="nb-NO" sz="1600" i="1" dirty="0" smtClean="0"/>
              <a:t> v. </a:t>
            </a:r>
            <a:r>
              <a:rPr lang="sv-SE" altLang="nb-NO" sz="1600" i="1" dirty="0" err="1" smtClean="0"/>
              <a:t>Austria</a:t>
            </a:r>
            <a:r>
              <a:rPr lang="sv-SE" altLang="nb-NO" sz="1600" i="1" dirty="0" smtClean="0"/>
              <a:t>  </a:t>
            </a:r>
            <a:r>
              <a:rPr lang="nb-NO" altLang="nb-NO" sz="1600" i="1" dirty="0" smtClean="0"/>
              <a:t>(Application no. 13308/87)</a:t>
            </a:r>
            <a:r>
              <a:rPr lang="nb-NO" altLang="nb-NO" sz="1600" dirty="0" smtClean="0"/>
              <a:t>, </a:t>
            </a:r>
            <a:r>
              <a:rPr lang="nb-NO" altLang="nb-NO" sz="1600" dirty="0" err="1" smtClean="0"/>
              <a:t>Judgment</a:t>
            </a:r>
            <a:r>
              <a:rPr lang="nb-NO" altLang="nb-NO" sz="1600" dirty="0" smtClean="0"/>
              <a:t> 23 August 1993, Ser. A., No. 266-B – not </a:t>
            </a:r>
            <a:r>
              <a:rPr lang="nb-NO" altLang="nb-NO" sz="1600" dirty="0" err="1" smtClean="0"/>
              <a:t>necessary</a:t>
            </a:r>
            <a:r>
              <a:rPr lang="nb-NO" altLang="nb-NO" sz="1600" dirty="0" smtClean="0"/>
              <a:t> to </a:t>
            </a:r>
            <a:r>
              <a:rPr lang="nb-NO" altLang="nb-NO" sz="1600" dirty="0" err="1" smtClean="0"/>
              <a:t>state</a:t>
            </a:r>
            <a:r>
              <a:rPr lang="nb-NO" altLang="nb-NO" sz="1600" dirty="0" smtClean="0"/>
              <a:t> </a:t>
            </a:r>
            <a:r>
              <a:rPr lang="nb-NO" altLang="nb-NO" sz="1600" dirty="0" err="1" smtClean="0"/>
              <a:t>the</a:t>
            </a:r>
            <a:r>
              <a:rPr lang="nb-NO" altLang="nb-NO" sz="1600" dirty="0" smtClean="0"/>
              <a:t> </a:t>
            </a:r>
            <a:r>
              <a:rPr lang="nb-NO" altLang="nb-NO" sz="1600" dirty="0" err="1" smtClean="0"/>
              <a:t>law</a:t>
            </a:r>
            <a:r>
              <a:rPr lang="nb-NO" altLang="nb-NO" sz="1600" dirty="0" smtClean="0"/>
              <a:t>- a </a:t>
            </a:r>
            <a:r>
              <a:rPr lang="nb-NO" altLang="nb-NO" sz="1600" dirty="0" err="1" smtClean="0"/>
              <a:t>reference</a:t>
            </a:r>
            <a:r>
              <a:rPr lang="nb-NO" altLang="nb-NO" sz="1600" dirty="0" smtClean="0"/>
              <a:t> </a:t>
            </a:r>
            <a:r>
              <a:rPr lang="nb-NO" altLang="nb-NO" sz="1600" dirty="0" err="1" smtClean="0"/>
              <a:t>was</a:t>
            </a:r>
            <a:r>
              <a:rPr lang="nb-NO" altLang="nb-NO" sz="1600" dirty="0" smtClean="0"/>
              <a:t> </a:t>
            </a:r>
            <a:r>
              <a:rPr lang="nb-NO" altLang="nb-NO" sz="1600" dirty="0" err="1" smtClean="0"/>
              <a:t>made</a:t>
            </a:r>
            <a:r>
              <a:rPr lang="nb-NO" altLang="nb-NO" sz="1600" dirty="0" smtClean="0"/>
              <a:t> to </a:t>
            </a:r>
            <a:r>
              <a:rPr lang="nb-NO" altLang="nb-NO" sz="1600" dirty="0" err="1" smtClean="0"/>
              <a:t>the</a:t>
            </a:r>
            <a:r>
              <a:rPr lang="nb-NO" altLang="nb-NO" sz="1600" dirty="0" smtClean="0"/>
              <a:t> Federal </a:t>
            </a:r>
            <a:r>
              <a:rPr lang="nb-NO" altLang="nb-NO" sz="1600" dirty="0" err="1" smtClean="0"/>
              <a:t>Official</a:t>
            </a:r>
            <a:r>
              <a:rPr lang="nb-NO" altLang="nb-NO" sz="1600" dirty="0" smtClean="0"/>
              <a:t> </a:t>
            </a:r>
            <a:r>
              <a:rPr lang="nb-NO" altLang="nb-NO" sz="1600" dirty="0" err="1" smtClean="0"/>
              <a:t>Gazette</a:t>
            </a:r>
            <a:endParaRPr lang="nb-NO" altLang="nb-NO" sz="1600" dirty="0" smtClean="0"/>
          </a:p>
          <a:p>
            <a:pPr>
              <a:lnSpc>
                <a:spcPct val="80000"/>
              </a:lnSpc>
            </a:pPr>
            <a:endParaRPr lang="nb-NO" altLang="nb-NO" sz="2000" dirty="0" smtClean="0"/>
          </a:p>
        </p:txBody>
      </p:sp>
      <p:sp>
        <p:nvSpPr>
          <p:cNvPr id="2" name="Date Placeholder 1"/>
          <p:cNvSpPr>
            <a:spLocks noGrp="1"/>
          </p:cNvSpPr>
          <p:nvPr>
            <p:ph type="dt" sz="half" idx="10"/>
          </p:nvPr>
        </p:nvSpPr>
        <p:spPr/>
        <p:txBody>
          <a:bodyPr/>
          <a:lstStyle/>
          <a:p>
            <a:pPr>
              <a:defRPr/>
            </a:pPr>
            <a:r>
              <a:rPr lang="nb-NO" smtClean="0"/>
              <a:t>26 August 2014</a:t>
            </a:r>
            <a:endParaRPr lang="nb-NO"/>
          </a:p>
        </p:txBody>
      </p:sp>
      <p:sp>
        <p:nvSpPr>
          <p:cNvPr id="3" name="Footer Placeholder 2"/>
          <p:cNvSpPr>
            <a:spLocks noGrp="1"/>
          </p:cNvSpPr>
          <p:nvPr>
            <p:ph type="ftr" sz="quarter" idx="11"/>
          </p:nvPr>
        </p:nvSpPr>
        <p:spPr/>
        <p:txBody>
          <a:bodyPr/>
          <a:lstStyle/>
          <a:p>
            <a:pPr>
              <a:defRPr/>
            </a:pPr>
            <a:r>
              <a:rPr lang="nb-NO" smtClean="0"/>
              <a:t>Maria Lundberg, NCHR</a:t>
            </a:r>
            <a:endParaRPr lang="nb-NO"/>
          </a:p>
        </p:txBody>
      </p:sp>
      <p:sp>
        <p:nvSpPr>
          <p:cNvPr id="4" name="Slide Number Placeholder 3"/>
          <p:cNvSpPr>
            <a:spLocks noGrp="1"/>
          </p:cNvSpPr>
          <p:nvPr>
            <p:ph type="sldNum" sz="quarter" idx="12"/>
          </p:nvPr>
        </p:nvSpPr>
        <p:spPr/>
        <p:txBody>
          <a:bodyPr/>
          <a:lstStyle/>
          <a:p>
            <a:pPr>
              <a:defRPr/>
            </a:pPr>
            <a:fld id="{17735220-637C-42BC-95E2-965D0462E05B}" type="slidenum">
              <a:rPr lang="nb-NO" smtClean="0"/>
              <a:pPr>
                <a:defRPr/>
              </a:pPr>
              <a:t>40</a:t>
            </a:fld>
            <a:endParaRPr lang="nb-NO"/>
          </a:p>
        </p:txBody>
      </p:sp>
    </p:spTree>
    <p:extLst>
      <p:ext uri="{BB962C8B-B14F-4D97-AF65-F5344CB8AC3E}">
        <p14:creationId xmlns:p14="http://schemas.microsoft.com/office/powerpoint/2010/main" val="3999323203"/>
      </p:ext>
    </p:extLst>
  </p:cSld>
  <p:clrMapOvr>
    <a:masterClrMapping/>
  </p:clrMapOvr>
  <p:transition spd="slow">
    <p:pull dir="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nb-NO" sz="3200" smtClean="0"/>
              <a:t>Criteria for incompatibility with the ICCPR</a:t>
            </a:r>
          </a:p>
        </p:txBody>
      </p:sp>
      <p:sp>
        <p:nvSpPr>
          <p:cNvPr id="13315" name="Rectangle 3"/>
          <p:cNvSpPr>
            <a:spLocks noGrp="1" noChangeArrowheads="1"/>
          </p:cNvSpPr>
          <p:nvPr>
            <p:ph type="body" idx="1"/>
          </p:nvPr>
        </p:nvSpPr>
        <p:spPr/>
        <p:txBody>
          <a:bodyPr/>
          <a:lstStyle/>
          <a:p>
            <a:r>
              <a:rPr lang="nb-NO" altLang="nb-NO" smtClean="0"/>
              <a:t>Art. 19.(c) VCLT</a:t>
            </a:r>
          </a:p>
          <a:p>
            <a:r>
              <a:rPr lang="en-US" altLang="nb-NO" smtClean="0"/>
              <a:t>The reservation is incompatible with the object and purpose of the treaty.</a:t>
            </a:r>
          </a:p>
          <a:p>
            <a:r>
              <a:rPr lang="en-US" altLang="nb-NO" smtClean="0"/>
              <a:t>Offending peremptory norms (customary)</a:t>
            </a:r>
          </a:p>
          <a:p>
            <a:pPr lvl="1"/>
            <a:r>
              <a:rPr lang="en-US" altLang="nb-NO" smtClean="0"/>
              <a:t>Ex: torture; thought, conscience and religion; denial of minority rights to culture, language or religion… self-determination</a:t>
            </a:r>
            <a:r>
              <a:rPr lang="nb-NO" altLang="nb-NO" smtClean="0"/>
              <a:t> </a:t>
            </a:r>
            <a:endParaRPr lang="en-US" altLang="nb-NO" sz="1600" smtClean="0"/>
          </a:p>
          <a:p>
            <a:r>
              <a:rPr lang="en-US" altLang="nb-NO" sz="2000" smtClean="0"/>
              <a:t>However, not necessary non-derogable </a:t>
            </a:r>
          </a:p>
          <a:p>
            <a:r>
              <a:rPr lang="en-US" altLang="nb-NO" sz="2000" smtClean="0"/>
              <a:t>No reservation to Art. 2.3 or 40 ICCPR</a:t>
            </a:r>
          </a:p>
          <a:p>
            <a:r>
              <a:rPr lang="en-US" altLang="nb-NO" sz="2000" smtClean="0"/>
              <a:t>Not widely formulated reservations which essentially render ineffective all Covenant rights</a:t>
            </a:r>
          </a:p>
          <a:p>
            <a:r>
              <a:rPr lang="en-US" altLang="nb-NO" sz="2000" smtClean="0"/>
              <a:t>(CCPR General Comment 24, paras. 8-12)</a:t>
            </a:r>
          </a:p>
          <a:p>
            <a:endParaRPr lang="en-US" altLang="nb-NO" sz="2000" smtClean="0"/>
          </a:p>
          <a:p>
            <a:endParaRPr lang="nb-NO" altLang="nb-NO" smtClean="0"/>
          </a:p>
          <a:p>
            <a:endParaRPr lang="nb-NO" altLang="nb-NO" smtClean="0"/>
          </a:p>
        </p:txBody>
      </p:sp>
      <p:sp>
        <p:nvSpPr>
          <p:cNvPr id="2" name="Date Placeholder 1"/>
          <p:cNvSpPr>
            <a:spLocks noGrp="1"/>
          </p:cNvSpPr>
          <p:nvPr>
            <p:ph type="dt" sz="half" idx="10"/>
          </p:nvPr>
        </p:nvSpPr>
        <p:spPr/>
        <p:txBody>
          <a:bodyPr/>
          <a:lstStyle/>
          <a:p>
            <a:pPr>
              <a:defRPr/>
            </a:pPr>
            <a:r>
              <a:rPr lang="nb-NO" smtClean="0"/>
              <a:t>26 August 2014</a:t>
            </a:r>
            <a:endParaRPr lang="nb-NO"/>
          </a:p>
        </p:txBody>
      </p:sp>
      <p:sp>
        <p:nvSpPr>
          <p:cNvPr id="3" name="Footer Placeholder 2"/>
          <p:cNvSpPr>
            <a:spLocks noGrp="1"/>
          </p:cNvSpPr>
          <p:nvPr>
            <p:ph type="ftr" sz="quarter" idx="11"/>
          </p:nvPr>
        </p:nvSpPr>
        <p:spPr/>
        <p:txBody>
          <a:bodyPr/>
          <a:lstStyle/>
          <a:p>
            <a:pPr>
              <a:defRPr/>
            </a:pPr>
            <a:r>
              <a:rPr lang="nb-NO" smtClean="0"/>
              <a:t>Maria Lundberg, NCHR</a:t>
            </a:r>
            <a:endParaRPr lang="nb-NO"/>
          </a:p>
        </p:txBody>
      </p:sp>
      <p:sp>
        <p:nvSpPr>
          <p:cNvPr id="4" name="Slide Number Placeholder 3"/>
          <p:cNvSpPr>
            <a:spLocks noGrp="1"/>
          </p:cNvSpPr>
          <p:nvPr>
            <p:ph type="sldNum" sz="quarter" idx="12"/>
          </p:nvPr>
        </p:nvSpPr>
        <p:spPr/>
        <p:txBody>
          <a:bodyPr/>
          <a:lstStyle/>
          <a:p>
            <a:pPr>
              <a:defRPr/>
            </a:pPr>
            <a:fld id="{17735220-637C-42BC-95E2-965D0462E05B}" type="slidenum">
              <a:rPr lang="nb-NO" smtClean="0"/>
              <a:pPr>
                <a:defRPr/>
              </a:pPr>
              <a:t>41</a:t>
            </a:fld>
            <a:endParaRPr lang="nb-NO"/>
          </a:p>
        </p:txBody>
      </p:sp>
    </p:spTree>
    <p:extLst>
      <p:ext uri="{BB962C8B-B14F-4D97-AF65-F5344CB8AC3E}">
        <p14:creationId xmlns:p14="http://schemas.microsoft.com/office/powerpoint/2010/main" val="623707010"/>
      </p:ext>
    </p:extLst>
  </p:cSld>
  <p:clrMapOvr>
    <a:masterClrMapping/>
  </p:clrMapOvr>
  <p:transition spd="slow">
    <p:pull dir="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nb-NO" smtClean="0"/>
              <a:t>26 August 2014</a:t>
            </a:r>
            <a:endParaRPr lang="nb-NO"/>
          </a:p>
        </p:txBody>
      </p:sp>
      <p:sp>
        <p:nvSpPr>
          <p:cNvPr id="5" name="Footer Placeholder 4"/>
          <p:cNvSpPr>
            <a:spLocks noGrp="1"/>
          </p:cNvSpPr>
          <p:nvPr>
            <p:ph type="ftr" sz="quarter" idx="11"/>
          </p:nvPr>
        </p:nvSpPr>
        <p:spPr/>
        <p:txBody>
          <a:bodyPr/>
          <a:lstStyle/>
          <a:p>
            <a:pPr>
              <a:defRPr/>
            </a:pPr>
            <a:r>
              <a:rPr lang="nb-NO"/>
              <a:t>Maria Lundberg, NCHR</a:t>
            </a:r>
          </a:p>
        </p:txBody>
      </p:sp>
      <p:sp>
        <p:nvSpPr>
          <p:cNvPr id="4198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Georgia" pitchFamily="18" charset="0"/>
              </a:defRPr>
            </a:lvl1pPr>
            <a:lvl2pPr marL="742950" indent="-285750">
              <a:defRPr sz="2200">
                <a:solidFill>
                  <a:schemeClr val="tx2"/>
                </a:solidFill>
                <a:latin typeface="Georgia" pitchFamily="18" charset="0"/>
              </a:defRPr>
            </a:lvl2pPr>
            <a:lvl3pPr marL="1143000">
              <a:defRPr sz="2000">
                <a:solidFill>
                  <a:schemeClr val="tx1"/>
                </a:solidFill>
                <a:latin typeface="Georgia" pitchFamily="18" charset="0"/>
              </a:defRPr>
            </a:lvl3pPr>
            <a:lvl4pPr marL="1600200">
              <a:defRPr sz="2000">
                <a:solidFill>
                  <a:schemeClr val="tx2"/>
                </a:solidFill>
                <a:latin typeface="Georgia" pitchFamily="18" charset="0"/>
              </a:defRPr>
            </a:lvl4pPr>
            <a:lvl5pPr marL="2057400">
              <a:defRPr>
                <a:solidFill>
                  <a:schemeClr val="tx1"/>
                </a:solidFill>
                <a:latin typeface="Georgia" pitchFamily="18" charset="0"/>
              </a:defRPr>
            </a:lvl5pPr>
            <a:lvl6pPr marL="2514600" indent="-228600" eaLnBrk="0" fontAlgn="base" hangingPunct="0">
              <a:spcAft>
                <a:spcPct val="0"/>
              </a:spcAft>
              <a:buClr>
                <a:srgbClr val="8FB08C"/>
              </a:buClr>
              <a:buChar char="•"/>
              <a:defRPr>
                <a:solidFill>
                  <a:schemeClr val="tx1"/>
                </a:solidFill>
                <a:latin typeface="Georgia" pitchFamily="18" charset="0"/>
              </a:defRPr>
            </a:lvl6pPr>
            <a:lvl7pPr marL="2971800" indent="-228600" eaLnBrk="0" fontAlgn="base" hangingPunct="0">
              <a:spcAft>
                <a:spcPct val="0"/>
              </a:spcAft>
              <a:buClr>
                <a:srgbClr val="8FB08C"/>
              </a:buClr>
              <a:defRPr>
                <a:solidFill>
                  <a:schemeClr val="tx1"/>
                </a:solidFill>
                <a:latin typeface="Georgia" pitchFamily="18" charset="0"/>
              </a:defRPr>
            </a:lvl7pPr>
            <a:lvl8pPr marL="3429000" indent="-228600" eaLnBrk="0" fontAlgn="base" hangingPunct="0">
              <a:spcAft>
                <a:spcPct val="0"/>
              </a:spcAft>
              <a:buClr>
                <a:srgbClr val="8FB08C"/>
              </a:buClr>
              <a:defRPr>
                <a:solidFill>
                  <a:schemeClr val="tx1"/>
                </a:solidFill>
                <a:latin typeface="Georgia" pitchFamily="18" charset="0"/>
              </a:defRPr>
            </a:lvl8pPr>
            <a:lvl9pPr marL="3886200" indent="-228600" eaLnBrk="0" fontAlgn="base" hangingPunct="0">
              <a:spcAft>
                <a:spcPct val="0"/>
              </a:spcAft>
              <a:buClr>
                <a:srgbClr val="8FB08C"/>
              </a:buClr>
              <a:defRPr>
                <a:solidFill>
                  <a:schemeClr val="tx1"/>
                </a:solidFill>
                <a:latin typeface="Georgia" pitchFamily="18" charset="0"/>
              </a:defRPr>
            </a:lvl9pPr>
          </a:lstStyle>
          <a:p>
            <a:fld id="{843956DB-4650-47C0-8752-93B4A59958AD}" type="slidenum">
              <a:rPr lang="nb-NO" altLang="nb-NO" sz="1600" smtClean="0">
                <a:solidFill>
                  <a:srgbClr val="7B9899"/>
                </a:solidFill>
                <a:latin typeface="Arial" charset="0"/>
              </a:rPr>
              <a:pPr/>
              <a:t>42</a:t>
            </a:fld>
            <a:endParaRPr lang="nb-NO" altLang="nb-NO" sz="1600" smtClean="0">
              <a:solidFill>
                <a:srgbClr val="7B9899"/>
              </a:solidFill>
              <a:latin typeface="Arial" charset="0"/>
            </a:endParaRPr>
          </a:p>
        </p:txBody>
      </p:sp>
      <p:sp>
        <p:nvSpPr>
          <p:cNvPr id="6146" name="Rectangle 2"/>
          <p:cNvSpPr>
            <a:spLocks noGrp="1" noChangeArrowheads="1"/>
          </p:cNvSpPr>
          <p:nvPr>
            <p:ph type="title"/>
          </p:nvPr>
        </p:nvSpPr>
        <p:spPr/>
        <p:txBody>
          <a:bodyPr/>
          <a:lstStyle/>
          <a:p>
            <a:pPr>
              <a:defRPr/>
            </a:pPr>
            <a:r>
              <a:rPr lang="en-US"/>
              <a:t>State of emergency</a:t>
            </a:r>
          </a:p>
        </p:txBody>
      </p:sp>
      <p:sp>
        <p:nvSpPr>
          <p:cNvPr id="41990" name="Rectangle 3"/>
          <p:cNvSpPr>
            <a:spLocks noGrp="1" noChangeArrowheads="1"/>
          </p:cNvSpPr>
          <p:nvPr>
            <p:ph type="body" idx="1"/>
          </p:nvPr>
        </p:nvSpPr>
        <p:spPr>
          <a:xfrm>
            <a:off x="301625" y="1527175"/>
            <a:ext cx="8504238" cy="4572000"/>
          </a:xfrm>
        </p:spPr>
        <p:txBody>
          <a:bodyPr/>
          <a:lstStyle/>
          <a:p>
            <a:r>
              <a:rPr lang="en-US" altLang="nb-NO" sz="2800" smtClean="0"/>
              <a:t>Permissible to restrict the application of human rights when a threat to the nation exists</a:t>
            </a:r>
          </a:p>
          <a:p>
            <a:r>
              <a:rPr lang="en-US" altLang="nb-NO" sz="2800" smtClean="0"/>
              <a:t>A derogation from their obligations under the treaty</a:t>
            </a:r>
          </a:p>
          <a:p>
            <a:r>
              <a:rPr lang="en-US" altLang="nb-NO" sz="2800" smtClean="0"/>
              <a:t>Express provisions in the ICCPR and the ECHR</a:t>
            </a:r>
          </a:p>
          <a:p>
            <a:r>
              <a:rPr lang="en-US" altLang="nb-NO" sz="2800" smtClean="0"/>
              <a:t>Armed conflict or other exceptional situation</a:t>
            </a:r>
          </a:p>
          <a:p>
            <a:r>
              <a:rPr lang="en-US" altLang="nb-NO" sz="2800" smtClean="0"/>
              <a:t>States must act according to their constitution and other relevant domestic law</a:t>
            </a:r>
          </a:p>
          <a:p>
            <a:endParaRPr lang="en-US" altLang="nb-NO" sz="2800" smtClean="0"/>
          </a:p>
        </p:txBody>
      </p:sp>
    </p:spTree>
    <p:extLst>
      <p:ext uri="{BB962C8B-B14F-4D97-AF65-F5344CB8AC3E}">
        <p14:creationId xmlns:p14="http://schemas.microsoft.com/office/powerpoint/2010/main" val="2306825041"/>
      </p:ext>
    </p:extLst>
  </p:cSld>
  <p:clrMapOvr>
    <a:masterClrMapping/>
  </p:clrMapOvr>
  <p:transition spd="slow">
    <p:pull dir="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quarter" idx="10"/>
          </p:nvPr>
        </p:nvSpPr>
        <p:spPr/>
        <p:txBody>
          <a:bodyPr/>
          <a:lstStyle/>
          <a:p>
            <a:pPr>
              <a:defRPr/>
            </a:pPr>
            <a:r>
              <a:rPr lang="nb-NO" smtClean="0"/>
              <a:t>26 August 2014</a:t>
            </a:r>
            <a:endParaRPr lang="nb-NO"/>
          </a:p>
        </p:txBody>
      </p:sp>
      <p:sp>
        <p:nvSpPr>
          <p:cNvPr id="6" name="Footer Placeholder 5"/>
          <p:cNvSpPr>
            <a:spLocks noGrp="1"/>
          </p:cNvSpPr>
          <p:nvPr>
            <p:ph type="ftr" sz="quarter" idx="11"/>
          </p:nvPr>
        </p:nvSpPr>
        <p:spPr/>
        <p:txBody>
          <a:bodyPr/>
          <a:lstStyle/>
          <a:p>
            <a:pPr>
              <a:defRPr/>
            </a:pPr>
            <a:r>
              <a:rPr lang="nb-NO"/>
              <a:t>Maria Lundberg, NCHR</a:t>
            </a:r>
          </a:p>
        </p:txBody>
      </p:sp>
      <p:sp>
        <p:nvSpPr>
          <p:cNvPr id="43012"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Georgia" pitchFamily="18" charset="0"/>
              </a:defRPr>
            </a:lvl1pPr>
            <a:lvl2pPr marL="742950" indent="-285750">
              <a:defRPr sz="2200">
                <a:solidFill>
                  <a:schemeClr val="tx2"/>
                </a:solidFill>
                <a:latin typeface="Georgia" pitchFamily="18" charset="0"/>
              </a:defRPr>
            </a:lvl2pPr>
            <a:lvl3pPr marL="1143000">
              <a:defRPr sz="2000">
                <a:solidFill>
                  <a:schemeClr val="tx1"/>
                </a:solidFill>
                <a:latin typeface="Georgia" pitchFamily="18" charset="0"/>
              </a:defRPr>
            </a:lvl3pPr>
            <a:lvl4pPr marL="1600200">
              <a:defRPr sz="2000">
                <a:solidFill>
                  <a:schemeClr val="tx2"/>
                </a:solidFill>
                <a:latin typeface="Georgia" pitchFamily="18" charset="0"/>
              </a:defRPr>
            </a:lvl4pPr>
            <a:lvl5pPr marL="2057400">
              <a:defRPr>
                <a:solidFill>
                  <a:schemeClr val="tx1"/>
                </a:solidFill>
                <a:latin typeface="Georgia" pitchFamily="18" charset="0"/>
              </a:defRPr>
            </a:lvl5pPr>
            <a:lvl6pPr marL="2514600" indent="-228600" eaLnBrk="0" fontAlgn="base" hangingPunct="0">
              <a:spcAft>
                <a:spcPct val="0"/>
              </a:spcAft>
              <a:buClr>
                <a:srgbClr val="8FB08C"/>
              </a:buClr>
              <a:buChar char="•"/>
              <a:defRPr>
                <a:solidFill>
                  <a:schemeClr val="tx1"/>
                </a:solidFill>
                <a:latin typeface="Georgia" pitchFamily="18" charset="0"/>
              </a:defRPr>
            </a:lvl6pPr>
            <a:lvl7pPr marL="2971800" indent="-228600" eaLnBrk="0" fontAlgn="base" hangingPunct="0">
              <a:spcAft>
                <a:spcPct val="0"/>
              </a:spcAft>
              <a:buClr>
                <a:srgbClr val="8FB08C"/>
              </a:buClr>
              <a:defRPr>
                <a:solidFill>
                  <a:schemeClr val="tx1"/>
                </a:solidFill>
                <a:latin typeface="Georgia" pitchFamily="18" charset="0"/>
              </a:defRPr>
            </a:lvl7pPr>
            <a:lvl8pPr marL="3429000" indent="-228600" eaLnBrk="0" fontAlgn="base" hangingPunct="0">
              <a:spcAft>
                <a:spcPct val="0"/>
              </a:spcAft>
              <a:buClr>
                <a:srgbClr val="8FB08C"/>
              </a:buClr>
              <a:defRPr>
                <a:solidFill>
                  <a:schemeClr val="tx1"/>
                </a:solidFill>
                <a:latin typeface="Georgia" pitchFamily="18" charset="0"/>
              </a:defRPr>
            </a:lvl8pPr>
            <a:lvl9pPr marL="3886200" indent="-228600" eaLnBrk="0" fontAlgn="base" hangingPunct="0">
              <a:spcAft>
                <a:spcPct val="0"/>
              </a:spcAft>
              <a:buClr>
                <a:srgbClr val="8FB08C"/>
              </a:buClr>
              <a:defRPr>
                <a:solidFill>
                  <a:schemeClr val="tx1"/>
                </a:solidFill>
                <a:latin typeface="Georgia" pitchFamily="18" charset="0"/>
              </a:defRPr>
            </a:lvl9pPr>
          </a:lstStyle>
          <a:p>
            <a:fld id="{6C73379E-C623-4531-A1DE-C4A52E8AB7BD}" type="slidenum">
              <a:rPr lang="nb-NO" altLang="nb-NO" sz="1600" smtClean="0">
                <a:solidFill>
                  <a:srgbClr val="7B9899"/>
                </a:solidFill>
                <a:latin typeface="Arial" charset="0"/>
              </a:rPr>
              <a:pPr/>
              <a:t>43</a:t>
            </a:fld>
            <a:endParaRPr lang="nb-NO" altLang="nb-NO" sz="1600" smtClean="0">
              <a:solidFill>
                <a:srgbClr val="7B9899"/>
              </a:solidFill>
              <a:latin typeface="Arial" charset="0"/>
            </a:endParaRPr>
          </a:p>
        </p:txBody>
      </p:sp>
      <p:sp>
        <p:nvSpPr>
          <p:cNvPr id="43013" name="Rectangle 2"/>
          <p:cNvSpPr>
            <a:spLocks noGrp="1" noChangeArrowheads="1"/>
          </p:cNvSpPr>
          <p:nvPr>
            <p:ph type="title"/>
          </p:nvPr>
        </p:nvSpPr>
        <p:spPr>
          <a:xfrm>
            <a:off x="301625" y="228600"/>
            <a:ext cx="8534400" cy="758825"/>
          </a:xfrm>
        </p:spPr>
        <p:txBody>
          <a:bodyPr/>
          <a:lstStyle/>
          <a:p>
            <a:r>
              <a:rPr lang="nb-NO" altLang="nb-NO" smtClean="0"/>
              <a:t>Derogations</a:t>
            </a:r>
          </a:p>
        </p:txBody>
      </p:sp>
      <p:sp>
        <p:nvSpPr>
          <p:cNvPr id="43014" name="Rectangle 4"/>
          <p:cNvSpPr>
            <a:spLocks noGrp="1" noChangeArrowheads="1"/>
          </p:cNvSpPr>
          <p:nvPr>
            <p:ph type="body" sz="half" idx="1"/>
          </p:nvPr>
        </p:nvSpPr>
        <p:spPr>
          <a:xfrm>
            <a:off x="301625" y="1371600"/>
            <a:ext cx="4038600" cy="4681538"/>
          </a:xfrm>
        </p:spPr>
        <p:txBody>
          <a:bodyPr/>
          <a:lstStyle/>
          <a:p>
            <a:pPr marL="457200" indent="-457200">
              <a:lnSpc>
                <a:spcPct val="80000"/>
              </a:lnSpc>
            </a:pPr>
            <a:r>
              <a:rPr lang="en-US" altLang="nb-NO" sz="2000" smtClean="0"/>
              <a:t>ECHR</a:t>
            </a:r>
          </a:p>
          <a:p>
            <a:pPr marL="457200" indent="-457200">
              <a:lnSpc>
                <a:spcPct val="80000"/>
              </a:lnSpc>
            </a:pPr>
            <a:r>
              <a:rPr lang="en-US" altLang="nb-NO" sz="2000" smtClean="0"/>
              <a:t>Art 15:</a:t>
            </a:r>
          </a:p>
          <a:p>
            <a:pPr marL="457200" indent="-457200">
              <a:lnSpc>
                <a:spcPct val="80000"/>
              </a:lnSpc>
              <a:buFontTx/>
              <a:buNone/>
            </a:pPr>
            <a:r>
              <a:rPr lang="en-US" altLang="nb-NO" sz="2000" smtClean="0"/>
              <a:t>War or other public emergency threatening the life of the nation</a:t>
            </a:r>
          </a:p>
          <a:p>
            <a:pPr marL="457200" indent="-457200">
              <a:lnSpc>
                <a:spcPct val="80000"/>
              </a:lnSpc>
              <a:buFontTx/>
              <a:buNone/>
            </a:pPr>
            <a:r>
              <a:rPr lang="en-US" altLang="nb-NO" sz="2000" smtClean="0"/>
              <a:t>Strictly required in the situation</a:t>
            </a:r>
          </a:p>
          <a:p>
            <a:pPr marL="457200" indent="-457200">
              <a:lnSpc>
                <a:spcPct val="80000"/>
              </a:lnSpc>
              <a:buFontTx/>
              <a:buNone/>
            </a:pPr>
            <a:r>
              <a:rPr lang="en-US" altLang="nb-NO" sz="2000" smtClean="0"/>
              <a:t>Comply with other obligations under int. law</a:t>
            </a:r>
          </a:p>
          <a:p>
            <a:pPr marL="457200" indent="-457200">
              <a:lnSpc>
                <a:spcPct val="80000"/>
              </a:lnSpc>
              <a:buFontTx/>
              <a:buNone/>
            </a:pPr>
            <a:r>
              <a:rPr lang="en-US" altLang="nb-NO" sz="2000" smtClean="0"/>
              <a:t>Non-derogable rights: Arts. 2 (exception for lawful acts of war), 3, 4.1, 7</a:t>
            </a:r>
          </a:p>
          <a:p>
            <a:pPr marL="457200" indent="-457200">
              <a:lnSpc>
                <a:spcPct val="80000"/>
              </a:lnSpc>
              <a:buFontTx/>
              <a:buNone/>
            </a:pPr>
            <a:r>
              <a:rPr lang="en-US" altLang="nb-NO" sz="2000" smtClean="0"/>
              <a:t>Prohibition of death penalty: Art. 3 of protocol 6, and protocol 13 (no derogation)</a:t>
            </a:r>
          </a:p>
          <a:p>
            <a:pPr marL="457200" indent="-457200">
              <a:lnSpc>
                <a:spcPct val="80000"/>
              </a:lnSpc>
              <a:buFontTx/>
              <a:buNone/>
            </a:pPr>
            <a:r>
              <a:rPr lang="en-US" altLang="nb-NO" sz="2000" smtClean="0"/>
              <a:t>Procedure: Inform SG of C of E</a:t>
            </a:r>
          </a:p>
          <a:p>
            <a:pPr marL="457200" indent="-457200">
              <a:lnSpc>
                <a:spcPct val="80000"/>
              </a:lnSpc>
            </a:pPr>
            <a:endParaRPr lang="nb-NO" altLang="nb-NO" sz="2000" smtClean="0"/>
          </a:p>
        </p:txBody>
      </p:sp>
      <p:sp>
        <p:nvSpPr>
          <p:cNvPr id="43015" name="Rectangle 5"/>
          <p:cNvSpPr>
            <a:spLocks noGrp="1" noChangeArrowheads="1"/>
          </p:cNvSpPr>
          <p:nvPr>
            <p:ph type="body" sz="half" idx="2"/>
          </p:nvPr>
        </p:nvSpPr>
        <p:spPr>
          <a:xfrm>
            <a:off x="4800600" y="1371600"/>
            <a:ext cx="4038600" cy="4681538"/>
          </a:xfrm>
        </p:spPr>
        <p:txBody>
          <a:bodyPr/>
          <a:lstStyle/>
          <a:p>
            <a:pPr marL="381000" indent="-381000">
              <a:lnSpc>
                <a:spcPct val="80000"/>
              </a:lnSpc>
            </a:pPr>
            <a:r>
              <a:rPr lang="nb-NO" altLang="nb-NO" sz="1800" smtClean="0"/>
              <a:t>ICCPR</a:t>
            </a:r>
          </a:p>
          <a:p>
            <a:pPr marL="381000" indent="-381000">
              <a:lnSpc>
                <a:spcPct val="80000"/>
              </a:lnSpc>
            </a:pPr>
            <a:r>
              <a:rPr lang="nb-NO" altLang="nb-NO" sz="1800" smtClean="0"/>
              <a:t>Art. 4:</a:t>
            </a:r>
          </a:p>
          <a:p>
            <a:pPr marL="381000" indent="-381000">
              <a:lnSpc>
                <a:spcPct val="80000"/>
              </a:lnSpc>
              <a:buFontTx/>
              <a:buNone/>
            </a:pPr>
            <a:r>
              <a:rPr lang="nb-NO" altLang="nb-NO" sz="1800" smtClean="0"/>
              <a:t>Public emergency threatening the life of the nation</a:t>
            </a:r>
          </a:p>
          <a:p>
            <a:pPr marL="381000" indent="-381000">
              <a:lnSpc>
                <a:spcPct val="80000"/>
              </a:lnSpc>
              <a:buFontTx/>
              <a:buNone/>
            </a:pPr>
            <a:r>
              <a:rPr lang="nb-NO" altLang="nb-NO" sz="1800" smtClean="0"/>
              <a:t>Strictly required in the situation</a:t>
            </a:r>
          </a:p>
          <a:p>
            <a:pPr marL="381000" indent="-381000">
              <a:lnSpc>
                <a:spcPct val="80000"/>
              </a:lnSpc>
              <a:buFontTx/>
              <a:buNone/>
            </a:pPr>
            <a:r>
              <a:rPr lang="nb-NO" altLang="nb-NO" sz="1800" smtClean="0"/>
              <a:t>Comply with other obligations under int. law</a:t>
            </a:r>
          </a:p>
          <a:p>
            <a:pPr marL="381000" indent="-381000">
              <a:lnSpc>
                <a:spcPct val="80000"/>
              </a:lnSpc>
              <a:buFontTx/>
              <a:buNone/>
            </a:pPr>
            <a:r>
              <a:rPr lang="nb-NO" altLang="nb-NO" sz="1800" smtClean="0"/>
              <a:t>Officially proclaimed</a:t>
            </a:r>
          </a:p>
          <a:p>
            <a:pPr marL="381000" indent="-381000">
              <a:lnSpc>
                <a:spcPct val="80000"/>
              </a:lnSpc>
              <a:buFontTx/>
              <a:buNone/>
            </a:pPr>
            <a:r>
              <a:rPr lang="nb-NO" altLang="nb-NO" sz="1800" smtClean="0"/>
              <a:t>No discrimination solely on enumerated grounds</a:t>
            </a:r>
          </a:p>
          <a:p>
            <a:pPr marL="381000" indent="-381000">
              <a:lnSpc>
                <a:spcPct val="80000"/>
              </a:lnSpc>
              <a:buFontTx/>
              <a:buNone/>
            </a:pPr>
            <a:r>
              <a:rPr lang="nb-NO" altLang="nb-NO" sz="1800" smtClean="0"/>
              <a:t>Non-derogable rights: Arts. 6, 7, 8.1 and 8.2,, 11, 15, 16, 18</a:t>
            </a:r>
          </a:p>
          <a:p>
            <a:pPr marL="381000" indent="-381000">
              <a:lnSpc>
                <a:spcPct val="80000"/>
              </a:lnSpc>
              <a:buFontTx/>
              <a:buNone/>
            </a:pPr>
            <a:r>
              <a:rPr lang="nb-NO" altLang="nb-NO" sz="1800" smtClean="0"/>
              <a:t>Prohibition of death penalty: Art. 6 2nd optional protocol (no derogation)</a:t>
            </a:r>
          </a:p>
          <a:p>
            <a:pPr marL="381000" indent="-381000">
              <a:lnSpc>
                <a:spcPct val="80000"/>
              </a:lnSpc>
              <a:buFontTx/>
              <a:buNone/>
            </a:pPr>
            <a:r>
              <a:rPr lang="nb-NO" altLang="nb-NO" sz="1800" smtClean="0"/>
              <a:t>Procedure: Inform other state parties through SG of the UN</a:t>
            </a:r>
          </a:p>
          <a:p>
            <a:pPr marL="381000" indent="-381000">
              <a:lnSpc>
                <a:spcPct val="80000"/>
              </a:lnSpc>
            </a:pPr>
            <a:endParaRPr lang="nb-NO" altLang="nb-NO" sz="1800" smtClean="0"/>
          </a:p>
          <a:p>
            <a:pPr marL="381000" indent="-381000">
              <a:lnSpc>
                <a:spcPct val="80000"/>
              </a:lnSpc>
            </a:pPr>
            <a:endParaRPr lang="nb-NO" altLang="nb-NO" sz="1800" smtClean="0"/>
          </a:p>
          <a:p>
            <a:pPr marL="381000" indent="-381000">
              <a:lnSpc>
                <a:spcPct val="80000"/>
              </a:lnSpc>
            </a:pPr>
            <a:endParaRPr lang="nb-NO" altLang="nb-NO" sz="1800" smtClean="0"/>
          </a:p>
        </p:txBody>
      </p:sp>
    </p:spTree>
    <p:extLst>
      <p:ext uri="{BB962C8B-B14F-4D97-AF65-F5344CB8AC3E}">
        <p14:creationId xmlns:p14="http://schemas.microsoft.com/office/powerpoint/2010/main" val="1941725559"/>
      </p:ext>
    </p:extLst>
  </p:cSld>
  <p:clrMapOvr>
    <a:masterClrMapping/>
  </p:clrMapOvr>
  <p:transition spd="slow">
    <p:pull dir="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Derogations</a:t>
            </a:r>
            <a:endParaRPr lang="en-US" dirty="0"/>
          </a:p>
        </p:txBody>
      </p:sp>
      <p:sp>
        <p:nvSpPr>
          <p:cNvPr id="3" name="Content Placeholder 2"/>
          <p:cNvSpPr>
            <a:spLocks noGrp="1"/>
          </p:cNvSpPr>
          <p:nvPr>
            <p:ph sz="quarter" idx="1"/>
          </p:nvPr>
        </p:nvSpPr>
        <p:spPr/>
        <p:txBody>
          <a:bodyPr/>
          <a:lstStyle/>
          <a:p>
            <a:r>
              <a:rPr lang="en-US" dirty="0" smtClean="0"/>
              <a:t>Which are the differences in the wording between Art. 15 ECHR and Art. 4 ICCPR?</a:t>
            </a:r>
          </a:p>
          <a:p>
            <a:r>
              <a:rPr lang="en-US" dirty="0" smtClean="0"/>
              <a:t>What could be the consequences of such differences?</a:t>
            </a:r>
            <a:endParaRPr lang="en-US" dirty="0"/>
          </a:p>
        </p:txBody>
      </p:sp>
      <p:sp>
        <p:nvSpPr>
          <p:cNvPr id="4" name="Date Placeholder 3"/>
          <p:cNvSpPr>
            <a:spLocks noGrp="1"/>
          </p:cNvSpPr>
          <p:nvPr>
            <p:ph type="dt" sz="half" idx="10"/>
          </p:nvPr>
        </p:nvSpPr>
        <p:spPr/>
        <p:txBody>
          <a:bodyPr/>
          <a:lstStyle/>
          <a:p>
            <a:pPr>
              <a:defRPr/>
            </a:pPr>
            <a:r>
              <a:rPr lang="nb-NO" smtClean="0"/>
              <a:t>26 August 2014</a:t>
            </a:r>
            <a:endParaRPr lang="nb-NO"/>
          </a:p>
        </p:txBody>
      </p:sp>
      <p:sp>
        <p:nvSpPr>
          <p:cNvPr id="5" name="Footer Placeholder 4"/>
          <p:cNvSpPr>
            <a:spLocks noGrp="1"/>
          </p:cNvSpPr>
          <p:nvPr>
            <p:ph type="ftr" sz="quarter" idx="11"/>
          </p:nvPr>
        </p:nvSpPr>
        <p:spPr/>
        <p:txBody>
          <a:bodyPr/>
          <a:lstStyle/>
          <a:p>
            <a:pPr>
              <a:defRPr/>
            </a:pPr>
            <a:r>
              <a:rPr lang="nb-NO" smtClean="0"/>
              <a:t>Maria Lundberg, NCHR</a:t>
            </a:r>
            <a:endParaRPr lang="nb-NO"/>
          </a:p>
        </p:txBody>
      </p:sp>
      <p:sp>
        <p:nvSpPr>
          <p:cNvPr id="6" name="Slide Number Placeholder 5"/>
          <p:cNvSpPr>
            <a:spLocks noGrp="1"/>
          </p:cNvSpPr>
          <p:nvPr>
            <p:ph type="sldNum" sz="quarter" idx="12"/>
          </p:nvPr>
        </p:nvSpPr>
        <p:spPr/>
        <p:txBody>
          <a:bodyPr/>
          <a:lstStyle/>
          <a:p>
            <a:pPr>
              <a:defRPr/>
            </a:pPr>
            <a:fld id="{17735220-637C-42BC-95E2-965D0462E05B}" type="slidenum">
              <a:rPr lang="nb-NO" smtClean="0"/>
              <a:pPr>
                <a:defRPr/>
              </a:pPr>
              <a:t>44</a:t>
            </a:fld>
            <a:endParaRPr lang="nb-NO"/>
          </a:p>
        </p:txBody>
      </p:sp>
    </p:spTree>
    <p:extLst>
      <p:ext uri="{BB962C8B-B14F-4D97-AF65-F5344CB8AC3E}">
        <p14:creationId xmlns:p14="http://schemas.microsoft.com/office/powerpoint/2010/main" val="480485533"/>
      </p:ext>
    </p:extLst>
  </p:cSld>
  <p:clrMapOvr>
    <a:masterClrMapping/>
  </p:clrMapOvr>
  <p:transition spd="slow">
    <p:pull dir="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nb-NO" smtClean="0"/>
              <a:t>26 August 2014</a:t>
            </a:r>
            <a:endParaRPr lang="nb-NO"/>
          </a:p>
        </p:txBody>
      </p:sp>
      <p:sp>
        <p:nvSpPr>
          <p:cNvPr id="5" name="Footer Placeholder 4"/>
          <p:cNvSpPr>
            <a:spLocks noGrp="1"/>
          </p:cNvSpPr>
          <p:nvPr>
            <p:ph type="ftr" sz="quarter" idx="11"/>
          </p:nvPr>
        </p:nvSpPr>
        <p:spPr/>
        <p:txBody>
          <a:bodyPr/>
          <a:lstStyle/>
          <a:p>
            <a:pPr>
              <a:defRPr/>
            </a:pPr>
            <a:r>
              <a:rPr lang="nb-NO"/>
              <a:t>Maria Lundberg, NCHR</a:t>
            </a:r>
          </a:p>
        </p:txBody>
      </p:sp>
      <p:sp>
        <p:nvSpPr>
          <p:cNvPr id="4506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Georgia" pitchFamily="18" charset="0"/>
              </a:defRPr>
            </a:lvl1pPr>
            <a:lvl2pPr marL="742950" indent="-285750">
              <a:defRPr sz="2200">
                <a:solidFill>
                  <a:schemeClr val="tx2"/>
                </a:solidFill>
                <a:latin typeface="Georgia" pitchFamily="18" charset="0"/>
              </a:defRPr>
            </a:lvl2pPr>
            <a:lvl3pPr marL="1143000">
              <a:defRPr sz="2000">
                <a:solidFill>
                  <a:schemeClr val="tx1"/>
                </a:solidFill>
                <a:latin typeface="Georgia" pitchFamily="18" charset="0"/>
              </a:defRPr>
            </a:lvl3pPr>
            <a:lvl4pPr marL="1600200">
              <a:defRPr sz="2000">
                <a:solidFill>
                  <a:schemeClr val="tx2"/>
                </a:solidFill>
                <a:latin typeface="Georgia" pitchFamily="18" charset="0"/>
              </a:defRPr>
            </a:lvl4pPr>
            <a:lvl5pPr marL="2057400">
              <a:defRPr>
                <a:solidFill>
                  <a:schemeClr val="tx1"/>
                </a:solidFill>
                <a:latin typeface="Georgia" pitchFamily="18" charset="0"/>
              </a:defRPr>
            </a:lvl5pPr>
            <a:lvl6pPr marL="2514600" indent="-228600" eaLnBrk="0" fontAlgn="base" hangingPunct="0">
              <a:spcAft>
                <a:spcPct val="0"/>
              </a:spcAft>
              <a:buClr>
                <a:srgbClr val="8FB08C"/>
              </a:buClr>
              <a:buChar char="•"/>
              <a:defRPr>
                <a:solidFill>
                  <a:schemeClr val="tx1"/>
                </a:solidFill>
                <a:latin typeface="Georgia" pitchFamily="18" charset="0"/>
              </a:defRPr>
            </a:lvl6pPr>
            <a:lvl7pPr marL="2971800" indent="-228600" eaLnBrk="0" fontAlgn="base" hangingPunct="0">
              <a:spcAft>
                <a:spcPct val="0"/>
              </a:spcAft>
              <a:buClr>
                <a:srgbClr val="8FB08C"/>
              </a:buClr>
              <a:defRPr>
                <a:solidFill>
                  <a:schemeClr val="tx1"/>
                </a:solidFill>
                <a:latin typeface="Georgia" pitchFamily="18" charset="0"/>
              </a:defRPr>
            </a:lvl7pPr>
            <a:lvl8pPr marL="3429000" indent="-228600" eaLnBrk="0" fontAlgn="base" hangingPunct="0">
              <a:spcAft>
                <a:spcPct val="0"/>
              </a:spcAft>
              <a:buClr>
                <a:srgbClr val="8FB08C"/>
              </a:buClr>
              <a:defRPr>
                <a:solidFill>
                  <a:schemeClr val="tx1"/>
                </a:solidFill>
                <a:latin typeface="Georgia" pitchFamily="18" charset="0"/>
              </a:defRPr>
            </a:lvl8pPr>
            <a:lvl9pPr marL="3886200" indent="-228600" eaLnBrk="0" fontAlgn="base" hangingPunct="0">
              <a:spcAft>
                <a:spcPct val="0"/>
              </a:spcAft>
              <a:buClr>
                <a:srgbClr val="8FB08C"/>
              </a:buClr>
              <a:defRPr>
                <a:solidFill>
                  <a:schemeClr val="tx1"/>
                </a:solidFill>
                <a:latin typeface="Georgia" pitchFamily="18" charset="0"/>
              </a:defRPr>
            </a:lvl9pPr>
          </a:lstStyle>
          <a:p>
            <a:fld id="{AF67DCCF-5E9B-4A5C-A367-8375B32D01D2}" type="slidenum">
              <a:rPr lang="nb-NO" altLang="nb-NO" sz="1600" smtClean="0">
                <a:solidFill>
                  <a:srgbClr val="7B9899"/>
                </a:solidFill>
                <a:latin typeface="Arial" charset="0"/>
              </a:rPr>
              <a:pPr/>
              <a:t>45</a:t>
            </a:fld>
            <a:endParaRPr lang="nb-NO" altLang="nb-NO" sz="1600" smtClean="0">
              <a:solidFill>
                <a:srgbClr val="7B9899"/>
              </a:solidFill>
              <a:latin typeface="Arial" charset="0"/>
            </a:endParaRPr>
          </a:p>
        </p:txBody>
      </p:sp>
      <p:sp>
        <p:nvSpPr>
          <p:cNvPr id="14338" name="Rectangle 2"/>
          <p:cNvSpPr>
            <a:spLocks noGrp="1" noChangeArrowheads="1"/>
          </p:cNvSpPr>
          <p:nvPr>
            <p:ph type="title"/>
          </p:nvPr>
        </p:nvSpPr>
        <p:spPr/>
        <p:txBody>
          <a:bodyPr/>
          <a:lstStyle/>
          <a:p>
            <a:pPr>
              <a:defRPr/>
            </a:pPr>
            <a:r>
              <a:rPr lang="nb-NO"/>
              <a:t>Derogations</a:t>
            </a:r>
          </a:p>
        </p:txBody>
      </p:sp>
      <p:sp>
        <p:nvSpPr>
          <p:cNvPr id="45062" name="Rectangle 3"/>
          <p:cNvSpPr>
            <a:spLocks noGrp="1" noChangeArrowheads="1"/>
          </p:cNvSpPr>
          <p:nvPr>
            <p:ph type="body" idx="1"/>
          </p:nvPr>
        </p:nvSpPr>
        <p:spPr>
          <a:xfrm>
            <a:off x="301625" y="1527175"/>
            <a:ext cx="8504238" cy="4572000"/>
          </a:xfrm>
        </p:spPr>
        <p:txBody>
          <a:bodyPr/>
          <a:lstStyle/>
          <a:p>
            <a:pPr>
              <a:lnSpc>
                <a:spcPct val="80000"/>
              </a:lnSpc>
            </a:pPr>
            <a:r>
              <a:rPr lang="en-US" altLang="nb-NO" sz="2000" smtClean="0"/>
              <a:t>In accordance with the principles of legality and rule of law</a:t>
            </a:r>
          </a:p>
          <a:p>
            <a:pPr lvl="1">
              <a:lnSpc>
                <a:spcPct val="80000"/>
              </a:lnSpc>
            </a:pPr>
            <a:r>
              <a:rPr lang="en-US" altLang="nb-NO" sz="2000" smtClean="0"/>
              <a:t>In accordance with constitution and other domestic laws</a:t>
            </a:r>
          </a:p>
          <a:p>
            <a:pPr lvl="1">
              <a:lnSpc>
                <a:spcPct val="80000"/>
              </a:lnSpc>
            </a:pPr>
            <a:r>
              <a:rPr lang="en-US" altLang="nb-NO" sz="2000" smtClean="0"/>
              <a:t>Not in violation with international legal obligations</a:t>
            </a:r>
          </a:p>
          <a:p>
            <a:pPr>
              <a:lnSpc>
                <a:spcPct val="80000"/>
              </a:lnSpc>
            </a:pPr>
            <a:r>
              <a:rPr lang="en-US" altLang="nb-NO" sz="2000" smtClean="0"/>
              <a:t>Art. 53 ECHR: </a:t>
            </a:r>
            <a:r>
              <a:rPr lang="en-US" altLang="nb-NO" sz="2000" i="1" smtClean="0"/>
              <a:t>Safeguard for existing human rights</a:t>
            </a:r>
          </a:p>
          <a:p>
            <a:pPr lvl="1">
              <a:lnSpc>
                <a:spcPct val="80000"/>
              </a:lnSpc>
            </a:pPr>
            <a:r>
              <a:rPr lang="en-US" altLang="nb-NO" sz="2000" i="1" smtClean="0"/>
              <a:t>Nothing in this Convention shall be construed as limiting or derogating from any of the human rights and fundamental freedoms which may be ensured under the laws of any High Contracting party or under any other agreement to which it is a Party</a:t>
            </a:r>
          </a:p>
          <a:p>
            <a:pPr>
              <a:lnSpc>
                <a:spcPct val="80000"/>
              </a:lnSpc>
            </a:pPr>
            <a:r>
              <a:rPr lang="en-US" altLang="nb-NO" sz="2000" i="1" smtClean="0"/>
              <a:t>Art. 5.2 of the ICCPR:</a:t>
            </a:r>
            <a:endParaRPr lang="en-US" altLang="nb-NO" sz="2000" smtClean="0"/>
          </a:p>
          <a:p>
            <a:pPr lvl="1">
              <a:lnSpc>
                <a:spcPct val="80000"/>
              </a:lnSpc>
            </a:pPr>
            <a:r>
              <a:rPr lang="en-US" altLang="nb-NO" sz="2000" smtClean="0"/>
              <a:t>There shall be no restriction upon or derogation from any of the fundamental human rights recognized or existing in any State Party to the present Covenant pursuant to law, conventions, regulations or custom on the pretext that the present Covenant does not recognize such rights or that it recognizes them to a lesser extent. </a:t>
            </a:r>
          </a:p>
          <a:p>
            <a:pPr>
              <a:lnSpc>
                <a:spcPct val="80000"/>
              </a:lnSpc>
            </a:pPr>
            <a:endParaRPr lang="en-US" altLang="nb-NO" sz="2800" i="1" smtClean="0"/>
          </a:p>
          <a:p>
            <a:pPr>
              <a:lnSpc>
                <a:spcPct val="80000"/>
              </a:lnSpc>
            </a:pPr>
            <a:endParaRPr lang="en-US" altLang="nb-NO" sz="2800" i="1" smtClean="0"/>
          </a:p>
        </p:txBody>
      </p:sp>
    </p:spTree>
    <p:extLst>
      <p:ext uri="{BB962C8B-B14F-4D97-AF65-F5344CB8AC3E}">
        <p14:creationId xmlns:p14="http://schemas.microsoft.com/office/powerpoint/2010/main" val="3334508020"/>
      </p:ext>
    </p:extLst>
  </p:cSld>
  <p:clrMapOvr>
    <a:masterClrMapping/>
  </p:clrMapOvr>
  <p:transition spd="slow">
    <p:pull dir="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nb-NO" smtClean="0"/>
              <a:t>26 August 2014</a:t>
            </a:r>
            <a:endParaRPr lang="nb-NO"/>
          </a:p>
        </p:txBody>
      </p:sp>
      <p:sp>
        <p:nvSpPr>
          <p:cNvPr id="5" name="Footer Placeholder 4"/>
          <p:cNvSpPr>
            <a:spLocks noGrp="1"/>
          </p:cNvSpPr>
          <p:nvPr>
            <p:ph type="ftr" sz="quarter" idx="11"/>
          </p:nvPr>
        </p:nvSpPr>
        <p:spPr/>
        <p:txBody>
          <a:bodyPr/>
          <a:lstStyle/>
          <a:p>
            <a:pPr>
              <a:defRPr/>
            </a:pPr>
            <a:r>
              <a:rPr lang="nb-NO"/>
              <a:t>Maria Lundberg, NCHR</a:t>
            </a:r>
          </a:p>
        </p:txBody>
      </p:sp>
      <p:sp>
        <p:nvSpPr>
          <p:cNvPr id="4403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Georgia" pitchFamily="18" charset="0"/>
              </a:defRPr>
            </a:lvl1pPr>
            <a:lvl2pPr marL="742950" indent="-285750">
              <a:defRPr sz="2200">
                <a:solidFill>
                  <a:schemeClr val="tx2"/>
                </a:solidFill>
                <a:latin typeface="Georgia" pitchFamily="18" charset="0"/>
              </a:defRPr>
            </a:lvl2pPr>
            <a:lvl3pPr marL="1143000">
              <a:defRPr sz="2000">
                <a:solidFill>
                  <a:schemeClr val="tx1"/>
                </a:solidFill>
                <a:latin typeface="Georgia" pitchFamily="18" charset="0"/>
              </a:defRPr>
            </a:lvl3pPr>
            <a:lvl4pPr marL="1600200">
              <a:defRPr sz="2000">
                <a:solidFill>
                  <a:schemeClr val="tx2"/>
                </a:solidFill>
                <a:latin typeface="Georgia" pitchFamily="18" charset="0"/>
              </a:defRPr>
            </a:lvl4pPr>
            <a:lvl5pPr marL="2057400">
              <a:defRPr>
                <a:solidFill>
                  <a:schemeClr val="tx1"/>
                </a:solidFill>
                <a:latin typeface="Georgia" pitchFamily="18" charset="0"/>
              </a:defRPr>
            </a:lvl5pPr>
            <a:lvl6pPr marL="2514600" indent="-228600" eaLnBrk="0" fontAlgn="base" hangingPunct="0">
              <a:spcAft>
                <a:spcPct val="0"/>
              </a:spcAft>
              <a:buClr>
                <a:srgbClr val="8FB08C"/>
              </a:buClr>
              <a:buChar char="•"/>
              <a:defRPr>
                <a:solidFill>
                  <a:schemeClr val="tx1"/>
                </a:solidFill>
                <a:latin typeface="Georgia" pitchFamily="18" charset="0"/>
              </a:defRPr>
            </a:lvl6pPr>
            <a:lvl7pPr marL="2971800" indent="-228600" eaLnBrk="0" fontAlgn="base" hangingPunct="0">
              <a:spcAft>
                <a:spcPct val="0"/>
              </a:spcAft>
              <a:buClr>
                <a:srgbClr val="8FB08C"/>
              </a:buClr>
              <a:defRPr>
                <a:solidFill>
                  <a:schemeClr val="tx1"/>
                </a:solidFill>
                <a:latin typeface="Georgia" pitchFamily="18" charset="0"/>
              </a:defRPr>
            </a:lvl7pPr>
            <a:lvl8pPr marL="3429000" indent="-228600" eaLnBrk="0" fontAlgn="base" hangingPunct="0">
              <a:spcAft>
                <a:spcPct val="0"/>
              </a:spcAft>
              <a:buClr>
                <a:srgbClr val="8FB08C"/>
              </a:buClr>
              <a:defRPr>
                <a:solidFill>
                  <a:schemeClr val="tx1"/>
                </a:solidFill>
                <a:latin typeface="Georgia" pitchFamily="18" charset="0"/>
              </a:defRPr>
            </a:lvl8pPr>
            <a:lvl9pPr marL="3886200" indent="-228600" eaLnBrk="0" fontAlgn="base" hangingPunct="0">
              <a:spcAft>
                <a:spcPct val="0"/>
              </a:spcAft>
              <a:buClr>
                <a:srgbClr val="8FB08C"/>
              </a:buClr>
              <a:defRPr>
                <a:solidFill>
                  <a:schemeClr val="tx1"/>
                </a:solidFill>
                <a:latin typeface="Georgia" pitchFamily="18" charset="0"/>
              </a:defRPr>
            </a:lvl9pPr>
          </a:lstStyle>
          <a:p>
            <a:fld id="{0CCF63E0-2D30-4E9C-8EB8-BD4BF7C67DF0}" type="slidenum">
              <a:rPr lang="nb-NO" altLang="nb-NO" sz="1600" smtClean="0">
                <a:solidFill>
                  <a:srgbClr val="7B9899"/>
                </a:solidFill>
                <a:latin typeface="Arial" charset="0"/>
              </a:rPr>
              <a:pPr/>
              <a:t>46</a:t>
            </a:fld>
            <a:endParaRPr lang="nb-NO" altLang="nb-NO" sz="1600" smtClean="0">
              <a:solidFill>
                <a:srgbClr val="7B9899"/>
              </a:solidFill>
              <a:latin typeface="Arial" charset="0"/>
            </a:endParaRPr>
          </a:p>
        </p:txBody>
      </p:sp>
      <p:sp>
        <p:nvSpPr>
          <p:cNvPr id="4103" name="Rectangle 7"/>
          <p:cNvSpPr>
            <a:spLocks noGrp="1" noChangeArrowheads="1"/>
          </p:cNvSpPr>
          <p:nvPr>
            <p:ph type="title"/>
          </p:nvPr>
        </p:nvSpPr>
        <p:spPr/>
        <p:txBody>
          <a:bodyPr/>
          <a:lstStyle/>
          <a:p>
            <a:pPr>
              <a:defRPr/>
            </a:pPr>
            <a:r>
              <a:rPr lang="nb-NO"/>
              <a:t>Substantive requirements</a:t>
            </a:r>
          </a:p>
        </p:txBody>
      </p:sp>
      <p:sp>
        <p:nvSpPr>
          <p:cNvPr id="44038" name="Rectangle 8"/>
          <p:cNvSpPr>
            <a:spLocks noGrp="1" noChangeArrowheads="1"/>
          </p:cNvSpPr>
          <p:nvPr>
            <p:ph type="body" idx="1"/>
          </p:nvPr>
        </p:nvSpPr>
        <p:spPr>
          <a:xfrm>
            <a:off x="301625" y="1527175"/>
            <a:ext cx="8504238" cy="4572000"/>
          </a:xfrm>
        </p:spPr>
        <p:txBody>
          <a:bodyPr/>
          <a:lstStyle/>
          <a:p>
            <a:r>
              <a:rPr lang="nb-NO" altLang="nb-NO" sz="2800" smtClean="0"/>
              <a:t>Public emergency:</a:t>
            </a:r>
          </a:p>
          <a:p>
            <a:r>
              <a:rPr lang="en-US" altLang="nb-NO" sz="2800" smtClean="0"/>
              <a:t>“an exceptional situation of crisis or emergency which affects the whole population and constitutes a threat to organised life in the community of which the State is composed”</a:t>
            </a:r>
            <a:r>
              <a:rPr lang="nb-NO" altLang="nb-NO" sz="2800" b="1" smtClean="0"/>
              <a:t> </a:t>
            </a:r>
            <a:r>
              <a:rPr lang="nb-NO" altLang="nb-NO" sz="1400" smtClean="0"/>
              <a:t>(Lawless v. Ireland, ser. A. No. 1-3, Judgment of 1 July 1961, para. 28)</a:t>
            </a:r>
          </a:p>
          <a:p>
            <a:r>
              <a:rPr lang="nb-NO" altLang="nb-NO" sz="2800" smtClean="0"/>
              <a:t>Margin of appreciation (ECHR) -The State is in the position to determine: the presence of such situation and what is necessary to avert it </a:t>
            </a:r>
            <a:r>
              <a:rPr lang="nb-NO" altLang="nb-NO" sz="1400" smtClean="0"/>
              <a:t>(Aksoy v. Turkey (Appl. 219877/93), Judgment of 2 November 2004, para. 69)</a:t>
            </a:r>
            <a:r>
              <a:rPr lang="nb-NO" altLang="nb-NO" sz="2800" smtClean="0"/>
              <a:t>  </a:t>
            </a:r>
          </a:p>
        </p:txBody>
      </p:sp>
    </p:spTree>
    <p:extLst>
      <p:ext uri="{BB962C8B-B14F-4D97-AF65-F5344CB8AC3E}">
        <p14:creationId xmlns:p14="http://schemas.microsoft.com/office/powerpoint/2010/main" val="169221425"/>
      </p:ext>
    </p:extLst>
  </p:cSld>
  <p:clrMapOvr>
    <a:masterClrMapping/>
  </p:clrMapOvr>
  <p:transition spd="slow">
    <p:pull dir="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nb-NO" smtClean="0"/>
              <a:t>26 August 2014</a:t>
            </a:r>
            <a:endParaRPr lang="nb-NO"/>
          </a:p>
        </p:txBody>
      </p:sp>
      <p:sp>
        <p:nvSpPr>
          <p:cNvPr id="5" name="Footer Placeholder 4"/>
          <p:cNvSpPr>
            <a:spLocks noGrp="1"/>
          </p:cNvSpPr>
          <p:nvPr>
            <p:ph type="ftr" sz="quarter" idx="11"/>
          </p:nvPr>
        </p:nvSpPr>
        <p:spPr/>
        <p:txBody>
          <a:bodyPr/>
          <a:lstStyle/>
          <a:p>
            <a:pPr>
              <a:defRPr/>
            </a:pPr>
            <a:r>
              <a:rPr lang="nb-NO"/>
              <a:t>Maria Lundberg, NCHR</a:t>
            </a:r>
          </a:p>
        </p:txBody>
      </p:sp>
      <p:sp>
        <p:nvSpPr>
          <p:cNvPr id="4608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Georgia" pitchFamily="18" charset="0"/>
              </a:defRPr>
            </a:lvl1pPr>
            <a:lvl2pPr marL="742950" indent="-285750">
              <a:defRPr sz="2200">
                <a:solidFill>
                  <a:schemeClr val="tx2"/>
                </a:solidFill>
                <a:latin typeface="Georgia" pitchFamily="18" charset="0"/>
              </a:defRPr>
            </a:lvl2pPr>
            <a:lvl3pPr marL="1143000">
              <a:defRPr sz="2000">
                <a:solidFill>
                  <a:schemeClr val="tx1"/>
                </a:solidFill>
                <a:latin typeface="Georgia" pitchFamily="18" charset="0"/>
              </a:defRPr>
            </a:lvl3pPr>
            <a:lvl4pPr marL="1600200">
              <a:defRPr sz="2000">
                <a:solidFill>
                  <a:schemeClr val="tx2"/>
                </a:solidFill>
                <a:latin typeface="Georgia" pitchFamily="18" charset="0"/>
              </a:defRPr>
            </a:lvl4pPr>
            <a:lvl5pPr marL="2057400">
              <a:defRPr>
                <a:solidFill>
                  <a:schemeClr val="tx1"/>
                </a:solidFill>
                <a:latin typeface="Georgia" pitchFamily="18" charset="0"/>
              </a:defRPr>
            </a:lvl5pPr>
            <a:lvl6pPr marL="2514600" indent="-228600" eaLnBrk="0" fontAlgn="base" hangingPunct="0">
              <a:spcAft>
                <a:spcPct val="0"/>
              </a:spcAft>
              <a:buClr>
                <a:srgbClr val="8FB08C"/>
              </a:buClr>
              <a:buChar char="•"/>
              <a:defRPr>
                <a:solidFill>
                  <a:schemeClr val="tx1"/>
                </a:solidFill>
                <a:latin typeface="Georgia" pitchFamily="18" charset="0"/>
              </a:defRPr>
            </a:lvl6pPr>
            <a:lvl7pPr marL="2971800" indent="-228600" eaLnBrk="0" fontAlgn="base" hangingPunct="0">
              <a:spcAft>
                <a:spcPct val="0"/>
              </a:spcAft>
              <a:buClr>
                <a:srgbClr val="8FB08C"/>
              </a:buClr>
              <a:defRPr>
                <a:solidFill>
                  <a:schemeClr val="tx1"/>
                </a:solidFill>
                <a:latin typeface="Georgia" pitchFamily="18" charset="0"/>
              </a:defRPr>
            </a:lvl7pPr>
            <a:lvl8pPr marL="3429000" indent="-228600" eaLnBrk="0" fontAlgn="base" hangingPunct="0">
              <a:spcAft>
                <a:spcPct val="0"/>
              </a:spcAft>
              <a:buClr>
                <a:srgbClr val="8FB08C"/>
              </a:buClr>
              <a:defRPr>
                <a:solidFill>
                  <a:schemeClr val="tx1"/>
                </a:solidFill>
                <a:latin typeface="Georgia" pitchFamily="18" charset="0"/>
              </a:defRPr>
            </a:lvl8pPr>
            <a:lvl9pPr marL="3886200" indent="-228600" eaLnBrk="0" fontAlgn="base" hangingPunct="0">
              <a:spcAft>
                <a:spcPct val="0"/>
              </a:spcAft>
              <a:buClr>
                <a:srgbClr val="8FB08C"/>
              </a:buClr>
              <a:defRPr>
                <a:solidFill>
                  <a:schemeClr val="tx1"/>
                </a:solidFill>
                <a:latin typeface="Georgia" pitchFamily="18" charset="0"/>
              </a:defRPr>
            </a:lvl9pPr>
          </a:lstStyle>
          <a:p>
            <a:fld id="{53B57ECE-E75D-4D09-BBA1-20BFC884EEF6}" type="slidenum">
              <a:rPr lang="nb-NO" altLang="nb-NO" sz="1600" smtClean="0">
                <a:solidFill>
                  <a:srgbClr val="7B9899"/>
                </a:solidFill>
                <a:latin typeface="Arial" charset="0"/>
              </a:rPr>
              <a:pPr/>
              <a:t>47</a:t>
            </a:fld>
            <a:endParaRPr lang="nb-NO" altLang="nb-NO" sz="1600" smtClean="0">
              <a:solidFill>
                <a:srgbClr val="7B9899"/>
              </a:solidFill>
              <a:latin typeface="Arial" charset="0"/>
            </a:endParaRPr>
          </a:p>
        </p:txBody>
      </p:sp>
      <p:sp>
        <p:nvSpPr>
          <p:cNvPr id="12290" name="Rectangle 2"/>
          <p:cNvSpPr>
            <a:spLocks noGrp="1" noChangeArrowheads="1"/>
          </p:cNvSpPr>
          <p:nvPr>
            <p:ph type="title"/>
          </p:nvPr>
        </p:nvSpPr>
        <p:spPr/>
        <p:txBody>
          <a:bodyPr/>
          <a:lstStyle/>
          <a:p>
            <a:pPr>
              <a:defRPr/>
            </a:pPr>
            <a:r>
              <a:rPr lang="nb-NO"/>
              <a:t>Non-derogable rights</a:t>
            </a:r>
          </a:p>
        </p:txBody>
      </p:sp>
      <p:sp>
        <p:nvSpPr>
          <p:cNvPr id="46086" name="Rectangle 3"/>
          <p:cNvSpPr>
            <a:spLocks noGrp="1" noChangeArrowheads="1"/>
          </p:cNvSpPr>
          <p:nvPr>
            <p:ph type="body" idx="1"/>
          </p:nvPr>
        </p:nvSpPr>
        <p:spPr>
          <a:xfrm>
            <a:off x="301625" y="1527175"/>
            <a:ext cx="8504238" cy="4572000"/>
          </a:xfrm>
        </p:spPr>
        <p:txBody>
          <a:bodyPr/>
          <a:lstStyle/>
          <a:p>
            <a:pPr>
              <a:lnSpc>
                <a:spcPct val="80000"/>
              </a:lnSpc>
            </a:pPr>
            <a:r>
              <a:rPr lang="en-US" altLang="nb-NO" sz="1800" smtClean="0"/>
              <a:t>Listed in Art. 4 ICCPR and Art. 15 ECHR</a:t>
            </a:r>
          </a:p>
          <a:p>
            <a:pPr>
              <a:lnSpc>
                <a:spcPct val="80000"/>
              </a:lnSpc>
            </a:pPr>
            <a:r>
              <a:rPr lang="en-US" altLang="nb-NO" sz="1800" smtClean="0"/>
              <a:t>In addition:</a:t>
            </a:r>
          </a:p>
          <a:p>
            <a:pPr>
              <a:lnSpc>
                <a:spcPct val="80000"/>
              </a:lnSpc>
            </a:pPr>
            <a:r>
              <a:rPr lang="en-US" altLang="nb-NO" sz="1800" smtClean="0"/>
              <a:t>The protocols to the conventions</a:t>
            </a:r>
          </a:p>
          <a:p>
            <a:pPr>
              <a:lnSpc>
                <a:spcPct val="80000"/>
              </a:lnSpc>
            </a:pPr>
            <a:r>
              <a:rPr lang="en-US" altLang="nb-NO" sz="1800" smtClean="0"/>
              <a:t>Jus cogens/peremtory norms of international law (VCLT Art. 53)</a:t>
            </a:r>
          </a:p>
          <a:p>
            <a:pPr>
              <a:lnSpc>
                <a:spcPct val="80000"/>
              </a:lnSpc>
            </a:pPr>
            <a:r>
              <a:rPr lang="en-US" altLang="nb-NO" sz="1800" smtClean="0"/>
              <a:t>The HRCmmttee (Gen. Comment 29, para 13-14, 16): </a:t>
            </a:r>
          </a:p>
          <a:p>
            <a:pPr>
              <a:lnSpc>
                <a:spcPct val="80000"/>
              </a:lnSpc>
            </a:pPr>
            <a:endParaRPr lang="en-US" altLang="nb-NO" sz="1800" smtClean="0"/>
          </a:p>
          <a:p>
            <a:pPr lvl="1">
              <a:lnSpc>
                <a:spcPct val="80000"/>
              </a:lnSpc>
            </a:pPr>
            <a:r>
              <a:rPr lang="en-US" altLang="nb-NO" sz="1600" smtClean="0"/>
              <a:t>Certain rights have non-derogable elements or dimensions :</a:t>
            </a:r>
          </a:p>
          <a:p>
            <a:pPr lvl="1">
              <a:lnSpc>
                <a:spcPct val="80000"/>
              </a:lnSpc>
            </a:pPr>
            <a:r>
              <a:rPr lang="en-US" altLang="nb-NO" sz="1600" smtClean="0"/>
              <a:t>The right to non-discrimination (Gen. Comment 29, para 7)</a:t>
            </a:r>
          </a:p>
          <a:p>
            <a:pPr lvl="1">
              <a:lnSpc>
                <a:spcPct val="80000"/>
              </a:lnSpc>
            </a:pPr>
            <a:r>
              <a:rPr lang="en-US" altLang="nb-NO" sz="1600" smtClean="0"/>
              <a:t>Deprivation of liberty – humanity and respect for inherent dignity</a:t>
            </a:r>
          </a:p>
          <a:p>
            <a:pPr lvl="1">
              <a:lnSpc>
                <a:spcPct val="80000"/>
              </a:lnSpc>
            </a:pPr>
            <a:r>
              <a:rPr lang="en-US" altLang="nb-NO" sz="1600" smtClean="0"/>
              <a:t>Prohibition of taking of hostages, abduction or unacknowledged detention, as part of general international law</a:t>
            </a:r>
          </a:p>
          <a:p>
            <a:pPr lvl="1">
              <a:lnSpc>
                <a:spcPct val="80000"/>
              </a:lnSpc>
            </a:pPr>
            <a:r>
              <a:rPr lang="en-US" altLang="nb-NO" sz="1600" smtClean="0"/>
              <a:t>Rights of persons belonging to minorities</a:t>
            </a:r>
          </a:p>
          <a:p>
            <a:pPr lvl="1">
              <a:lnSpc>
                <a:spcPct val="80000"/>
              </a:lnSpc>
            </a:pPr>
            <a:r>
              <a:rPr lang="en-US" altLang="nb-NO" sz="1600" smtClean="0"/>
              <a:t>Deportation or forcible transfer of population without grounds permitted under int. law (see also ICC statutes) (cf. Art. 12 ICCPR)</a:t>
            </a:r>
          </a:p>
          <a:p>
            <a:pPr lvl="1">
              <a:lnSpc>
                <a:spcPct val="80000"/>
              </a:lnSpc>
            </a:pPr>
            <a:r>
              <a:rPr lang="en-US" altLang="nb-NO" sz="1600" smtClean="0"/>
              <a:t>Propaganda of war or advocacy of national, racial or religious hatred inciting discrimination, hostility or violence (cf. Art. 20 ICCPR)</a:t>
            </a:r>
          </a:p>
          <a:p>
            <a:pPr lvl="1">
              <a:lnSpc>
                <a:spcPct val="80000"/>
              </a:lnSpc>
            </a:pPr>
            <a:r>
              <a:rPr lang="en-US" altLang="nb-NO" sz="1600" smtClean="0"/>
              <a:t>Remedies for any violation of the ICCPR (see Art. 2.3 ICCPR)</a:t>
            </a:r>
          </a:p>
          <a:p>
            <a:pPr lvl="1">
              <a:lnSpc>
                <a:spcPct val="80000"/>
              </a:lnSpc>
            </a:pPr>
            <a:r>
              <a:rPr lang="en-US" altLang="nb-NO" sz="1600" smtClean="0"/>
              <a:t>Fair trial (as guaranteed under int. humanitarian law)</a:t>
            </a:r>
          </a:p>
          <a:p>
            <a:pPr>
              <a:lnSpc>
                <a:spcPct val="80000"/>
              </a:lnSpc>
            </a:pPr>
            <a:endParaRPr lang="nb-NO" altLang="nb-NO" sz="1800" smtClean="0"/>
          </a:p>
          <a:p>
            <a:pPr>
              <a:lnSpc>
                <a:spcPct val="80000"/>
              </a:lnSpc>
              <a:buFontTx/>
              <a:buNone/>
            </a:pPr>
            <a:endParaRPr lang="nb-NO" altLang="nb-NO" sz="1800" smtClean="0"/>
          </a:p>
        </p:txBody>
      </p:sp>
    </p:spTree>
    <p:extLst>
      <p:ext uri="{BB962C8B-B14F-4D97-AF65-F5344CB8AC3E}">
        <p14:creationId xmlns:p14="http://schemas.microsoft.com/office/powerpoint/2010/main" val="2183704252"/>
      </p:ext>
    </p:extLst>
  </p:cSld>
  <p:clrMapOvr>
    <a:masterClrMapping/>
  </p:clrMapOvr>
  <p:transition spd="slow">
    <p:pull dir="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nb-NO" smtClean="0"/>
              <a:t>26 August 2014</a:t>
            </a:r>
            <a:endParaRPr lang="nb-NO"/>
          </a:p>
        </p:txBody>
      </p:sp>
      <p:sp>
        <p:nvSpPr>
          <p:cNvPr id="5" name="Footer Placeholder 4"/>
          <p:cNvSpPr>
            <a:spLocks noGrp="1"/>
          </p:cNvSpPr>
          <p:nvPr>
            <p:ph type="ftr" sz="quarter" idx="11"/>
          </p:nvPr>
        </p:nvSpPr>
        <p:spPr/>
        <p:txBody>
          <a:bodyPr/>
          <a:lstStyle/>
          <a:p>
            <a:pPr>
              <a:defRPr/>
            </a:pPr>
            <a:r>
              <a:rPr lang="nb-NO"/>
              <a:t>Maria Lundberg, NCHR</a:t>
            </a:r>
          </a:p>
        </p:txBody>
      </p:sp>
      <p:sp>
        <p:nvSpPr>
          <p:cNvPr id="4710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Georgia" pitchFamily="18" charset="0"/>
              </a:defRPr>
            </a:lvl1pPr>
            <a:lvl2pPr marL="742950" indent="-285750">
              <a:defRPr sz="2200">
                <a:solidFill>
                  <a:schemeClr val="tx2"/>
                </a:solidFill>
                <a:latin typeface="Georgia" pitchFamily="18" charset="0"/>
              </a:defRPr>
            </a:lvl2pPr>
            <a:lvl3pPr marL="1143000">
              <a:defRPr sz="2000">
                <a:solidFill>
                  <a:schemeClr val="tx1"/>
                </a:solidFill>
                <a:latin typeface="Georgia" pitchFamily="18" charset="0"/>
              </a:defRPr>
            </a:lvl3pPr>
            <a:lvl4pPr marL="1600200">
              <a:defRPr sz="2000">
                <a:solidFill>
                  <a:schemeClr val="tx2"/>
                </a:solidFill>
                <a:latin typeface="Georgia" pitchFamily="18" charset="0"/>
              </a:defRPr>
            </a:lvl4pPr>
            <a:lvl5pPr marL="2057400">
              <a:defRPr>
                <a:solidFill>
                  <a:schemeClr val="tx1"/>
                </a:solidFill>
                <a:latin typeface="Georgia" pitchFamily="18" charset="0"/>
              </a:defRPr>
            </a:lvl5pPr>
            <a:lvl6pPr marL="2514600" indent="-228600" eaLnBrk="0" fontAlgn="base" hangingPunct="0">
              <a:spcAft>
                <a:spcPct val="0"/>
              </a:spcAft>
              <a:buClr>
                <a:srgbClr val="8FB08C"/>
              </a:buClr>
              <a:buChar char="•"/>
              <a:defRPr>
                <a:solidFill>
                  <a:schemeClr val="tx1"/>
                </a:solidFill>
                <a:latin typeface="Georgia" pitchFamily="18" charset="0"/>
              </a:defRPr>
            </a:lvl6pPr>
            <a:lvl7pPr marL="2971800" indent="-228600" eaLnBrk="0" fontAlgn="base" hangingPunct="0">
              <a:spcAft>
                <a:spcPct val="0"/>
              </a:spcAft>
              <a:buClr>
                <a:srgbClr val="8FB08C"/>
              </a:buClr>
              <a:defRPr>
                <a:solidFill>
                  <a:schemeClr val="tx1"/>
                </a:solidFill>
                <a:latin typeface="Georgia" pitchFamily="18" charset="0"/>
              </a:defRPr>
            </a:lvl7pPr>
            <a:lvl8pPr marL="3429000" indent="-228600" eaLnBrk="0" fontAlgn="base" hangingPunct="0">
              <a:spcAft>
                <a:spcPct val="0"/>
              </a:spcAft>
              <a:buClr>
                <a:srgbClr val="8FB08C"/>
              </a:buClr>
              <a:defRPr>
                <a:solidFill>
                  <a:schemeClr val="tx1"/>
                </a:solidFill>
                <a:latin typeface="Georgia" pitchFamily="18" charset="0"/>
              </a:defRPr>
            </a:lvl8pPr>
            <a:lvl9pPr marL="3886200" indent="-228600" eaLnBrk="0" fontAlgn="base" hangingPunct="0">
              <a:spcAft>
                <a:spcPct val="0"/>
              </a:spcAft>
              <a:buClr>
                <a:srgbClr val="8FB08C"/>
              </a:buClr>
              <a:defRPr>
                <a:solidFill>
                  <a:schemeClr val="tx1"/>
                </a:solidFill>
                <a:latin typeface="Georgia" pitchFamily="18" charset="0"/>
              </a:defRPr>
            </a:lvl9pPr>
          </a:lstStyle>
          <a:p>
            <a:fld id="{0F24F46A-7162-4677-80A5-DD014668915F}" type="slidenum">
              <a:rPr lang="nb-NO" altLang="nb-NO" sz="1600" smtClean="0">
                <a:solidFill>
                  <a:srgbClr val="7B9899"/>
                </a:solidFill>
                <a:latin typeface="Arial" charset="0"/>
              </a:rPr>
              <a:pPr/>
              <a:t>48</a:t>
            </a:fld>
            <a:endParaRPr lang="nb-NO" altLang="nb-NO" sz="1600" smtClean="0">
              <a:solidFill>
                <a:srgbClr val="7B9899"/>
              </a:solidFill>
              <a:latin typeface="Arial" charset="0"/>
            </a:endParaRPr>
          </a:p>
        </p:txBody>
      </p:sp>
      <p:sp>
        <p:nvSpPr>
          <p:cNvPr id="13314" name="Rectangle 2"/>
          <p:cNvSpPr>
            <a:spLocks noGrp="1" noChangeArrowheads="1"/>
          </p:cNvSpPr>
          <p:nvPr>
            <p:ph type="title"/>
          </p:nvPr>
        </p:nvSpPr>
        <p:spPr/>
        <p:txBody>
          <a:bodyPr/>
          <a:lstStyle/>
          <a:p>
            <a:pPr>
              <a:defRPr/>
            </a:pPr>
            <a:r>
              <a:rPr lang="en-US"/>
              <a:t>Procedural requirements</a:t>
            </a:r>
          </a:p>
        </p:txBody>
      </p:sp>
      <p:sp>
        <p:nvSpPr>
          <p:cNvPr id="47110" name="Rectangle 3"/>
          <p:cNvSpPr>
            <a:spLocks noGrp="1" noChangeArrowheads="1"/>
          </p:cNvSpPr>
          <p:nvPr>
            <p:ph type="body" idx="1"/>
          </p:nvPr>
        </p:nvSpPr>
        <p:spPr>
          <a:xfrm>
            <a:off x="301625" y="1527175"/>
            <a:ext cx="8504238" cy="4572000"/>
          </a:xfrm>
        </p:spPr>
        <p:txBody>
          <a:bodyPr/>
          <a:lstStyle/>
          <a:p>
            <a:r>
              <a:rPr lang="en-US" altLang="nb-NO" smtClean="0"/>
              <a:t>Official proclamation (Art. 4 ICCPR, but only implicit in Art. 15 ECHR)</a:t>
            </a:r>
          </a:p>
          <a:p>
            <a:r>
              <a:rPr lang="en-US" altLang="nb-NO" smtClean="0"/>
              <a:t>Notification, both start and end</a:t>
            </a:r>
          </a:p>
          <a:p>
            <a:r>
              <a:rPr lang="en-US" altLang="nb-NO" smtClean="0"/>
              <a:t>Within time – immediate (Art. 4.3 ICCPR)</a:t>
            </a:r>
          </a:p>
          <a:p>
            <a:r>
              <a:rPr lang="en-US" altLang="nb-NO" smtClean="0"/>
              <a:t>Full information about the measures taken </a:t>
            </a:r>
          </a:p>
          <a:p>
            <a:r>
              <a:rPr lang="en-US" altLang="nb-NO" smtClean="0"/>
              <a:t>A clear explanation of the reasons</a:t>
            </a:r>
          </a:p>
          <a:p>
            <a:endParaRPr lang="en-US" altLang="nb-NO" smtClean="0"/>
          </a:p>
        </p:txBody>
      </p:sp>
    </p:spTree>
    <p:extLst>
      <p:ext uri="{BB962C8B-B14F-4D97-AF65-F5344CB8AC3E}">
        <p14:creationId xmlns:p14="http://schemas.microsoft.com/office/powerpoint/2010/main" val="2798521327"/>
      </p:ext>
    </p:extLst>
  </p:cSld>
  <p:clrMapOvr>
    <a:masterClrMapping/>
  </p:clrMapOvr>
  <p:transition spd="slow">
    <p:pull dir="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nb-NO" smtClean="0">
                <a:solidFill>
                  <a:srgbClr val="7B9899"/>
                </a:solidFill>
              </a:rPr>
              <a:t>Sources (1)</a:t>
            </a:r>
          </a:p>
        </p:txBody>
      </p:sp>
      <p:sp>
        <p:nvSpPr>
          <p:cNvPr id="37891"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3789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3789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0E8F86B-171D-4C6A-B7B9-BE8AE2E26F84}" type="slidenum">
              <a:rPr lang="nb-NO" smtClean="0">
                <a:solidFill>
                  <a:srgbClr val="7B9899"/>
                </a:solidFill>
              </a:rPr>
              <a:pPr eaLnBrk="1" hangingPunct="1"/>
              <a:t>49</a:t>
            </a:fld>
            <a:endParaRPr lang="nb-NO" smtClean="0">
              <a:solidFill>
                <a:srgbClr val="7B9899"/>
              </a:solidFill>
            </a:endParaRPr>
          </a:p>
        </p:txBody>
      </p:sp>
      <p:sp>
        <p:nvSpPr>
          <p:cNvPr id="37894" name="Rectangle 3"/>
          <p:cNvSpPr>
            <a:spLocks noGrp="1" noChangeArrowheads="1"/>
          </p:cNvSpPr>
          <p:nvPr>
            <p:ph sz="quarter" idx="1"/>
          </p:nvPr>
        </p:nvSpPr>
        <p:spPr>
          <a:xfrm>
            <a:off x="301625" y="1527175"/>
            <a:ext cx="8504238" cy="4572000"/>
          </a:xfrm>
        </p:spPr>
        <p:txBody>
          <a:bodyPr/>
          <a:lstStyle/>
          <a:p>
            <a:pPr eaLnBrk="1" hangingPunct="1">
              <a:lnSpc>
                <a:spcPct val="80000"/>
              </a:lnSpc>
            </a:pPr>
            <a:r>
              <a:rPr lang="en-US" sz="2000" dirty="0" smtClean="0"/>
              <a:t>Article 38.1 Statutes International Court of Justice:</a:t>
            </a:r>
          </a:p>
          <a:p>
            <a:pPr eaLnBrk="1" hangingPunct="1">
              <a:lnSpc>
                <a:spcPct val="80000"/>
              </a:lnSpc>
            </a:pPr>
            <a:r>
              <a:rPr lang="en-US" sz="2000" dirty="0" smtClean="0"/>
              <a:t>The Court, whose function is to decide in accordance with international law such disputes as are submitted to it, shall apply: </a:t>
            </a:r>
          </a:p>
          <a:p>
            <a:pPr eaLnBrk="1" hangingPunct="1">
              <a:lnSpc>
                <a:spcPct val="80000"/>
              </a:lnSpc>
            </a:pPr>
            <a:endParaRPr lang="en-US" sz="2000" dirty="0" smtClean="0"/>
          </a:p>
          <a:p>
            <a:pPr lvl="1" eaLnBrk="1" hangingPunct="1">
              <a:lnSpc>
                <a:spcPct val="80000"/>
              </a:lnSpc>
            </a:pPr>
            <a:r>
              <a:rPr lang="en-US" sz="1800" dirty="0" smtClean="0"/>
              <a:t>a. </a:t>
            </a:r>
            <a:r>
              <a:rPr lang="en-US" sz="1800" b="1" dirty="0" smtClean="0"/>
              <a:t>international conventions</a:t>
            </a:r>
            <a:r>
              <a:rPr lang="en-US" sz="1800" dirty="0" smtClean="0"/>
              <a:t>, whether general or particular, establishing rules expressly recognized by the contesting states; </a:t>
            </a:r>
          </a:p>
          <a:p>
            <a:pPr lvl="1" eaLnBrk="1" hangingPunct="1">
              <a:lnSpc>
                <a:spcPct val="80000"/>
              </a:lnSpc>
            </a:pPr>
            <a:endParaRPr lang="en-US" sz="1800" dirty="0" smtClean="0"/>
          </a:p>
          <a:p>
            <a:pPr lvl="1" eaLnBrk="1" hangingPunct="1">
              <a:lnSpc>
                <a:spcPct val="80000"/>
              </a:lnSpc>
            </a:pPr>
            <a:r>
              <a:rPr lang="en-US" sz="1800" dirty="0" smtClean="0"/>
              <a:t>b. </a:t>
            </a:r>
            <a:r>
              <a:rPr lang="en-US" sz="1800" b="1" dirty="0" smtClean="0"/>
              <a:t>international custom</a:t>
            </a:r>
            <a:r>
              <a:rPr lang="en-US" sz="1800" dirty="0" smtClean="0"/>
              <a:t>, as evidence of a general practice accepted as law; </a:t>
            </a:r>
          </a:p>
          <a:p>
            <a:pPr lvl="1" eaLnBrk="1" hangingPunct="1">
              <a:lnSpc>
                <a:spcPct val="80000"/>
              </a:lnSpc>
            </a:pPr>
            <a:endParaRPr lang="en-US" sz="1800" dirty="0" smtClean="0"/>
          </a:p>
          <a:p>
            <a:pPr lvl="1" eaLnBrk="1" hangingPunct="1">
              <a:lnSpc>
                <a:spcPct val="80000"/>
              </a:lnSpc>
            </a:pPr>
            <a:r>
              <a:rPr lang="en-US" sz="1800" dirty="0" smtClean="0"/>
              <a:t>c. </a:t>
            </a:r>
            <a:r>
              <a:rPr lang="en-US" sz="1800" b="1" dirty="0" smtClean="0"/>
              <a:t>the general principles of law</a:t>
            </a:r>
            <a:r>
              <a:rPr lang="en-US" sz="1800" dirty="0" smtClean="0"/>
              <a:t> recognized by civilized nations; </a:t>
            </a:r>
          </a:p>
          <a:p>
            <a:pPr lvl="1" eaLnBrk="1" hangingPunct="1">
              <a:lnSpc>
                <a:spcPct val="80000"/>
              </a:lnSpc>
            </a:pPr>
            <a:endParaRPr lang="en-US" sz="1800" dirty="0" smtClean="0"/>
          </a:p>
          <a:p>
            <a:pPr lvl="1" eaLnBrk="1" hangingPunct="1">
              <a:lnSpc>
                <a:spcPct val="80000"/>
              </a:lnSpc>
            </a:pPr>
            <a:r>
              <a:rPr lang="en-US" sz="1800" dirty="0" smtClean="0"/>
              <a:t>d. subject to the provisions of Article 59, </a:t>
            </a:r>
            <a:r>
              <a:rPr lang="en-US" sz="1800" b="1" dirty="0" smtClean="0"/>
              <a:t>judicial decisions</a:t>
            </a:r>
            <a:r>
              <a:rPr lang="en-US" sz="1800" dirty="0" smtClean="0"/>
              <a:t> and </a:t>
            </a:r>
            <a:r>
              <a:rPr lang="en-US" sz="1800" b="1" dirty="0" smtClean="0"/>
              <a:t>the teachings</a:t>
            </a:r>
            <a:r>
              <a:rPr lang="en-US" sz="1800" dirty="0" smtClean="0"/>
              <a:t> of the most highly qualified publicists of the various nations, as subsidiary means for the determination of rules of law.</a:t>
            </a:r>
          </a:p>
          <a:p>
            <a:pPr eaLnBrk="1" hangingPunct="1">
              <a:lnSpc>
                <a:spcPct val="80000"/>
              </a:lnSpc>
            </a:pPr>
            <a:endParaRPr lang="nb-NO" sz="2000" dirty="0" smtClean="0"/>
          </a:p>
        </p:txBody>
      </p:sp>
    </p:spTree>
  </p:cSld>
  <p:clrMapOvr>
    <a:masterClrMapping/>
  </p:clrMapOvr>
  <p:transition spd="slow">
    <p:pull dir="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mtClean="0">
                <a:solidFill>
                  <a:srgbClr val="7B9899"/>
                </a:solidFill>
              </a:rPr>
              <a:t>Sources (2)</a:t>
            </a:r>
          </a:p>
        </p:txBody>
      </p:sp>
      <p:sp>
        <p:nvSpPr>
          <p:cNvPr id="38915"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3891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3891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5FE0B11-EAB5-4D67-8864-A9EFCEEAAC88}" type="slidenum">
              <a:rPr lang="nb-NO" smtClean="0">
                <a:solidFill>
                  <a:srgbClr val="7B9899"/>
                </a:solidFill>
              </a:rPr>
              <a:pPr eaLnBrk="1" hangingPunct="1"/>
              <a:t>50</a:t>
            </a:fld>
            <a:endParaRPr lang="nb-NO" smtClean="0">
              <a:solidFill>
                <a:srgbClr val="7B9899"/>
              </a:solidFill>
            </a:endParaRPr>
          </a:p>
        </p:txBody>
      </p:sp>
      <p:sp>
        <p:nvSpPr>
          <p:cNvPr id="38918" name="Rectangle 3"/>
          <p:cNvSpPr>
            <a:spLocks noGrp="1" noChangeArrowheads="1"/>
          </p:cNvSpPr>
          <p:nvPr>
            <p:ph sz="quarter" idx="1"/>
          </p:nvPr>
        </p:nvSpPr>
        <p:spPr>
          <a:xfrm>
            <a:off x="301625" y="1527175"/>
            <a:ext cx="8504238" cy="4572000"/>
          </a:xfrm>
        </p:spPr>
        <p:txBody>
          <a:bodyPr/>
          <a:lstStyle/>
          <a:p>
            <a:pPr eaLnBrk="1" hangingPunct="1">
              <a:lnSpc>
                <a:spcPct val="90000"/>
              </a:lnSpc>
            </a:pPr>
            <a:r>
              <a:rPr lang="en-US" sz="2400" smtClean="0"/>
              <a:t>Art. 53 Vienna Convention on the Law of Treaties (1969): </a:t>
            </a:r>
            <a:r>
              <a:rPr lang="en-US" sz="2400" i="1" smtClean="0"/>
              <a:t>Treaties conflicting with a peremptory norm of general international law (“jus cogens”)</a:t>
            </a:r>
          </a:p>
          <a:p>
            <a:pPr eaLnBrk="1" hangingPunct="1">
              <a:lnSpc>
                <a:spcPct val="90000"/>
              </a:lnSpc>
            </a:pPr>
            <a:r>
              <a:rPr lang="en-US" sz="2400" smtClean="0"/>
              <a:t>A treaty is void if, at the time of its conclusion, it conflicts with a peremptory norm of general international law. </a:t>
            </a:r>
          </a:p>
          <a:p>
            <a:pPr eaLnBrk="1" hangingPunct="1">
              <a:lnSpc>
                <a:spcPct val="90000"/>
              </a:lnSpc>
            </a:pPr>
            <a:r>
              <a:rPr lang="en-US" sz="2400" smtClean="0"/>
              <a:t>A peremptory norm of general international law is </a:t>
            </a:r>
            <a:r>
              <a:rPr lang="en-US" sz="2400" b="1" smtClean="0"/>
              <a:t>a norm accepted and recognized by the international community of States as a whole as a norm from which no derogation is permitted and which can be modified only by a subsequent norm of general international law having the same character</a:t>
            </a:r>
            <a:r>
              <a:rPr lang="en-US" sz="2400" smtClean="0"/>
              <a:t>.</a:t>
            </a:r>
          </a:p>
        </p:txBody>
      </p:sp>
    </p:spTree>
  </p:cSld>
  <p:clrMapOvr>
    <a:masterClrMapping/>
  </p:clrMapOvr>
  <p:transition spd="slow">
    <p:pull dir="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solidFill>
                  <a:srgbClr val="7B9899"/>
                </a:solidFill>
              </a:rPr>
              <a:t>Sources (3)</a:t>
            </a:r>
          </a:p>
        </p:txBody>
      </p:sp>
      <p:sp>
        <p:nvSpPr>
          <p:cNvPr id="39939"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3994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3994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C5521D0-0DE4-413C-91C1-7F42522C08EE}" type="slidenum">
              <a:rPr lang="nb-NO" smtClean="0">
                <a:solidFill>
                  <a:srgbClr val="7B9899"/>
                </a:solidFill>
              </a:rPr>
              <a:pPr eaLnBrk="1" hangingPunct="1"/>
              <a:t>51</a:t>
            </a:fld>
            <a:endParaRPr lang="nb-NO" smtClean="0">
              <a:solidFill>
                <a:srgbClr val="7B9899"/>
              </a:solidFill>
            </a:endParaRPr>
          </a:p>
        </p:txBody>
      </p:sp>
      <p:sp>
        <p:nvSpPr>
          <p:cNvPr id="37894" name="Rectangle 3"/>
          <p:cNvSpPr>
            <a:spLocks noGrp="1" noChangeArrowheads="1"/>
          </p:cNvSpPr>
          <p:nvPr>
            <p:ph sz="quarter" idx="1"/>
          </p:nvPr>
        </p:nvSpPr>
        <p:spPr>
          <a:xfrm>
            <a:off x="301625" y="1527175"/>
            <a:ext cx="8504238" cy="4572000"/>
          </a:xfrm>
        </p:spPr>
        <p:txBody>
          <a:bodyPr>
            <a:normAutofit lnSpcReduction="10000"/>
          </a:bodyPr>
          <a:lstStyle/>
          <a:p>
            <a:pPr marL="274320" indent="-274320" eaLnBrk="1" fontAlgn="auto" hangingPunct="1">
              <a:spcAft>
                <a:spcPts val="0"/>
              </a:spcAft>
              <a:buFont typeface="Wingdings 2"/>
              <a:buChar char=""/>
              <a:defRPr/>
            </a:pPr>
            <a:r>
              <a:rPr lang="en-GB" dirty="0" smtClean="0"/>
              <a:t>Acts of international organizations</a:t>
            </a:r>
          </a:p>
          <a:p>
            <a:pPr marL="274320" indent="-274320" eaLnBrk="1" fontAlgn="auto" hangingPunct="1">
              <a:spcAft>
                <a:spcPts val="0"/>
              </a:spcAft>
              <a:buFont typeface="Wingdings 2"/>
              <a:buChar char=""/>
              <a:defRPr/>
            </a:pPr>
            <a:r>
              <a:rPr lang="en-GB" dirty="0" smtClean="0"/>
              <a:t>Binding or non-binding?</a:t>
            </a:r>
          </a:p>
          <a:p>
            <a:pPr marL="274320" indent="-274320" eaLnBrk="1" fontAlgn="auto" hangingPunct="1">
              <a:spcAft>
                <a:spcPts val="0"/>
              </a:spcAft>
              <a:buFont typeface="Wingdings 2"/>
              <a:buChar char=""/>
              <a:defRPr/>
            </a:pPr>
            <a:r>
              <a:rPr lang="en-GB" dirty="0" smtClean="0"/>
              <a:t>UN Charter in Chapter VII:</a:t>
            </a:r>
          </a:p>
          <a:p>
            <a:pPr marL="548640" lvl="1" indent="-274320" eaLnBrk="1" fontAlgn="auto" hangingPunct="1">
              <a:spcAft>
                <a:spcPts val="0"/>
              </a:spcAft>
              <a:buFont typeface="Wingdings"/>
              <a:buChar char=""/>
              <a:defRPr/>
            </a:pPr>
            <a:r>
              <a:rPr lang="en-GB" dirty="0" smtClean="0"/>
              <a:t>Threats to the peace, breaches of the peace and acts of aggression</a:t>
            </a:r>
          </a:p>
          <a:p>
            <a:pPr marL="548640" lvl="1" indent="-274320" eaLnBrk="1" fontAlgn="auto" hangingPunct="1">
              <a:spcAft>
                <a:spcPts val="0"/>
              </a:spcAft>
              <a:buFont typeface="Wingdings"/>
              <a:buChar char=""/>
              <a:defRPr/>
            </a:pPr>
            <a:r>
              <a:rPr lang="en-GB" dirty="0" smtClean="0"/>
              <a:t>The decisions by the Security Council are binding upon the Member States (Article 25)</a:t>
            </a:r>
          </a:p>
          <a:p>
            <a:pPr marL="274320" indent="-274320" eaLnBrk="1" fontAlgn="auto" hangingPunct="1">
              <a:spcAft>
                <a:spcPts val="0"/>
              </a:spcAft>
              <a:buFont typeface="Wingdings 2"/>
              <a:buChar char=""/>
              <a:defRPr/>
            </a:pPr>
            <a:r>
              <a:rPr lang="en-GB" dirty="0" smtClean="0"/>
              <a:t>Declaration and resolutions </a:t>
            </a:r>
            <a:r>
              <a:rPr lang="en-GB" dirty="0" err="1" smtClean="0"/>
              <a:t>etc</a:t>
            </a:r>
            <a:r>
              <a:rPr lang="en-GB" dirty="0" smtClean="0"/>
              <a:t>, ”Soft law”?</a:t>
            </a:r>
          </a:p>
          <a:p>
            <a:pPr marL="548640" lvl="1" indent="-274320" eaLnBrk="1" fontAlgn="auto" hangingPunct="1">
              <a:spcAft>
                <a:spcPts val="0"/>
              </a:spcAft>
              <a:buFont typeface="Wingdings"/>
              <a:buChar char=""/>
              <a:defRPr/>
            </a:pPr>
            <a:r>
              <a:rPr lang="en-GB" dirty="0" smtClean="0"/>
              <a:t>New non-binding concerns of int.org</a:t>
            </a:r>
          </a:p>
          <a:p>
            <a:pPr marL="822960" lvl="2" eaLnBrk="1" fontAlgn="auto" hangingPunct="1">
              <a:spcAft>
                <a:spcPts val="0"/>
              </a:spcAft>
              <a:buClr>
                <a:schemeClr val="accent3"/>
              </a:buClr>
              <a:buFont typeface="Wingdings 2"/>
              <a:buChar char=""/>
              <a:defRPr/>
            </a:pPr>
            <a:r>
              <a:rPr lang="en-GB" dirty="0" smtClean="0"/>
              <a:t>Building-blocks for customary law ?</a:t>
            </a:r>
          </a:p>
          <a:p>
            <a:pPr marL="548640" lvl="1" indent="-274320" eaLnBrk="1" fontAlgn="auto" hangingPunct="1">
              <a:spcAft>
                <a:spcPts val="0"/>
              </a:spcAft>
              <a:buFont typeface="Wingdings"/>
              <a:buChar char=""/>
              <a:defRPr/>
            </a:pPr>
            <a:r>
              <a:rPr lang="en-GB" dirty="0" smtClean="0"/>
              <a:t>The UDHR</a:t>
            </a:r>
          </a:p>
          <a:p>
            <a:pPr marL="548640" lvl="1" indent="-274320" eaLnBrk="1" fontAlgn="auto" hangingPunct="1">
              <a:spcAft>
                <a:spcPts val="0"/>
              </a:spcAft>
              <a:buFont typeface="Wingdings"/>
              <a:buChar char=""/>
              <a:defRPr/>
            </a:pPr>
            <a:endParaRPr lang="en-US" dirty="0" smtClean="0"/>
          </a:p>
        </p:txBody>
      </p:sp>
    </p:spTree>
  </p:cSld>
  <p:clrMapOvr>
    <a:masterClrMapping/>
  </p:clrMapOvr>
  <p:transition spd="slow">
    <p:pull dir="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solidFill>
                  <a:srgbClr val="7B9899"/>
                </a:solidFill>
              </a:rPr>
              <a:t>Exam</a:t>
            </a:r>
          </a:p>
        </p:txBody>
      </p:sp>
      <p:sp>
        <p:nvSpPr>
          <p:cNvPr id="40963"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4096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4096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D21F7A6-7372-4FAA-BD15-8766CCD4E94E}" type="slidenum">
              <a:rPr lang="nb-NO" smtClean="0">
                <a:solidFill>
                  <a:srgbClr val="7B9899"/>
                </a:solidFill>
              </a:rPr>
              <a:pPr eaLnBrk="1" hangingPunct="1"/>
              <a:t>52</a:t>
            </a:fld>
            <a:endParaRPr lang="nb-NO" smtClean="0">
              <a:solidFill>
                <a:srgbClr val="7B9899"/>
              </a:solidFill>
            </a:endParaRPr>
          </a:p>
        </p:txBody>
      </p:sp>
      <p:sp>
        <p:nvSpPr>
          <p:cNvPr id="19459" name="Rectangle 3"/>
          <p:cNvSpPr>
            <a:spLocks noGrp="1" noChangeArrowheads="1"/>
          </p:cNvSpPr>
          <p:nvPr>
            <p:ph sz="quarter" idx="1"/>
          </p:nvPr>
        </p:nvSpPr>
        <p:spPr>
          <a:xfrm>
            <a:off x="301625" y="1527175"/>
            <a:ext cx="8504238" cy="4572000"/>
          </a:xfrm>
        </p:spPr>
        <p:txBody>
          <a:bodyPr/>
          <a:lstStyle/>
          <a:p>
            <a:pPr eaLnBrk="1" hangingPunct="1"/>
            <a:r>
              <a:rPr lang="da-DK" dirty="0" smtClean="0"/>
              <a:t>27 </a:t>
            </a:r>
            <a:r>
              <a:rPr lang="da-DK" dirty="0"/>
              <a:t>November at 10:00 </a:t>
            </a:r>
            <a:endParaRPr lang="en-US" dirty="0" smtClean="0"/>
          </a:p>
          <a:p>
            <a:pPr eaLnBrk="1" hangingPunct="1"/>
            <a:r>
              <a:rPr lang="en-US" dirty="0" smtClean="0"/>
              <a:t>Written </a:t>
            </a:r>
            <a:r>
              <a:rPr lang="da-DK" dirty="0" smtClean="0"/>
              <a:t>4 </a:t>
            </a:r>
            <a:r>
              <a:rPr lang="da-DK" dirty="0" err="1" smtClean="0"/>
              <a:t>hours</a:t>
            </a:r>
            <a:r>
              <a:rPr lang="en-US" dirty="0" smtClean="0"/>
              <a:t> </a:t>
            </a:r>
          </a:p>
          <a:p>
            <a:pPr eaLnBrk="1" hangingPunct="1"/>
            <a:r>
              <a:rPr lang="nb-NO" dirty="0" err="1" smtClean="0"/>
              <a:t>Two</a:t>
            </a:r>
            <a:r>
              <a:rPr lang="nb-NO" dirty="0" smtClean="0"/>
              <a:t> parts: Short questions and essay questions </a:t>
            </a:r>
            <a:endParaRPr lang="en-US" dirty="0" smtClean="0"/>
          </a:p>
          <a:p>
            <a:pPr eaLnBrk="1" hangingPunct="1"/>
            <a:r>
              <a:rPr lang="en-US" dirty="0" smtClean="0"/>
              <a:t>Announcement of results:</a:t>
            </a:r>
            <a:r>
              <a:rPr lang="en-US" b="1" dirty="0" smtClean="0"/>
              <a:t> </a:t>
            </a:r>
            <a:r>
              <a:rPr lang="en-US" dirty="0" smtClean="0"/>
              <a:t>18 December 2014</a:t>
            </a:r>
          </a:p>
          <a:p>
            <a:pPr eaLnBrk="1" hangingPunct="1"/>
            <a:endParaRPr lang="en-US" dirty="0" smtClean="0"/>
          </a:p>
          <a:p>
            <a:pPr eaLnBrk="1" hangingPunct="1"/>
            <a:r>
              <a:rPr lang="en-US" dirty="0" smtClean="0"/>
              <a:t>Mock Exam posted on the webpage/</a:t>
            </a:r>
            <a:r>
              <a:rPr lang="en-US" dirty="0" err="1"/>
              <a:t>F</a:t>
            </a:r>
            <a:r>
              <a:rPr lang="en-US" dirty="0" err="1" smtClean="0"/>
              <a:t>ronter</a:t>
            </a:r>
            <a:endParaRPr lang="en-US" dirty="0" smtClean="0"/>
          </a:p>
          <a:p>
            <a:pPr eaLnBrk="1" hangingPunct="1"/>
            <a:r>
              <a:rPr lang="en-US" dirty="0" smtClean="0"/>
              <a:t>Handed in on 24 October 2014 in </a:t>
            </a:r>
            <a:r>
              <a:rPr lang="en-US" dirty="0" err="1" smtClean="0"/>
              <a:t>Fronter</a:t>
            </a:r>
            <a:endParaRPr lang="en-US" dirty="0" smtClean="0"/>
          </a:p>
          <a:p>
            <a:pPr eaLnBrk="1" hangingPunct="1"/>
            <a:r>
              <a:rPr lang="en-US" dirty="0" smtClean="0"/>
              <a:t>Discussed in class 11 November 2014</a:t>
            </a:r>
          </a:p>
          <a:p>
            <a:pPr eaLnBrk="1" hangingPunct="1"/>
            <a:endParaRPr lang="en-US" dirty="0"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fade">
                                      <p:cBhvr>
                                        <p:cTn id="7" dur="768" decel="100000"/>
                                        <p:tgtEl>
                                          <p:spTgt spid="19458"/>
                                        </p:tgtEl>
                                      </p:cBhvr>
                                    </p:animEffect>
                                    <p:animScale>
                                      <p:cBhvr>
                                        <p:cTn id="8" dur="768" decel="100000"/>
                                        <p:tgtEl>
                                          <p:spTgt spid="19458"/>
                                        </p:tgtEl>
                                      </p:cBhvr>
                                      <p:from x="10000" y="10000"/>
                                      <p:to x="200000" y="450000"/>
                                    </p:animScale>
                                    <p:animScale>
                                      <p:cBhvr>
                                        <p:cTn id="9" dur="1230" accel="100000" fill="hold">
                                          <p:stCondLst>
                                            <p:cond delay="768"/>
                                          </p:stCondLst>
                                        </p:cTn>
                                        <p:tgtEl>
                                          <p:spTgt spid="19458"/>
                                        </p:tgtEl>
                                      </p:cBhvr>
                                      <p:from x="200000" y="450000"/>
                                      <p:to x="100000" y="100000"/>
                                    </p:animScale>
                                    <p:set>
                                      <p:cBhvr>
                                        <p:cTn id="10" dur="768" fill="hold"/>
                                        <p:tgtEl>
                                          <p:spTgt spid="19458"/>
                                        </p:tgtEl>
                                        <p:attrNameLst>
                                          <p:attrName>ppt_x</p:attrName>
                                        </p:attrNameLst>
                                      </p:cBhvr>
                                      <p:to>
                                        <p:strVal val="(0.5)"/>
                                      </p:to>
                                    </p:set>
                                    <p:anim from="(0.5)" to="(#ppt_x)" calcmode="lin" valueType="num">
                                      <p:cBhvr>
                                        <p:cTn id="11" dur="1230" accel="100000" fill="hold">
                                          <p:stCondLst>
                                            <p:cond delay="768"/>
                                          </p:stCondLst>
                                        </p:cTn>
                                        <p:tgtEl>
                                          <p:spTgt spid="19458"/>
                                        </p:tgtEl>
                                        <p:attrNameLst>
                                          <p:attrName>ppt_x</p:attrName>
                                        </p:attrNameLst>
                                      </p:cBhvr>
                                    </p:anim>
                                    <p:set>
                                      <p:cBhvr>
                                        <p:cTn id="12" dur="768" fill="hold"/>
                                        <p:tgtEl>
                                          <p:spTgt spid="19458"/>
                                        </p:tgtEl>
                                        <p:attrNameLst>
                                          <p:attrName>ppt_y</p:attrName>
                                        </p:attrNameLst>
                                      </p:cBhvr>
                                      <p:to>
                                        <p:strVal val="(#ppt_y+0.4)"/>
                                      </p:to>
                                    </p:set>
                                    <p:anim from="(#ppt_y+0.4)" to="(#ppt_y)" calcmode="lin" valueType="num">
                                      <p:cBhvr>
                                        <p:cTn id="13" dur="1230" accel="100000" fill="hold">
                                          <p:stCondLst>
                                            <p:cond delay="768"/>
                                          </p:stCondLst>
                                        </p:cTn>
                                        <p:tgtEl>
                                          <p:spTgt spid="19458"/>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9459">
                                            <p:txEl>
                                              <p:pRg st="0" end="0"/>
                                            </p:txEl>
                                          </p:spTgt>
                                        </p:tgtEl>
                                        <p:attrNameLst>
                                          <p:attrName>style.visibility</p:attrName>
                                        </p:attrNameLst>
                                      </p:cBhvr>
                                      <p:to>
                                        <p:strVal val="visible"/>
                                      </p:to>
                                    </p:set>
                                    <p:anim calcmode="lin" valueType="num">
                                      <p:cBhvr>
                                        <p:cTn id="18" dur="500" fill="hold"/>
                                        <p:tgtEl>
                                          <p:spTgt spid="19459">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19459">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19459">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19459">
                                            <p:txEl>
                                              <p:pRg st="1" end="1"/>
                                            </p:txEl>
                                          </p:spTgt>
                                        </p:tgtEl>
                                        <p:attrNameLst>
                                          <p:attrName>style.visibility</p:attrName>
                                        </p:attrNameLst>
                                      </p:cBhvr>
                                      <p:to>
                                        <p:strVal val="visible"/>
                                      </p:to>
                                    </p:set>
                                    <p:anim calcmode="lin" valueType="num">
                                      <p:cBhvr>
                                        <p:cTn id="25" dur="500" fill="hold"/>
                                        <p:tgtEl>
                                          <p:spTgt spid="19459">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19459">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19459">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19459">
                                            <p:txEl>
                                              <p:pRg st="2" end="2"/>
                                            </p:txEl>
                                          </p:spTgt>
                                        </p:tgtEl>
                                        <p:attrNameLst>
                                          <p:attrName>style.visibility</p:attrName>
                                        </p:attrNameLst>
                                      </p:cBhvr>
                                      <p:to>
                                        <p:strVal val="visible"/>
                                      </p:to>
                                    </p:set>
                                    <p:anim calcmode="lin" valueType="num">
                                      <p:cBhvr>
                                        <p:cTn id="32" dur="500" fill="hold"/>
                                        <p:tgtEl>
                                          <p:spTgt spid="19459">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19459">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19459">
                                            <p:txEl>
                                              <p:pRg st="2" end="2"/>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19459">
                                            <p:txEl>
                                              <p:pRg st="3" end="3"/>
                                            </p:txEl>
                                          </p:spTgt>
                                        </p:tgtEl>
                                        <p:attrNameLst>
                                          <p:attrName>style.visibility</p:attrName>
                                        </p:attrNameLst>
                                      </p:cBhvr>
                                      <p:to>
                                        <p:strVal val="visible"/>
                                      </p:to>
                                    </p:set>
                                    <p:anim calcmode="lin" valueType="num">
                                      <p:cBhvr>
                                        <p:cTn id="39" dur="500" fill="hold"/>
                                        <p:tgtEl>
                                          <p:spTgt spid="19459">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19459">
                                            <p:txEl>
                                              <p:pRg st="3" end="3"/>
                                            </p:txEl>
                                          </p:spTgt>
                                        </p:tgtEl>
                                        <p:attrNameLst>
                                          <p:attrName>ppt_h</p:attrName>
                                        </p:attrNameLst>
                                      </p:cBhvr>
                                      <p:tavLst>
                                        <p:tav tm="0">
                                          <p:val>
                                            <p:fltVal val="0"/>
                                          </p:val>
                                        </p:tav>
                                        <p:tav tm="100000">
                                          <p:val>
                                            <p:strVal val="#ppt_h"/>
                                          </p:val>
                                        </p:tav>
                                      </p:tavLst>
                                    </p:anim>
                                    <p:animEffect transition="in" filter="fade">
                                      <p:cBhvr>
                                        <p:cTn id="41" dur="500"/>
                                        <p:tgtEl>
                                          <p:spTgt spid="19459">
                                            <p:txEl>
                                              <p:pRg st="3" end="3"/>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19459">
                                            <p:txEl>
                                              <p:pRg st="5" end="5"/>
                                            </p:txEl>
                                          </p:spTgt>
                                        </p:tgtEl>
                                        <p:attrNameLst>
                                          <p:attrName>style.visibility</p:attrName>
                                        </p:attrNameLst>
                                      </p:cBhvr>
                                      <p:to>
                                        <p:strVal val="visible"/>
                                      </p:to>
                                    </p:set>
                                    <p:anim calcmode="lin" valueType="num">
                                      <p:cBhvr>
                                        <p:cTn id="46" dur="500" fill="hold"/>
                                        <p:tgtEl>
                                          <p:spTgt spid="19459">
                                            <p:txEl>
                                              <p:pRg st="5" end="5"/>
                                            </p:txEl>
                                          </p:spTgt>
                                        </p:tgtEl>
                                        <p:attrNameLst>
                                          <p:attrName>ppt_w</p:attrName>
                                        </p:attrNameLst>
                                      </p:cBhvr>
                                      <p:tavLst>
                                        <p:tav tm="0">
                                          <p:val>
                                            <p:fltVal val="0"/>
                                          </p:val>
                                        </p:tav>
                                        <p:tav tm="100000">
                                          <p:val>
                                            <p:strVal val="#ppt_w"/>
                                          </p:val>
                                        </p:tav>
                                      </p:tavLst>
                                    </p:anim>
                                    <p:anim calcmode="lin" valueType="num">
                                      <p:cBhvr>
                                        <p:cTn id="47" dur="500" fill="hold"/>
                                        <p:tgtEl>
                                          <p:spTgt spid="19459">
                                            <p:txEl>
                                              <p:pRg st="5" end="5"/>
                                            </p:txEl>
                                          </p:spTgt>
                                        </p:tgtEl>
                                        <p:attrNameLst>
                                          <p:attrName>ppt_h</p:attrName>
                                        </p:attrNameLst>
                                      </p:cBhvr>
                                      <p:tavLst>
                                        <p:tav tm="0">
                                          <p:val>
                                            <p:fltVal val="0"/>
                                          </p:val>
                                        </p:tav>
                                        <p:tav tm="100000">
                                          <p:val>
                                            <p:strVal val="#ppt_h"/>
                                          </p:val>
                                        </p:tav>
                                      </p:tavLst>
                                    </p:anim>
                                    <p:animEffect transition="in" filter="fade">
                                      <p:cBhvr>
                                        <p:cTn id="48" dur="500"/>
                                        <p:tgtEl>
                                          <p:spTgt spid="19459">
                                            <p:txEl>
                                              <p:pRg st="5" end="5"/>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53" presetClass="entr" presetSubtype="0" fill="hold" grpId="0" nodeType="clickEffect">
                                  <p:stCondLst>
                                    <p:cond delay="0"/>
                                  </p:stCondLst>
                                  <p:childTnLst>
                                    <p:set>
                                      <p:cBhvr>
                                        <p:cTn id="52" dur="1" fill="hold">
                                          <p:stCondLst>
                                            <p:cond delay="0"/>
                                          </p:stCondLst>
                                        </p:cTn>
                                        <p:tgtEl>
                                          <p:spTgt spid="19459">
                                            <p:txEl>
                                              <p:pRg st="6" end="6"/>
                                            </p:txEl>
                                          </p:spTgt>
                                        </p:tgtEl>
                                        <p:attrNameLst>
                                          <p:attrName>style.visibility</p:attrName>
                                        </p:attrNameLst>
                                      </p:cBhvr>
                                      <p:to>
                                        <p:strVal val="visible"/>
                                      </p:to>
                                    </p:set>
                                    <p:anim calcmode="lin" valueType="num">
                                      <p:cBhvr>
                                        <p:cTn id="53" dur="500" fill="hold"/>
                                        <p:tgtEl>
                                          <p:spTgt spid="19459">
                                            <p:txEl>
                                              <p:pRg st="6" end="6"/>
                                            </p:txEl>
                                          </p:spTgt>
                                        </p:tgtEl>
                                        <p:attrNameLst>
                                          <p:attrName>ppt_w</p:attrName>
                                        </p:attrNameLst>
                                      </p:cBhvr>
                                      <p:tavLst>
                                        <p:tav tm="0">
                                          <p:val>
                                            <p:fltVal val="0"/>
                                          </p:val>
                                        </p:tav>
                                        <p:tav tm="100000">
                                          <p:val>
                                            <p:strVal val="#ppt_w"/>
                                          </p:val>
                                        </p:tav>
                                      </p:tavLst>
                                    </p:anim>
                                    <p:anim calcmode="lin" valueType="num">
                                      <p:cBhvr>
                                        <p:cTn id="54" dur="500" fill="hold"/>
                                        <p:tgtEl>
                                          <p:spTgt spid="19459">
                                            <p:txEl>
                                              <p:pRg st="6" end="6"/>
                                            </p:txEl>
                                          </p:spTgt>
                                        </p:tgtEl>
                                        <p:attrNameLst>
                                          <p:attrName>ppt_h</p:attrName>
                                        </p:attrNameLst>
                                      </p:cBhvr>
                                      <p:tavLst>
                                        <p:tav tm="0">
                                          <p:val>
                                            <p:fltVal val="0"/>
                                          </p:val>
                                        </p:tav>
                                        <p:tav tm="100000">
                                          <p:val>
                                            <p:strVal val="#ppt_h"/>
                                          </p:val>
                                        </p:tav>
                                      </p:tavLst>
                                    </p:anim>
                                    <p:animEffect transition="in" filter="fade">
                                      <p:cBhvr>
                                        <p:cTn id="55" dur="500"/>
                                        <p:tgtEl>
                                          <p:spTgt spid="19459">
                                            <p:txEl>
                                              <p:pRg st="6" end="6"/>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0" fill="hold" grpId="0" nodeType="clickEffect">
                                  <p:stCondLst>
                                    <p:cond delay="0"/>
                                  </p:stCondLst>
                                  <p:childTnLst>
                                    <p:set>
                                      <p:cBhvr>
                                        <p:cTn id="59" dur="1" fill="hold">
                                          <p:stCondLst>
                                            <p:cond delay="0"/>
                                          </p:stCondLst>
                                        </p:cTn>
                                        <p:tgtEl>
                                          <p:spTgt spid="19459">
                                            <p:txEl>
                                              <p:pRg st="7" end="7"/>
                                            </p:txEl>
                                          </p:spTgt>
                                        </p:tgtEl>
                                        <p:attrNameLst>
                                          <p:attrName>style.visibility</p:attrName>
                                        </p:attrNameLst>
                                      </p:cBhvr>
                                      <p:to>
                                        <p:strVal val="visible"/>
                                      </p:to>
                                    </p:set>
                                    <p:anim calcmode="lin" valueType="num">
                                      <p:cBhvr>
                                        <p:cTn id="60" dur="500" fill="hold"/>
                                        <p:tgtEl>
                                          <p:spTgt spid="19459">
                                            <p:txEl>
                                              <p:pRg st="7" end="7"/>
                                            </p:txEl>
                                          </p:spTgt>
                                        </p:tgtEl>
                                        <p:attrNameLst>
                                          <p:attrName>ppt_w</p:attrName>
                                        </p:attrNameLst>
                                      </p:cBhvr>
                                      <p:tavLst>
                                        <p:tav tm="0">
                                          <p:val>
                                            <p:fltVal val="0"/>
                                          </p:val>
                                        </p:tav>
                                        <p:tav tm="100000">
                                          <p:val>
                                            <p:strVal val="#ppt_w"/>
                                          </p:val>
                                        </p:tav>
                                      </p:tavLst>
                                    </p:anim>
                                    <p:anim calcmode="lin" valueType="num">
                                      <p:cBhvr>
                                        <p:cTn id="61" dur="500" fill="hold"/>
                                        <p:tgtEl>
                                          <p:spTgt spid="19459">
                                            <p:txEl>
                                              <p:pRg st="7" end="7"/>
                                            </p:txEl>
                                          </p:spTgt>
                                        </p:tgtEl>
                                        <p:attrNameLst>
                                          <p:attrName>ppt_h</p:attrName>
                                        </p:attrNameLst>
                                      </p:cBhvr>
                                      <p:tavLst>
                                        <p:tav tm="0">
                                          <p:val>
                                            <p:fltVal val="0"/>
                                          </p:val>
                                        </p:tav>
                                        <p:tav tm="100000">
                                          <p:val>
                                            <p:strVal val="#ppt_h"/>
                                          </p:val>
                                        </p:tav>
                                      </p:tavLst>
                                    </p:anim>
                                    <p:animEffect transition="in" filter="fade">
                                      <p:cBhvr>
                                        <p:cTn id="62" dur="500"/>
                                        <p:tgtEl>
                                          <p:spTgt spid="1945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a:xfrm>
            <a:off x="301625" y="228600"/>
            <a:ext cx="8534400" cy="758825"/>
          </a:xfrm>
        </p:spPr>
        <p:txBody>
          <a:bodyPr>
            <a:normAutofit fontScale="90000"/>
          </a:bodyPr>
          <a:lstStyle/>
          <a:p>
            <a:pPr eaLnBrk="1" fontAlgn="auto" hangingPunct="1">
              <a:spcAft>
                <a:spcPts val="0"/>
              </a:spcAft>
              <a:defRPr/>
            </a:pPr>
            <a:r>
              <a:rPr lang="en-US" sz="2500" smtClean="0">
                <a:solidFill>
                  <a:schemeClr val="accent3">
                    <a:shade val="75000"/>
                  </a:schemeClr>
                </a:solidFill>
              </a:rPr>
              <a:t>Course content and learning outcomes </a:t>
            </a:r>
            <a:br>
              <a:rPr lang="en-US" sz="2500" smtClean="0">
                <a:solidFill>
                  <a:schemeClr val="accent3">
                    <a:shade val="75000"/>
                  </a:schemeClr>
                </a:solidFill>
              </a:rPr>
            </a:br>
            <a:endParaRPr lang="en-US" sz="2500" smtClean="0">
              <a:solidFill>
                <a:schemeClr val="accent3">
                  <a:shade val="75000"/>
                </a:schemeClr>
              </a:solidFill>
            </a:endParaRPr>
          </a:p>
        </p:txBody>
      </p:sp>
      <p:sp>
        <p:nvSpPr>
          <p:cNvPr id="41987" name="Date Placeholder 4"/>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41988" name="Footer Placeholder 5"/>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41989"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549A60-A293-4F3A-ABA1-B95B99A4AA95}" type="slidenum">
              <a:rPr lang="nb-NO" smtClean="0">
                <a:solidFill>
                  <a:srgbClr val="7B9899"/>
                </a:solidFill>
              </a:rPr>
              <a:pPr eaLnBrk="1" hangingPunct="1"/>
              <a:t>53</a:t>
            </a:fld>
            <a:endParaRPr lang="nb-NO" smtClean="0">
              <a:solidFill>
                <a:srgbClr val="7B9899"/>
              </a:solidFill>
            </a:endParaRPr>
          </a:p>
        </p:txBody>
      </p:sp>
      <p:sp>
        <p:nvSpPr>
          <p:cNvPr id="41990" name="Rectangle 5"/>
          <p:cNvSpPr>
            <a:spLocks noGrp="1" noChangeArrowheads="1"/>
          </p:cNvSpPr>
          <p:nvPr>
            <p:ph sz="half" idx="1"/>
          </p:nvPr>
        </p:nvSpPr>
        <p:spPr>
          <a:xfrm>
            <a:off x="457200" y="1600200"/>
            <a:ext cx="4040188" cy="4525963"/>
          </a:xfrm>
        </p:spPr>
        <p:txBody>
          <a:bodyPr/>
          <a:lstStyle/>
          <a:p>
            <a:pPr eaLnBrk="1" hangingPunct="1">
              <a:lnSpc>
                <a:spcPct val="80000"/>
              </a:lnSpc>
            </a:pPr>
            <a:endParaRPr lang="en-US" sz="1400" smtClean="0"/>
          </a:p>
          <a:p>
            <a:pPr eaLnBrk="1" hangingPunct="1">
              <a:lnSpc>
                <a:spcPct val="80000"/>
              </a:lnSpc>
            </a:pPr>
            <a:r>
              <a:rPr lang="en-US" sz="2000" b="1" smtClean="0"/>
              <a:t>Course content</a:t>
            </a:r>
          </a:p>
          <a:p>
            <a:pPr eaLnBrk="1" hangingPunct="1">
              <a:lnSpc>
                <a:spcPct val="80000"/>
              </a:lnSpc>
            </a:pPr>
            <a:r>
              <a:rPr lang="en-US" sz="2000" smtClean="0"/>
              <a:t>Focus on the </a:t>
            </a:r>
            <a:r>
              <a:rPr lang="en-US" sz="2000" b="1" smtClean="0"/>
              <a:t>institutions, treaties and practices</a:t>
            </a:r>
            <a:r>
              <a:rPr lang="en-US" sz="2000" smtClean="0"/>
              <a:t> of intergovernmental organisations, in addition to international criminal tribunals</a:t>
            </a:r>
          </a:p>
          <a:p>
            <a:pPr eaLnBrk="1" hangingPunct="1">
              <a:lnSpc>
                <a:spcPct val="80000"/>
              </a:lnSpc>
            </a:pPr>
            <a:endParaRPr lang="en-US" sz="2000" smtClean="0"/>
          </a:p>
          <a:p>
            <a:pPr eaLnBrk="1" hangingPunct="1">
              <a:lnSpc>
                <a:spcPct val="80000"/>
              </a:lnSpc>
            </a:pPr>
            <a:r>
              <a:rPr lang="en-US" sz="2000" smtClean="0"/>
              <a:t>Provide a perspective of both the </a:t>
            </a:r>
            <a:r>
              <a:rPr lang="en-US" sz="2000" b="1" smtClean="0"/>
              <a:t>normative standards</a:t>
            </a:r>
            <a:r>
              <a:rPr lang="en-US" sz="2000" smtClean="0"/>
              <a:t> defining international human rights and </a:t>
            </a:r>
            <a:r>
              <a:rPr lang="en-US" sz="2000" b="1" smtClean="0"/>
              <a:t>the means by which they are monitored and implemented</a:t>
            </a:r>
            <a:r>
              <a:rPr lang="en-US" sz="2000" smtClean="0"/>
              <a:t>.</a:t>
            </a:r>
          </a:p>
          <a:p>
            <a:pPr eaLnBrk="1" hangingPunct="1">
              <a:lnSpc>
                <a:spcPct val="80000"/>
              </a:lnSpc>
            </a:pPr>
            <a:endParaRPr lang="en-US" sz="2000" smtClean="0"/>
          </a:p>
        </p:txBody>
      </p:sp>
      <p:sp>
        <p:nvSpPr>
          <p:cNvPr id="41991" name="Rectangle 6"/>
          <p:cNvSpPr>
            <a:spLocks noGrp="1" noChangeArrowheads="1"/>
          </p:cNvSpPr>
          <p:nvPr>
            <p:ph sz="half" idx="2"/>
          </p:nvPr>
        </p:nvSpPr>
        <p:spPr>
          <a:xfrm>
            <a:off x="4646613" y="1412776"/>
            <a:ext cx="4040187" cy="4713387"/>
          </a:xfrm>
        </p:spPr>
        <p:txBody>
          <a:bodyPr/>
          <a:lstStyle/>
          <a:p>
            <a:pPr eaLnBrk="1" hangingPunct="1">
              <a:lnSpc>
                <a:spcPct val="90000"/>
              </a:lnSpc>
            </a:pPr>
            <a:r>
              <a:rPr lang="en-US" sz="2000" b="1" dirty="0" smtClean="0"/>
              <a:t>Learning outcomes</a:t>
            </a:r>
          </a:p>
          <a:p>
            <a:pPr eaLnBrk="1" hangingPunct="1">
              <a:lnSpc>
                <a:spcPct val="90000"/>
              </a:lnSpc>
            </a:pPr>
            <a:r>
              <a:rPr lang="en-US" sz="2000" b="1" dirty="0" smtClean="0"/>
              <a:t>a good understanding of different aspects the institutions and procedures at universal and regional levels, </a:t>
            </a:r>
          </a:p>
          <a:p>
            <a:pPr eaLnBrk="1" hangingPunct="1">
              <a:lnSpc>
                <a:spcPct val="90000"/>
              </a:lnSpc>
            </a:pPr>
            <a:r>
              <a:rPr lang="en-US" sz="2000" b="1" dirty="0" smtClean="0"/>
              <a:t>giving you the ability to describe and critically analyze the achievements and shortcomings of the international protection of human rights.</a:t>
            </a:r>
          </a:p>
          <a:p>
            <a:pPr eaLnBrk="1" hangingPunct="1">
              <a:lnSpc>
                <a:spcPct val="90000"/>
              </a:lnSpc>
            </a:pPr>
            <a:r>
              <a:rPr lang="en-US" sz="2000" b="1" dirty="0" smtClean="0"/>
              <a:t>You will be familiar with and able to use  “views” and “judgments” from international organs in making your legal arguments</a:t>
            </a:r>
            <a:r>
              <a:rPr lang="en-US" sz="2100" dirty="0" smtClean="0"/>
              <a:t>.</a:t>
            </a:r>
          </a:p>
        </p:txBody>
      </p:sp>
    </p:spTree>
  </p:cSld>
  <p:clrMapOvr>
    <a:masterClrMapping/>
  </p:clrMapOvr>
  <p:transition spd="slow">
    <p:pull dir="r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solidFill>
                  <a:srgbClr val="7B9899"/>
                </a:solidFill>
              </a:rPr>
              <a:t>Readings</a:t>
            </a:r>
          </a:p>
        </p:txBody>
      </p:sp>
      <p:sp>
        <p:nvSpPr>
          <p:cNvPr id="43011"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4301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4301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AC17FF0-639B-4CB2-A821-6D80B8BD12BC}" type="slidenum">
              <a:rPr lang="nb-NO" smtClean="0">
                <a:solidFill>
                  <a:srgbClr val="7B9899"/>
                </a:solidFill>
              </a:rPr>
              <a:pPr eaLnBrk="1" hangingPunct="1"/>
              <a:t>54</a:t>
            </a:fld>
            <a:endParaRPr lang="nb-NO" smtClean="0">
              <a:solidFill>
                <a:srgbClr val="7B9899"/>
              </a:solidFill>
            </a:endParaRPr>
          </a:p>
        </p:txBody>
      </p:sp>
      <p:sp>
        <p:nvSpPr>
          <p:cNvPr id="43014" name="Rectangle 3"/>
          <p:cNvSpPr>
            <a:spLocks noGrp="1" noChangeArrowheads="1"/>
          </p:cNvSpPr>
          <p:nvPr>
            <p:ph sz="quarter" idx="1"/>
          </p:nvPr>
        </p:nvSpPr>
        <p:spPr>
          <a:xfrm>
            <a:off x="301625" y="1527175"/>
            <a:ext cx="8504238" cy="4638675"/>
          </a:xfrm>
        </p:spPr>
        <p:txBody>
          <a:bodyPr/>
          <a:lstStyle/>
          <a:p>
            <a:pPr eaLnBrk="1" hangingPunct="1"/>
            <a:r>
              <a:rPr lang="en-US" sz="2000" dirty="0" smtClean="0"/>
              <a:t>Three books:</a:t>
            </a:r>
          </a:p>
          <a:p>
            <a:pPr lvl="1" eaLnBrk="1" hangingPunct="1"/>
            <a:r>
              <a:rPr lang="en-US" sz="2000" dirty="0" err="1" smtClean="0"/>
              <a:t>Burgenthal</a:t>
            </a:r>
            <a:r>
              <a:rPr lang="en-US" sz="2000" dirty="0" smtClean="0"/>
              <a:t>, Thomas et.al, </a:t>
            </a:r>
            <a:r>
              <a:rPr lang="en-US" sz="2000" i="1" dirty="0" smtClean="0"/>
              <a:t>International Human Rights in a Nutshell</a:t>
            </a:r>
            <a:r>
              <a:rPr lang="en-US" sz="2000" dirty="0" smtClean="0"/>
              <a:t>, 4th.ed. (2009)</a:t>
            </a:r>
          </a:p>
          <a:p>
            <a:pPr lvl="1" eaLnBrk="1" hangingPunct="1"/>
            <a:r>
              <a:rPr lang="en-US" sz="2000" i="1" dirty="0" smtClean="0"/>
              <a:t>Economic, Social and Cultural Rights. A Textbook</a:t>
            </a:r>
            <a:r>
              <a:rPr lang="en-US" sz="2000" dirty="0" smtClean="0"/>
              <a:t>. Second Revised Edition, </a:t>
            </a:r>
            <a:r>
              <a:rPr lang="en-US" sz="2000" dirty="0" err="1" smtClean="0"/>
              <a:t>Asbjørn</a:t>
            </a:r>
            <a:r>
              <a:rPr lang="en-US" sz="2000" dirty="0" smtClean="0"/>
              <a:t> </a:t>
            </a:r>
            <a:r>
              <a:rPr lang="en-US" sz="2000" dirty="0" err="1" smtClean="0"/>
              <a:t>Eide</a:t>
            </a:r>
            <a:r>
              <a:rPr lang="en-US" sz="2000" dirty="0" smtClean="0"/>
              <a:t>, et.al.(eds.), (2001) </a:t>
            </a:r>
          </a:p>
          <a:p>
            <a:pPr lvl="1" eaLnBrk="1" hangingPunct="1"/>
            <a:r>
              <a:rPr lang="en-US" sz="2000" dirty="0" smtClean="0"/>
              <a:t>Smith, </a:t>
            </a:r>
            <a:r>
              <a:rPr lang="en-US" sz="2000" dirty="0" err="1" smtClean="0"/>
              <a:t>Rhona</a:t>
            </a:r>
            <a:r>
              <a:rPr lang="en-US" sz="2000" dirty="0" smtClean="0"/>
              <a:t>, </a:t>
            </a:r>
            <a:r>
              <a:rPr lang="en-US" sz="2000" i="1" dirty="0" smtClean="0"/>
              <a:t>Textbook on International Human Rights,</a:t>
            </a:r>
            <a:r>
              <a:rPr lang="en-US" sz="2000" dirty="0" smtClean="0"/>
              <a:t> 5</a:t>
            </a:r>
            <a:r>
              <a:rPr lang="en-US" sz="2000" baseline="30000" dirty="0" smtClean="0"/>
              <a:t>th</a:t>
            </a:r>
            <a:r>
              <a:rPr lang="en-US" sz="2000" dirty="0" smtClean="0"/>
              <a:t>. Ed. (2012) </a:t>
            </a:r>
          </a:p>
          <a:p>
            <a:pPr lvl="1" eaLnBrk="1" hangingPunct="1"/>
            <a:r>
              <a:rPr lang="nb-NO" sz="2000" dirty="0" err="1" smtClean="0"/>
              <a:t>Articles</a:t>
            </a:r>
            <a:r>
              <a:rPr lang="nb-NO" sz="2000" dirty="0" smtClean="0"/>
              <a:t> and reports</a:t>
            </a:r>
            <a:endParaRPr lang="en-US" sz="2000" dirty="0" smtClean="0"/>
          </a:p>
          <a:p>
            <a:pPr eaLnBrk="1" hangingPunct="1"/>
            <a:r>
              <a:rPr lang="en-US" sz="2000" dirty="0" smtClean="0"/>
              <a:t>UN and regional treaties, UN and regional documents, relevant decisions and cases to support the text books </a:t>
            </a:r>
          </a:p>
          <a:p>
            <a:pPr eaLnBrk="1" hangingPunct="1"/>
            <a:r>
              <a:rPr lang="nb-NO" sz="2000" dirty="0" err="1" smtClean="0"/>
              <a:t>Recommended</a:t>
            </a:r>
            <a:r>
              <a:rPr lang="nb-NO" sz="2000" dirty="0" smtClean="0"/>
              <a:t> </a:t>
            </a:r>
            <a:r>
              <a:rPr lang="nb-NO" sz="2000" dirty="0" err="1" smtClean="0"/>
              <a:t>readings</a:t>
            </a:r>
            <a:endParaRPr lang="en-US" sz="2000" dirty="0" smtClean="0"/>
          </a:p>
          <a:p>
            <a:pPr eaLnBrk="1" hangingPunct="1"/>
            <a:endParaRPr lang="en-US" sz="2800" dirty="0" smtClean="0"/>
          </a:p>
          <a:p>
            <a:pPr eaLnBrk="1" hangingPunct="1">
              <a:buFontTx/>
              <a:buNone/>
            </a:pPr>
            <a:endParaRPr lang="en-US" sz="2800" dirty="0" smtClean="0"/>
          </a:p>
        </p:txBody>
      </p:sp>
    </p:spTree>
  </p:cSld>
  <p:clrMapOvr>
    <a:masterClrMapping/>
  </p:clrMapOvr>
  <p:transition spd="slow">
    <p:pull dir="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Grp="1" noChangeArrowheads="1"/>
          </p:cNvSpPr>
          <p:nvPr>
            <p:ph type="title"/>
          </p:nvPr>
        </p:nvSpPr>
        <p:spPr>
          <a:xfrm>
            <a:off x="301625" y="228600"/>
            <a:ext cx="8534400" cy="758825"/>
          </a:xfrm>
        </p:spPr>
        <p:txBody>
          <a:bodyPr/>
          <a:lstStyle/>
          <a:p>
            <a:pPr eaLnBrk="1" hangingPunct="1"/>
            <a:r>
              <a:rPr lang="en-US" smtClean="0"/>
              <a:t>Lectures and seminars</a:t>
            </a:r>
          </a:p>
        </p:txBody>
      </p:sp>
      <p:sp>
        <p:nvSpPr>
          <p:cNvPr id="44035" name="Date Placeholder 4"/>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44036" name="Footer Placeholder 5"/>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44037"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25FC735-6C5E-4791-8C69-5FFB9A58DB9A}" type="slidenum">
              <a:rPr lang="nb-NO" smtClean="0">
                <a:solidFill>
                  <a:srgbClr val="7B9899"/>
                </a:solidFill>
              </a:rPr>
              <a:pPr eaLnBrk="1" hangingPunct="1"/>
              <a:t>55</a:t>
            </a:fld>
            <a:endParaRPr lang="nb-NO" smtClean="0">
              <a:solidFill>
                <a:srgbClr val="7B9899"/>
              </a:solidFill>
            </a:endParaRPr>
          </a:p>
        </p:txBody>
      </p:sp>
      <p:sp>
        <p:nvSpPr>
          <p:cNvPr id="44038" name="Rectangle 5"/>
          <p:cNvSpPr>
            <a:spLocks noGrp="1" noChangeArrowheads="1"/>
          </p:cNvSpPr>
          <p:nvPr>
            <p:ph sz="half" idx="1"/>
          </p:nvPr>
        </p:nvSpPr>
        <p:spPr>
          <a:xfrm>
            <a:off x="457200" y="1600200"/>
            <a:ext cx="4040188" cy="4525963"/>
          </a:xfrm>
        </p:spPr>
        <p:txBody>
          <a:bodyPr/>
          <a:lstStyle/>
          <a:p>
            <a:pPr eaLnBrk="1" hangingPunct="1">
              <a:lnSpc>
                <a:spcPct val="90000"/>
              </a:lnSpc>
            </a:pPr>
            <a:r>
              <a:rPr lang="en-GB" altLang="zh-CN" sz="2000" b="1" dirty="0" smtClean="0">
                <a:ea typeface="宋体" charset="-122"/>
              </a:rPr>
              <a:t>Lectures</a:t>
            </a:r>
            <a:r>
              <a:rPr lang="en-GB" altLang="zh-CN" sz="2000" dirty="0" smtClean="0">
                <a:ea typeface="宋体" charset="-122"/>
              </a:rPr>
              <a:t>:</a:t>
            </a:r>
          </a:p>
          <a:p>
            <a:pPr eaLnBrk="1" hangingPunct="1">
              <a:lnSpc>
                <a:spcPct val="90000"/>
              </a:lnSpc>
            </a:pPr>
            <a:r>
              <a:rPr lang="en-GB" altLang="zh-CN" sz="2000" b="1" dirty="0" smtClean="0">
                <a:ea typeface="宋体" charset="-122"/>
              </a:rPr>
              <a:t>The United Nations</a:t>
            </a:r>
            <a:r>
              <a:rPr lang="en-GB" altLang="zh-CN" sz="2000" dirty="0" smtClean="0">
                <a:ea typeface="宋体" charset="-122"/>
              </a:rPr>
              <a:t> </a:t>
            </a:r>
          </a:p>
          <a:p>
            <a:pPr eaLnBrk="1" hangingPunct="1">
              <a:lnSpc>
                <a:spcPct val="90000"/>
              </a:lnSpc>
            </a:pPr>
            <a:r>
              <a:rPr lang="en-GB" altLang="zh-CN" sz="2000" b="1" dirty="0" smtClean="0">
                <a:ea typeface="宋体" charset="-122"/>
              </a:rPr>
              <a:t>Regional systems</a:t>
            </a:r>
            <a:r>
              <a:rPr lang="en-GB" altLang="zh-CN" sz="2000" dirty="0" smtClean="0">
                <a:ea typeface="宋体" charset="-122"/>
              </a:rPr>
              <a:t>, in particular Europe</a:t>
            </a:r>
          </a:p>
          <a:p>
            <a:pPr eaLnBrk="1" hangingPunct="1">
              <a:lnSpc>
                <a:spcPct val="90000"/>
              </a:lnSpc>
            </a:pPr>
            <a:r>
              <a:rPr lang="en-GB" altLang="zh-CN" sz="2000" b="1" dirty="0" smtClean="0">
                <a:ea typeface="宋体" charset="-122"/>
              </a:rPr>
              <a:t>Selected rights:</a:t>
            </a:r>
            <a:r>
              <a:rPr lang="en-GB" altLang="zh-CN" sz="2000" dirty="0" smtClean="0">
                <a:ea typeface="宋体" charset="-122"/>
              </a:rPr>
              <a:t> Self-determination, Right to life and Freedom from torture, Freedom of Expression, Minority rights and Indigenous Peoples’ rights, the right to Development and briefly Economic, Social and Cultural Rights</a:t>
            </a:r>
          </a:p>
          <a:p>
            <a:pPr eaLnBrk="1" hangingPunct="1">
              <a:lnSpc>
                <a:spcPct val="90000"/>
              </a:lnSpc>
            </a:pPr>
            <a:r>
              <a:rPr lang="en-GB" altLang="zh-CN" sz="2000" b="1" dirty="0" smtClean="0">
                <a:ea typeface="宋体" charset="-122"/>
              </a:rPr>
              <a:t>International Humanitarian Law</a:t>
            </a:r>
            <a:r>
              <a:rPr lang="en-GB" altLang="zh-CN" sz="2000" dirty="0" smtClean="0">
                <a:ea typeface="宋体" charset="-122"/>
              </a:rPr>
              <a:t> and </a:t>
            </a:r>
            <a:r>
              <a:rPr lang="en-GB" altLang="zh-CN" sz="2000" b="1" dirty="0" smtClean="0">
                <a:ea typeface="宋体" charset="-122"/>
              </a:rPr>
              <a:t>International Criminal Tribunals </a:t>
            </a:r>
            <a:r>
              <a:rPr lang="en-GB" altLang="zh-CN" sz="2000" dirty="0" smtClean="0">
                <a:ea typeface="宋体" charset="-122"/>
              </a:rPr>
              <a:t>briefly</a:t>
            </a:r>
            <a:endParaRPr lang="nb-NO" sz="2000" b="1" dirty="0" smtClean="0">
              <a:ea typeface="宋体" charset="-122"/>
            </a:endParaRPr>
          </a:p>
        </p:txBody>
      </p:sp>
      <p:sp>
        <p:nvSpPr>
          <p:cNvPr id="43015" name="Rectangle 6"/>
          <p:cNvSpPr>
            <a:spLocks noGrp="1" noChangeArrowheads="1"/>
          </p:cNvSpPr>
          <p:nvPr>
            <p:ph sz="half" idx="2"/>
          </p:nvPr>
        </p:nvSpPr>
        <p:spPr>
          <a:xfrm>
            <a:off x="4646613" y="1600200"/>
            <a:ext cx="4040187" cy="4525963"/>
          </a:xfrm>
        </p:spPr>
        <p:txBody>
          <a:bodyPr/>
          <a:lstStyle/>
          <a:p>
            <a:pPr eaLnBrk="1" hangingPunct="1">
              <a:lnSpc>
                <a:spcPct val="90000"/>
              </a:lnSpc>
              <a:defRPr/>
            </a:pPr>
            <a:r>
              <a:rPr lang="en-GB" sz="2000" b="1" dirty="0" smtClean="0"/>
              <a:t>Seminars and guest lectures:</a:t>
            </a:r>
          </a:p>
          <a:p>
            <a:pPr eaLnBrk="1" hangingPunct="1">
              <a:spcAft>
                <a:spcPts val="0"/>
              </a:spcAft>
              <a:defRPr/>
            </a:pPr>
            <a:r>
              <a:rPr lang="nb-NO" sz="2000" b="1" dirty="0" smtClean="0"/>
              <a:t>Rainforest Foundation Norway (NGO): </a:t>
            </a:r>
            <a:r>
              <a:rPr lang="en-US" sz="2000" b="1" dirty="0">
                <a:latin typeface="Times New Roman"/>
                <a:ea typeface="SimSun"/>
              </a:rPr>
              <a:t>The Rights of Indigenous Peoples and </a:t>
            </a:r>
            <a:r>
              <a:rPr lang="en-US" sz="2000" b="1" dirty="0" smtClean="0">
                <a:latin typeface="Times New Roman"/>
                <a:ea typeface="SimSun"/>
              </a:rPr>
              <a:t>the Environment/Climate Change</a:t>
            </a:r>
            <a:endParaRPr lang="nb-NO" sz="2000" b="1" dirty="0" smtClean="0"/>
          </a:p>
          <a:p>
            <a:pPr eaLnBrk="1" hangingPunct="1">
              <a:spcAft>
                <a:spcPts val="0"/>
              </a:spcAft>
              <a:defRPr/>
            </a:pPr>
            <a:r>
              <a:rPr lang="nb-NO" sz="2000" b="1" dirty="0" smtClean="0"/>
              <a:t>Odd Isungset (NRK): </a:t>
            </a:r>
            <a:r>
              <a:rPr lang="en-US" sz="2000" b="1" dirty="0" smtClean="0">
                <a:latin typeface="Times New Roman"/>
                <a:ea typeface="SimSun"/>
              </a:rPr>
              <a:t>Case </a:t>
            </a:r>
            <a:r>
              <a:rPr lang="en-US" sz="2000" b="1" dirty="0">
                <a:latin typeface="Times New Roman"/>
                <a:ea typeface="SimSun"/>
              </a:rPr>
              <a:t>study on </a:t>
            </a:r>
            <a:r>
              <a:rPr lang="en-US" sz="2000" b="1" dirty="0" smtClean="0">
                <a:latin typeface="Times New Roman"/>
                <a:ea typeface="SimSun"/>
              </a:rPr>
              <a:t>Norway: Freedom </a:t>
            </a:r>
            <a:r>
              <a:rPr lang="en-US" sz="2000" b="1" dirty="0">
                <a:latin typeface="Times New Roman"/>
                <a:ea typeface="SimSun"/>
              </a:rPr>
              <a:t>of expression and its regulation - From Rushdie to </a:t>
            </a:r>
            <a:r>
              <a:rPr lang="en-US" sz="2000" b="1" dirty="0" smtClean="0">
                <a:latin typeface="Times New Roman"/>
                <a:ea typeface="SimSun"/>
              </a:rPr>
              <a:t>Mohammed</a:t>
            </a:r>
          </a:p>
          <a:p>
            <a:pPr eaLnBrk="1" hangingPunct="1">
              <a:spcAft>
                <a:spcPts val="0"/>
              </a:spcAft>
              <a:defRPr/>
            </a:pPr>
            <a:endParaRPr lang="nb-NO" sz="2400" dirty="0">
              <a:latin typeface="Times New Roman"/>
              <a:ea typeface="SimSun"/>
            </a:endParaRPr>
          </a:p>
          <a:p>
            <a:pPr marL="0" indent="0" eaLnBrk="1" hangingPunct="1">
              <a:spcAft>
                <a:spcPts val="0"/>
              </a:spcAft>
              <a:buFont typeface="Wingdings 2" pitchFamily="18" charset="2"/>
              <a:buNone/>
              <a:defRPr/>
            </a:pPr>
            <a:endParaRPr lang="nb-NO" sz="2400" dirty="0">
              <a:latin typeface="Times New Roman"/>
              <a:ea typeface="SimSun"/>
            </a:endParaRPr>
          </a:p>
          <a:p>
            <a:pPr eaLnBrk="1" hangingPunct="1">
              <a:lnSpc>
                <a:spcPct val="90000"/>
              </a:lnSpc>
              <a:defRPr/>
            </a:pPr>
            <a:endParaRPr lang="nb-NO" sz="2000" b="1" dirty="0" smtClean="0"/>
          </a:p>
          <a:p>
            <a:pPr eaLnBrk="1" hangingPunct="1">
              <a:lnSpc>
                <a:spcPct val="90000"/>
              </a:lnSpc>
              <a:buFontTx/>
              <a:buAutoNum type="arabicPeriod"/>
              <a:defRPr/>
            </a:pPr>
            <a:endParaRPr lang="nb-NO" sz="2000" dirty="0" smtClean="0"/>
          </a:p>
          <a:p>
            <a:pPr eaLnBrk="1" hangingPunct="1">
              <a:lnSpc>
                <a:spcPct val="90000"/>
              </a:lnSpc>
              <a:defRPr/>
            </a:pPr>
            <a:endParaRPr lang="nb-NO" sz="2000" dirty="0" smtClean="0"/>
          </a:p>
        </p:txBody>
      </p:sp>
    </p:spTree>
  </p:cSld>
  <p:clrMapOvr>
    <a:masterClrMapping/>
  </p:clrMapOvr>
  <p:transition spd="slow">
    <p:pull dir="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smtClean="0">
                <a:solidFill>
                  <a:srgbClr val="7B9899"/>
                </a:solidFill>
              </a:rPr>
              <a:t>Lecturers and Administration</a:t>
            </a:r>
          </a:p>
        </p:txBody>
      </p:sp>
      <p:sp>
        <p:nvSpPr>
          <p:cNvPr id="45059"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26 August 2014</a:t>
            </a:r>
            <a:endParaRPr lang="nb-NO">
              <a:solidFill>
                <a:srgbClr val="FFFFFF"/>
              </a:solidFill>
            </a:endParaRPr>
          </a:p>
        </p:txBody>
      </p:sp>
      <p:sp>
        <p:nvSpPr>
          <p:cNvPr id="4506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mtClean="0">
                <a:solidFill>
                  <a:srgbClr val="FFFFFF"/>
                </a:solidFill>
              </a:rPr>
              <a:t>Maria Lundberg, NCHR</a:t>
            </a:r>
          </a:p>
        </p:txBody>
      </p:sp>
      <p:sp>
        <p:nvSpPr>
          <p:cNvPr id="4506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6619FE-B816-46CE-9359-7EBAFFA83DF6}" type="slidenum">
              <a:rPr lang="nb-NO" smtClean="0">
                <a:solidFill>
                  <a:srgbClr val="7B9899"/>
                </a:solidFill>
              </a:rPr>
              <a:pPr eaLnBrk="1" hangingPunct="1"/>
              <a:t>56</a:t>
            </a:fld>
            <a:endParaRPr lang="nb-NO" smtClean="0">
              <a:solidFill>
                <a:srgbClr val="7B9899"/>
              </a:solidFill>
            </a:endParaRPr>
          </a:p>
        </p:txBody>
      </p:sp>
      <p:sp>
        <p:nvSpPr>
          <p:cNvPr id="44038" name="Rectangle 3"/>
          <p:cNvSpPr>
            <a:spLocks noGrp="1" noChangeArrowheads="1"/>
          </p:cNvSpPr>
          <p:nvPr>
            <p:ph sz="quarter" idx="1"/>
          </p:nvPr>
        </p:nvSpPr>
        <p:spPr>
          <a:xfrm>
            <a:off x="301625" y="1527175"/>
            <a:ext cx="8504238" cy="4572000"/>
          </a:xfrm>
        </p:spPr>
        <p:txBody>
          <a:bodyPr/>
          <a:lstStyle/>
          <a:p>
            <a:pPr eaLnBrk="1" hangingPunct="1">
              <a:lnSpc>
                <a:spcPct val="80000"/>
              </a:lnSpc>
              <a:defRPr/>
            </a:pPr>
            <a:r>
              <a:rPr lang="en-US" sz="1800" dirty="0" smtClean="0"/>
              <a:t>Maria Lundberg</a:t>
            </a:r>
          </a:p>
          <a:p>
            <a:pPr lvl="1" eaLnBrk="1" hangingPunct="1">
              <a:lnSpc>
                <a:spcPct val="80000"/>
              </a:lnSpc>
              <a:defRPr/>
            </a:pPr>
            <a:r>
              <a:rPr lang="en-US" sz="1800" dirty="0"/>
              <a:t>Associate Professor, Norwegian Centre for Human Rights</a:t>
            </a:r>
          </a:p>
          <a:p>
            <a:pPr lvl="1" eaLnBrk="1" hangingPunct="1">
              <a:lnSpc>
                <a:spcPct val="80000"/>
              </a:lnSpc>
              <a:defRPr/>
            </a:pPr>
            <a:r>
              <a:rPr lang="en-US" sz="1800" dirty="0">
                <a:hlinkClick r:id="rId2"/>
              </a:rPr>
              <a:t>maria.lundberg@nchr.uio.no</a:t>
            </a:r>
            <a:endParaRPr lang="en-US" sz="1800" dirty="0"/>
          </a:p>
          <a:p>
            <a:pPr lvl="1" eaLnBrk="1" hangingPunct="1">
              <a:lnSpc>
                <a:spcPct val="80000"/>
              </a:lnSpc>
              <a:defRPr/>
            </a:pPr>
            <a:r>
              <a:rPr lang="nb-NO" sz="1800" dirty="0" err="1"/>
              <a:t>Reception</a:t>
            </a:r>
            <a:r>
              <a:rPr lang="nb-NO" sz="1800" dirty="0"/>
              <a:t> </a:t>
            </a:r>
            <a:r>
              <a:rPr lang="nb-NO" sz="1800" dirty="0" err="1" smtClean="0"/>
              <a:t>hrs</a:t>
            </a:r>
            <a:r>
              <a:rPr lang="nb-NO" sz="1800" dirty="0" smtClean="0"/>
              <a:t>: </a:t>
            </a:r>
            <a:r>
              <a:rPr lang="nb-NO" sz="1800" dirty="0" err="1" smtClean="0"/>
              <a:t>Monday</a:t>
            </a:r>
            <a:r>
              <a:rPr lang="nb-NO" sz="1800" dirty="0" smtClean="0"/>
              <a:t> 9-10 (and </a:t>
            </a:r>
            <a:r>
              <a:rPr lang="nb-NO" sz="1800" dirty="0" err="1" smtClean="0"/>
              <a:t>upon</a:t>
            </a:r>
            <a:r>
              <a:rPr lang="nb-NO" sz="1800" dirty="0" smtClean="0"/>
              <a:t> </a:t>
            </a:r>
            <a:r>
              <a:rPr lang="nb-NO" sz="1800" dirty="0" err="1"/>
              <a:t>request</a:t>
            </a:r>
            <a:r>
              <a:rPr lang="nb-NO" sz="1800" dirty="0"/>
              <a:t> (22842014/91577418</a:t>
            </a:r>
            <a:r>
              <a:rPr lang="nb-NO" sz="1800" dirty="0" smtClean="0"/>
              <a:t>))</a:t>
            </a:r>
            <a:endParaRPr lang="nb-NO" sz="1800" dirty="0"/>
          </a:p>
          <a:p>
            <a:pPr marL="0" indent="0" eaLnBrk="1" hangingPunct="1">
              <a:lnSpc>
                <a:spcPct val="80000"/>
              </a:lnSpc>
              <a:buNone/>
              <a:defRPr/>
            </a:pPr>
            <a:endParaRPr lang="en-US" sz="1800" dirty="0" smtClean="0"/>
          </a:p>
          <a:p>
            <a:pPr eaLnBrk="1" hangingPunct="1">
              <a:lnSpc>
                <a:spcPct val="80000"/>
              </a:lnSpc>
              <a:defRPr/>
            </a:pPr>
            <a:r>
              <a:rPr lang="en-US" sz="1800" dirty="0" err="1" smtClean="0"/>
              <a:t>Petter</a:t>
            </a:r>
            <a:r>
              <a:rPr lang="en-US" sz="1800" dirty="0" smtClean="0"/>
              <a:t> </a:t>
            </a:r>
            <a:r>
              <a:rPr lang="en-US" sz="1800" dirty="0" err="1" smtClean="0"/>
              <a:t>Wille</a:t>
            </a:r>
            <a:r>
              <a:rPr lang="en-US" sz="1800" dirty="0" smtClean="0"/>
              <a:t> </a:t>
            </a:r>
          </a:p>
          <a:p>
            <a:pPr lvl="1" eaLnBrk="1" hangingPunct="1">
              <a:lnSpc>
                <a:spcPct val="80000"/>
              </a:lnSpc>
              <a:defRPr/>
            </a:pPr>
            <a:r>
              <a:rPr lang="en-US" sz="1800" dirty="0" smtClean="0"/>
              <a:t>Ambassador </a:t>
            </a:r>
          </a:p>
          <a:p>
            <a:pPr lvl="1" eaLnBrk="1" hangingPunct="1">
              <a:lnSpc>
                <a:spcPct val="80000"/>
              </a:lnSpc>
              <a:defRPr/>
            </a:pPr>
            <a:r>
              <a:rPr lang="en-US" sz="1800" dirty="0"/>
              <a:t>Special Envoy for Minorities, Royal Norwegian Ministry of Foreign </a:t>
            </a:r>
            <a:r>
              <a:rPr lang="en-US" sz="1800" dirty="0" smtClean="0"/>
              <a:t>Affairs</a:t>
            </a:r>
          </a:p>
          <a:p>
            <a:pPr lvl="1" eaLnBrk="1" hangingPunct="1">
              <a:lnSpc>
                <a:spcPct val="80000"/>
              </a:lnSpc>
              <a:defRPr/>
            </a:pPr>
            <a:r>
              <a:rPr lang="en-US" sz="1800" dirty="0" smtClean="0"/>
              <a:t>Contact</a:t>
            </a:r>
          </a:p>
          <a:p>
            <a:pPr lvl="2" eaLnBrk="1" hangingPunct="1">
              <a:lnSpc>
                <a:spcPct val="80000"/>
              </a:lnSpc>
              <a:defRPr/>
            </a:pPr>
            <a:endParaRPr lang="en-US" sz="1600" dirty="0" smtClean="0"/>
          </a:p>
          <a:p>
            <a:pPr marL="273050" lvl="1" eaLnBrk="1" hangingPunct="1">
              <a:lnSpc>
                <a:spcPct val="80000"/>
              </a:lnSpc>
              <a:buClr>
                <a:schemeClr val="accent1"/>
              </a:buClr>
              <a:buSzPct val="85000"/>
              <a:buFont typeface="Wingdings 2" pitchFamily="18" charset="2"/>
              <a:buChar char=""/>
              <a:defRPr/>
            </a:pPr>
            <a:endParaRPr lang="en-US" sz="2000" dirty="0" smtClean="0"/>
          </a:p>
          <a:p>
            <a:pPr marL="273050" lvl="1" eaLnBrk="1" hangingPunct="1">
              <a:lnSpc>
                <a:spcPct val="80000"/>
              </a:lnSpc>
              <a:buClr>
                <a:schemeClr val="accent1"/>
              </a:buClr>
              <a:buSzPct val="85000"/>
              <a:buFont typeface="Wingdings 2" pitchFamily="18" charset="2"/>
              <a:buChar char=""/>
              <a:defRPr/>
            </a:pPr>
            <a:r>
              <a:rPr lang="en-US" sz="2000" dirty="0" smtClean="0"/>
              <a:t>Administration:</a:t>
            </a:r>
            <a:endParaRPr lang="en-US" sz="1800" dirty="0" smtClean="0"/>
          </a:p>
          <a:p>
            <a:pPr lvl="1" eaLnBrk="1" hangingPunct="1">
              <a:lnSpc>
                <a:spcPct val="80000"/>
              </a:lnSpc>
              <a:defRPr/>
            </a:pPr>
            <a:r>
              <a:rPr lang="en-US" sz="2000" dirty="0" smtClean="0"/>
              <a:t>Elisabeth </a:t>
            </a:r>
            <a:r>
              <a:rPr lang="en-US" sz="2000" dirty="0" err="1" smtClean="0"/>
              <a:t>Reien</a:t>
            </a:r>
            <a:endParaRPr lang="en-US" sz="2000" dirty="0" smtClean="0"/>
          </a:p>
          <a:p>
            <a:pPr lvl="1" eaLnBrk="1" hangingPunct="1">
              <a:lnSpc>
                <a:spcPct val="80000"/>
              </a:lnSpc>
              <a:defRPr/>
            </a:pPr>
            <a:r>
              <a:rPr lang="en-US" sz="2000" dirty="0" smtClean="0"/>
              <a:t>elisabeth.reien@jus.uio.no</a:t>
            </a:r>
          </a:p>
          <a:p>
            <a:pPr lvl="1" eaLnBrk="1" hangingPunct="1">
              <a:lnSpc>
                <a:spcPct val="80000"/>
              </a:lnSpc>
              <a:defRPr/>
            </a:pPr>
            <a:endParaRPr lang="en-US" sz="2000" dirty="0" smtClean="0"/>
          </a:p>
          <a:p>
            <a:pPr lvl="1" eaLnBrk="1" hangingPunct="1">
              <a:lnSpc>
                <a:spcPct val="80000"/>
              </a:lnSpc>
              <a:buFont typeface="Wingdings" pitchFamily="2" charset="2"/>
              <a:buNone/>
              <a:defRPr/>
            </a:pPr>
            <a:endParaRPr lang="en-US" sz="2000" dirty="0" smtClean="0"/>
          </a:p>
          <a:p>
            <a:pPr lvl="1" eaLnBrk="1" hangingPunct="1">
              <a:lnSpc>
                <a:spcPct val="80000"/>
              </a:lnSpc>
              <a:defRPr/>
            </a:pPr>
            <a:endParaRPr lang="en-US" sz="2000" dirty="0" smtClean="0"/>
          </a:p>
          <a:p>
            <a:pPr eaLnBrk="1" hangingPunct="1">
              <a:lnSpc>
                <a:spcPct val="80000"/>
              </a:lnSpc>
              <a:defRPr/>
            </a:pPr>
            <a:endParaRPr lang="nb-NO" sz="2400" dirty="0" smtClean="0"/>
          </a:p>
        </p:txBody>
      </p:sp>
    </p:spTree>
  </p:cSld>
  <p:clrMapOvr>
    <a:masterClrMapping/>
  </p:clrMapOvr>
  <p:transition spd="slow">
    <p:pull dir="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4631</TotalTime>
  <Words>4673</Words>
  <Application>Microsoft Office PowerPoint</Application>
  <PresentationFormat>On-screen Show (4:3)</PresentationFormat>
  <Paragraphs>591</Paragraphs>
  <Slides>56</Slides>
  <Notes>3</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Civic</vt:lpstr>
      <vt:lpstr> JUS 5710/JUR 1710 International Human Rights Law: Institutions and Procedures</vt:lpstr>
      <vt:lpstr>Today</vt:lpstr>
      <vt:lpstr>Expectations</vt:lpstr>
      <vt:lpstr>Introduction to human rights</vt:lpstr>
      <vt:lpstr>The Human Rights Project</vt:lpstr>
      <vt:lpstr>The Universal Declaration of Human Rights</vt:lpstr>
      <vt:lpstr>UN Charter (1)</vt:lpstr>
      <vt:lpstr>UN Charter (2)</vt:lpstr>
      <vt:lpstr>Obligations (1)</vt:lpstr>
      <vt:lpstr>International Bill of Rights</vt:lpstr>
      <vt:lpstr>GA RES 217 (III)</vt:lpstr>
      <vt:lpstr>GA RES 217 (III): UDHR</vt:lpstr>
      <vt:lpstr>GA RES 217 (III)</vt:lpstr>
      <vt:lpstr>The Universal Declaration of Human Rights</vt:lpstr>
      <vt:lpstr>International Bill of Rights</vt:lpstr>
      <vt:lpstr>Universal Human Rights?</vt:lpstr>
      <vt:lpstr>International Bill of Rights</vt:lpstr>
      <vt:lpstr>State obligations under the two Covenants</vt:lpstr>
      <vt:lpstr>Compare with the ECHR</vt:lpstr>
      <vt:lpstr>State obligations - ICESCR</vt:lpstr>
      <vt:lpstr>Respect, Protect and Fulfil</vt:lpstr>
      <vt:lpstr>Indivisibility and Interdependence</vt:lpstr>
      <vt:lpstr>Major human rights treaties (1)</vt:lpstr>
      <vt:lpstr>Major human rights treaties (2)</vt:lpstr>
      <vt:lpstr>Monitoring, implementing and enforcing human rights</vt:lpstr>
      <vt:lpstr>The methods</vt:lpstr>
      <vt:lpstr>Historical background and international law</vt:lpstr>
      <vt:lpstr>Historical background</vt:lpstr>
      <vt:lpstr>Early examples of protection of individuals or groups</vt:lpstr>
      <vt:lpstr>Historical basis</vt:lpstr>
      <vt:lpstr>GA RES 217 (III) C  1948</vt:lpstr>
      <vt:lpstr>Universal Declaration of Human Rights </vt:lpstr>
      <vt:lpstr> Article 27 ICCPR</vt:lpstr>
      <vt:lpstr>Reservations, Limitations and Derogations</vt:lpstr>
      <vt:lpstr>Reservations, Limitations and Derogations</vt:lpstr>
      <vt:lpstr>UDHR</vt:lpstr>
      <vt:lpstr>Reservations (1)</vt:lpstr>
      <vt:lpstr>Article 19 VCLT –  Formulation of reservations</vt:lpstr>
      <vt:lpstr>Reservations (2)</vt:lpstr>
      <vt:lpstr>Criteria under Art. 57 ECHR</vt:lpstr>
      <vt:lpstr>Criteria for incompatibility with the ICCPR</vt:lpstr>
      <vt:lpstr>State of emergency</vt:lpstr>
      <vt:lpstr>Derogations</vt:lpstr>
      <vt:lpstr>Derogations</vt:lpstr>
      <vt:lpstr>Derogations</vt:lpstr>
      <vt:lpstr>Substantive requirements</vt:lpstr>
      <vt:lpstr>Non-derogable rights</vt:lpstr>
      <vt:lpstr>Procedural requirements</vt:lpstr>
      <vt:lpstr>Sources (1)</vt:lpstr>
      <vt:lpstr>Sources (2)</vt:lpstr>
      <vt:lpstr>Sources (3)</vt:lpstr>
      <vt:lpstr>Exam</vt:lpstr>
      <vt:lpstr>Course content and learning outcomes  </vt:lpstr>
      <vt:lpstr>Readings</vt:lpstr>
      <vt:lpstr>Lectures and seminars</vt:lpstr>
      <vt:lpstr>Lecturers and Administration</vt:lpstr>
    </vt:vector>
  </TitlesOfParts>
  <Company>UiO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JUR 5710 Institutions and Procedures</dc:title>
  <dc:creator>marialk</dc:creator>
  <cp:lastModifiedBy>Elisabeth Reien</cp:lastModifiedBy>
  <cp:revision>127</cp:revision>
  <dcterms:created xsi:type="dcterms:W3CDTF">2007-08-30T09:13:43Z</dcterms:created>
  <dcterms:modified xsi:type="dcterms:W3CDTF">2014-08-26T07:19:26Z</dcterms:modified>
</cp:coreProperties>
</file>