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1" name="Shape 101"/>
          <p:cNvSpPr/>
          <p:nvPr>
            <p:ph type="sldImg"/>
          </p:nvPr>
        </p:nvSpPr>
        <p:spPr>
          <a:xfrm>
            <a:off x="1143000" y="685800"/>
            <a:ext cx="4572000" cy="3429000"/>
          </a:xfrm>
          <a:prstGeom prst="rect">
            <a:avLst/>
          </a:prstGeom>
        </p:spPr>
        <p:txBody>
          <a:bodyPr/>
          <a:lstStyle/>
          <a:p>
            <a:pPr/>
          </a:p>
        </p:txBody>
      </p:sp>
      <p:sp>
        <p:nvSpPr>
          <p:cNvPr id="102" name="Shape 10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teltekst"/>
          <p:cNvSpPr txBox="1"/>
          <p:nvPr>
            <p:ph type="title"/>
          </p:nvPr>
        </p:nvSpPr>
        <p:spPr>
          <a:xfrm>
            <a:off x="685800" y="2130425"/>
            <a:ext cx="7772400" cy="1470025"/>
          </a:xfrm>
          <a:prstGeom prst="rect">
            <a:avLst/>
          </a:prstGeom>
        </p:spPr>
        <p:txBody>
          <a:bodyPr/>
          <a:lstStyle/>
          <a:p>
            <a:pPr/>
            <a:r>
              <a:t>Titteltekst</a:t>
            </a:r>
          </a:p>
        </p:txBody>
      </p:sp>
      <p:sp>
        <p:nvSpPr>
          <p:cNvPr id="12" name="Brødtekst nivå én…"/>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13"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teltekst"/>
          <p:cNvSpPr txBox="1"/>
          <p:nvPr>
            <p:ph type="title"/>
          </p:nvPr>
        </p:nvSpPr>
        <p:spPr>
          <a:prstGeom prst="rect">
            <a:avLst/>
          </a:prstGeom>
        </p:spPr>
        <p:txBody>
          <a:bodyPr/>
          <a:lstStyle/>
          <a:p>
            <a:pPr/>
            <a:r>
              <a:t>Titteltekst</a:t>
            </a:r>
          </a:p>
        </p:txBody>
      </p:sp>
      <p:sp>
        <p:nvSpPr>
          <p:cNvPr id="21" name="Brødtekst nivå én…"/>
          <p:cNvSpPr txBox="1"/>
          <p:nvPr>
            <p:ph type="body" idx="1"/>
          </p:nvPr>
        </p:nvSpPr>
        <p:spPr>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22"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teltekst"/>
          <p:cNvSpPr txBox="1"/>
          <p:nvPr>
            <p:ph type="title"/>
          </p:nvPr>
        </p:nvSpPr>
        <p:spPr>
          <a:xfrm>
            <a:off x="722312" y="4406900"/>
            <a:ext cx="7772401" cy="1362075"/>
          </a:xfrm>
          <a:prstGeom prst="rect">
            <a:avLst/>
          </a:prstGeom>
        </p:spPr>
        <p:txBody>
          <a:bodyPr anchor="t"/>
          <a:lstStyle>
            <a:lvl1pPr algn="l">
              <a:defRPr b="1" cap="all" sz="4000"/>
            </a:lvl1pPr>
          </a:lstStyle>
          <a:p>
            <a:pPr/>
            <a:r>
              <a:t>Titteltekst</a:t>
            </a:r>
          </a:p>
        </p:txBody>
      </p:sp>
      <p:sp>
        <p:nvSpPr>
          <p:cNvPr id="30" name="Brødtekst nivå én…"/>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31"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teltekst"/>
          <p:cNvSpPr txBox="1"/>
          <p:nvPr>
            <p:ph type="title"/>
          </p:nvPr>
        </p:nvSpPr>
        <p:spPr>
          <a:prstGeom prst="rect">
            <a:avLst/>
          </a:prstGeom>
        </p:spPr>
        <p:txBody>
          <a:bodyPr/>
          <a:lstStyle/>
          <a:p>
            <a:pPr/>
            <a:r>
              <a:t>Titteltekst</a:t>
            </a:r>
          </a:p>
        </p:txBody>
      </p:sp>
      <p:sp>
        <p:nvSpPr>
          <p:cNvPr id="39" name="Brødtekst nivå én…"/>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40"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teltekst"/>
          <p:cNvSpPr txBox="1"/>
          <p:nvPr>
            <p:ph type="title"/>
          </p:nvPr>
        </p:nvSpPr>
        <p:spPr>
          <a:prstGeom prst="rect">
            <a:avLst/>
          </a:prstGeom>
        </p:spPr>
        <p:txBody>
          <a:bodyPr/>
          <a:lstStyle/>
          <a:p>
            <a:pPr/>
            <a:r>
              <a:t>Titteltekst</a:t>
            </a:r>
          </a:p>
        </p:txBody>
      </p:sp>
      <p:sp>
        <p:nvSpPr>
          <p:cNvPr id="48" name="Brødtekst nivå én…"/>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49" name="Text Placeholder 4"/>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teltekst"/>
          <p:cNvSpPr txBox="1"/>
          <p:nvPr>
            <p:ph type="title"/>
          </p:nvPr>
        </p:nvSpPr>
        <p:spPr>
          <a:prstGeom prst="rect">
            <a:avLst/>
          </a:prstGeom>
        </p:spPr>
        <p:txBody>
          <a:bodyPr/>
          <a:lstStyle/>
          <a:p>
            <a:pPr/>
            <a:r>
              <a:t>Titteltekst</a:t>
            </a:r>
          </a:p>
        </p:txBody>
      </p:sp>
      <p:sp>
        <p:nvSpPr>
          <p:cNvPr id="58"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teltekst"/>
          <p:cNvSpPr txBox="1"/>
          <p:nvPr>
            <p:ph type="title"/>
          </p:nvPr>
        </p:nvSpPr>
        <p:spPr>
          <a:xfrm>
            <a:off x="457200" y="273050"/>
            <a:ext cx="3008314" cy="1162050"/>
          </a:xfrm>
          <a:prstGeom prst="rect">
            <a:avLst/>
          </a:prstGeom>
        </p:spPr>
        <p:txBody>
          <a:bodyPr anchor="b"/>
          <a:lstStyle>
            <a:lvl1pPr algn="l">
              <a:defRPr b="1" sz="2000"/>
            </a:lvl1pPr>
          </a:lstStyle>
          <a:p>
            <a:pPr/>
            <a:r>
              <a:t>Titteltekst</a:t>
            </a:r>
          </a:p>
        </p:txBody>
      </p:sp>
      <p:sp>
        <p:nvSpPr>
          <p:cNvPr id="73" name="Brødtekst nivå én…"/>
          <p:cNvSpPr txBox="1"/>
          <p:nvPr>
            <p:ph type="body" idx="1"/>
          </p:nvPr>
        </p:nvSpPr>
        <p:spPr>
          <a:xfrm>
            <a:off x="3575050" y="273050"/>
            <a:ext cx="5111750" cy="5853113"/>
          </a:xfrm>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74" name="Text Placeholder 3"/>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teltekst"/>
          <p:cNvSpPr txBox="1"/>
          <p:nvPr>
            <p:ph type="title"/>
          </p:nvPr>
        </p:nvSpPr>
        <p:spPr>
          <a:xfrm>
            <a:off x="1792288" y="4800600"/>
            <a:ext cx="5486401" cy="566738"/>
          </a:xfrm>
          <a:prstGeom prst="rect">
            <a:avLst/>
          </a:prstGeom>
        </p:spPr>
        <p:txBody>
          <a:bodyPr anchor="b"/>
          <a:lstStyle>
            <a:lvl1pPr algn="l">
              <a:defRPr b="1" sz="2000"/>
            </a:lvl1pPr>
          </a:lstStyle>
          <a:p>
            <a:pPr/>
            <a:r>
              <a:t>Titteltekst</a:t>
            </a:r>
          </a:p>
        </p:txBody>
      </p:sp>
      <p:sp>
        <p:nvSpPr>
          <p:cNvPr id="83" name="Picture Placeholder 2"/>
          <p:cNvSpPr/>
          <p:nvPr>
            <p:ph type="pic" sz="half" idx="21"/>
          </p:nvPr>
        </p:nvSpPr>
        <p:spPr>
          <a:xfrm>
            <a:off x="1792288" y="612775"/>
            <a:ext cx="5486401" cy="4114800"/>
          </a:xfrm>
          <a:prstGeom prst="rect">
            <a:avLst/>
          </a:prstGeom>
        </p:spPr>
        <p:txBody>
          <a:bodyPr lIns="91439" rIns="91439">
            <a:noAutofit/>
          </a:bodyPr>
          <a:lstStyle/>
          <a:p>
            <a:pPr/>
          </a:p>
        </p:txBody>
      </p:sp>
      <p:sp>
        <p:nvSpPr>
          <p:cNvPr id="84" name="Brødtekst nivå én…"/>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8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over Text">
    <p:spTree>
      <p:nvGrpSpPr>
        <p:cNvPr id="1" name=""/>
        <p:cNvGrpSpPr/>
        <p:nvPr/>
      </p:nvGrpSpPr>
      <p:grpSpPr>
        <a:xfrm>
          <a:off x="0" y="0"/>
          <a:ext cx="0" cy="0"/>
          <a:chOff x="0" y="0"/>
          <a:chExt cx="0" cy="0"/>
        </a:xfrm>
      </p:grpSpPr>
      <p:sp>
        <p:nvSpPr>
          <p:cNvPr id="92" name="Titteltekst"/>
          <p:cNvSpPr txBox="1"/>
          <p:nvPr>
            <p:ph type="title"/>
          </p:nvPr>
        </p:nvSpPr>
        <p:spPr>
          <a:xfrm>
            <a:off x="685800" y="609600"/>
            <a:ext cx="7772400" cy="1143000"/>
          </a:xfrm>
          <a:prstGeom prst="rect">
            <a:avLst/>
          </a:prstGeom>
        </p:spPr>
        <p:txBody>
          <a:bodyPr/>
          <a:lstStyle/>
          <a:p>
            <a:pPr/>
            <a:r>
              <a:t>Titteltekst</a:t>
            </a:r>
          </a:p>
        </p:txBody>
      </p:sp>
      <p:sp>
        <p:nvSpPr>
          <p:cNvPr id="93" name="Brødtekst nivå én…"/>
          <p:cNvSpPr txBox="1"/>
          <p:nvPr>
            <p:ph type="body" sz="half" idx="1"/>
          </p:nvPr>
        </p:nvSpPr>
        <p:spPr>
          <a:xfrm>
            <a:off x="685800" y="1981200"/>
            <a:ext cx="7772400" cy="1981200"/>
          </a:xfrm>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94" name="Text Placeholder 3"/>
          <p:cNvSpPr/>
          <p:nvPr>
            <p:ph type="body" sz="half" idx="21"/>
          </p:nvPr>
        </p:nvSpPr>
        <p:spPr>
          <a:xfrm>
            <a:off x="685800" y="4114800"/>
            <a:ext cx="7772400" cy="1981200"/>
          </a:xfrm>
          <a:prstGeom prst="rect">
            <a:avLst/>
          </a:prstGeom>
        </p:spPr>
        <p:txBody>
          <a:bodyPr/>
          <a:lstStyle/>
          <a:p>
            <a:pPr/>
          </a:p>
        </p:txBody>
      </p:sp>
      <p:sp>
        <p:nvSpPr>
          <p:cNvPr id="9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teltekst"/>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Titteltekst</a:t>
            </a:r>
          </a:p>
        </p:txBody>
      </p:sp>
      <p:sp>
        <p:nvSpPr>
          <p:cNvPr id="3" name="Brødtekst nivå én…"/>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4" name="Lysbildenummer"/>
          <p:cNvSpPr txBox="1"/>
          <p:nvPr>
            <p:ph type="sldNum" sz="quarter" idx="2"/>
          </p:nvPr>
        </p:nvSpPr>
        <p:spPr>
          <a:xfrm>
            <a:off x="8505418" y="6414760"/>
            <a:ext cx="181382"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oelgaroy@astro.uio.no" TargetMode="External"/><Relationship Id="rId3" Type="http://schemas.openxmlformats.org/officeDocument/2006/relationships/hyperlink" Target="mailto:herman.sletmoen@astro.uio.no" TargetMode="External"/><Relationship Id="rId4" Type="http://schemas.openxmlformats.org/officeDocument/2006/relationships/hyperlink" Target="mailto:o.k.arnesen@astro.uio.no" TargetMode="External"/><Relationship Id="rId5" Type="http://schemas.openxmlformats.org/officeDocument/2006/relationships/hyperlink" Target="mailto:studieinfo@astro.uio.no"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emner/matnat/astro/AST1010/v25/timeplan/index.html"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admin/eksamen/sykdom-utsatt/"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emner/matnat/astro/AST1010/v25/undervisningsmateriale/pensumformler-ast1010v25.pdf"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emner/matnat/astro/AST1010/v25/undervisningsmateriale/regneoppgaver-til-eksamen-i-ast1010v25.pdf" TargetMode="External"/><Relationship Id="rId3" Type="http://schemas.openxmlformats.org/officeDocument/2006/relationships/hyperlink" Target="https://www.uio.no/studier/emner/matnat/astro/AST1010/v25/undervisningsmateriale/fasit-til-regneoppgaver-til-eksamen-i-ast1010v25.pdf" TargetMode="External"/><Relationship Id="rId4" Type="http://schemas.openxmlformats.org/officeDocument/2006/relationships/hyperlink" Target="https://ast1010.wintherscoming.no/"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eksamen/hjelpemiddel/mn-math-kalkulatorer.html" TargetMode="External"/><Relationship Id="rId3" Type="http://schemas.openxmlformats.org/officeDocument/2006/relationships/hyperlink" Target="https://www.desmos.com/scientific"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emner/matnat/astro/AST1010/v25/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Title 1"/>
          <p:cNvSpPr txBox="1"/>
          <p:nvPr>
            <p:ph type="ctrTitle"/>
          </p:nvPr>
        </p:nvSpPr>
        <p:spPr>
          <a:prstGeom prst="rect">
            <a:avLst/>
          </a:prstGeom>
        </p:spPr>
        <p:txBody>
          <a:bodyPr/>
          <a:lstStyle/>
          <a:p>
            <a:pPr/>
            <a:r>
              <a:t>AST1010 - En kosmisk reise </a:t>
            </a:r>
          </a:p>
        </p:txBody>
      </p:sp>
      <p:sp>
        <p:nvSpPr>
          <p:cNvPr id="105" name="Subtitle 2"/>
          <p:cNvSpPr txBox="1"/>
          <p:nvPr>
            <p:ph type="subTitle" sz="quarter" idx="1"/>
          </p:nvPr>
        </p:nvSpPr>
        <p:spPr>
          <a:prstGeom prst="rect">
            <a:avLst/>
          </a:prstGeom>
        </p:spPr>
        <p:txBody>
          <a:bodyPr/>
          <a:lstStyle/>
          <a:p>
            <a:pPr/>
            <a:r>
              <a:t>Informasjon om kurset, eksamen og undervisningsopplegget i vårsemesteret 2025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Title 1"/>
          <p:cNvSpPr txBox="1"/>
          <p:nvPr>
            <p:ph type="title"/>
          </p:nvPr>
        </p:nvSpPr>
        <p:spPr>
          <a:prstGeom prst="rect">
            <a:avLst/>
          </a:prstGeom>
        </p:spPr>
        <p:txBody>
          <a:bodyPr/>
          <a:lstStyle/>
          <a:p>
            <a:pPr/>
            <a:r>
              <a:t>Nyttige navn og adresser</a:t>
            </a:r>
          </a:p>
        </p:txBody>
      </p:sp>
      <p:sp>
        <p:nvSpPr>
          <p:cNvPr id="108" name="Content Placeholder 2"/>
          <p:cNvSpPr txBox="1"/>
          <p:nvPr>
            <p:ph type="body" idx="1"/>
          </p:nvPr>
        </p:nvSpPr>
        <p:spPr>
          <a:xfrm>
            <a:off x="457200" y="1600200"/>
            <a:ext cx="8229600" cy="5101390"/>
          </a:xfrm>
          <a:prstGeom prst="rect">
            <a:avLst/>
          </a:prstGeom>
        </p:spPr>
        <p:txBody>
          <a:bodyPr/>
          <a:lstStyle/>
          <a:p>
            <a:pPr>
              <a:lnSpc>
                <a:spcPct val="90000"/>
              </a:lnSpc>
            </a:pPr>
            <a:r>
              <a:t>Kursansvarlig: Øystein Elgarøy  (</a:t>
            </a:r>
            <a:r>
              <a:rPr u="sng">
                <a:solidFill>
                  <a:srgbClr val="0000FF"/>
                </a:solidFill>
                <a:uFill>
                  <a:solidFill>
                    <a:srgbClr val="0000FF"/>
                  </a:solidFill>
                </a:uFill>
                <a:hlinkClick r:id="rId2" invalidUrl="" action="" tgtFrame="" tooltip="" history="1" highlightClick="0" endSnd="0"/>
              </a:rPr>
              <a:t>oystein.elgaroy@astro.uio.no</a:t>
            </a:r>
            <a:r>
              <a:t>)</a:t>
            </a:r>
          </a:p>
          <a:p>
            <a:pPr>
              <a:lnSpc>
                <a:spcPct val="90000"/>
              </a:lnSpc>
            </a:pPr>
            <a:r>
              <a:t>Gruppelærere: </a:t>
            </a:r>
          </a:p>
          <a:p>
            <a:pPr>
              <a:lnSpc>
                <a:spcPct val="90000"/>
              </a:lnSpc>
            </a:pPr>
            <a:r>
              <a:t>Herman Sletmoen (</a:t>
            </a:r>
            <a:r>
              <a:rPr u="sng">
                <a:solidFill>
                  <a:srgbClr val="0000FF"/>
                </a:solidFill>
                <a:uFill>
                  <a:solidFill>
                    <a:srgbClr val="0000FF"/>
                  </a:solidFill>
                </a:uFill>
                <a:hlinkClick r:id="rId3" invalidUrl="" action="" tgtFrame="" tooltip="" history="1" highlightClick="0" endSnd="0"/>
              </a:rPr>
              <a:t>herman.sletmoen@astro.uio.no</a:t>
            </a:r>
            <a:r>
              <a:t>)</a:t>
            </a:r>
          </a:p>
          <a:p>
            <a:pPr>
              <a:lnSpc>
                <a:spcPct val="90000"/>
              </a:lnSpc>
            </a:pPr>
            <a:r>
              <a:t>Olav Kristiansen Arnesen (</a:t>
            </a:r>
            <a:r>
              <a:rPr u="sng">
                <a:solidFill>
                  <a:srgbClr val="0000FF"/>
                </a:solidFill>
                <a:uFill>
                  <a:solidFill>
                    <a:srgbClr val="0000FF"/>
                  </a:solidFill>
                </a:uFill>
                <a:hlinkClick r:id="rId4" invalidUrl="" action="" tgtFrame="" tooltip="" history="1" highlightClick="0" endSnd="0"/>
              </a:rPr>
              <a:t>o.k.arnesen@astro.uio.no</a:t>
            </a:r>
            <a:r>
              <a:t>)</a:t>
            </a:r>
          </a:p>
          <a:p>
            <a:pPr>
              <a:lnSpc>
                <a:spcPct val="90000"/>
              </a:lnSpc>
            </a:pPr>
            <a:r>
              <a:t>Studieadministrasjon:  </a:t>
            </a:r>
            <a:r>
              <a:rPr u="sng">
                <a:solidFill>
                  <a:srgbClr val="0000FF"/>
                </a:solidFill>
                <a:uFill>
                  <a:solidFill>
                    <a:srgbClr val="0000FF"/>
                  </a:solidFill>
                </a:uFill>
                <a:hlinkClick r:id="rId5" invalidUrl="" action="" tgtFrame="" tooltip="" history="1" highlightClick="0" endSnd="0"/>
              </a:rPr>
              <a:t>studieinfo@astro.uio.no</a:t>
            </a:r>
          </a:p>
          <a:p>
            <a:pPr>
              <a:lnSpc>
                <a:spcPct val="90000"/>
              </a:lnSpc>
              <a:buSzTx/>
              <a:buNone/>
            </a:pP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08">
                                            <p:txEl>
                                              <p:pRg st="1" end="1"/>
                                            </p:txEl>
                                          </p:spTgt>
                                        </p:tgtEl>
                                        <p:attrNameLst>
                                          <p:attrName>style.visibility</p:attrName>
                                        </p:attrNameLst>
                                      </p:cBhvr>
                                      <p:to>
                                        <p:strVal val="visible"/>
                                      </p:to>
                                    </p:set>
                                    <p:animEffect filter="fade" transition="in">
                                      <p:cBhvr>
                                        <p:cTn id="7" dur="500"/>
                                        <p:tgtEl>
                                          <p:spTgt spid="108">
                                            <p:txEl>
                                              <p:pRg st="1" end="1"/>
                                            </p:txEl>
                                          </p:spTgt>
                                        </p:tgtEl>
                                      </p:cBhvr>
                                    </p:animEffect>
                                  </p:childTnLst>
                                </p:cTn>
                              </p:par>
                            </p:childTnLst>
                          </p:cTn>
                        </p:par>
                        <p:par>
                          <p:cTn id="8" fill="hold">
                            <p:stCondLst>
                              <p:cond delay="500"/>
                            </p:stCondLst>
                            <p:childTnLst>
                              <p:par>
                                <p:cTn id="9" presetClass="entr" nodeType="afterEffect" presetID="10" grpId="1" fill="hold">
                                  <p:stCondLst>
                                    <p:cond delay="0"/>
                                  </p:stCondLst>
                                  <p:iterate type="el" backwards="0">
                                    <p:tmAbs val="0"/>
                                  </p:iterate>
                                  <p:childTnLst>
                                    <p:set>
                                      <p:cBhvr>
                                        <p:cTn id="10" fill="hold"/>
                                        <p:tgtEl>
                                          <p:spTgt spid="108">
                                            <p:txEl>
                                              <p:pRg st="2" end="2"/>
                                            </p:txEl>
                                          </p:spTgt>
                                        </p:tgtEl>
                                        <p:attrNameLst>
                                          <p:attrName>style.visibility</p:attrName>
                                        </p:attrNameLst>
                                      </p:cBhvr>
                                      <p:to>
                                        <p:strVal val="visible"/>
                                      </p:to>
                                    </p:set>
                                    <p:animEffect filter="fade" transition="in">
                                      <p:cBhvr>
                                        <p:cTn id="11" dur="500"/>
                                        <p:tgtEl>
                                          <p:spTgt spid="108">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1" fill="hold">
                                  <p:stCondLst>
                                    <p:cond delay="0"/>
                                  </p:stCondLst>
                                  <p:iterate type="el" backwards="0">
                                    <p:tmAbs val="0"/>
                                  </p:iterate>
                                  <p:childTnLst>
                                    <p:set>
                                      <p:cBhvr>
                                        <p:cTn id="15" fill="hold"/>
                                        <p:tgtEl>
                                          <p:spTgt spid="108">
                                            <p:txEl>
                                              <p:pRg st="3" end="3"/>
                                            </p:txEl>
                                          </p:spTgt>
                                        </p:tgtEl>
                                        <p:attrNameLst>
                                          <p:attrName>style.visibility</p:attrName>
                                        </p:attrNameLst>
                                      </p:cBhvr>
                                      <p:to>
                                        <p:strVal val="visible"/>
                                      </p:to>
                                    </p:set>
                                    <p:animEffect filter="fade" transition="in">
                                      <p:cBhvr>
                                        <p:cTn id="16" dur="500"/>
                                        <p:tgtEl>
                                          <p:spTgt spid="108">
                                            <p:txEl>
                                              <p:pRg st="3" end="3"/>
                                            </p:txEl>
                                          </p:spTgt>
                                        </p:tgtEl>
                                      </p:cBhvr>
                                    </p:animEffect>
                                  </p:childTnLst>
                                </p:cTn>
                              </p:par>
                            </p:childTnLst>
                          </p:cTn>
                        </p:par>
                        <p:par>
                          <p:cTn id="17" fill="hold">
                            <p:stCondLst>
                              <p:cond delay="500"/>
                            </p:stCondLst>
                            <p:childTnLst>
                              <p:par>
                                <p:cTn id="18" presetClass="entr" nodeType="afterEffect" presetID="10" grpId="1" fill="hold">
                                  <p:stCondLst>
                                    <p:cond delay="0"/>
                                  </p:stCondLst>
                                  <p:iterate type="el" backwards="0">
                                    <p:tmAbs val="0"/>
                                  </p:iterate>
                                  <p:childTnLst>
                                    <p:set>
                                      <p:cBhvr>
                                        <p:cTn id="19" fill="hold"/>
                                        <p:tgtEl>
                                          <p:spTgt spid="108">
                                            <p:txEl>
                                              <p:pRg st="4" end="4"/>
                                            </p:txEl>
                                          </p:spTgt>
                                        </p:tgtEl>
                                        <p:attrNameLst>
                                          <p:attrName>style.visibility</p:attrName>
                                        </p:attrNameLst>
                                      </p:cBhvr>
                                      <p:to>
                                        <p:strVal val="visible"/>
                                      </p:to>
                                    </p:set>
                                    <p:animEffect filter="fade" transition="in">
                                      <p:cBhvr>
                                        <p:cTn id="20" dur="500"/>
                                        <p:tgtEl>
                                          <p:spTgt spid="108">
                                            <p:txEl>
                                              <p:pRg st="4" end="4"/>
                                            </p:txEl>
                                          </p:spTgt>
                                        </p:tgtEl>
                                      </p:cBhvr>
                                    </p:animEffect>
                                  </p:childTnLst>
                                </p:cTn>
                              </p:par>
                            </p:childTnLst>
                          </p:cTn>
                        </p:par>
                        <p:par>
                          <p:cTn id="21" fill="hold">
                            <p:stCondLst>
                              <p:cond delay="1000"/>
                            </p:stCondLst>
                            <p:childTnLst>
                              <p:par>
                                <p:cTn id="22" presetClass="entr" nodeType="afterEffect" presetID="10" grpId="1" fill="hold">
                                  <p:stCondLst>
                                    <p:cond delay="0"/>
                                  </p:stCondLst>
                                  <p:iterate type="el" backwards="0">
                                    <p:tmAbs val="0"/>
                                  </p:iterate>
                                  <p:childTnLst>
                                    <p:set>
                                      <p:cBhvr>
                                        <p:cTn id="23" fill="hold"/>
                                        <p:tgtEl>
                                          <p:spTgt spid="108">
                                            <p:txEl>
                                              <p:pRg st="5" end="5"/>
                                            </p:txEl>
                                          </p:spTgt>
                                        </p:tgtEl>
                                        <p:attrNameLst>
                                          <p:attrName>style.visibility</p:attrName>
                                        </p:attrNameLst>
                                      </p:cBhvr>
                                      <p:to>
                                        <p:strVal val="visible"/>
                                      </p:to>
                                    </p:set>
                                    <p:animEffect filter="fade" transition="in">
                                      <p:cBhvr>
                                        <p:cTn id="24" dur="500"/>
                                        <p:tgtEl>
                                          <p:spTgt spid="108">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08"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Title 1"/>
          <p:cNvSpPr txBox="1"/>
          <p:nvPr>
            <p:ph type="title"/>
          </p:nvPr>
        </p:nvSpPr>
        <p:spPr>
          <a:prstGeom prst="rect">
            <a:avLst/>
          </a:prstGeom>
        </p:spPr>
        <p:txBody>
          <a:bodyPr/>
          <a:lstStyle/>
          <a:p>
            <a:pPr/>
            <a:r>
              <a:t>Kursopplegg</a:t>
            </a:r>
          </a:p>
        </p:txBody>
      </p:sp>
      <p:sp>
        <p:nvSpPr>
          <p:cNvPr id="111" name="Content Placeholder 2"/>
          <p:cNvSpPr txBox="1"/>
          <p:nvPr>
            <p:ph type="body" idx="1"/>
          </p:nvPr>
        </p:nvSpPr>
        <p:spPr>
          <a:xfrm>
            <a:off x="457200" y="1600200"/>
            <a:ext cx="8229600" cy="4525963"/>
          </a:xfrm>
          <a:prstGeom prst="rect">
            <a:avLst/>
          </a:prstGeom>
        </p:spPr>
        <p:txBody>
          <a:bodyPr/>
          <a:lstStyle/>
          <a:p>
            <a:pPr/>
            <a:r>
              <a:t>Forelesninger: 2 x 2 timer/uke.</a:t>
            </a:r>
          </a:p>
          <a:p>
            <a:pPr/>
            <a:r>
              <a:t>Gruppetimer: 1 x 2 timer/uke (2 grupper).</a:t>
            </a:r>
          </a:p>
          <a:p>
            <a:pPr/>
            <a:r>
              <a:t>Timeplan på emnesidene: </a:t>
            </a:r>
          </a:p>
          <a:p>
            <a:pPr/>
            <a:r>
              <a:rPr u="sng">
                <a:solidFill>
                  <a:srgbClr val="0000FF"/>
                </a:solidFill>
                <a:uFill>
                  <a:solidFill>
                    <a:srgbClr val="0000FF"/>
                  </a:solidFill>
                </a:uFill>
                <a:hlinkClick r:id="rId2" invalidUrl="" action="" tgtFrame="" tooltip="" history="1" highlightClick="0" endSnd="0"/>
              </a:rPr>
              <a:t>https://www.uio.no/studier/emner/matnat/astro/AST1010/v25/timeplan/index.html</a:t>
            </a:r>
          </a:p>
          <a:p>
            <a:pPr/>
            <a:r>
              <a:t>Sterkt anbefalt, men ikke obligatorisk å følge undervisningen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1">
                                            <p:txEl>
                                              <p:pRg st="1" end="1"/>
                                            </p:txEl>
                                          </p:spTgt>
                                        </p:tgtEl>
                                        <p:attrNameLst>
                                          <p:attrName>style.visibility</p:attrName>
                                        </p:attrNameLst>
                                      </p:cBhvr>
                                      <p:to>
                                        <p:strVal val="visible"/>
                                      </p:to>
                                    </p:set>
                                    <p:animEffect filter="fade" transition="in">
                                      <p:cBhvr>
                                        <p:cTn id="7" dur="500"/>
                                        <p:tgtEl>
                                          <p:spTgt spid="1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111">
                                            <p:txEl>
                                              <p:pRg st="2" end="2"/>
                                            </p:txEl>
                                          </p:spTgt>
                                        </p:tgtEl>
                                        <p:attrNameLst>
                                          <p:attrName>style.visibility</p:attrName>
                                        </p:attrNameLst>
                                      </p:cBhvr>
                                      <p:to>
                                        <p:strVal val="visible"/>
                                      </p:to>
                                    </p:set>
                                    <p:animEffect filter="fade" transition="in">
                                      <p:cBhvr>
                                        <p:cTn id="12" dur="500"/>
                                        <p:tgtEl>
                                          <p:spTgt spid="1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111">
                                            <p:txEl>
                                              <p:pRg st="3" end="3"/>
                                            </p:txEl>
                                          </p:spTgt>
                                        </p:tgtEl>
                                        <p:attrNameLst>
                                          <p:attrName>style.visibility</p:attrName>
                                        </p:attrNameLst>
                                      </p:cBhvr>
                                      <p:to>
                                        <p:strVal val="visible"/>
                                      </p:to>
                                    </p:set>
                                    <p:animEffect filter="fade" transition="in">
                                      <p:cBhvr>
                                        <p:cTn id="17" dur="500"/>
                                        <p:tgtEl>
                                          <p:spTgt spid="1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1" fill="hold">
                                  <p:stCondLst>
                                    <p:cond delay="0"/>
                                  </p:stCondLst>
                                  <p:iterate type="el" backwards="0">
                                    <p:tmAbs val="0"/>
                                  </p:iterate>
                                  <p:childTnLst>
                                    <p:set>
                                      <p:cBhvr>
                                        <p:cTn id="21" fill="hold"/>
                                        <p:tgtEl>
                                          <p:spTgt spid="111">
                                            <p:txEl>
                                              <p:pRg st="4" end="4"/>
                                            </p:txEl>
                                          </p:spTgt>
                                        </p:tgtEl>
                                        <p:attrNameLst>
                                          <p:attrName>style.visibility</p:attrName>
                                        </p:attrNameLst>
                                      </p:cBhvr>
                                      <p:to>
                                        <p:strVal val="visible"/>
                                      </p:to>
                                    </p:set>
                                    <p:animEffect filter="fade" transition="in">
                                      <p:cBhvr>
                                        <p:cTn id="22" dur="500"/>
                                        <p:tgtEl>
                                          <p:spTgt spid="111">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11"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Title 1"/>
          <p:cNvSpPr txBox="1"/>
          <p:nvPr>
            <p:ph type="title"/>
          </p:nvPr>
        </p:nvSpPr>
        <p:spPr>
          <a:prstGeom prst="rect">
            <a:avLst/>
          </a:prstGeom>
        </p:spPr>
        <p:txBody>
          <a:bodyPr/>
          <a:lstStyle/>
          <a:p>
            <a:pPr/>
            <a:r>
              <a:t>Gruppetimer</a:t>
            </a:r>
          </a:p>
        </p:txBody>
      </p:sp>
      <p:sp>
        <p:nvSpPr>
          <p:cNvPr id="114" name="Content Placeholder 2"/>
          <p:cNvSpPr txBox="1"/>
          <p:nvPr>
            <p:ph type="body" idx="1"/>
          </p:nvPr>
        </p:nvSpPr>
        <p:spPr>
          <a:xfrm>
            <a:off x="457200" y="1600200"/>
            <a:ext cx="8229600" cy="4525963"/>
          </a:xfrm>
          <a:prstGeom prst="rect">
            <a:avLst/>
          </a:prstGeom>
        </p:spPr>
        <p:txBody>
          <a:bodyPr/>
          <a:lstStyle/>
          <a:p>
            <a:pPr/>
            <a:r>
              <a:t>Oppgaver til hver uke legges ut i timeplanen (fortløpende gjennom semesteret)</a:t>
            </a:r>
          </a:p>
          <a:p>
            <a:pPr/>
            <a:r>
              <a:t>Det er mulig å gå på en annen gruppe enn den du er påmeldt, med forbehold om at det er plass (det er det vanligvis). Det er ikke nødvendig å kontakte studieadministrasjonen eller meg for å gi beskjed om at du vil bytte/har byttet gruppe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4">
                                            <p:bg/>
                                          </p:spTgt>
                                        </p:tgtEl>
                                        <p:attrNameLst>
                                          <p:attrName>style.visibility</p:attrName>
                                        </p:attrNameLst>
                                      </p:cBhvr>
                                      <p:to>
                                        <p:strVal val="visible"/>
                                      </p:to>
                                    </p:set>
                                    <p:animEffect filter="fade" transition="in">
                                      <p:cBhvr>
                                        <p:cTn id="7" dur="500"/>
                                        <p:tgtEl>
                                          <p:spTgt spid="11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14">
                                            <p:txEl>
                                              <p:pRg st="0" end="0"/>
                                            </p:txEl>
                                          </p:spTgt>
                                        </p:tgtEl>
                                        <p:attrNameLst>
                                          <p:attrName>style.visibility</p:attrName>
                                        </p:attrNameLst>
                                      </p:cBhvr>
                                      <p:to>
                                        <p:strVal val="visible"/>
                                      </p:to>
                                    </p:set>
                                    <p:animEffect filter="fade" transition="in">
                                      <p:cBhvr>
                                        <p:cTn id="10" dur="500"/>
                                        <p:tgtEl>
                                          <p:spTgt spid="1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14">
                                            <p:txEl>
                                              <p:pRg st="1" end="1"/>
                                            </p:txEl>
                                          </p:spTgt>
                                        </p:tgtEl>
                                        <p:attrNameLst>
                                          <p:attrName>style.visibility</p:attrName>
                                        </p:attrNameLst>
                                      </p:cBhvr>
                                      <p:to>
                                        <p:strVal val="visible"/>
                                      </p:to>
                                    </p:set>
                                    <p:animEffect filter="fade" transition="in">
                                      <p:cBhvr>
                                        <p:cTn id="15" dur="500"/>
                                        <p:tgtEl>
                                          <p:spTgt spid="114">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14"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Title 1"/>
          <p:cNvSpPr txBox="1"/>
          <p:nvPr>
            <p:ph type="title"/>
          </p:nvPr>
        </p:nvSpPr>
        <p:spPr>
          <a:prstGeom prst="rect">
            <a:avLst/>
          </a:prstGeom>
        </p:spPr>
        <p:txBody>
          <a:bodyPr/>
          <a:lstStyle/>
          <a:p>
            <a:pPr/>
            <a:r>
              <a:t>Kursopplegg</a:t>
            </a:r>
          </a:p>
        </p:txBody>
      </p:sp>
      <p:sp>
        <p:nvSpPr>
          <p:cNvPr id="117" name="Content Placeholder 2"/>
          <p:cNvSpPr txBox="1"/>
          <p:nvPr>
            <p:ph type="body" idx="1"/>
          </p:nvPr>
        </p:nvSpPr>
        <p:spPr>
          <a:xfrm>
            <a:off x="457200" y="1600200"/>
            <a:ext cx="8229600" cy="4525963"/>
          </a:xfrm>
          <a:prstGeom prst="rect">
            <a:avLst/>
          </a:prstGeom>
        </p:spPr>
        <p:txBody>
          <a:bodyPr/>
          <a:lstStyle/>
          <a:p>
            <a:pPr marL="315468" indent="-315468" defTabSz="420623">
              <a:defRPr sz="2944"/>
            </a:pPr>
            <a:r>
              <a:t>Ingen obligatoriske innleveringer, ingen midtveiseksamen.</a:t>
            </a:r>
          </a:p>
          <a:p>
            <a:pPr marL="315468" indent="-315468" defTabSz="420623">
              <a:defRPr sz="2944"/>
            </a:pPr>
            <a:r>
              <a:t>Eksamen: 2 timer, flervalgsoppgaver, ingen hjelpemidler bortsett fra kalkulator (men formelark følger med eksamen, mer info på neste lysark)</a:t>
            </a:r>
          </a:p>
          <a:p>
            <a:pPr marL="315468" indent="-315468" defTabSz="420623">
              <a:defRPr sz="2944"/>
            </a:pPr>
            <a:r>
              <a:t>Eksamensdato: Torsdag 8. mai</a:t>
            </a:r>
          </a:p>
          <a:p>
            <a:pPr marL="315468" indent="-315468" defTabSz="420623">
              <a:defRPr sz="2944"/>
            </a:pPr>
            <a:r>
              <a:t>Ved sykdom etc. under eksamen, se</a:t>
            </a:r>
            <a:br/>
            <a:r>
              <a:rPr u="sng">
                <a:solidFill>
                  <a:srgbClr val="0000FF"/>
                </a:solidFill>
                <a:uFill>
                  <a:solidFill>
                    <a:srgbClr val="0000FF"/>
                  </a:solidFill>
                </a:uFill>
                <a:hlinkClick r:id="rId2" invalidUrl="" action="" tgtFrame="" tooltip="" history="1" highlightClick="0" endSnd="0"/>
              </a:rPr>
              <a:t>https://www.uio.no/studier/admin/eksamen/sykdom-utsatt</a:t>
            </a:r>
            <a:r>
              <a:rPr u="sng">
                <a:solidFill>
                  <a:srgbClr val="0000FF"/>
                </a:solidFill>
                <a:uFill>
                  <a:solidFill>
                    <a:srgbClr val="0000FF"/>
                  </a:solidFill>
                </a:uFill>
                <a:hlinkClick r:id="rId2" invalidUrl="" action="" tgtFrame="" tooltip="" history="1" highlightClick="0" endSnd="0"/>
              </a:rP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7">
                                            <p:txEl>
                                              <p:pRg st="1" end="1"/>
                                            </p:txEl>
                                          </p:spTgt>
                                        </p:tgtEl>
                                        <p:attrNameLst>
                                          <p:attrName>style.visibility</p:attrName>
                                        </p:attrNameLst>
                                      </p:cBhvr>
                                      <p:to>
                                        <p:strVal val="visible"/>
                                      </p:to>
                                    </p:set>
                                    <p:animEffect filter="fade" transition="in">
                                      <p:cBhvr>
                                        <p:cTn id="7" dur="500"/>
                                        <p:tgtEl>
                                          <p:spTgt spid="1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117">
                                            <p:txEl>
                                              <p:pRg st="2" end="2"/>
                                            </p:txEl>
                                          </p:spTgt>
                                        </p:tgtEl>
                                        <p:attrNameLst>
                                          <p:attrName>style.visibility</p:attrName>
                                        </p:attrNameLst>
                                      </p:cBhvr>
                                      <p:to>
                                        <p:strVal val="visible"/>
                                      </p:to>
                                    </p:set>
                                    <p:animEffect filter="fade" transition="in">
                                      <p:cBhvr>
                                        <p:cTn id="12" dur="500"/>
                                        <p:tgtEl>
                                          <p:spTgt spid="1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117">
                                            <p:txEl>
                                              <p:pRg st="3" end="3"/>
                                            </p:txEl>
                                          </p:spTgt>
                                        </p:tgtEl>
                                        <p:attrNameLst>
                                          <p:attrName>style.visibility</p:attrName>
                                        </p:attrNameLst>
                                      </p:cBhvr>
                                      <p:to>
                                        <p:strVal val="visible"/>
                                      </p:to>
                                    </p:set>
                                    <p:animEffect filter="fade" transition="in">
                                      <p:cBhvr>
                                        <p:cTn id="17" dur="500"/>
                                        <p:tgtEl>
                                          <p:spTgt spid="11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17"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Title 1"/>
          <p:cNvSpPr txBox="1"/>
          <p:nvPr>
            <p:ph type="title"/>
          </p:nvPr>
        </p:nvSpPr>
        <p:spPr>
          <a:prstGeom prst="rect">
            <a:avLst/>
          </a:prstGeom>
        </p:spPr>
        <p:txBody>
          <a:bodyPr/>
          <a:lstStyle/>
          <a:p>
            <a:pPr/>
            <a:r>
              <a:t>Pensum</a:t>
            </a:r>
          </a:p>
        </p:txBody>
      </p:sp>
      <p:sp>
        <p:nvSpPr>
          <p:cNvPr id="120" name="Content Placeholder 2"/>
          <p:cNvSpPr txBox="1"/>
          <p:nvPr>
            <p:ph type="body" idx="1"/>
          </p:nvPr>
        </p:nvSpPr>
        <p:spPr>
          <a:xfrm>
            <a:off x="457200" y="1600200"/>
            <a:ext cx="8229600" cy="4525963"/>
          </a:xfrm>
          <a:prstGeom prst="rect">
            <a:avLst/>
          </a:prstGeom>
        </p:spPr>
        <p:txBody>
          <a:bodyPr/>
          <a:lstStyle/>
          <a:p>
            <a:pPr>
              <a:spcBef>
                <a:spcPts val="600"/>
              </a:spcBef>
              <a:defRPr sz="2900"/>
            </a:pPr>
            <a:r>
              <a:t>”Astronomi – en kosmisk reise”, 2. utgave, Universitetsforlaget, 2017. Kapittel 4 er ikke pensum</a:t>
            </a:r>
          </a:p>
          <a:p>
            <a:pPr>
              <a:spcBef>
                <a:spcPts val="600"/>
              </a:spcBef>
              <a:defRPr sz="2900"/>
            </a:pPr>
            <a:r>
              <a:t>Formlene i denne samlingen: </a:t>
            </a:r>
          </a:p>
          <a:p>
            <a:pPr>
              <a:spcBef>
                <a:spcPts val="600"/>
              </a:spcBef>
              <a:defRPr sz="2900"/>
            </a:pPr>
            <a:r>
              <a:rPr u="sng">
                <a:solidFill>
                  <a:srgbClr val="0000FF"/>
                </a:solidFill>
                <a:uFill>
                  <a:solidFill>
                    <a:srgbClr val="0000FF"/>
                  </a:solidFill>
                </a:uFill>
                <a:hlinkClick r:id="rId2" invalidUrl="" action="" tgtFrame="" tooltip="" history="1" highlightClick="0" endSnd="0"/>
              </a:rPr>
              <a:t>https://www.uio.no/studier/emner/matnat/astro/AST1010/v25/undervisningsmateriale/pensumformler-ast1010v25.pdf</a:t>
            </a:r>
          </a:p>
          <a:p>
            <a:pPr>
              <a:spcBef>
                <a:spcPts val="600"/>
              </a:spcBef>
              <a:defRPr sz="2900"/>
            </a:pPr>
            <a:r>
              <a:t>Denne formelsamlingen følger med eksamensoppgavene. Ingen pugging er nødvendig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0">
                                            <p:txEl>
                                              <p:pRg st="1" end="1"/>
                                            </p:txEl>
                                          </p:spTgt>
                                        </p:tgtEl>
                                        <p:attrNameLst>
                                          <p:attrName>style.visibility</p:attrName>
                                        </p:attrNameLst>
                                      </p:cBhvr>
                                      <p:to>
                                        <p:strVal val="visible"/>
                                      </p:to>
                                    </p:set>
                                    <p:animEffect filter="fade" transition="in">
                                      <p:cBhvr>
                                        <p:cTn id="7" dur="500"/>
                                        <p:tgtEl>
                                          <p:spTgt spid="1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120">
                                            <p:txEl>
                                              <p:pRg st="2" end="2"/>
                                            </p:txEl>
                                          </p:spTgt>
                                        </p:tgtEl>
                                        <p:attrNameLst>
                                          <p:attrName>style.visibility</p:attrName>
                                        </p:attrNameLst>
                                      </p:cBhvr>
                                      <p:to>
                                        <p:strVal val="visible"/>
                                      </p:to>
                                    </p:set>
                                    <p:animEffect filter="fade" transition="in">
                                      <p:cBhvr>
                                        <p:cTn id="12" dur="500"/>
                                        <p:tgtEl>
                                          <p:spTgt spid="1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120">
                                            <p:txEl>
                                              <p:pRg st="3" end="3"/>
                                            </p:txEl>
                                          </p:spTgt>
                                        </p:tgtEl>
                                        <p:attrNameLst>
                                          <p:attrName>style.visibility</p:attrName>
                                        </p:attrNameLst>
                                      </p:cBhvr>
                                      <p:to>
                                        <p:strVal val="visible"/>
                                      </p:to>
                                    </p:set>
                                    <p:animEffect filter="fade" transition="in">
                                      <p:cBhvr>
                                        <p:cTn id="17" dur="500"/>
                                        <p:tgtEl>
                                          <p:spTgt spid="12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0"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Title 1"/>
          <p:cNvSpPr txBox="1"/>
          <p:nvPr>
            <p:ph type="title"/>
          </p:nvPr>
        </p:nvSpPr>
        <p:spPr>
          <a:prstGeom prst="rect">
            <a:avLst/>
          </a:prstGeom>
        </p:spPr>
        <p:txBody>
          <a:bodyPr/>
          <a:lstStyle/>
          <a:p>
            <a:pPr/>
            <a:r>
              <a:t>Eksamen</a:t>
            </a:r>
          </a:p>
        </p:txBody>
      </p:sp>
      <p:sp>
        <p:nvSpPr>
          <p:cNvPr id="123" name="Content Placeholder 2"/>
          <p:cNvSpPr txBox="1"/>
          <p:nvPr>
            <p:ph type="body" idx="1"/>
          </p:nvPr>
        </p:nvSpPr>
        <p:spPr>
          <a:xfrm>
            <a:off x="457200" y="1600200"/>
            <a:ext cx="8229600" cy="4525963"/>
          </a:xfrm>
          <a:prstGeom prst="rect">
            <a:avLst/>
          </a:prstGeom>
        </p:spPr>
        <p:txBody>
          <a:bodyPr/>
          <a:lstStyle/>
          <a:p>
            <a:pPr marL="216027" indent="-216027" defTabSz="288036">
              <a:spcBef>
                <a:spcPts val="400"/>
              </a:spcBef>
              <a:defRPr sz="2016"/>
            </a:pPr>
            <a:r>
              <a:t>Maksimum 100 flervalgsoppgaver</a:t>
            </a:r>
          </a:p>
          <a:p>
            <a:pPr marL="216027" indent="-216027" defTabSz="288036">
              <a:spcBef>
                <a:spcPts val="400"/>
              </a:spcBef>
              <a:defRPr sz="2016"/>
            </a:pPr>
            <a:r>
              <a:t>9, og bare 9 av disse vil være regneoppgaver</a:t>
            </a:r>
          </a:p>
          <a:p>
            <a:pPr marL="216027" indent="-216027" defTabSz="288036">
              <a:spcBef>
                <a:spcPts val="400"/>
              </a:spcBef>
              <a:defRPr sz="2016"/>
            </a:pPr>
            <a:r>
              <a:t>Regneoppgavene får du allerede nå:</a:t>
            </a:r>
          </a:p>
          <a:p>
            <a:pPr marL="216027" indent="-216027" defTabSz="288036">
              <a:spcBef>
                <a:spcPts val="400"/>
              </a:spcBef>
              <a:defRPr sz="2016"/>
            </a:pPr>
            <a:r>
              <a:rPr u="sng">
                <a:solidFill>
                  <a:srgbClr val="0000FF"/>
                </a:solidFill>
                <a:uFill>
                  <a:solidFill>
                    <a:srgbClr val="0000FF"/>
                  </a:solidFill>
                </a:uFill>
                <a:hlinkClick r:id="rId2" invalidUrl="" action="" tgtFrame="" tooltip="" history="1" highlightClick="0" endSnd="0"/>
              </a:rPr>
              <a:t>https://www.uio.no/studier/emner/matnat/astro/AST1010/v25/undervisningsmateriale/regneoppgaver-til-eksamen-i-ast1010v25.pdf</a:t>
            </a:r>
          </a:p>
          <a:p>
            <a:pPr marL="216027" indent="-216027" defTabSz="288036">
              <a:spcBef>
                <a:spcPts val="400"/>
              </a:spcBef>
              <a:defRPr sz="2016"/>
            </a:pPr>
            <a:r>
              <a:t>Du får også løsninger til oppgavene, men de vil ikke bli delt ut på eksamen: </a:t>
            </a:r>
          </a:p>
          <a:p>
            <a:pPr marL="216027" indent="-216027" defTabSz="288036">
              <a:spcBef>
                <a:spcPts val="400"/>
              </a:spcBef>
              <a:defRPr sz="2016"/>
            </a:pPr>
            <a:r>
              <a:rPr u="sng">
                <a:solidFill>
                  <a:srgbClr val="0000FF"/>
                </a:solidFill>
                <a:uFill>
                  <a:solidFill>
                    <a:srgbClr val="0000FF"/>
                  </a:solidFill>
                </a:uFill>
                <a:hlinkClick r:id="rId3" invalidUrl="" action="" tgtFrame="" tooltip="" history="1" highlightClick="0" endSnd="0"/>
              </a:rPr>
              <a:t>https://www.uio.no/studier/emner/matnat/astro/AST1010/v25/undervisningsmateriale/fasit-til-regneoppgaver-til-eksamen-i-ast1010v25.pdf</a:t>
            </a:r>
          </a:p>
          <a:p>
            <a:pPr marL="216027" indent="-216027" defTabSz="288036">
              <a:spcBef>
                <a:spcPts val="400"/>
              </a:spcBef>
              <a:defRPr sz="2016"/>
            </a:pPr>
            <a:r>
              <a:t>Resten av oppgavene vil være av lignende type som du kan øve på her: </a:t>
            </a:r>
          </a:p>
          <a:p>
            <a:pPr marL="216027" indent="-216027" defTabSz="288036">
              <a:spcBef>
                <a:spcPts val="400"/>
              </a:spcBef>
              <a:defRPr sz="2016"/>
            </a:pPr>
            <a:r>
              <a:rPr u="sng">
                <a:solidFill>
                  <a:srgbClr val="0000FF"/>
                </a:solidFill>
                <a:uFill>
                  <a:solidFill>
                    <a:srgbClr val="0000FF"/>
                  </a:solidFill>
                </a:uFill>
                <a:hlinkClick r:id="rId4" invalidUrl="" action="" tgtFrame="" tooltip="" history="1" highlightClick="0" endSnd="0"/>
              </a:rPr>
              <a:t>https://ast1010.wintherscoming.no/</a:t>
            </a:r>
          </a:p>
          <a:p>
            <a:pPr marL="216027" indent="-216027" defTabSz="288036">
              <a:spcBef>
                <a:spcPts val="400"/>
              </a:spcBef>
              <a:defRPr sz="2016"/>
            </a:pPr>
            <a:r>
              <a:t>Lenke til avsluttende eksamen fra de fire foregående semestrene ligger under «Beskjeder» på semestersiden til kurset.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3">
                                            <p:bg/>
                                          </p:spTgt>
                                        </p:tgtEl>
                                        <p:attrNameLst>
                                          <p:attrName>style.visibility</p:attrName>
                                        </p:attrNameLst>
                                      </p:cBhvr>
                                      <p:to>
                                        <p:strVal val="visible"/>
                                      </p:to>
                                    </p:set>
                                    <p:animEffect filter="fade" transition="in">
                                      <p:cBhvr>
                                        <p:cTn id="7" dur="500"/>
                                        <p:tgtEl>
                                          <p:spTgt spid="123">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23">
                                            <p:txEl>
                                              <p:pRg st="0" end="0"/>
                                            </p:txEl>
                                          </p:spTgt>
                                        </p:tgtEl>
                                        <p:attrNameLst>
                                          <p:attrName>style.visibility</p:attrName>
                                        </p:attrNameLst>
                                      </p:cBhvr>
                                      <p:to>
                                        <p:strVal val="visible"/>
                                      </p:to>
                                    </p:set>
                                    <p:animEffect filter="fade" transition="in">
                                      <p:cBhvr>
                                        <p:cTn id="10" dur="500"/>
                                        <p:tgtEl>
                                          <p:spTgt spid="12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23">
                                            <p:txEl>
                                              <p:pRg st="1" end="1"/>
                                            </p:txEl>
                                          </p:spTgt>
                                        </p:tgtEl>
                                        <p:attrNameLst>
                                          <p:attrName>style.visibility</p:attrName>
                                        </p:attrNameLst>
                                      </p:cBhvr>
                                      <p:to>
                                        <p:strVal val="visible"/>
                                      </p:to>
                                    </p:set>
                                    <p:animEffect filter="fade" transition="in">
                                      <p:cBhvr>
                                        <p:cTn id="15" dur="500"/>
                                        <p:tgtEl>
                                          <p:spTgt spid="12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23">
                                            <p:txEl>
                                              <p:pRg st="2" end="2"/>
                                            </p:txEl>
                                          </p:spTgt>
                                        </p:tgtEl>
                                        <p:attrNameLst>
                                          <p:attrName>style.visibility</p:attrName>
                                        </p:attrNameLst>
                                      </p:cBhvr>
                                      <p:to>
                                        <p:strVal val="visible"/>
                                      </p:to>
                                    </p:set>
                                    <p:animEffect filter="fade" transition="in">
                                      <p:cBhvr>
                                        <p:cTn id="20" dur="500"/>
                                        <p:tgtEl>
                                          <p:spTgt spid="12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23">
                                            <p:txEl>
                                              <p:pRg st="3" end="3"/>
                                            </p:txEl>
                                          </p:spTgt>
                                        </p:tgtEl>
                                        <p:attrNameLst>
                                          <p:attrName>style.visibility</p:attrName>
                                        </p:attrNameLst>
                                      </p:cBhvr>
                                      <p:to>
                                        <p:strVal val="visible"/>
                                      </p:to>
                                    </p:set>
                                    <p:animEffect filter="fade" transition="in">
                                      <p:cBhvr>
                                        <p:cTn id="25" dur="500"/>
                                        <p:tgtEl>
                                          <p:spTgt spid="12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23">
                                            <p:txEl>
                                              <p:pRg st="4" end="4"/>
                                            </p:txEl>
                                          </p:spTgt>
                                        </p:tgtEl>
                                        <p:attrNameLst>
                                          <p:attrName>style.visibility</p:attrName>
                                        </p:attrNameLst>
                                      </p:cBhvr>
                                      <p:to>
                                        <p:strVal val="visible"/>
                                      </p:to>
                                    </p:set>
                                    <p:animEffect filter="fade" transition="in">
                                      <p:cBhvr>
                                        <p:cTn id="30" dur="500"/>
                                        <p:tgtEl>
                                          <p:spTgt spid="12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1" fill="hold">
                                  <p:stCondLst>
                                    <p:cond delay="0"/>
                                  </p:stCondLst>
                                  <p:iterate type="el" backwards="0">
                                    <p:tmAbs val="0"/>
                                  </p:iterate>
                                  <p:childTnLst>
                                    <p:set>
                                      <p:cBhvr>
                                        <p:cTn id="34" fill="hold"/>
                                        <p:tgtEl>
                                          <p:spTgt spid="123">
                                            <p:txEl>
                                              <p:pRg st="5" end="5"/>
                                            </p:txEl>
                                          </p:spTgt>
                                        </p:tgtEl>
                                        <p:attrNameLst>
                                          <p:attrName>style.visibility</p:attrName>
                                        </p:attrNameLst>
                                      </p:cBhvr>
                                      <p:to>
                                        <p:strVal val="visible"/>
                                      </p:to>
                                    </p:set>
                                    <p:animEffect filter="fade" transition="in">
                                      <p:cBhvr>
                                        <p:cTn id="35" dur="500"/>
                                        <p:tgtEl>
                                          <p:spTgt spid="12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1" fill="hold">
                                  <p:stCondLst>
                                    <p:cond delay="0"/>
                                  </p:stCondLst>
                                  <p:iterate type="el" backwards="0">
                                    <p:tmAbs val="0"/>
                                  </p:iterate>
                                  <p:childTnLst>
                                    <p:set>
                                      <p:cBhvr>
                                        <p:cTn id="39" fill="hold"/>
                                        <p:tgtEl>
                                          <p:spTgt spid="123">
                                            <p:txEl>
                                              <p:pRg st="6" end="6"/>
                                            </p:txEl>
                                          </p:spTgt>
                                        </p:tgtEl>
                                        <p:attrNameLst>
                                          <p:attrName>style.visibility</p:attrName>
                                        </p:attrNameLst>
                                      </p:cBhvr>
                                      <p:to>
                                        <p:strVal val="visible"/>
                                      </p:to>
                                    </p:set>
                                    <p:animEffect filter="fade" transition="in">
                                      <p:cBhvr>
                                        <p:cTn id="40" dur="500"/>
                                        <p:tgtEl>
                                          <p:spTgt spid="12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ID="10" grpId="1" fill="hold">
                                  <p:stCondLst>
                                    <p:cond delay="0"/>
                                  </p:stCondLst>
                                  <p:iterate type="el" backwards="0">
                                    <p:tmAbs val="0"/>
                                  </p:iterate>
                                  <p:childTnLst>
                                    <p:set>
                                      <p:cBhvr>
                                        <p:cTn id="44" fill="hold"/>
                                        <p:tgtEl>
                                          <p:spTgt spid="123">
                                            <p:txEl>
                                              <p:pRg st="7" end="7"/>
                                            </p:txEl>
                                          </p:spTgt>
                                        </p:tgtEl>
                                        <p:attrNameLst>
                                          <p:attrName>style.visibility</p:attrName>
                                        </p:attrNameLst>
                                      </p:cBhvr>
                                      <p:to>
                                        <p:strVal val="visible"/>
                                      </p:to>
                                    </p:set>
                                    <p:animEffect filter="fade" transition="in">
                                      <p:cBhvr>
                                        <p:cTn id="45" dur="500"/>
                                        <p:tgtEl>
                                          <p:spTgt spid="12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Class="entr" nodeType="clickEffect" presetID="10" grpId="1" fill="hold">
                                  <p:stCondLst>
                                    <p:cond delay="0"/>
                                  </p:stCondLst>
                                  <p:iterate type="el" backwards="0">
                                    <p:tmAbs val="0"/>
                                  </p:iterate>
                                  <p:childTnLst>
                                    <p:set>
                                      <p:cBhvr>
                                        <p:cTn id="49" fill="hold"/>
                                        <p:tgtEl>
                                          <p:spTgt spid="123">
                                            <p:txEl>
                                              <p:pRg st="8" end="8"/>
                                            </p:txEl>
                                          </p:spTgt>
                                        </p:tgtEl>
                                        <p:attrNameLst>
                                          <p:attrName>style.visibility</p:attrName>
                                        </p:attrNameLst>
                                      </p:cBhvr>
                                      <p:to>
                                        <p:strVal val="visible"/>
                                      </p:to>
                                    </p:set>
                                    <p:animEffect filter="fade" transition="in">
                                      <p:cBhvr>
                                        <p:cTn id="50" dur="500"/>
                                        <p:tgtEl>
                                          <p:spTgt spid="123">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23"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Title 1"/>
          <p:cNvSpPr txBox="1"/>
          <p:nvPr>
            <p:ph type="title"/>
          </p:nvPr>
        </p:nvSpPr>
        <p:spPr>
          <a:prstGeom prst="rect">
            <a:avLst/>
          </a:prstGeom>
        </p:spPr>
        <p:txBody>
          <a:bodyPr/>
          <a:lstStyle/>
          <a:p>
            <a:pPr/>
            <a:r>
              <a:t>Hvorfor formler?</a:t>
            </a:r>
          </a:p>
        </p:txBody>
      </p:sp>
      <p:sp>
        <p:nvSpPr>
          <p:cNvPr id="126" name="Content Placeholder 2"/>
          <p:cNvSpPr txBox="1"/>
          <p:nvPr>
            <p:ph type="body" idx="1"/>
          </p:nvPr>
        </p:nvSpPr>
        <p:spPr>
          <a:xfrm>
            <a:off x="457200" y="1600200"/>
            <a:ext cx="8229600" cy="4525963"/>
          </a:xfrm>
          <a:prstGeom prst="rect">
            <a:avLst/>
          </a:prstGeom>
        </p:spPr>
        <p:txBody>
          <a:bodyPr/>
          <a:lstStyle/>
          <a:p>
            <a:pPr marL="233172" indent="-233172" defTabSz="310895">
              <a:spcBef>
                <a:spcPts val="500"/>
              </a:spcBef>
              <a:defRPr sz="2176"/>
            </a:pPr>
            <a:r>
              <a:t>Matematikk og formler er astrofysikernes viktigste redskaper</a:t>
            </a:r>
          </a:p>
          <a:p>
            <a:pPr marL="233172" indent="-233172" defTabSz="310895">
              <a:spcBef>
                <a:spcPts val="500"/>
              </a:spcBef>
              <a:defRPr sz="2176"/>
            </a:pPr>
            <a:r>
              <a:t>Fra små variasjoner i strålingen til en stjerne kan vi, ved hjelp av matte, finne ut om den har planeter i bane rundt seg, massene til planetene, om planetene kan være beboelige…</a:t>
            </a:r>
          </a:p>
          <a:p>
            <a:pPr marL="233172" indent="-233172" defTabSz="310895">
              <a:spcBef>
                <a:spcPts val="500"/>
              </a:spcBef>
              <a:defRPr sz="2176"/>
            </a:pPr>
            <a:r>
              <a:t>Vi kan finne ut hva som skjer i nærheten av et svart hull</a:t>
            </a:r>
          </a:p>
          <a:p>
            <a:pPr marL="233172" indent="-233172" defTabSz="310895">
              <a:spcBef>
                <a:spcPts val="500"/>
              </a:spcBef>
              <a:defRPr sz="2176"/>
            </a:pPr>
            <a:r>
              <a:t>Vi kan utforske hvordan universet var sekunder etter Big Bang</a:t>
            </a:r>
          </a:p>
          <a:p>
            <a:pPr marL="233172" indent="-233172" defTabSz="310895">
              <a:spcBef>
                <a:spcPts val="500"/>
              </a:spcBef>
              <a:defRPr sz="2176"/>
            </a:pPr>
            <a:r>
              <a:t>Formler hjelper oss med å se universet slik det virkelig er. De frigjør oss fra våre begrensninger i tid og rom</a:t>
            </a:r>
          </a:p>
          <a:p>
            <a:pPr marL="233172" indent="-233172" defTabSz="310895">
              <a:spcBef>
                <a:spcPts val="500"/>
              </a:spcBef>
              <a:defRPr sz="2176"/>
            </a:pPr>
            <a:r>
              <a:t>Det skal være fullt mulig å ha utbytte av kurset og gjøre det bra på eksamen selv om du hater matte. Jeg håper allikevel formlene vil gi deg et lite inntrykk av hvordan astrofysikere kan finne ut av hva som foregår langt, langt der ute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6">
                                            <p:bg/>
                                          </p:spTgt>
                                        </p:tgtEl>
                                        <p:attrNameLst>
                                          <p:attrName>style.visibility</p:attrName>
                                        </p:attrNameLst>
                                      </p:cBhvr>
                                      <p:to>
                                        <p:strVal val="visible"/>
                                      </p:to>
                                    </p:set>
                                    <p:animEffect filter="fade" transition="in">
                                      <p:cBhvr>
                                        <p:cTn id="7" dur="500"/>
                                        <p:tgtEl>
                                          <p:spTgt spid="126">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26">
                                            <p:txEl>
                                              <p:pRg st="0" end="0"/>
                                            </p:txEl>
                                          </p:spTgt>
                                        </p:tgtEl>
                                        <p:attrNameLst>
                                          <p:attrName>style.visibility</p:attrName>
                                        </p:attrNameLst>
                                      </p:cBhvr>
                                      <p:to>
                                        <p:strVal val="visible"/>
                                      </p:to>
                                    </p:set>
                                    <p:animEffect filter="fade" transition="in">
                                      <p:cBhvr>
                                        <p:cTn id="10" dur="500"/>
                                        <p:tgtEl>
                                          <p:spTgt spid="12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26">
                                            <p:txEl>
                                              <p:pRg st="1" end="1"/>
                                            </p:txEl>
                                          </p:spTgt>
                                        </p:tgtEl>
                                        <p:attrNameLst>
                                          <p:attrName>style.visibility</p:attrName>
                                        </p:attrNameLst>
                                      </p:cBhvr>
                                      <p:to>
                                        <p:strVal val="visible"/>
                                      </p:to>
                                    </p:set>
                                    <p:animEffect filter="fade" transition="in">
                                      <p:cBhvr>
                                        <p:cTn id="15" dur="500"/>
                                        <p:tgtEl>
                                          <p:spTgt spid="12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26">
                                            <p:txEl>
                                              <p:pRg st="2" end="2"/>
                                            </p:txEl>
                                          </p:spTgt>
                                        </p:tgtEl>
                                        <p:attrNameLst>
                                          <p:attrName>style.visibility</p:attrName>
                                        </p:attrNameLst>
                                      </p:cBhvr>
                                      <p:to>
                                        <p:strVal val="visible"/>
                                      </p:to>
                                    </p:set>
                                    <p:animEffect filter="fade" transition="in">
                                      <p:cBhvr>
                                        <p:cTn id="20" dur="500"/>
                                        <p:tgtEl>
                                          <p:spTgt spid="12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26">
                                            <p:txEl>
                                              <p:pRg st="3" end="3"/>
                                            </p:txEl>
                                          </p:spTgt>
                                        </p:tgtEl>
                                        <p:attrNameLst>
                                          <p:attrName>style.visibility</p:attrName>
                                        </p:attrNameLst>
                                      </p:cBhvr>
                                      <p:to>
                                        <p:strVal val="visible"/>
                                      </p:to>
                                    </p:set>
                                    <p:animEffect filter="fade" transition="in">
                                      <p:cBhvr>
                                        <p:cTn id="25" dur="500"/>
                                        <p:tgtEl>
                                          <p:spTgt spid="12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26">
                                            <p:txEl>
                                              <p:pRg st="4" end="4"/>
                                            </p:txEl>
                                          </p:spTgt>
                                        </p:tgtEl>
                                        <p:attrNameLst>
                                          <p:attrName>style.visibility</p:attrName>
                                        </p:attrNameLst>
                                      </p:cBhvr>
                                      <p:to>
                                        <p:strVal val="visible"/>
                                      </p:to>
                                    </p:set>
                                    <p:animEffect filter="fade" transition="in">
                                      <p:cBhvr>
                                        <p:cTn id="30" dur="500"/>
                                        <p:tgtEl>
                                          <p:spTgt spid="12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1" fill="hold">
                                  <p:stCondLst>
                                    <p:cond delay="0"/>
                                  </p:stCondLst>
                                  <p:iterate type="el" backwards="0">
                                    <p:tmAbs val="0"/>
                                  </p:iterate>
                                  <p:childTnLst>
                                    <p:set>
                                      <p:cBhvr>
                                        <p:cTn id="34" fill="hold"/>
                                        <p:tgtEl>
                                          <p:spTgt spid="126">
                                            <p:txEl>
                                              <p:pRg st="5" end="5"/>
                                            </p:txEl>
                                          </p:spTgt>
                                        </p:tgtEl>
                                        <p:attrNameLst>
                                          <p:attrName>style.visibility</p:attrName>
                                        </p:attrNameLst>
                                      </p:cBhvr>
                                      <p:to>
                                        <p:strVal val="visible"/>
                                      </p:to>
                                    </p:set>
                                    <p:animEffect filter="fade" transition="in">
                                      <p:cBhvr>
                                        <p:cTn id="35" dur="500"/>
                                        <p:tgtEl>
                                          <p:spTgt spid="126">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26"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Kalkulatorer"/>
          <p:cNvSpPr txBox="1"/>
          <p:nvPr>
            <p:ph type="title"/>
          </p:nvPr>
        </p:nvSpPr>
        <p:spPr>
          <a:prstGeom prst="rect">
            <a:avLst/>
          </a:prstGeom>
        </p:spPr>
        <p:txBody>
          <a:bodyPr/>
          <a:lstStyle/>
          <a:p>
            <a:pPr/>
            <a:r>
              <a:t>Kalkulatorer</a:t>
            </a:r>
          </a:p>
        </p:txBody>
      </p:sp>
      <p:sp>
        <p:nvSpPr>
          <p:cNvPr id="129" name="Kalkulator er tillatt på eksamen…"/>
          <p:cNvSpPr txBox="1"/>
          <p:nvPr>
            <p:ph type="body" idx="1"/>
          </p:nvPr>
        </p:nvSpPr>
        <p:spPr>
          <a:prstGeom prst="rect">
            <a:avLst/>
          </a:prstGeom>
        </p:spPr>
        <p:txBody>
          <a:bodyPr/>
          <a:lstStyle/>
          <a:p>
            <a:pPr marL="233172" indent="-233172" defTabSz="310895">
              <a:spcBef>
                <a:spcPts val="500"/>
              </a:spcBef>
              <a:defRPr sz="2176"/>
            </a:pPr>
            <a:r>
              <a:t>Kalkulator er tillatt på eksamen</a:t>
            </a:r>
          </a:p>
          <a:p>
            <a:pPr marL="233172" indent="-233172" defTabSz="310895">
              <a:spcBef>
                <a:spcPts val="500"/>
              </a:spcBef>
              <a:defRPr sz="2176"/>
            </a:pPr>
            <a:r>
              <a:t>Du trenger en type som kan regne ut potenser med eksponent som er en brøk (må ha en tast av typen y</a:t>
            </a:r>
            <a:r>
              <a:rPr baseline="31999"/>
              <a:t>x</a:t>
            </a:r>
            <a:r>
              <a:t>)</a:t>
            </a:r>
          </a:p>
          <a:p>
            <a:pPr marL="233172" indent="-233172" defTabSz="310895">
              <a:spcBef>
                <a:spcPts val="500"/>
              </a:spcBef>
              <a:defRPr sz="2176"/>
            </a:pPr>
            <a:r>
              <a:t>Den må også håndtere veldig store og veldig små tall skrevet i vitenskapelig notasjon (f.eks. 1.5x10</a:t>
            </a:r>
            <a:r>
              <a:rPr baseline="31999"/>
              <a:t>23</a:t>
            </a:r>
            <a:r>
              <a:t> og 3.14x10</a:t>
            </a:r>
            <a:r>
              <a:rPr baseline="31999"/>
              <a:t>-35</a:t>
            </a:r>
            <a:r>
              <a:t>) og logaritmer</a:t>
            </a:r>
          </a:p>
          <a:p>
            <a:pPr marL="233172" indent="-233172" defTabSz="310895">
              <a:spcBef>
                <a:spcPts val="500"/>
              </a:spcBef>
              <a:defRPr sz="2176"/>
            </a:pPr>
            <a:r>
              <a:t>Billigste jeg fant: Texas TI-30Xa, koster 180 kr hos Kjell &amp; Company </a:t>
            </a:r>
          </a:p>
          <a:p>
            <a:pPr marL="233172" indent="-233172" defTabSz="310895">
              <a:spcBef>
                <a:spcPts val="500"/>
              </a:spcBef>
              <a:defRPr sz="2176"/>
            </a:pPr>
            <a:r>
              <a:t>Liste over godkjente typer: </a:t>
            </a:r>
          </a:p>
          <a:p>
            <a:pPr marL="233172" indent="-233172" defTabSz="310895">
              <a:spcBef>
                <a:spcPts val="500"/>
              </a:spcBef>
              <a:defRPr sz="2176"/>
            </a:pPr>
            <a:r>
              <a:t> </a:t>
            </a:r>
            <a:r>
              <a:rPr u="sng">
                <a:solidFill>
                  <a:srgbClr val="0000FF"/>
                </a:solidFill>
                <a:uFill>
                  <a:solidFill>
                    <a:srgbClr val="0000FF"/>
                  </a:solidFill>
                </a:uFill>
                <a:hlinkClick r:id="rId2" invalidUrl="" action="" tgtFrame="" tooltip="" history="1" highlightClick="0" endSnd="0"/>
              </a:rPr>
              <a:t>https://www.uio.no/studier/eksamen/hjelpemiddel/mn-math-kalkulatorer.html</a:t>
            </a:r>
          </a:p>
          <a:p>
            <a:pPr marL="233172" indent="-233172" defTabSz="310895">
              <a:spcBef>
                <a:spcPts val="500"/>
              </a:spcBef>
              <a:defRPr sz="2176"/>
            </a:pPr>
            <a:r>
              <a:t>Du er ikke nødt til å kjøpe en. Kalkulator vil være tilgjengelig i Inspera på eksamen</a:t>
            </a:r>
          </a:p>
          <a:p>
            <a:pPr marL="233172" indent="-233172" defTabSz="310895">
              <a:spcBef>
                <a:spcPts val="500"/>
              </a:spcBef>
              <a:defRPr sz="2176"/>
            </a:pPr>
            <a:r>
              <a:rPr u="sng">
                <a:solidFill>
                  <a:srgbClr val="0000FF"/>
                </a:solidFill>
                <a:uFill>
                  <a:solidFill>
                    <a:srgbClr val="0000FF"/>
                  </a:solidFill>
                </a:uFill>
                <a:hlinkClick r:id="rId3" invalidUrl="" action="" tgtFrame="" tooltip="" history="1" highlightClick="0" endSnd="0"/>
              </a:rPr>
              <a:t>https://www.desmos.com/scientific</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Om forelesningene"/>
          <p:cNvSpPr txBox="1"/>
          <p:nvPr>
            <p:ph type="title"/>
          </p:nvPr>
        </p:nvSpPr>
        <p:spPr>
          <a:prstGeom prst="rect">
            <a:avLst/>
          </a:prstGeom>
        </p:spPr>
        <p:txBody>
          <a:bodyPr/>
          <a:lstStyle/>
          <a:p>
            <a:pPr/>
            <a:r>
              <a:t>Om forelesningene</a:t>
            </a:r>
          </a:p>
        </p:txBody>
      </p:sp>
      <p:sp>
        <p:nvSpPr>
          <p:cNvPr id="132" name="Forelesningene vil bli organisert rundt tre temaer:…"/>
          <p:cNvSpPr txBox="1"/>
          <p:nvPr>
            <p:ph type="body" idx="1"/>
          </p:nvPr>
        </p:nvSpPr>
        <p:spPr>
          <a:prstGeom prst="rect">
            <a:avLst/>
          </a:prstGeom>
        </p:spPr>
        <p:txBody>
          <a:bodyPr/>
          <a:lstStyle/>
          <a:p>
            <a:pPr marL="216027" indent="-216027" defTabSz="288036">
              <a:spcBef>
                <a:spcPts val="400"/>
              </a:spcBef>
              <a:defRPr sz="2016"/>
            </a:pPr>
            <a:r>
              <a:t>Forelesningene vil bli organisert rundt tre temaer: </a:t>
            </a:r>
          </a:p>
          <a:p>
            <a:pPr marL="216027" indent="-216027" defTabSz="288036">
              <a:spcBef>
                <a:spcPts val="400"/>
              </a:spcBef>
              <a:defRPr sz="2016"/>
            </a:pPr>
            <a:r>
              <a:t>1. Eksoplaneter og søk etter liv utafor jorda</a:t>
            </a:r>
          </a:p>
          <a:p>
            <a:pPr marL="216027" indent="-216027" defTabSz="288036">
              <a:spcBef>
                <a:spcPts val="400"/>
              </a:spcBef>
              <a:defRPr sz="2016"/>
            </a:pPr>
            <a:r>
              <a:t>2. Svarte hull</a:t>
            </a:r>
          </a:p>
          <a:p>
            <a:pPr marL="216027" indent="-216027" defTabSz="288036">
              <a:spcBef>
                <a:spcPts val="400"/>
              </a:spcBef>
              <a:defRPr sz="2016"/>
            </a:pPr>
            <a:r>
              <a:t>3. Kosmologi</a:t>
            </a:r>
          </a:p>
          <a:p>
            <a:pPr marL="216027" indent="-216027" defTabSz="288036">
              <a:spcBef>
                <a:spcPts val="400"/>
              </a:spcBef>
              <a:defRPr sz="2016"/>
            </a:pPr>
            <a:r>
              <a:t>Ulempe: Stoffet i læreboka dukker opp litt hulter til bulter (jeg vil gi beskjed i forelesningsplanen om hvilke kapitler og avsnitt som er relevante for hver forelesning)</a:t>
            </a:r>
          </a:p>
          <a:p>
            <a:pPr marL="216027" indent="-216027" defTabSz="288036">
              <a:spcBef>
                <a:spcPts val="400"/>
              </a:spcBef>
              <a:defRPr sz="2016"/>
            </a:pPr>
            <a:r>
              <a:t>Fordel: Vi kommer raskt til det mest interessante stoffet, temaer som er ved forskningsfronten i astrofysikk</a:t>
            </a:r>
          </a:p>
          <a:p>
            <a:pPr marL="216027" indent="-216027" defTabSz="288036">
              <a:spcBef>
                <a:spcPts val="400"/>
              </a:spcBef>
              <a:defRPr sz="2016"/>
            </a:pPr>
            <a:r>
              <a:t>Etter dette vil dere aldri se meg bruke PowerPoint. Jeg sverger til tavle og kritt</a:t>
            </a:r>
          </a:p>
          <a:p>
            <a:pPr marL="216027" indent="-216027" defTabSz="288036">
              <a:spcBef>
                <a:spcPts val="400"/>
              </a:spcBef>
              <a:defRPr sz="2016"/>
            </a:pPr>
            <a:r>
              <a:t>Jeg legger ut ukentlige oppsummeringer av de viktigste punktene fra forelesningene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Title 1"/>
          <p:cNvSpPr txBox="1"/>
          <p:nvPr>
            <p:ph type="title"/>
          </p:nvPr>
        </p:nvSpPr>
        <p:spPr>
          <a:prstGeom prst="rect">
            <a:avLst/>
          </a:prstGeom>
        </p:spPr>
        <p:txBody>
          <a:bodyPr/>
          <a:lstStyle/>
          <a:p>
            <a:pPr/>
            <a:r>
              <a:t>Beskjeder</a:t>
            </a:r>
          </a:p>
        </p:txBody>
      </p:sp>
      <p:sp>
        <p:nvSpPr>
          <p:cNvPr id="135" name="Content Placeholder 2"/>
          <p:cNvSpPr txBox="1"/>
          <p:nvPr>
            <p:ph type="body" idx="1"/>
          </p:nvPr>
        </p:nvSpPr>
        <p:spPr>
          <a:xfrm>
            <a:off x="457200" y="1600200"/>
            <a:ext cx="8229600" cy="4525963"/>
          </a:xfrm>
          <a:prstGeom prst="rect">
            <a:avLst/>
          </a:prstGeom>
        </p:spPr>
        <p:txBody>
          <a:bodyPr/>
          <a:lstStyle/>
          <a:p>
            <a:pPr/>
            <a:r>
              <a:t>Viktige beskjeder legges ut på emnesiden:</a:t>
            </a:r>
          </a:p>
          <a:p>
            <a:pPr/>
            <a:r>
              <a:rPr u="sng">
                <a:solidFill>
                  <a:srgbClr val="0000FF"/>
                </a:solidFill>
                <a:uFill>
                  <a:solidFill>
                    <a:srgbClr val="0000FF"/>
                  </a:solidFill>
                </a:uFill>
                <a:hlinkClick r:id="rId2" invalidUrl="" action="" tgtFrame="" tooltip="" history="1" highlightClick="0" endSnd="0"/>
              </a:rPr>
              <a:t>https://www.uio.no/studier/emner/matnat/astro/AST1010/v25/index.html</a:t>
            </a:r>
          </a:p>
          <a:p>
            <a:pPr/>
            <a:r>
              <a:t>Sjekk denne jevnlig, minst én gang i uka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35">
                                            <p:txEl>
                                              <p:pRg st="1" end="1"/>
                                            </p:txEl>
                                          </p:spTgt>
                                        </p:tgtEl>
                                        <p:attrNameLst>
                                          <p:attrName>style.visibility</p:attrName>
                                        </p:attrNameLst>
                                      </p:cBhvr>
                                      <p:to>
                                        <p:strVal val="visible"/>
                                      </p:to>
                                    </p:set>
                                    <p:animEffect filter="fade" transition="in">
                                      <p:cBhvr>
                                        <p:cTn id="7" dur="500"/>
                                        <p:tgtEl>
                                          <p:spTgt spid="1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135">
                                            <p:txEl>
                                              <p:pRg st="2" end="2"/>
                                            </p:txEl>
                                          </p:spTgt>
                                        </p:tgtEl>
                                        <p:attrNameLst>
                                          <p:attrName>style.visibility</p:attrName>
                                        </p:attrNameLst>
                                      </p:cBhvr>
                                      <p:to>
                                        <p:strVal val="visible"/>
                                      </p:to>
                                    </p:set>
                                    <p:animEffect filter="fade" transition="in">
                                      <p:cBhvr>
                                        <p:cTn id="12" dur="500"/>
                                        <p:tgtEl>
                                          <p:spTgt spid="135">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5" grpId="1"/>
    </p:bldLst>
  </p:timing>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