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  <p:sldMasterId id="2147483672" r:id="rId2"/>
  </p:sldMasterIdLst>
  <p:notesMasterIdLst>
    <p:notesMasterId r:id="rId25"/>
  </p:notesMasterIdLst>
  <p:sldIdLst>
    <p:sldId id="256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57" r:id="rId21"/>
    <p:sldId id="275" r:id="rId22"/>
    <p:sldId id="277" r:id="rId23"/>
    <p:sldId id="280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76E7D8-D2D7-3F4C-BA51-EF71502DA781}" v="2" dt="2025-02-26T18:46:48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3"/>
    <p:restoredTop sz="94691"/>
  </p:normalViewPr>
  <p:slideViewPr>
    <p:cSldViewPr snapToGrid="0">
      <p:cViewPr varScale="1">
        <p:scale>
          <a:sx n="137" d="100"/>
          <a:sy n="137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Herstad" userId="cbfd40b5-597e-4e64-b11b-33cd09ea73ab" providerId="ADAL" clId="{D476E7D8-D2D7-3F4C-BA51-EF71502DA781}"/>
    <pc:docChg chg="custSel addSld modSld">
      <pc:chgData name="Jo Herstad" userId="cbfd40b5-597e-4e64-b11b-33cd09ea73ab" providerId="ADAL" clId="{D476E7D8-D2D7-3F4C-BA51-EF71502DA781}" dt="2025-02-27T12:23:46.707" v="258" actId="20577"/>
      <pc:docMkLst>
        <pc:docMk/>
      </pc:docMkLst>
      <pc:sldChg chg="modSp mod">
        <pc:chgData name="Jo Herstad" userId="cbfd40b5-597e-4e64-b11b-33cd09ea73ab" providerId="ADAL" clId="{D476E7D8-D2D7-3F4C-BA51-EF71502DA781}" dt="2025-02-27T12:21:07.029" v="135" actId="20577"/>
        <pc:sldMkLst>
          <pc:docMk/>
          <pc:sldMk cId="0" sldId="256"/>
        </pc:sldMkLst>
        <pc:spChg chg="mod">
          <ac:chgData name="Jo Herstad" userId="cbfd40b5-597e-4e64-b11b-33cd09ea73ab" providerId="ADAL" clId="{D476E7D8-D2D7-3F4C-BA51-EF71502DA781}" dt="2025-02-27T12:21:02.756" v="133" actId="20577"/>
          <ac:spMkLst>
            <pc:docMk/>
            <pc:sldMk cId="0" sldId="256"/>
            <ac:spMk id="103" creationId="{00000000-0000-0000-0000-000000000000}"/>
          </ac:spMkLst>
        </pc:spChg>
        <pc:spChg chg="mod">
          <ac:chgData name="Jo Herstad" userId="cbfd40b5-597e-4e64-b11b-33cd09ea73ab" providerId="ADAL" clId="{D476E7D8-D2D7-3F4C-BA51-EF71502DA781}" dt="2025-02-27T12:21:07.029" v="135" actId="20577"/>
          <ac:spMkLst>
            <pc:docMk/>
            <pc:sldMk cId="0" sldId="256"/>
            <ac:spMk id="104" creationId="{00000000-0000-0000-0000-000000000000}"/>
          </ac:spMkLst>
        </pc:spChg>
      </pc:sldChg>
      <pc:sldChg chg="modSp mod">
        <pc:chgData name="Jo Herstad" userId="cbfd40b5-597e-4e64-b11b-33cd09ea73ab" providerId="ADAL" clId="{D476E7D8-D2D7-3F4C-BA51-EF71502DA781}" dt="2025-02-27T12:22:08.076" v="203" actId="20577"/>
        <pc:sldMkLst>
          <pc:docMk/>
          <pc:sldMk cId="0" sldId="258"/>
        </pc:sldMkLst>
        <pc:spChg chg="mod">
          <ac:chgData name="Jo Herstad" userId="cbfd40b5-597e-4e64-b11b-33cd09ea73ab" providerId="ADAL" clId="{D476E7D8-D2D7-3F4C-BA51-EF71502DA781}" dt="2025-02-27T12:22:08.076" v="203" actId="20577"/>
          <ac:spMkLst>
            <pc:docMk/>
            <pc:sldMk cId="0" sldId="258"/>
            <ac:spMk id="118" creationId="{00000000-0000-0000-0000-000000000000}"/>
          </ac:spMkLst>
        </pc:spChg>
      </pc:sldChg>
      <pc:sldChg chg="modSp mod">
        <pc:chgData name="Jo Herstad" userId="cbfd40b5-597e-4e64-b11b-33cd09ea73ab" providerId="ADAL" clId="{D476E7D8-D2D7-3F4C-BA51-EF71502DA781}" dt="2025-02-27T12:22:40.202" v="205" actId="20577"/>
        <pc:sldMkLst>
          <pc:docMk/>
          <pc:sldMk cId="0" sldId="267"/>
        </pc:sldMkLst>
        <pc:spChg chg="mod">
          <ac:chgData name="Jo Herstad" userId="cbfd40b5-597e-4e64-b11b-33cd09ea73ab" providerId="ADAL" clId="{D476E7D8-D2D7-3F4C-BA51-EF71502DA781}" dt="2025-02-27T12:22:40.202" v="205" actId="20577"/>
          <ac:spMkLst>
            <pc:docMk/>
            <pc:sldMk cId="0" sldId="267"/>
            <ac:spMk id="182" creationId="{00000000-0000-0000-0000-000000000000}"/>
          </ac:spMkLst>
        </pc:spChg>
      </pc:sldChg>
      <pc:sldChg chg="modSp mod">
        <pc:chgData name="Jo Herstad" userId="cbfd40b5-597e-4e64-b11b-33cd09ea73ab" providerId="ADAL" clId="{D476E7D8-D2D7-3F4C-BA51-EF71502DA781}" dt="2025-02-27T12:23:18.276" v="207" actId="20577"/>
        <pc:sldMkLst>
          <pc:docMk/>
          <pc:sldMk cId="0" sldId="268"/>
        </pc:sldMkLst>
        <pc:spChg chg="mod">
          <ac:chgData name="Jo Herstad" userId="cbfd40b5-597e-4e64-b11b-33cd09ea73ab" providerId="ADAL" clId="{D476E7D8-D2D7-3F4C-BA51-EF71502DA781}" dt="2025-02-27T12:23:18.276" v="207" actId="20577"/>
          <ac:spMkLst>
            <pc:docMk/>
            <pc:sldMk cId="0" sldId="268"/>
            <ac:spMk id="189" creationId="{00000000-0000-0000-0000-000000000000}"/>
          </ac:spMkLst>
        </pc:spChg>
      </pc:sldChg>
      <pc:sldChg chg="modSp mod">
        <pc:chgData name="Jo Herstad" userId="cbfd40b5-597e-4e64-b11b-33cd09ea73ab" providerId="ADAL" clId="{D476E7D8-D2D7-3F4C-BA51-EF71502DA781}" dt="2025-02-27T12:23:46.707" v="258" actId="20577"/>
        <pc:sldMkLst>
          <pc:docMk/>
          <pc:sldMk cId="0" sldId="269"/>
        </pc:sldMkLst>
        <pc:spChg chg="mod">
          <ac:chgData name="Jo Herstad" userId="cbfd40b5-597e-4e64-b11b-33cd09ea73ab" providerId="ADAL" clId="{D476E7D8-D2D7-3F4C-BA51-EF71502DA781}" dt="2025-02-27T12:23:46.707" v="258" actId="20577"/>
          <ac:spMkLst>
            <pc:docMk/>
            <pc:sldMk cId="0" sldId="269"/>
            <ac:spMk id="196" creationId="{00000000-0000-0000-0000-000000000000}"/>
          </ac:spMkLst>
        </pc:spChg>
      </pc:sldChg>
      <pc:sldChg chg="modSp mod">
        <pc:chgData name="Jo Herstad" userId="cbfd40b5-597e-4e64-b11b-33cd09ea73ab" providerId="ADAL" clId="{D476E7D8-D2D7-3F4C-BA51-EF71502DA781}" dt="2025-02-26T18:46:24.143" v="109" actId="20577"/>
        <pc:sldMkLst>
          <pc:docMk/>
          <pc:sldMk cId="0" sldId="277"/>
        </pc:sldMkLst>
        <pc:spChg chg="mod">
          <ac:chgData name="Jo Herstad" userId="cbfd40b5-597e-4e64-b11b-33cd09ea73ab" providerId="ADAL" clId="{D476E7D8-D2D7-3F4C-BA51-EF71502DA781}" dt="2025-02-26T18:46:24.143" v="109" actId="20577"/>
          <ac:spMkLst>
            <pc:docMk/>
            <pc:sldMk cId="0" sldId="277"/>
            <ac:spMk id="291" creationId="{00000000-0000-0000-0000-000000000000}"/>
          </ac:spMkLst>
        </pc:spChg>
      </pc:sldChg>
      <pc:sldChg chg="modSp mod">
        <pc:chgData name="Jo Herstad" userId="cbfd40b5-597e-4e64-b11b-33cd09ea73ab" providerId="ADAL" clId="{D476E7D8-D2D7-3F4C-BA51-EF71502DA781}" dt="2025-02-27T12:21:55.230" v="200" actId="20577"/>
        <pc:sldMkLst>
          <pc:docMk/>
          <pc:sldMk cId="870174533" sldId="279"/>
        </pc:sldMkLst>
        <pc:spChg chg="mod">
          <ac:chgData name="Jo Herstad" userId="cbfd40b5-597e-4e64-b11b-33cd09ea73ab" providerId="ADAL" clId="{D476E7D8-D2D7-3F4C-BA51-EF71502DA781}" dt="2025-02-27T12:21:55.230" v="200" actId="20577"/>
          <ac:spMkLst>
            <pc:docMk/>
            <pc:sldMk cId="870174533" sldId="279"/>
            <ac:spMk id="3" creationId="{B9D5323F-2DA8-4140-6581-3D8D91E94267}"/>
          </ac:spMkLst>
        </pc:spChg>
      </pc:sldChg>
      <pc:sldChg chg="addSp delSp modSp new mod">
        <pc:chgData name="Jo Herstad" userId="cbfd40b5-597e-4e64-b11b-33cd09ea73ab" providerId="ADAL" clId="{D476E7D8-D2D7-3F4C-BA51-EF71502DA781}" dt="2025-02-26T18:46:58.337" v="115" actId="478"/>
        <pc:sldMkLst>
          <pc:docMk/>
          <pc:sldMk cId="3876503510" sldId="280"/>
        </pc:sldMkLst>
        <pc:spChg chg="del">
          <ac:chgData name="Jo Herstad" userId="cbfd40b5-597e-4e64-b11b-33cd09ea73ab" providerId="ADAL" clId="{D476E7D8-D2D7-3F4C-BA51-EF71502DA781}" dt="2025-02-26T18:46:58.337" v="115" actId="478"/>
          <ac:spMkLst>
            <pc:docMk/>
            <pc:sldMk cId="3876503510" sldId="280"/>
            <ac:spMk id="2" creationId="{C49318E9-9C49-4987-409E-B9EC3D87F950}"/>
          </ac:spMkLst>
        </pc:spChg>
        <pc:spChg chg="del">
          <ac:chgData name="Jo Herstad" userId="cbfd40b5-597e-4e64-b11b-33cd09ea73ab" providerId="ADAL" clId="{D476E7D8-D2D7-3F4C-BA51-EF71502DA781}" dt="2025-02-26T18:46:54.477" v="114" actId="478"/>
          <ac:spMkLst>
            <pc:docMk/>
            <pc:sldMk cId="3876503510" sldId="280"/>
            <ac:spMk id="3" creationId="{2EF52539-35F7-AE1B-199E-E73A13EB37EA}"/>
          </ac:spMkLst>
        </pc:spChg>
        <pc:picChg chg="add mod">
          <ac:chgData name="Jo Herstad" userId="cbfd40b5-597e-4e64-b11b-33cd09ea73ab" providerId="ADAL" clId="{D476E7D8-D2D7-3F4C-BA51-EF71502DA781}" dt="2025-02-26T18:46:50.278" v="113" actId="962"/>
          <ac:picMkLst>
            <pc:docMk/>
            <pc:sldMk cId="3876503510" sldId="280"/>
            <ac:picMk id="6" creationId="{6E161FF5-E6A2-ED2E-33A1-A9883E0636B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2ce44688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2ce44688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088764c5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088764c5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088764c5a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088764c5a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17b6143f6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8" name="Google Shape;128;g117b6143f6d_0_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https://snl.no/gap-modellen</a:t>
            </a:r>
            <a:endParaRPr/>
          </a:p>
        </p:txBody>
      </p:sp>
      <p:sp>
        <p:nvSpPr>
          <p:cNvPr id="129" name="Google Shape;129;g117b6143f6d_0_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7b6143f6d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6" name="Google Shape;136;g117b6143f6d_0_7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" b="1"/>
              <a:t>Retningslinjer for tilgjengelig webinnhold</a:t>
            </a:r>
            <a:endParaRPr b="1"/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https://www.w3.org/Translations/WCAG20-no-20110926/</a:t>
            </a:r>
            <a:endParaRPr/>
          </a:p>
        </p:txBody>
      </p:sp>
      <p:sp>
        <p:nvSpPr>
          <p:cNvPr id="137" name="Google Shape;137;g117b6143f6d_0_73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005f2bbdc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005f2bbdc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07c084f1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507c084f1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07c084f1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507c084f1f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005f2bb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005f2bbd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088764c5a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088764c5a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088764c5a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5088764c5a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15db796dc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15db796dc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005f2bbdc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5005f2bbdc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005f2bbdc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5005f2bbdc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07c084f1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507c084f1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07c084f1f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07c084f1f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507c084f1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507c084f1f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6806b48f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6806b48f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005f2bbd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005f2bbd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507c084f1f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507c084f1f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838800" y="327240"/>
            <a:ext cx="7921800" cy="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838800" y="1642680"/>
            <a:ext cx="7924500" cy="30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018953" y="4800827"/>
            <a:ext cx="685500" cy="3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ga.no/aktiviteter/dogas-priser/innovasjonsprisen-for-universell-utforming/vinnere-av-innovasjonprisen-for-universell-utforming/vipps--tjenesten-som-forenkler-hverdagen-var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Ethics by Design</a:t>
            </a:r>
            <a:endParaRPr dirty="0"/>
          </a:p>
        </p:txBody>
      </p:sp>
      <p:sp>
        <p:nvSpPr>
          <p:cNvPr id="104" name="Google Shape;104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IN1030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/>
              <a:t>Torsdag</a:t>
            </a:r>
            <a:r>
              <a:rPr lang="en" dirty="0"/>
              <a:t> 27 </a:t>
            </a:r>
            <a:r>
              <a:rPr lang="en" dirty="0" err="1"/>
              <a:t>Februar</a:t>
            </a:r>
            <a:r>
              <a:rPr lang="en" dirty="0"/>
              <a:t> 2025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Leonora </a:t>
            </a:r>
            <a:r>
              <a:rPr lang="en" dirty="0" err="1"/>
              <a:t>Onarheim</a:t>
            </a:r>
            <a:endParaRPr lang="en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Jo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05" name="Google Shape;10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D6E22-6643-B909-8DBA-6ECA671DB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 </a:t>
            </a:r>
            <a:r>
              <a:rPr lang="nb-NO" dirty="0" err="1"/>
              <a:t>idag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5323F-2DA8-4140-6581-3D8D91E94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/>
          </a:p>
          <a:p>
            <a:r>
              <a:rPr lang="nb-NO" dirty="0"/>
              <a:t>Noen modeller for å se på tilgjengelighet og universell utforming</a:t>
            </a:r>
          </a:p>
          <a:p>
            <a:endParaRPr lang="nb-NO" dirty="0"/>
          </a:p>
          <a:p>
            <a:r>
              <a:rPr lang="nb-NO" dirty="0"/>
              <a:t>Leonora Onarheim – «</a:t>
            </a:r>
            <a:r>
              <a:rPr lang="nb-NO" dirty="0" err="1"/>
              <a:t>Ethics</a:t>
            </a:r>
            <a:r>
              <a:rPr lang="nb-NO" dirty="0"/>
              <a:t> by Design»</a:t>
            </a:r>
          </a:p>
          <a:p>
            <a:endParaRPr lang="nb-NO" dirty="0"/>
          </a:p>
          <a:p>
            <a:r>
              <a:rPr lang="nb-NO" dirty="0"/>
              <a:t>Pause 11:00-11:15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2146A-49F9-D73E-6DC9-32633EF460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70174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18" name="Google Shape;118;p28"/>
          <p:cNvSpPr txBox="1"/>
          <p:nvPr/>
        </p:nvSpPr>
        <p:spPr>
          <a:xfrm>
            <a:off x="40655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err="1">
                <a:solidFill>
                  <a:srgbClr val="595959"/>
                </a:solidFill>
              </a:rPr>
              <a:t>Hva</a:t>
            </a:r>
            <a:r>
              <a:rPr lang="en" sz="1800" dirty="0">
                <a:solidFill>
                  <a:srgbClr val="595959"/>
                </a:solidFill>
              </a:rPr>
              <a:t> vi </a:t>
            </a:r>
            <a:r>
              <a:rPr lang="en" sz="1800" dirty="0" err="1">
                <a:solidFill>
                  <a:srgbClr val="595959"/>
                </a:solidFill>
              </a:rPr>
              <a:t>snakker</a:t>
            </a:r>
            <a:r>
              <a:rPr lang="en" sz="1800" dirty="0">
                <a:solidFill>
                  <a:srgbClr val="595959"/>
                </a:solidFill>
              </a:rPr>
              <a:t> om </a:t>
            </a:r>
            <a:r>
              <a:rPr lang="en" sz="1800" dirty="0" err="1">
                <a:solidFill>
                  <a:srgbClr val="595959"/>
                </a:solidFill>
              </a:rPr>
              <a:t>når</a:t>
            </a:r>
            <a:r>
              <a:rPr lang="en" sz="1800" dirty="0">
                <a:solidFill>
                  <a:srgbClr val="595959"/>
                </a:solidFill>
              </a:rPr>
              <a:t> vi </a:t>
            </a:r>
            <a:r>
              <a:rPr lang="en" sz="1800" dirty="0" err="1">
                <a:solidFill>
                  <a:srgbClr val="595959"/>
                </a:solidFill>
              </a:rPr>
              <a:t>snakker</a:t>
            </a:r>
            <a:r>
              <a:rPr lang="en" sz="1800" dirty="0">
                <a:solidFill>
                  <a:srgbClr val="595959"/>
                </a:solidFill>
              </a:rPr>
              <a:t> om </a:t>
            </a:r>
            <a:r>
              <a:rPr lang="en" sz="1800" b="1" dirty="0" err="1">
                <a:solidFill>
                  <a:srgbClr val="595959"/>
                </a:solidFill>
              </a:rPr>
              <a:t>Universell</a:t>
            </a:r>
            <a:r>
              <a:rPr lang="en" sz="1800" b="1" dirty="0">
                <a:solidFill>
                  <a:srgbClr val="595959"/>
                </a:solidFill>
              </a:rPr>
              <a:t> </a:t>
            </a:r>
            <a:r>
              <a:rPr lang="en" sz="1800" b="1" dirty="0" err="1">
                <a:solidFill>
                  <a:srgbClr val="595959"/>
                </a:solidFill>
              </a:rPr>
              <a:t>Utforming</a:t>
            </a:r>
            <a:r>
              <a:rPr lang="en" sz="1800" b="1" dirty="0">
                <a:solidFill>
                  <a:srgbClr val="595959"/>
                </a:solidFill>
              </a:rPr>
              <a:t> (UU)</a:t>
            </a:r>
            <a:endParaRPr sz="1800" b="1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en" sz="1800" dirty="0">
                <a:solidFill>
                  <a:srgbClr val="595959"/>
                </a:solidFill>
              </a:rPr>
              <a:t>Makro </a:t>
            </a:r>
            <a:r>
              <a:rPr lang="en" sz="1800" dirty="0" err="1">
                <a:solidFill>
                  <a:srgbClr val="595959"/>
                </a:solidFill>
              </a:rPr>
              <a:t>nivå</a:t>
            </a:r>
            <a:r>
              <a:rPr lang="en" sz="1800" dirty="0">
                <a:solidFill>
                  <a:srgbClr val="595959"/>
                </a:solidFill>
              </a:rPr>
              <a:t>; </a:t>
            </a:r>
            <a:r>
              <a:rPr lang="en" sz="1800" dirty="0" err="1">
                <a:solidFill>
                  <a:srgbClr val="595959"/>
                </a:solidFill>
              </a:rPr>
              <a:t>Samfunnet</a:t>
            </a:r>
            <a:r>
              <a:rPr lang="en" sz="1800" dirty="0">
                <a:solidFill>
                  <a:srgbClr val="595959"/>
                </a:solidFill>
              </a:rPr>
              <a:t>, </a:t>
            </a:r>
            <a:r>
              <a:rPr lang="en" sz="1800" dirty="0" err="1">
                <a:solidFill>
                  <a:srgbClr val="595959"/>
                </a:solidFill>
              </a:rPr>
              <a:t>demokrati</a:t>
            </a:r>
            <a:r>
              <a:rPr lang="en" sz="1800" dirty="0">
                <a:solidFill>
                  <a:srgbClr val="595959"/>
                </a:solidFill>
              </a:rPr>
              <a:t>, Lover, FN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en" sz="1800" dirty="0" err="1">
                <a:solidFill>
                  <a:srgbClr val="595959"/>
                </a:solidFill>
              </a:rPr>
              <a:t>Meso</a:t>
            </a:r>
            <a:r>
              <a:rPr lang="en" sz="1800" dirty="0">
                <a:solidFill>
                  <a:srgbClr val="595959"/>
                </a:solidFill>
              </a:rPr>
              <a:t> </a:t>
            </a:r>
            <a:r>
              <a:rPr lang="en" sz="1800" dirty="0" err="1">
                <a:solidFill>
                  <a:srgbClr val="595959"/>
                </a:solidFill>
              </a:rPr>
              <a:t>nivå</a:t>
            </a:r>
            <a:r>
              <a:rPr lang="en" sz="1800" dirty="0">
                <a:solidFill>
                  <a:srgbClr val="595959"/>
                </a:solidFill>
              </a:rPr>
              <a:t>; </a:t>
            </a:r>
            <a:r>
              <a:rPr lang="en" sz="1800" dirty="0" err="1">
                <a:solidFill>
                  <a:srgbClr val="595959"/>
                </a:solidFill>
              </a:rPr>
              <a:t>organisasjoner</a:t>
            </a:r>
            <a:r>
              <a:rPr lang="en" sz="1800" dirty="0">
                <a:solidFill>
                  <a:srgbClr val="595959"/>
                </a:solidFill>
              </a:rPr>
              <a:t>, </a:t>
            </a:r>
            <a:r>
              <a:rPr lang="en" sz="1800" dirty="0" err="1">
                <a:solidFill>
                  <a:srgbClr val="595959"/>
                </a:solidFill>
              </a:rPr>
              <a:t>grupper</a:t>
            </a:r>
            <a:r>
              <a:rPr lang="en" sz="1800" dirty="0">
                <a:solidFill>
                  <a:srgbClr val="595959"/>
                </a:solidFill>
              </a:rPr>
              <a:t>, UiO for </a:t>
            </a:r>
            <a:r>
              <a:rPr lang="en" sz="1800" dirty="0" err="1">
                <a:solidFill>
                  <a:srgbClr val="595959"/>
                </a:solidFill>
              </a:rPr>
              <a:t>eksempel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en" sz="1800" dirty="0" err="1">
                <a:solidFill>
                  <a:srgbClr val="595959"/>
                </a:solidFill>
              </a:rPr>
              <a:t>Mikro</a:t>
            </a:r>
            <a:r>
              <a:rPr lang="en" sz="1800" dirty="0">
                <a:solidFill>
                  <a:srgbClr val="595959"/>
                </a:solidFill>
              </a:rPr>
              <a:t> </a:t>
            </a:r>
            <a:r>
              <a:rPr lang="en" sz="1800" dirty="0" err="1">
                <a:solidFill>
                  <a:srgbClr val="595959"/>
                </a:solidFill>
              </a:rPr>
              <a:t>nivå</a:t>
            </a:r>
            <a:r>
              <a:rPr lang="en" sz="1800" dirty="0">
                <a:solidFill>
                  <a:srgbClr val="595959"/>
                </a:solidFill>
              </a:rPr>
              <a:t>; </a:t>
            </a:r>
            <a:r>
              <a:rPr lang="en" sz="1800" dirty="0" err="1">
                <a:solidFill>
                  <a:srgbClr val="595959"/>
                </a:solidFill>
              </a:rPr>
              <a:t>personer</a:t>
            </a:r>
            <a:r>
              <a:rPr lang="en" sz="1800" dirty="0">
                <a:solidFill>
                  <a:srgbClr val="595959"/>
                </a:solidFill>
              </a:rPr>
              <a:t>, </a:t>
            </a:r>
            <a:r>
              <a:rPr lang="en" sz="1800" dirty="0" err="1">
                <a:solidFill>
                  <a:srgbClr val="595959"/>
                </a:solidFill>
              </a:rPr>
              <a:t>individer</a:t>
            </a:r>
            <a:r>
              <a:rPr lang="en" sz="1800" dirty="0">
                <a:solidFill>
                  <a:srgbClr val="595959"/>
                </a:solidFill>
              </a:rPr>
              <a:t>, </a:t>
            </a:r>
            <a:r>
              <a:rPr lang="en" sz="1800" dirty="0" err="1">
                <a:solidFill>
                  <a:srgbClr val="595959"/>
                </a:solidFill>
              </a:rPr>
              <a:t>situasjoner</a:t>
            </a:r>
            <a:r>
              <a:rPr lang="en" sz="1800" dirty="0">
                <a:solidFill>
                  <a:srgbClr val="595959"/>
                </a:solidFill>
              </a:rPr>
              <a:t>, Petter - </a:t>
            </a:r>
            <a:r>
              <a:rPr lang="en" sz="1800" dirty="0" err="1">
                <a:solidFill>
                  <a:srgbClr val="595959"/>
                </a:solidFill>
              </a:rPr>
              <a:t>mann</a:t>
            </a:r>
            <a:r>
              <a:rPr lang="en" sz="1800" dirty="0">
                <a:solidFill>
                  <a:srgbClr val="595959"/>
                </a:solidFill>
              </a:rPr>
              <a:t> - 32 </a:t>
            </a:r>
            <a:r>
              <a:rPr lang="en" sz="1800" dirty="0" err="1">
                <a:solidFill>
                  <a:srgbClr val="595959"/>
                </a:solidFill>
              </a:rPr>
              <a:t>fra</a:t>
            </a:r>
            <a:r>
              <a:rPr lang="en" sz="1800" dirty="0">
                <a:solidFill>
                  <a:srgbClr val="595959"/>
                </a:solidFill>
              </a:rPr>
              <a:t> Tofte.</a:t>
            </a: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595959"/>
                </a:solidFill>
              </a:rPr>
              <a:t>Er UU et ideal?</a:t>
            </a: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 dirty="0">
                <a:solidFill>
                  <a:srgbClr val="595959"/>
                </a:solidFill>
              </a:rPr>
              <a:t>Er UU </a:t>
            </a:r>
            <a:r>
              <a:rPr lang="en" sz="1800" dirty="0" err="1">
                <a:solidFill>
                  <a:srgbClr val="595959"/>
                </a:solidFill>
              </a:rPr>
              <a:t>både</a:t>
            </a:r>
            <a:r>
              <a:rPr lang="en" sz="1800" dirty="0">
                <a:solidFill>
                  <a:srgbClr val="595959"/>
                </a:solidFill>
              </a:rPr>
              <a:t> </a:t>
            </a:r>
            <a:r>
              <a:rPr lang="en" sz="1800" dirty="0" err="1">
                <a:solidFill>
                  <a:srgbClr val="595959"/>
                </a:solidFill>
              </a:rPr>
              <a:t>en</a:t>
            </a:r>
            <a:r>
              <a:rPr lang="en" sz="1800" dirty="0">
                <a:solidFill>
                  <a:srgbClr val="595959"/>
                </a:solidFill>
              </a:rPr>
              <a:t> </a:t>
            </a:r>
            <a:r>
              <a:rPr lang="en" sz="1800" dirty="0" err="1">
                <a:solidFill>
                  <a:srgbClr val="595959"/>
                </a:solidFill>
              </a:rPr>
              <a:t>prosess</a:t>
            </a:r>
            <a:r>
              <a:rPr lang="en" sz="1800" dirty="0">
                <a:solidFill>
                  <a:srgbClr val="595959"/>
                </a:solidFill>
              </a:rPr>
              <a:t> - </a:t>
            </a:r>
            <a:r>
              <a:rPr lang="en" sz="1800" dirty="0" err="1">
                <a:solidFill>
                  <a:srgbClr val="595959"/>
                </a:solidFill>
              </a:rPr>
              <a:t>og</a:t>
            </a:r>
            <a:r>
              <a:rPr lang="en" sz="1800" dirty="0">
                <a:solidFill>
                  <a:srgbClr val="595959"/>
                </a:solidFill>
              </a:rPr>
              <a:t> et </a:t>
            </a:r>
            <a:r>
              <a:rPr lang="en" sz="1800" dirty="0" err="1">
                <a:solidFill>
                  <a:srgbClr val="595959"/>
                </a:solidFill>
              </a:rPr>
              <a:t>resultat</a:t>
            </a:r>
            <a:r>
              <a:rPr lang="en" sz="1800" dirty="0">
                <a:solidFill>
                  <a:srgbClr val="595959"/>
                </a:solidFill>
              </a:rPr>
              <a:t>?</a:t>
            </a:r>
            <a:endParaRPr sz="1800" dirty="0">
              <a:solidFill>
                <a:srgbClr val="595959"/>
              </a:solidFill>
            </a:endParaRPr>
          </a:p>
        </p:txBody>
      </p:sp>
      <p:sp>
        <p:nvSpPr>
          <p:cNvPr id="119" name="Google Shape;119;p28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Universell</a:t>
            </a:r>
            <a:r>
              <a:rPr lang="en-GB" dirty="0"/>
              <a:t> </a:t>
            </a:r>
            <a:r>
              <a:rPr lang="en-GB" dirty="0" err="1"/>
              <a:t>Utforming</a:t>
            </a:r>
            <a:r>
              <a:rPr lang="en-GB" dirty="0"/>
              <a:t> – </a:t>
            </a:r>
            <a:r>
              <a:rPr lang="en-GB" dirty="0" err="1"/>
              <a:t>ulike</a:t>
            </a:r>
            <a:r>
              <a:rPr lang="en-GB" dirty="0"/>
              <a:t> rammer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perspektiver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25" name="Google Shape;12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2225" y="0"/>
            <a:ext cx="686075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0"/>
          <p:cNvSpPr txBox="1">
            <a:spLocks noGrp="1"/>
          </p:cNvSpPr>
          <p:nvPr>
            <p:ph type="title"/>
          </p:nvPr>
        </p:nvSpPr>
        <p:spPr>
          <a:xfrm>
            <a:off x="838800" y="327240"/>
            <a:ext cx="7921800" cy="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 err="1"/>
              <a:t>Universell</a:t>
            </a:r>
            <a:r>
              <a:rPr lang="en" i="1" dirty="0"/>
              <a:t> </a:t>
            </a:r>
            <a:r>
              <a:rPr lang="en" i="1" dirty="0" err="1"/>
              <a:t>Utforming</a:t>
            </a:r>
            <a:r>
              <a:rPr lang="en" dirty="0"/>
              <a:t> </a:t>
            </a:r>
            <a:r>
              <a:rPr lang="en" dirty="0" err="1"/>
              <a:t>handlet</a:t>
            </a:r>
            <a:r>
              <a:rPr lang="en" dirty="0"/>
              <a:t> </a:t>
            </a:r>
            <a:r>
              <a:rPr lang="en" dirty="0" err="1"/>
              <a:t>opprinnelig</a:t>
            </a:r>
            <a:r>
              <a:rPr lang="en" dirty="0"/>
              <a:t> om </a:t>
            </a:r>
            <a:r>
              <a:rPr lang="en" dirty="0" err="1"/>
              <a:t>fysiske</a:t>
            </a:r>
            <a:r>
              <a:rPr lang="en" dirty="0"/>
              <a:t>, </a:t>
            </a:r>
            <a:r>
              <a:rPr lang="en" dirty="0" err="1"/>
              <a:t>bygde</a:t>
            </a:r>
            <a:r>
              <a:rPr lang="en" dirty="0"/>
              <a:t> </a:t>
            </a:r>
            <a:r>
              <a:rPr lang="en" dirty="0" err="1"/>
              <a:t>miljøer</a:t>
            </a:r>
            <a:r>
              <a:rPr lang="en" dirty="0"/>
              <a:t>. Stammer </a:t>
            </a:r>
            <a:r>
              <a:rPr lang="en" dirty="0" err="1"/>
              <a:t>fra</a:t>
            </a:r>
            <a:r>
              <a:rPr lang="en" dirty="0"/>
              <a:t> North Carolina State University - 7 </a:t>
            </a:r>
            <a:r>
              <a:rPr lang="en" dirty="0" err="1"/>
              <a:t>prinsipper</a:t>
            </a:r>
            <a:endParaRPr dirty="0"/>
          </a:p>
        </p:txBody>
      </p:sp>
      <p:sp>
        <p:nvSpPr>
          <p:cNvPr id="132" name="Google Shape;132;p30"/>
          <p:cNvSpPr txBox="1">
            <a:spLocks noGrp="1"/>
          </p:cNvSpPr>
          <p:nvPr>
            <p:ph type="body" idx="1"/>
          </p:nvPr>
        </p:nvSpPr>
        <p:spPr>
          <a:xfrm>
            <a:off x="779950" y="1450292"/>
            <a:ext cx="7924500" cy="30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t" anchorCtr="0">
            <a:noAutofit/>
          </a:bodyPr>
          <a:lstStyle/>
          <a:p>
            <a:pPr marL="272194" lvl="0" indent="-25949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" sz="1200" b="1"/>
              <a:t>Enkel og intuitiv i bruk</a:t>
            </a:r>
            <a:r>
              <a:rPr lang="en" sz="1200"/>
              <a:t> – Utformingen skal være lett å forstå uten hensyn til brukerens erfaring, kunnskap, språkferdigheter eller konsentrasjonsnivå.</a:t>
            </a:r>
            <a:endParaRPr sz="1600"/>
          </a:p>
          <a:p>
            <a:pPr marL="272194" lvl="0" indent="-259494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" sz="1200" b="1"/>
              <a:t>Forståelig informasjon</a:t>
            </a:r>
            <a:r>
              <a:rPr lang="en" sz="1200"/>
              <a:t> – Utformingen skal kommunisere nødvendig informasjon til brukeren på en effektiv måte.</a:t>
            </a:r>
            <a:endParaRPr sz="1600"/>
          </a:p>
          <a:p>
            <a:pPr marL="272194" lvl="0" indent="-259494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" sz="1200" b="1"/>
              <a:t>Toleranse for feil</a:t>
            </a:r>
            <a:r>
              <a:rPr lang="en" sz="1200"/>
              <a:t> – Utformingen skal minimalisere farer og skader som kan gi ugunstige konsekvenser, eller minimalisere utilsiktede handlinger.</a:t>
            </a:r>
            <a:endParaRPr sz="1600"/>
          </a:p>
          <a:p>
            <a:pPr marL="272194" lvl="0" indent="-259494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" sz="1200" b="1"/>
              <a:t>Like muligheter for alle</a:t>
            </a:r>
            <a:r>
              <a:rPr lang="en" sz="1200"/>
              <a:t> – Utformingen skal være brukbar og tilgjengelig for personer med ulike ferdigheter.</a:t>
            </a:r>
            <a:endParaRPr sz="1600"/>
          </a:p>
          <a:p>
            <a:pPr marL="272194" lvl="0" indent="-259494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" sz="1200" b="1"/>
              <a:t>Fleksibel i bruk</a:t>
            </a:r>
            <a:r>
              <a:rPr lang="en" sz="1200"/>
              <a:t> – Uansett individuelle preferanser og ferdigheter. Den synshemmede skal kunne høre, den hørselshemmede se og så videre.</a:t>
            </a:r>
            <a:endParaRPr sz="1600"/>
          </a:p>
          <a:p>
            <a:pPr marL="272194" lvl="0" indent="-259494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" sz="1200" b="1"/>
              <a:t>Lav fysisk anstrengelse</a:t>
            </a:r>
            <a:r>
              <a:rPr lang="en" sz="1200"/>
              <a:t> – Utformingen skal kunne brukes effektivt og bekvemt med minimum besvær.</a:t>
            </a:r>
            <a:endParaRPr sz="1600"/>
          </a:p>
          <a:p>
            <a:pPr marL="272194" lvl="0" indent="-259494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" sz="1200" b="1"/>
              <a:t>Størrelse og plass for tilgang og bruk</a:t>
            </a:r>
            <a:r>
              <a:rPr lang="en" sz="1200"/>
              <a:t> – Hensiktsmessig størrelse og plass skal muliggjøre tilgang, rekkevidde, betjening og bruk, uavhengig av brukerens kroppsstørrelse, kroppsstilling og mobilitet.</a:t>
            </a:r>
            <a:endParaRPr sz="1600"/>
          </a:p>
        </p:txBody>
      </p:sp>
      <p:sp>
        <p:nvSpPr>
          <p:cNvPr id="133" name="Google Shape;133;p30"/>
          <p:cNvSpPr txBox="1">
            <a:spLocks noGrp="1"/>
          </p:cNvSpPr>
          <p:nvPr>
            <p:ph type="sldNum" idx="12"/>
          </p:nvPr>
        </p:nvSpPr>
        <p:spPr>
          <a:xfrm>
            <a:off x="8018953" y="4800827"/>
            <a:ext cx="685500" cy="3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"/>
          <p:cNvSpPr txBox="1">
            <a:spLocks noGrp="1"/>
          </p:cNvSpPr>
          <p:nvPr>
            <p:ph type="title"/>
          </p:nvPr>
        </p:nvSpPr>
        <p:spPr>
          <a:xfrm>
            <a:off x="838800" y="294516"/>
            <a:ext cx="7921800" cy="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Web Content Accessibility Guidelines (WCAG) </a:t>
            </a:r>
            <a:r>
              <a:rPr lang="en" dirty="0" err="1"/>
              <a:t>brukes</a:t>
            </a:r>
            <a:r>
              <a:rPr lang="en" dirty="0"/>
              <a:t> 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gjøre</a:t>
            </a:r>
            <a:r>
              <a:rPr lang="en" dirty="0"/>
              <a:t> </a:t>
            </a:r>
            <a:r>
              <a:rPr lang="en" dirty="0" err="1"/>
              <a:t>digitalt</a:t>
            </a:r>
            <a:r>
              <a:rPr lang="en" dirty="0"/>
              <a:t> </a:t>
            </a:r>
            <a:r>
              <a:rPr lang="en" dirty="0" err="1"/>
              <a:t>innhold</a:t>
            </a:r>
            <a:r>
              <a:rPr lang="en" dirty="0"/>
              <a:t> </a:t>
            </a:r>
            <a:r>
              <a:rPr lang="en" dirty="0" err="1"/>
              <a:t>tilgjengelig</a:t>
            </a:r>
            <a:r>
              <a:rPr lang="en" dirty="0"/>
              <a:t>: delt </a:t>
            </a:r>
            <a:r>
              <a:rPr lang="en" dirty="0" err="1"/>
              <a:t>i</a:t>
            </a:r>
            <a:r>
              <a:rPr lang="en" dirty="0"/>
              <a:t> 4 </a:t>
            </a:r>
            <a:r>
              <a:rPr lang="en" dirty="0" err="1"/>
              <a:t>prinsipper</a:t>
            </a:r>
            <a:endParaRPr dirty="0"/>
          </a:p>
        </p:txBody>
      </p:sp>
      <p:sp>
        <p:nvSpPr>
          <p:cNvPr id="140" name="Google Shape;140;p31"/>
          <p:cNvSpPr txBox="1">
            <a:spLocks noGrp="1"/>
          </p:cNvSpPr>
          <p:nvPr>
            <p:ph type="body" idx="1"/>
          </p:nvPr>
        </p:nvSpPr>
        <p:spPr>
          <a:xfrm>
            <a:off x="837450" y="1852362"/>
            <a:ext cx="7924500" cy="27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" dirty="0" err="1"/>
              <a:t>Mulig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oppfatte</a:t>
            </a:r>
            <a:endParaRPr dirty="0"/>
          </a:p>
          <a:p>
            <a:pPr marL="457200" lvl="0" indent="-4572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" dirty="0" err="1"/>
              <a:t>Mulig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betjene</a:t>
            </a:r>
            <a:endParaRPr dirty="0"/>
          </a:p>
          <a:p>
            <a:pPr marL="457200" lvl="0" indent="-4572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" dirty="0" err="1"/>
              <a:t>Forståelig</a:t>
            </a:r>
            <a:endParaRPr dirty="0"/>
          </a:p>
          <a:p>
            <a:pPr marL="457200" lvl="0" indent="-4572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" dirty="0"/>
              <a:t>Robust</a:t>
            </a:r>
          </a:p>
          <a:p>
            <a:pPr marL="457200" lvl="0" indent="-4572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endParaRPr lang="en" dirty="0"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dirty="0"/>
              <a:t>Mer om </a:t>
            </a:r>
            <a:r>
              <a:rPr lang="en" dirty="0" err="1"/>
              <a:t>dette</a:t>
            </a:r>
            <a:r>
              <a:rPr lang="en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oblig</a:t>
            </a:r>
            <a:endParaRPr dirty="0"/>
          </a:p>
        </p:txBody>
      </p:sp>
      <p:sp>
        <p:nvSpPr>
          <p:cNvPr id="141" name="Google Shape;141;p31"/>
          <p:cNvSpPr txBox="1">
            <a:spLocks noGrp="1"/>
          </p:cNvSpPr>
          <p:nvPr>
            <p:ph type="sldNum" idx="12"/>
          </p:nvPr>
        </p:nvSpPr>
        <p:spPr>
          <a:xfrm>
            <a:off x="8018953" y="4320744"/>
            <a:ext cx="685500" cy="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47" name="Google Shape;14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37"/>
            <a:ext cx="9021150" cy="451058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2"/>
          <p:cNvSpPr txBox="1"/>
          <p:nvPr/>
        </p:nvSpPr>
        <p:spPr>
          <a:xfrm>
            <a:off x="3392325" y="4715925"/>
            <a:ext cx="73428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Mangfold; illustrasjon av Thinkstock/Getty Image</a:t>
            </a:r>
            <a:endParaRPr/>
          </a:p>
        </p:txBody>
      </p:sp>
      <p:sp>
        <p:nvSpPr>
          <p:cNvPr id="2" name="Google Shape;119;p28">
            <a:extLst>
              <a:ext uri="{FF2B5EF4-FFF2-40B4-BE49-F238E27FC236}">
                <a16:creationId xmlns:a16="http://schemas.microsoft.com/office/drawing/2014/main" id="{1D5DD716-5F4D-4CB1-BEF2-78BBC43ED871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 err="1"/>
              <a:t>Mangfold</a:t>
            </a:r>
            <a:r>
              <a:rPr lang="en-GB" dirty="0"/>
              <a:t> - </a:t>
            </a:r>
            <a:r>
              <a:rPr lang="en-GB" dirty="0" err="1"/>
              <a:t>visualisert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54" name="Google Shape;154;p33" descr="Image result for normalfordel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217" y="636520"/>
            <a:ext cx="7740950" cy="387046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3"/>
          <p:cNvSpPr txBox="1"/>
          <p:nvPr/>
        </p:nvSpPr>
        <p:spPr>
          <a:xfrm>
            <a:off x="2010450" y="4327700"/>
            <a:ext cx="7010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M. W. Toews [CC BY 2.5 (https://creativecommons.org/licenses/by/2.5)]</a:t>
            </a:r>
            <a:endParaRPr/>
          </a:p>
        </p:txBody>
      </p:sp>
      <p:sp>
        <p:nvSpPr>
          <p:cNvPr id="2" name="Google Shape;119;p28">
            <a:extLst>
              <a:ext uri="{FF2B5EF4-FFF2-40B4-BE49-F238E27FC236}">
                <a16:creationId xmlns:a16="http://schemas.microsoft.com/office/drawing/2014/main" id="{6FD8E217-3A34-3E28-5F2F-0A2026DD8FAA}"/>
              </a:ext>
            </a:extLst>
          </p:cNvPr>
          <p:cNvSpPr txBox="1">
            <a:spLocks/>
          </p:cNvSpPr>
          <p:nvPr/>
        </p:nvSpPr>
        <p:spPr>
          <a:xfrm>
            <a:off x="311700" y="208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 err="1"/>
              <a:t>Mangfold</a:t>
            </a:r>
            <a:r>
              <a:rPr lang="en-GB" dirty="0"/>
              <a:t> – </a:t>
            </a:r>
            <a:r>
              <a:rPr lang="en-GB" dirty="0" err="1"/>
              <a:t>representert</a:t>
            </a:r>
            <a:r>
              <a:rPr lang="en-GB" dirty="0"/>
              <a:t> med tall –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graf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61" name="Google Shape;161;p34" descr="Image result for medical model disabilit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4998" y="0"/>
            <a:ext cx="74344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74" name="Google Shape;174;p36"/>
          <p:cNvSpPr txBox="1"/>
          <p:nvPr/>
        </p:nvSpPr>
        <p:spPr>
          <a:xfrm>
            <a:off x="1190075" y="872100"/>
            <a:ext cx="7342800" cy="37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Ordet</a:t>
            </a:r>
            <a:r>
              <a:rPr lang="en" dirty="0"/>
              <a:t> “smile”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papir</a:t>
            </a:r>
            <a:r>
              <a:rPr lang="en" dirty="0"/>
              <a:t> </a:t>
            </a:r>
            <a:r>
              <a:rPr lang="en" dirty="0" err="1"/>
              <a:t>i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bok</a:t>
            </a:r>
            <a:r>
              <a:rPr lang="en" dirty="0"/>
              <a:t>.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Ordet</a:t>
            </a:r>
            <a:r>
              <a:rPr lang="en" dirty="0"/>
              <a:t> “smile” </a:t>
            </a:r>
            <a:r>
              <a:rPr lang="en" dirty="0" err="1"/>
              <a:t>i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lydbok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Ordet</a:t>
            </a:r>
            <a:r>
              <a:rPr lang="en" dirty="0"/>
              <a:t> “smile” </a:t>
            </a:r>
            <a:r>
              <a:rPr lang="en" dirty="0" err="1"/>
              <a:t>fra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leselist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Ordet</a:t>
            </a:r>
            <a:r>
              <a:rPr lang="en" dirty="0"/>
              <a:t> “smile” </a:t>
            </a:r>
            <a:r>
              <a:rPr lang="en" dirty="0" err="1"/>
              <a:t>fra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høyttaler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Ordet</a:t>
            </a:r>
            <a:r>
              <a:rPr lang="en" dirty="0"/>
              <a:t> “smile”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tegnspråk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Ordet</a:t>
            </a:r>
            <a:r>
              <a:rPr lang="en" dirty="0"/>
              <a:t> “smile”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skjerm</a:t>
            </a:r>
            <a:r>
              <a:rPr lang="en" dirty="0"/>
              <a:t> - </a:t>
            </a:r>
            <a:r>
              <a:rPr lang="en" sz="600" dirty="0" err="1"/>
              <a:t>bittetelite</a:t>
            </a:r>
            <a:endParaRPr sz="6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Ordet</a:t>
            </a:r>
            <a:r>
              <a:rPr lang="en" dirty="0"/>
              <a:t> “smile”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skjerm</a:t>
            </a:r>
            <a:r>
              <a:rPr lang="en" dirty="0"/>
              <a:t> - </a:t>
            </a:r>
            <a:r>
              <a:rPr lang="en" sz="2400" dirty="0" err="1"/>
              <a:t>kjempestort</a:t>
            </a:r>
            <a:endParaRPr sz="24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Odet</a:t>
            </a:r>
            <a:r>
              <a:rPr lang="en" dirty="0"/>
              <a:t> “smile” </a:t>
            </a:r>
            <a:r>
              <a:rPr lang="en" dirty="0" err="1"/>
              <a:t>hvisket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Bildet</a:t>
            </a:r>
            <a:r>
              <a:rPr lang="en" dirty="0"/>
              <a:t> av et </a:t>
            </a:r>
            <a:r>
              <a:rPr lang="en" dirty="0" err="1"/>
              <a:t>aktiviteten</a:t>
            </a:r>
            <a:r>
              <a:rPr lang="en" dirty="0"/>
              <a:t> “smile”.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dirty="0" err="1"/>
              <a:t>Fenomenet</a:t>
            </a:r>
            <a:r>
              <a:rPr lang="en" dirty="0"/>
              <a:t> “smile”.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-GB" dirty="0"/>
              <a:t>Den “</a:t>
            </a:r>
            <a:r>
              <a:rPr lang="en-GB" dirty="0" err="1"/>
              <a:t>analoge</a:t>
            </a:r>
            <a:r>
              <a:rPr lang="en-GB" dirty="0"/>
              <a:t>” </a:t>
            </a:r>
            <a:r>
              <a:rPr lang="en-GB" dirty="0" err="1"/>
              <a:t>verdenen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UU.  Den “</a:t>
            </a:r>
            <a:r>
              <a:rPr lang="en-GB" dirty="0" err="1"/>
              <a:t>digitale</a:t>
            </a:r>
            <a:r>
              <a:rPr lang="en-GB" dirty="0"/>
              <a:t>” </a:t>
            </a:r>
            <a:r>
              <a:rPr lang="en-GB" dirty="0" err="1"/>
              <a:t>verden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UU.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Legio</a:t>
            </a:r>
            <a:r>
              <a:rPr lang="en" dirty="0"/>
              <a:t> (store) </a:t>
            </a:r>
            <a:r>
              <a:rPr lang="en" dirty="0" err="1"/>
              <a:t>muligheter</a:t>
            </a:r>
            <a:r>
              <a:rPr lang="en" dirty="0"/>
              <a:t> for </a:t>
            </a:r>
            <a:r>
              <a:rPr lang="en" dirty="0" err="1"/>
              <a:t>Inkludering</a:t>
            </a:r>
            <a:r>
              <a:rPr lang="en" dirty="0"/>
              <a:t> 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ekskludering</a:t>
            </a:r>
            <a:r>
              <a:rPr lang="en" dirty="0"/>
              <a:t>;  </a:t>
            </a:r>
            <a:r>
              <a:rPr lang="en" dirty="0" err="1"/>
              <a:t>tilgjengelighet</a:t>
            </a:r>
            <a:r>
              <a:rPr lang="en" dirty="0"/>
              <a:t> 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utilgjengelighet</a:t>
            </a:r>
            <a:r>
              <a:rPr lang="en" dirty="0"/>
              <a:t>, </a:t>
            </a:r>
            <a:r>
              <a:rPr lang="en" dirty="0" err="1"/>
              <a:t>Universelle</a:t>
            </a:r>
            <a:r>
              <a:rPr lang="en" dirty="0"/>
              <a:t> </a:t>
            </a:r>
            <a:r>
              <a:rPr lang="en" dirty="0" err="1"/>
              <a:t>løsninger</a:t>
            </a:r>
            <a:r>
              <a:rPr lang="en" dirty="0"/>
              <a:t> 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spesifikke</a:t>
            </a:r>
            <a:r>
              <a:rPr lang="en" dirty="0"/>
              <a:t> </a:t>
            </a:r>
            <a:r>
              <a:rPr lang="en" dirty="0" err="1"/>
              <a:t>løsninger</a:t>
            </a:r>
            <a:r>
              <a:rPr lang="en" dirty="0"/>
              <a:t>/</a:t>
            </a:r>
            <a:r>
              <a:rPr lang="en" dirty="0" err="1"/>
              <a:t>hjelpemidler</a:t>
            </a:r>
            <a:r>
              <a:rPr lang="en" dirty="0"/>
              <a:t>.</a:t>
            </a:r>
            <a:endParaRPr dirty="0"/>
          </a:p>
        </p:txBody>
      </p:sp>
      <p:pic>
        <p:nvPicPr>
          <p:cNvPr id="175" name="Google Shape;17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3718" y="1133684"/>
            <a:ext cx="1614324" cy="121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0351" y="2462068"/>
            <a:ext cx="1425847" cy="13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81;p37">
            <a:extLst>
              <a:ext uri="{FF2B5EF4-FFF2-40B4-BE49-F238E27FC236}">
                <a16:creationId xmlns:a16="http://schemas.microsoft.com/office/drawing/2014/main" id="{90C37110-EF7A-E9F3-D53B-A0695FC98322}"/>
              </a:ext>
            </a:extLst>
          </p:cNvPr>
          <p:cNvSpPr txBox="1">
            <a:spLocks/>
          </p:cNvSpPr>
          <p:nvPr/>
        </p:nvSpPr>
        <p:spPr>
          <a:xfrm>
            <a:off x="343599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GB" sz="2400" dirty="0"/>
              <a:t>Den “</a:t>
            </a:r>
            <a:r>
              <a:rPr lang="en-GB" sz="2400" dirty="0" err="1"/>
              <a:t>analoge</a:t>
            </a:r>
            <a:r>
              <a:rPr lang="en-GB" sz="2400" dirty="0"/>
              <a:t>” </a:t>
            </a:r>
            <a:r>
              <a:rPr lang="en-GB" sz="2400" dirty="0" err="1"/>
              <a:t>verden</a:t>
            </a:r>
            <a:r>
              <a:rPr lang="en-GB" sz="2400" dirty="0"/>
              <a:t>.  Den “</a:t>
            </a:r>
            <a:r>
              <a:rPr lang="en-GB" sz="2400" dirty="0" err="1"/>
              <a:t>digitale</a:t>
            </a:r>
            <a:r>
              <a:rPr lang="en-GB" sz="2400" dirty="0"/>
              <a:t>” </a:t>
            </a:r>
            <a:r>
              <a:rPr lang="en-GB" sz="2400" dirty="0" err="1"/>
              <a:t>verden</a:t>
            </a:r>
            <a:endParaRPr lang="en-GB" sz="2400" dirty="0"/>
          </a:p>
          <a:p>
            <a:pPr algn="l"/>
            <a:endParaRPr lang="en-GB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Noen</a:t>
            </a:r>
            <a:r>
              <a:rPr lang="en" dirty="0"/>
              <a:t> </a:t>
            </a:r>
            <a:r>
              <a:rPr lang="en" dirty="0" err="1"/>
              <a:t>eller</a:t>
            </a:r>
            <a:r>
              <a:rPr lang="en" dirty="0"/>
              <a:t> alle?  I alle </a:t>
            </a:r>
            <a:r>
              <a:rPr lang="en" dirty="0" err="1"/>
              <a:t>situasjoner</a:t>
            </a:r>
            <a:r>
              <a:rPr lang="en" dirty="0"/>
              <a:t>?</a:t>
            </a:r>
            <a:endParaRPr dirty="0"/>
          </a:p>
        </p:txBody>
      </p:sp>
      <p:sp>
        <p:nvSpPr>
          <p:cNvPr id="182" name="Google Shape;182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Alle </a:t>
            </a:r>
            <a:r>
              <a:rPr lang="en" dirty="0" err="1"/>
              <a:t>eller</a:t>
            </a:r>
            <a:r>
              <a:rPr lang="en" dirty="0"/>
              <a:t> de </a:t>
            </a:r>
            <a:r>
              <a:rPr lang="en" dirty="0" err="1"/>
              <a:t>få</a:t>
            </a:r>
            <a:r>
              <a:rPr lang="en" dirty="0"/>
              <a:t>?  </a:t>
            </a:r>
            <a:r>
              <a:rPr lang="en" dirty="0" err="1"/>
              <a:t>Tilpasninger</a:t>
            </a:r>
            <a:r>
              <a:rPr lang="en" dirty="0"/>
              <a:t>?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Digitale</a:t>
            </a:r>
            <a:r>
              <a:rPr lang="en" dirty="0"/>
              <a:t> </a:t>
            </a:r>
            <a:r>
              <a:rPr lang="en" dirty="0" err="1"/>
              <a:t>teknologier</a:t>
            </a:r>
            <a:r>
              <a:rPr lang="en" dirty="0"/>
              <a:t> </a:t>
            </a:r>
            <a:r>
              <a:rPr lang="en-GB" dirty="0"/>
              <a:t>er </a:t>
            </a:r>
            <a:r>
              <a:rPr lang="en-GB" dirty="0" err="1"/>
              <a:t>gir</a:t>
            </a:r>
            <a:r>
              <a:rPr lang="en-GB" dirty="0"/>
              <a:t> </a:t>
            </a:r>
            <a:r>
              <a:rPr lang="en-GB" dirty="0" err="1"/>
              <a:t>mulgheter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Auto-</a:t>
            </a:r>
            <a:r>
              <a:rPr lang="en" dirty="0" err="1"/>
              <a:t>tolk</a:t>
            </a:r>
            <a:r>
              <a:rPr lang="en" dirty="0"/>
              <a:t>/tale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tekst</a:t>
            </a:r>
            <a:r>
              <a:rPr lang="en" dirty="0"/>
              <a:t>, </a:t>
            </a:r>
            <a:r>
              <a:rPr lang="en" dirty="0" err="1"/>
              <a:t>bilde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tekst</a:t>
            </a:r>
            <a:r>
              <a:rPr lang="en" dirty="0"/>
              <a:t>, </a:t>
            </a:r>
            <a:r>
              <a:rPr lang="en" dirty="0" err="1"/>
              <a:t>tekst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bilde</a:t>
            </a:r>
            <a:r>
              <a:rPr lang="en" dirty="0"/>
              <a:t> – </a:t>
            </a:r>
            <a:r>
              <a:rPr lang="en" dirty="0" err="1"/>
              <a:t>overgang</a:t>
            </a:r>
            <a:r>
              <a:rPr lang="en" dirty="0"/>
              <a:t> </a:t>
            </a:r>
            <a:r>
              <a:rPr lang="en" dirty="0" err="1"/>
              <a:t>mellom</a:t>
            </a:r>
            <a:r>
              <a:rPr lang="en" dirty="0"/>
              <a:t> </a:t>
            </a:r>
            <a:r>
              <a:rPr lang="en" dirty="0" err="1"/>
              <a:t>mønster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 err="1"/>
              <a:t>Ulike</a:t>
            </a:r>
            <a:r>
              <a:rPr lang="en" dirty="0"/>
              <a:t> </a:t>
            </a:r>
            <a:r>
              <a:rPr lang="en" dirty="0" err="1"/>
              <a:t>representasjoner</a:t>
            </a:r>
            <a:r>
              <a:rPr lang="en" dirty="0"/>
              <a:t> – for </a:t>
            </a:r>
            <a:r>
              <a:rPr lang="en" dirty="0" err="1"/>
              <a:t>ulike</a:t>
            </a:r>
            <a:r>
              <a:rPr lang="en" dirty="0"/>
              <a:t> </a:t>
            </a:r>
            <a:r>
              <a:rPr lang="en" dirty="0" err="1"/>
              <a:t>sanser</a:t>
            </a:r>
            <a:r>
              <a:rPr lang="en" dirty="0"/>
              <a:t>; e-</a:t>
            </a:r>
            <a:r>
              <a:rPr lang="en" dirty="0" err="1"/>
              <a:t>bok</a:t>
            </a:r>
            <a:r>
              <a:rPr lang="en" dirty="0"/>
              <a:t>/</a:t>
            </a:r>
            <a:r>
              <a:rPr lang="en" dirty="0" err="1"/>
              <a:t>lydbok</a:t>
            </a:r>
            <a:r>
              <a:rPr lang="en" dirty="0"/>
              <a:t>/</a:t>
            </a:r>
            <a:r>
              <a:rPr lang="en" dirty="0" err="1"/>
              <a:t>papirbok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 err="1"/>
              <a:t>Tilpasninger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Har det </a:t>
            </a:r>
            <a:r>
              <a:rPr lang="en" dirty="0" err="1"/>
              <a:t>egentlig</a:t>
            </a:r>
            <a:r>
              <a:rPr lang="en" dirty="0"/>
              <a:t> med </a:t>
            </a:r>
            <a:r>
              <a:rPr lang="en" dirty="0" err="1"/>
              <a:t>funksjonshemming</a:t>
            </a:r>
            <a:r>
              <a:rPr lang="en" dirty="0"/>
              <a:t> </a:t>
            </a:r>
            <a:r>
              <a:rPr lang="en" dirty="0" err="1"/>
              <a:t>eller</a:t>
            </a:r>
            <a:r>
              <a:rPr lang="en" dirty="0"/>
              <a:t> </a:t>
            </a:r>
            <a:r>
              <a:rPr lang="en" dirty="0" err="1"/>
              <a:t>funksjonsnedsettelse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gjøre</a:t>
            </a:r>
            <a:r>
              <a:rPr lang="en" dirty="0"/>
              <a:t>?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 err="1"/>
              <a:t>Funksjonsvariasjon</a:t>
            </a:r>
            <a:r>
              <a:rPr lang="en" dirty="0"/>
              <a:t>?  Situated abilities (</a:t>
            </a:r>
            <a:r>
              <a:rPr lang="en" dirty="0" err="1"/>
              <a:t>Saplacan</a:t>
            </a:r>
            <a:r>
              <a:rPr lang="en" dirty="0"/>
              <a:t>)?  Ability based </a:t>
            </a:r>
            <a:r>
              <a:rPr lang="en" dirty="0" err="1"/>
              <a:t>desig</a:t>
            </a:r>
            <a:r>
              <a:rPr lang="en" dirty="0"/>
              <a:t>? (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Wobbrock</a:t>
            </a:r>
            <a:r>
              <a:rPr lang="en-GB" b="0" i="0" dirty="0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)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83" name="Google Shape;183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Når</a:t>
            </a:r>
            <a:r>
              <a:rPr lang="en" dirty="0"/>
              <a:t> er </a:t>
            </a:r>
            <a:r>
              <a:rPr lang="en" dirty="0" err="1"/>
              <a:t>noe</a:t>
            </a:r>
            <a:r>
              <a:rPr lang="en" dirty="0"/>
              <a:t> </a:t>
            </a:r>
            <a:r>
              <a:rPr lang="en" dirty="0" err="1"/>
              <a:t>universelt</a:t>
            </a:r>
            <a:r>
              <a:rPr lang="en" dirty="0"/>
              <a:t> </a:t>
            </a:r>
            <a:r>
              <a:rPr lang="en" dirty="0" err="1"/>
              <a:t>utformet</a:t>
            </a:r>
            <a:r>
              <a:rPr lang="en" dirty="0"/>
              <a:t>?  </a:t>
            </a:r>
            <a:r>
              <a:rPr lang="en" dirty="0" err="1"/>
              <a:t>Evaluering</a:t>
            </a:r>
            <a:r>
              <a:rPr lang="en" dirty="0"/>
              <a:t>/testing</a:t>
            </a:r>
            <a:endParaRPr dirty="0"/>
          </a:p>
        </p:txBody>
      </p:sp>
      <p:sp>
        <p:nvSpPr>
          <p:cNvPr id="189" name="Google Shape;189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Automatisk</a:t>
            </a:r>
            <a:r>
              <a:rPr lang="en" dirty="0"/>
              <a:t> testing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måling</a:t>
            </a:r>
            <a:r>
              <a:rPr lang="en" dirty="0"/>
              <a:t>?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r>
              <a:rPr lang="en" dirty="0" err="1"/>
              <a:t>Døråpningen</a:t>
            </a:r>
            <a:r>
              <a:rPr lang="en" dirty="0"/>
              <a:t> er:  101 cm </a:t>
            </a:r>
            <a:r>
              <a:rPr lang="en" dirty="0" err="1"/>
              <a:t>i</a:t>
            </a:r>
            <a:r>
              <a:rPr lang="en" dirty="0"/>
              <a:t> </a:t>
            </a:r>
            <a:r>
              <a:rPr lang="en" dirty="0" err="1"/>
              <a:t>lysåpningen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r>
              <a:rPr lang="en" dirty="0" err="1"/>
              <a:t>Portalen</a:t>
            </a:r>
            <a:r>
              <a:rPr lang="en" dirty="0"/>
              <a:t>, </a:t>
            </a:r>
            <a:r>
              <a:rPr lang="en" dirty="0" err="1"/>
              <a:t>hjemmesiden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banken</a:t>
            </a:r>
            <a:r>
              <a:rPr lang="en" dirty="0"/>
              <a:t> er:  ?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" dirty="0" err="1"/>
              <a:t>Trenger</a:t>
            </a:r>
            <a:r>
              <a:rPr lang="en" dirty="0"/>
              <a:t> vi </a:t>
            </a:r>
            <a:r>
              <a:rPr lang="en" dirty="0" err="1"/>
              <a:t>brukerne</a:t>
            </a:r>
            <a:r>
              <a:rPr lang="en" dirty="0"/>
              <a:t> 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evaluere</a:t>
            </a:r>
            <a:r>
              <a:rPr lang="en" dirty="0"/>
              <a:t>?  </a:t>
            </a:r>
            <a:r>
              <a:rPr lang="en" dirty="0" err="1"/>
              <a:t>Brukerundersøkelser</a:t>
            </a:r>
            <a:r>
              <a:rPr lang="en" dirty="0"/>
              <a:t>?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 err="1"/>
              <a:t>Hva</a:t>
            </a:r>
            <a:r>
              <a:rPr lang="en" dirty="0"/>
              <a:t> </a:t>
            </a:r>
            <a:r>
              <a:rPr lang="en" dirty="0" err="1"/>
              <a:t>kan</a:t>
            </a:r>
            <a:r>
              <a:rPr lang="en" dirty="0"/>
              <a:t> </a:t>
            </a:r>
            <a:r>
              <a:rPr lang="en" dirty="0" err="1"/>
              <a:t>automatiseres</a:t>
            </a:r>
            <a:r>
              <a:rPr lang="en" dirty="0"/>
              <a:t> av tester?</a:t>
            </a:r>
            <a:endParaRPr dirty="0"/>
          </a:p>
        </p:txBody>
      </p:sp>
      <p:sp>
        <p:nvSpPr>
          <p:cNvPr id="190" name="Google Shape;190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Modeller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tenke</a:t>
            </a:r>
            <a:r>
              <a:rPr lang="en" dirty="0"/>
              <a:t> </a:t>
            </a:r>
            <a:r>
              <a:rPr lang="en" dirty="0" err="1"/>
              <a:t>tilgjengelighet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inkludering</a:t>
            </a:r>
            <a:r>
              <a:rPr lang="en" dirty="0"/>
              <a:t> med</a:t>
            </a:r>
            <a:endParaRPr dirty="0"/>
          </a:p>
        </p:txBody>
      </p:sp>
      <p:sp>
        <p:nvSpPr>
          <p:cNvPr id="196" name="Google Shape;196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GAP </a:t>
            </a:r>
            <a:r>
              <a:rPr lang="en" b="1" dirty="0" err="1"/>
              <a:t>modellen</a:t>
            </a:r>
            <a:r>
              <a:rPr lang="en" b="1" dirty="0"/>
              <a:t> </a:t>
            </a:r>
            <a:r>
              <a:rPr lang="en" dirty="0"/>
              <a:t>– ja det er et gap (</a:t>
            </a:r>
            <a:r>
              <a:rPr lang="en" dirty="0" err="1"/>
              <a:t>samme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norsk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engelsk</a:t>
            </a:r>
            <a:r>
              <a:rPr lang="en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Brukbarhetspyramiden</a:t>
            </a:r>
            <a:r>
              <a:rPr lang="en" dirty="0"/>
              <a:t> –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pyramide</a:t>
            </a:r>
            <a:r>
              <a:rPr lang="en" dirty="0"/>
              <a:t> er </a:t>
            </a:r>
            <a:r>
              <a:rPr lang="en" dirty="0" err="1"/>
              <a:t>stor</a:t>
            </a:r>
            <a:r>
              <a:rPr lang="en" dirty="0"/>
              <a:t> ne</a:t>
            </a:r>
            <a:r>
              <a:rPr lang="en-GB" dirty="0"/>
              <a:t>de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liten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toppen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 err="1"/>
              <a:t>Medisinsk</a:t>
            </a:r>
            <a:r>
              <a:rPr lang="en" b="1" dirty="0"/>
              <a:t> </a:t>
            </a:r>
            <a:r>
              <a:rPr lang="en" b="1" dirty="0" err="1"/>
              <a:t>modell</a:t>
            </a:r>
            <a:r>
              <a:rPr lang="en" b="1" dirty="0"/>
              <a:t> </a:t>
            </a:r>
            <a:r>
              <a:rPr lang="en" dirty="0"/>
              <a:t>– </a:t>
            </a:r>
            <a:r>
              <a:rPr lang="en" dirty="0" err="1"/>
              <a:t>medisin</a:t>
            </a:r>
            <a:r>
              <a:rPr lang="en" dirty="0"/>
              <a:t> </a:t>
            </a:r>
            <a:r>
              <a:rPr lang="en" err="1"/>
              <a:t>og</a:t>
            </a:r>
            <a:r>
              <a:rPr lang="en"/>
              <a:t> diagnose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 err="1"/>
              <a:t>Sosial</a:t>
            </a:r>
            <a:r>
              <a:rPr lang="en" b="1" dirty="0"/>
              <a:t> </a:t>
            </a:r>
            <a:r>
              <a:rPr lang="en" b="1" dirty="0" err="1"/>
              <a:t>modell</a:t>
            </a:r>
            <a:r>
              <a:rPr lang="en" b="1" dirty="0"/>
              <a:t> </a:t>
            </a:r>
            <a:r>
              <a:rPr lang="en" dirty="0"/>
              <a:t>– det </a:t>
            </a:r>
            <a:r>
              <a:rPr lang="en" dirty="0" err="1"/>
              <a:t>sosiale</a:t>
            </a:r>
            <a:r>
              <a:rPr lang="en" dirty="0"/>
              <a:t> er </a:t>
            </a:r>
            <a:r>
              <a:rPr lang="en" dirty="0" err="1"/>
              <a:t>basert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relasjoner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Kombinert</a:t>
            </a:r>
            <a:r>
              <a:rPr lang="en" dirty="0"/>
              <a:t> </a:t>
            </a:r>
            <a:r>
              <a:rPr lang="en" dirty="0" err="1"/>
              <a:t>sosial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medisinsk</a:t>
            </a:r>
            <a:r>
              <a:rPr lang="en" dirty="0"/>
              <a:t> </a:t>
            </a:r>
            <a:r>
              <a:rPr lang="en" dirty="0" err="1"/>
              <a:t>modell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97" name="Google Shape;197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203" name="Google Shape;203;p40"/>
          <p:cNvPicPr preferRelativeResize="0"/>
          <p:nvPr/>
        </p:nvPicPr>
        <p:blipFill rotWithShape="1">
          <a:blip r:embed="rId3">
            <a:alphaModFix/>
          </a:blip>
          <a:srcRect l="29660" t="33486" r="30575" b="20515"/>
          <a:stretch/>
        </p:blipFill>
        <p:spPr>
          <a:xfrm>
            <a:off x="615238" y="0"/>
            <a:ext cx="8065936" cy="524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0"/>
          <p:cNvSpPr txBox="1"/>
          <p:nvPr/>
        </p:nvSpPr>
        <p:spPr>
          <a:xfrm>
            <a:off x="5535475" y="4300675"/>
            <a:ext cx="73428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 Stortingsmelding 40 (2002-2003)</a:t>
            </a:r>
            <a:endParaRPr/>
          </a:p>
        </p:txBody>
      </p:sp>
      <p:pic>
        <p:nvPicPr>
          <p:cNvPr id="2" name="Google Shape;203;p40">
            <a:extLst>
              <a:ext uri="{FF2B5EF4-FFF2-40B4-BE49-F238E27FC236}">
                <a16:creationId xmlns:a16="http://schemas.microsoft.com/office/drawing/2014/main" id="{DB6D8EBF-B652-5DBA-8F68-DB3DEA2738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9660" t="33486" r="30575" b="20515"/>
          <a:stretch/>
        </p:blipFill>
        <p:spPr>
          <a:xfrm>
            <a:off x="767638" y="152400"/>
            <a:ext cx="8065936" cy="524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88;p38">
            <a:extLst>
              <a:ext uri="{FF2B5EF4-FFF2-40B4-BE49-F238E27FC236}">
                <a16:creationId xmlns:a16="http://schemas.microsoft.com/office/drawing/2014/main" id="{298EE71C-3CDD-32DB-9F78-51F535779FE4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GB" dirty="0"/>
              <a:t>Gap </a:t>
            </a:r>
            <a:r>
              <a:rPr lang="en-GB" dirty="0" err="1"/>
              <a:t>modellen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11" name="Google Shape;211;p41"/>
          <p:cNvPicPr preferRelativeResize="0"/>
          <p:nvPr/>
        </p:nvPicPr>
        <p:blipFill rotWithShape="1">
          <a:blip r:embed="rId3">
            <a:alphaModFix/>
          </a:blip>
          <a:srcRect l="27539" t="27601" r="28128" b="17039"/>
          <a:stretch/>
        </p:blipFill>
        <p:spPr>
          <a:xfrm>
            <a:off x="719278" y="0"/>
            <a:ext cx="732649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1;p41">
            <a:extLst>
              <a:ext uri="{FF2B5EF4-FFF2-40B4-BE49-F238E27FC236}">
                <a16:creationId xmlns:a16="http://schemas.microsoft.com/office/drawing/2014/main" id="{C773683D-0C69-401E-BA5C-37DDE3293E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539" t="27601" r="28128" b="17039"/>
          <a:stretch/>
        </p:blipFill>
        <p:spPr>
          <a:xfrm>
            <a:off x="806364" y="0"/>
            <a:ext cx="73264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88;p38">
            <a:extLst>
              <a:ext uri="{FF2B5EF4-FFF2-40B4-BE49-F238E27FC236}">
                <a16:creationId xmlns:a16="http://schemas.microsoft.com/office/drawing/2014/main" id="{34A92A00-940C-8959-E31D-9DDDBA68B5AE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GB" sz="1800" dirty="0" err="1"/>
              <a:t>Brukbarhetspyramiden</a:t>
            </a:r>
            <a:endParaRPr lang="en-GB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18" name="Google Shape;218;p42"/>
          <p:cNvSpPr txBox="1"/>
          <p:nvPr/>
        </p:nvSpPr>
        <p:spPr>
          <a:xfrm>
            <a:off x="25150" y="73786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Medisinsk modell </a:t>
            </a:r>
            <a:endParaRPr sz="24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(WHO 1980):</a:t>
            </a:r>
            <a:endParaRPr sz="2400" b="1">
              <a:solidFill>
                <a:srgbClr val="000000"/>
              </a:solidFill>
            </a:endParaRPr>
          </a:p>
        </p:txBody>
      </p:sp>
      <p:grpSp>
        <p:nvGrpSpPr>
          <p:cNvPr id="219" name="Google Shape;219;p42"/>
          <p:cNvGrpSpPr/>
          <p:nvPr/>
        </p:nvGrpSpPr>
        <p:grpSpPr>
          <a:xfrm>
            <a:off x="318045" y="1986070"/>
            <a:ext cx="3347584" cy="2909515"/>
            <a:chOff x="-121887" y="126643"/>
            <a:chExt cx="3347584" cy="2909515"/>
          </a:xfrm>
        </p:grpSpPr>
        <p:sp>
          <p:nvSpPr>
            <p:cNvPr id="220" name="Google Shape;220;p42"/>
            <p:cNvSpPr/>
            <p:nvPr/>
          </p:nvSpPr>
          <p:spPr>
            <a:xfrm>
              <a:off x="-121887" y="126643"/>
              <a:ext cx="3283500" cy="7896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2"/>
            <p:cNvSpPr txBox="1"/>
            <p:nvPr/>
          </p:nvSpPr>
          <p:spPr>
            <a:xfrm>
              <a:off x="-98758" y="149772"/>
              <a:ext cx="18714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Funksjonsnedsettelse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(Fysiologisk)</a:t>
              </a: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2"/>
            <p:cNvSpPr/>
            <p:nvPr/>
          </p:nvSpPr>
          <p:spPr>
            <a:xfrm>
              <a:off x="0" y="1204370"/>
              <a:ext cx="2998200" cy="6681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2"/>
            <p:cNvSpPr txBox="1"/>
            <p:nvPr/>
          </p:nvSpPr>
          <p:spPr>
            <a:xfrm>
              <a:off x="19568" y="1223938"/>
              <a:ext cx="1900200" cy="62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Funksjonshemning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(Funksjonelt)</a:t>
              </a: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42"/>
            <p:cNvSpPr/>
            <p:nvPr/>
          </p:nvSpPr>
          <p:spPr>
            <a:xfrm>
              <a:off x="65219" y="2212484"/>
              <a:ext cx="3004500" cy="5460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2"/>
            <p:cNvSpPr txBox="1"/>
            <p:nvPr/>
          </p:nvSpPr>
          <p:spPr>
            <a:xfrm>
              <a:off x="81210" y="2228475"/>
              <a:ext cx="1911300" cy="51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Handikap 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(Sosialt)</a:t>
              </a: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42"/>
            <p:cNvSpPr/>
            <p:nvPr/>
          </p:nvSpPr>
          <p:spPr>
            <a:xfrm>
              <a:off x="2201498" y="896503"/>
              <a:ext cx="768300" cy="7683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E7F2F3">
                <a:alpha val="89800"/>
              </a:srgbClr>
            </a:solidFill>
            <a:ln w="25400" cap="flat" cmpd="sng">
              <a:solidFill>
                <a:srgbClr val="E7F2F3">
                  <a:alpha val="898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2"/>
            <p:cNvSpPr txBox="1"/>
            <p:nvPr/>
          </p:nvSpPr>
          <p:spPr>
            <a:xfrm>
              <a:off x="2374395" y="896503"/>
              <a:ext cx="422700" cy="57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450" tIns="44450" rIns="44450" bIns="44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42"/>
            <p:cNvSpPr/>
            <p:nvPr/>
          </p:nvSpPr>
          <p:spPr>
            <a:xfrm>
              <a:off x="2457397" y="2267858"/>
              <a:ext cx="768300" cy="7683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E7F2F3">
                <a:alpha val="89800"/>
              </a:srgbClr>
            </a:solidFill>
            <a:ln w="25400" cap="flat" cmpd="sng">
              <a:solidFill>
                <a:srgbClr val="E7F2F3">
                  <a:alpha val="898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2"/>
            <p:cNvSpPr txBox="1"/>
            <p:nvPr/>
          </p:nvSpPr>
          <p:spPr>
            <a:xfrm>
              <a:off x="2630294" y="2267858"/>
              <a:ext cx="422700" cy="57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450" tIns="44450" rIns="44450" bIns="44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" name="Google Shape;230;p42"/>
          <p:cNvSpPr txBox="1"/>
          <p:nvPr/>
        </p:nvSpPr>
        <p:spPr>
          <a:xfrm>
            <a:off x="4212975" y="73786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Sosial modell (generisk):</a:t>
            </a:r>
            <a:endParaRPr sz="2400" b="1">
              <a:solidFill>
                <a:srgbClr val="000000"/>
              </a:solidFill>
            </a:endParaRPr>
          </a:p>
        </p:txBody>
      </p:sp>
      <p:grpSp>
        <p:nvGrpSpPr>
          <p:cNvPr id="231" name="Google Shape;231;p42"/>
          <p:cNvGrpSpPr/>
          <p:nvPr/>
        </p:nvGrpSpPr>
        <p:grpSpPr>
          <a:xfrm>
            <a:off x="4212975" y="1684241"/>
            <a:ext cx="4041874" cy="3338197"/>
            <a:chOff x="0" y="306616"/>
            <a:chExt cx="4041874" cy="3338197"/>
          </a:xfrm>
        </p:grpSpPr>
        <p:sp>
          <p:nvSpPr>
            <p:cNvPr id="232" name="Google Shape;232;p42"/>
            <p:cNvSpPr/>
            <p:nvPr/>
          </p:nvSpPr>
          <p:spPr>
            <a:xfrm>
              <a:off x="586404" y="1388213"/>
              <a:ext cx="2868900" cy="22566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2"/>
            <p:cNvSpPr txBox="1"/>
            <p:nvPr/>
          </p:nvSpPr>
          <p:spPr>
            <a:xfrm>
              <a:off x="1006554" y="1718663"/>
              <a:ext cx="2028600" cy="159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Funksjonshemming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en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(Politisk, kulturelt og</a:t>
              </a:r>
              <a:r>
                <a:rPr lang="en" sz="1800" b="0" i="1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sosialt fenomen)</a:t>
              </a: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2"/>
            <p:cNvSpPr/>
            <p:nvPr/>
          </p:nvSpPr>
          <p:spPr>
            <a:xfrm rot="-8175251">
              <a:off x="514648" y="1208678"/>
              <a:ext cx="659040" cy="363684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D7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2"/>
            <p:cNvSpPr/>
            <p:nvPr/>
          </p:nvSpPr>
          <p:spPr>
            <a:xfrm>
              <a:off x="0" y="678058"/>
              <a:ext cx="1212000" cy="9696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2"/>
            <p:cNvSpPr txBox="1"/>
            <p:nvPr/>
          </p:nvSpPr>
          <p:spPr>
            <a:xfrm>
              <a:off x="28396" y="706454"/>
              <a:ext cx="1155000" cy="91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Sosiale faktorer</a:t>
              </a:r>
              <a:endPara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42"/>
            <p:cNvSpPr/>
            <p:nvPr/>
          </p:nvSpPr>
          <p:spPr>
            <a:xfrm rot="-5400000">
              <a:off x="1738902" y="891587"/>
              <a:ext cx="564000" cy="36360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D7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2"/>
            <p:cNvSpPr/>
            <p:nvPr/>
          </p:nvSpPr>
          <p:spPr>
            <a:xfrm>
              <a:off x="1414937" y="306616"/>
              <a:ext cx="1212000" cy="9696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2"/>
            <p:cNvSpPr txBox="1"/>
            <p:nvPr/>
          </p:nvSpPr>
          <p:spPr>
            <a:xfrm>
              <a:off x="1443333" y="335012"/>
              <a:ext cx="1155000" cy="91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Kulturelle faktorer</a:t>
              </a:r>
              <a:endPara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2"/>
            <p:cNvSpPr/>
            <p:nvPr/>
          </p:nvSpPr>
          <p:spPr>
            <a:xfrm rot="-2624749">
              <a:off x="2868157" y="1208766"/>
              <a:ext cx="659040" cy="363684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D7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2"/>
            <p:cNvSpPr/>
            <p:nvPr/>
          </p:nvSpPr>
          <p:spPr>
            <a:xfrm>
              <a:off x="2829874" y="678056"/>
              <a:ext cx="1212000" cy="9696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2"/>
            <p:cNvSpPr txBox="1"/>
            <p:nvPr/>
          </p:nvSpPr>
          <p:spPr>
            <a:xfrm>
              <a:off x="2858270" y="706452"/>
              <a:ext cx="1155000" cy="91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Politisk-økonomiske faktorer</a:t>
              </a:r>
              <a:endPara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48" name="Google Shape;248;p43"/>
          <p:cNvSpPr txBox="1"/>
          <p:nvPr/>
        </p:nvSpPr>
        <p:spPr>
          <a:xfrm>
            <a:off x="1255000" y="378075"/>
            <a:ext cx="6336300" cy="8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000000"/>
                </a:solidFill>
              </a:rPr>
              <a:t>Sosial modell (revidert):</a:t>
            </a:r>
            <a:br>
              <a:rPr lang="en" sz="3200" b="1">
                <a:solidFill>
                  <a:srgbClr val="000000"/>
                </a:solidFill>
              </a:rPr>
            </a:br>
            <a:endParaRPr sz="3200" b="1">
              <a:solidFill>
                <a:srgbClr val="000000"/>
              </a:solidFill>
            </a:endParaRPr>
          </a:p>
        </p:txBody>
      </p:sp>
      <p:grpSp>
        <p:nvGrpSpPr>
          <p:cNvPr id="249" name="Google Shape;249;p43"/>
          <p:cNvGrpSpPr/>
          <p:nvPr/>
        </p:nvGrpSpPr>
        <p:grpSpPr>
          <a:xfrm>
            <a:off x="1543045" y="838189"/>
            <a:ext cx="6153199" cy="4057771"/>
            <a:chOff x="281822" y="-369620"/>
            <a:chExt cx="6422293" cy="4232135"/>
          </a:xfrm>
        </p:grpSpPr>
        <p:sp>
          <p:nvSpPr>
            <p:cNvPr id="250" name="Google Shape;250;p43"/>
            <p:cNvSpPr/>
            <p:nvPr/>
          </p:nvSpPr>
          <p:spPr>
            <a:xfrm>
              <a:off x="1507166" y="811215"/>
              <a:ext cx="3879300" cy="30513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3"/>
            <p:cNvSpPr txBox="1"/>
            <p:nvPr/>
          </p:nvSpPr>
          <p:spPr>
            <a:xfrm>
              <a:off x="2075296" y="1258052"/>
              <a:ext cx="2743200" cy="215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Funksjonshemming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en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(Politisk, kulturelt,</a:t>
              </a:r>
              <a:r>
                <a:rPr lang="en" sz="1800" b="0" i="1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sosialt </a:t>
              </a:r>
              <a:r>
                <a:rPr lang="en" sz="1800" b="0" i="1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og fysiologisk</a:t>
              </a:r>
              <a:r>
                <a:rPr lang="en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fenomen)</a:t>
              </a: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43"/>
            <p:cNvSpPr/>
            <p:nvPr/>
          </p:nvSpPr>
          <p:spPr>
            <a:xfrm rot="-9507623">
              <a:off x="1079276" y="1279599"/>
              <a:ext cx="621826" cy="491467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D7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3"/>
            <p:cNvSpPr/>
            <p:nvPr/>
          </p:nvSpPr>
          <p:spPr>
            <a:xfrm>
              <a:off x="281822" y="755760"/>
              <a:ext cx="1638600" cy="13110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3"/>
            <p:cNvSpPr txBox="1"/>
            <p:nvPr/>
          </p:nvSpPr>
          <p:spPr>
            <a:xfrm>
              <a:off x="320220" y="794158"/>
              <a:ext cx="1561800" cy="123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Sosiale faktorer</a:t>
              </a:r>
              <a:endPara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43"/>
            <p:cNvSpPr/>
            <p:nvPr/>
          </p:nvSpPr>
          <p:spPr>
            <a:xfrm rot="-6699958">
              <a:off x="2469568" y="341225"/>
              <a:ext cx="565555" cy="49163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D7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3"/>
            <p:cNvSpPr/>
            <p:nvPr/>
          </p:nvSpPr>
          <p:spPr>
            <a:xfrm>
              <a:off x="1828750" y="-331317"/>
              <a:ext cx="1638600" cy="13110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3"/>
            <p:cNvSpPr txBox="1"/>
            <p:nvPr/>
          </p:nvSpPr>
          <p:spPr>
            <a:xfrm>
              <a:off x="1790463" y="-369620"/>
              <a:ext cx="1638600" cy="131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Fysiologiske faktorer</a:t>
              </a:r>
              <a:endPara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43"/>
            <p:cNvSpPr/>
            <p:nvPr/>
          </p:nvSpPr>
          <p:spPr>
            <a:xfrm rot="-3900634">
              <a:off x="3954913" y="352642"/>
              <a:ext cx="605040" cy="491622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D7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3"/>
            <p:cNvSpPr/>
            <p:nvPr/>
          </p:nvSpPr>
          <p:spPr>
            <a:xfrm>
              <a:off x="3566020" y="-331317"/>
              <a:ext cx="1638600" cy="13110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3"/>
            <p:cNvSpPr txBox="1"/>
            <p:nvPr/>
          </p:nvSpPr>
          <p:spPr>
            <a:xfrm>
              <a:off x="3604418" y="-292919"/>
              <a:ext cx="1561800" cy="123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Kulturelle faktorer</a:t>
              </a:r>
              <a:endPara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43"/>
            <p:cNvSpPr/>
            <p:nvPr/>
          </p:nvSpPr>
          <p:spPr>
            <a:xfrm rot="-1248904">
              <a:off x="5207678" y="1296222"/>
              <a:ext cx="660189" cy="491648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D7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3"/>
            <p:cNvSpPr/>
            <p:nvPr/>
          </p:nvSpPr>
          <p:spPr>
            <a:xfrm>
              <a:off x="5027114" y="769210"/>
              <a:ext cx="1638600" cy="1311000"/>
            </a:xfrm>
            <a:prstGeom prst="roundRect">
              <a:avLst>
                <a:gd name="adj" fmla="val 1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3"/>
            <p:cNvSpPr txBox="1"/>
            <p:nvPr/>
          </p:nvSpPr>
          <p:spPr>
            <a:xfrm>
              <a:off x="5065515" y="730941"/>
              <a:ext cx="1638600" cy="131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Politisk-økonomiske faktorer</a:t>
              </a:r>
              <a:endPara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69" name="Google Shape;269;p44"/>
          <p:cNvSpPr txBox="1"/>
          <p:nvPr/>
        </p:nvSpPr>
        <p:spPr>
          <a:xfrm>
            <a:off x="692275" y="462725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000000"/>
                </a:solidFill>
              </a:rPr>
              <a:t>Implikasjoner av å bruke et sosial modell-perspektiv</a:t>
            </a:r>
            <a:endParaRPr sz="3200" b="1">
              <a:solidFill>
                <a:srgbClr val="000000"/>
              </a:solidFill>
            </a:endParaRPr>
          </a:p>
        </p:txBody>
      </p:sp>
      <p:sp>
        <p:nvSpPr>
          <p:cNvPr id="270" name="Google Shape;270;p44"/>
          <p:cNvSpPr txBox="1"/>
          <p:nvPr/>
        </p:nvSpPr>
        <p:spPr>
          <a:xfrm>
            <a:off x="692275" y="1605725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" sz="2800">
                <a:solidFill>
                  <a:srgbClr val="000000"/>
                </a:solidFill>
              </a:rPr>
              <a:t>Funksjonshemning er ikke noe som </a:t>
            </a:r>
            <a:r>
              <a:rPr lang="en" sz="2800" i="1">
                <a:solidFill>
                  <a:srgbClr val="000000"/>
                </a:solidFill>
              </a:rPr>
              <a:t>er</a:t>
            </a:r>
            <a:r>
              <a:rPr lang="en" sz="2800">
                <a:solidFill>
                  <a:srgbClr val="000000"/>
                </a:solidFill>
              </a:rPr>
              <a:t>, det er noe vi </a:t>
            </a:r>
            <a:r>
              <a:rPr lang="en" sz="2800" i="1">
                <a:solidFill>
                  <a:srgbClr val="000000"/>
                </a:solidFill>
              </a:rPr>
              <a:t>gjør</a:t>
            </a:r>
            <a:r>
              <a:rPr lang="en" sz="2800">
                <a:solidFill>
                  <a:srgbClr val="000000"/>
                </a:solidFill>
              </a:rPr>
              <a:t>. Funksjonshemning kan skapes, forverres, eller minimeres.</a:t>
            </a:r>
            <a:endParaRPr sz="2800">
              <a:solidFill>
                <a:srgbClr val="000000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" sz="2800">
                <a:solidFill>
                  <a:srgbClr val="000000"/>
                </a:solidFill>
              </a:rPr>
              <a:t>Det er ikke mulig å forstå </a:t>
            </a:r>
            <a:r>
              <a:rPr lang="en" sz="2800"/>
              <a:t>funksjonshemming</a:t>
            </a:r>
            <a:r>
              <a:rPr lang="en" sz="2800">
                <a:solidFill>
                  <a:srgbClr val="000000"/>
                </a:solidFill>
              </a:rPr>
              <a:t> bare ved å fokusere på ”funksjonshemmedes behov og forutsetninger” – man må se på den </a:t>
            </a:r>
            <a:r>
              <a:rPr lang="en" sz="2800" i="1">
                <a:solidFill>
                  <a:srgbClr val="000000"/>
                </a:solidFill>
              </a:rPr>
              <a:t>sosiale rammen</a:t>
            </a:r>
            <a:r>
              <a:rPr lang="en" sz="2800">
                <a:solidFill>
                  <a:srgbClr val="000000"/>
                </a:solidFill>
              </a:rPr>
              <a:t>.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VIPPS – </a:t>
            </a:r>
            <a:r>
              <a:rPr lang="en" dirty="0" err="1"/>
              <a:t>eksempel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prosess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produkt</a:t>
            </a:r>
            <a:endParaRPr dirty="0"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Video </a:t>
            </a:r>
            <a:r>
              <a:rPr lang="en" dirty="0" err="1"/>
              <a:t>på</a:t>
            </a:r>
            <a:r>
              <a:rPr lang="en" dirty="0"/>
              <a:t> ca 5 </a:t>
            </a:r>
            <a:r>
              <a:rPr lang="en" dirty="0" err="1"/>
              <a:t>minutter</a:t>
            </a:r>
            <a:r>
              <a:rPr lang="en" dirty="0"/>
              <a:t> - </a:t>
            </a:r>
            <a:r>
              <a:rPr lang="en" dirty="0" err="1"/>
              <a:t>forteller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historie</a:t>
            </a:r>
            <a:r>
              <a:rPr lang="en" dirty="0"/>
              <a:t> om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ikke</a:t>
            </a:r>
            <a:r>
              <a:rPr lang="en" dirty="0"/>
              <a:t> </a:t>
            </a:r>
            <a:r>
              <a:rPr lang="en" dirty="0" err="1"/>
              <a:t>jobbe</a:t>
            </a:r>
            <a:r>
              <a:rPr lang="en" dirty="0"/>
              <a:t> med </a:t>
            </a:r>
            <a:r>
              <a:rPr lang="en" dirty="0" err="1"/>
              <a:t>universell</a:t>
            </a:r>
            <a:r>
              <a:rPr lang="en" dirty="0"/>
              <a:t> </a:t>
            </a:r>
            <a:r>
              <a:rPr lang="en" dirty="0" err="1"/>
              <a:t>utforming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mangfold</a:t>
            </a:r>
            <a:r>
              <a:rPr lang="en" dirty="0"/>
              <a:t>/”</a:t>
            </a:r>
            <a:r>
              <a:rPr lang="en" dirty="0" err="1"/>
              <a:t>normalbruker</a:t>
            </a:r>
            <a:r>
              <a:rPr lang="en" dirty="0"/>
              <a:t>”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r>
              <a:rPr lang="en" dirty="0" err="1"/>
              <a:t>jobbe</a:t>
            </a:r>
            <a:r>
              <a:rPr lang="en" dirty="0"/>
              <a:t> med UU - </a:t>
            </a:r>
            <a:r>
              <a:rPr lang="en" dirty="0" err="1"/>
              <a:t>prosess</a:t>
            </a:r>
            <a:r>
              <a:rPr lang="en" dirty="0"/>
              <a:t>;)</a:t>
            </a:r>
            <a:endParaRPr lang="en" u="sng" dirty="0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u="sng" dirty="0">
                <a:solidFill>
                  <a:schemeClr val="hlink"/>
                </a:solidFill>
              </a:rPr>
              <a:t>https://</a:t>
            </a:r>
            <a:r>
              <a:rPr lang="en-GB" u="sng" dirty="0" err="1">
                <a:solidFill>
                  <a:schemeClr val="hlink"/>
                </a:solidFill>
              </a:rPr>
              <a:t>doga.no</a:t>
            </a:r>
            <a:r>
              <a:rPr lang="en-GB" u="sng" dirty="0">
                <a:solidFill>
                  <a:schemeClr val="hlink"/>
                </a:solidFill>
              </a:rPr>
              <a:t>/</a:t>
            </a:r>
            <a:r>
              <a:rPr lang="en-GB" u="sng" dirty="0" err="1">
                <a:solidFill>
                  <a:schemeClr val="hlink"/>
                </a:solidFill>
              </a:rPr>
              <a:t>aktiviteter</a:t>
            </a:r>
            <a:r>
              <a:rPr lang="en-GB" u="sng" dirty="0">
                <a:solidFill>
                  <a:schemeClr val="hlink"/>
                </a:solidFill>
              </a:rPr>
              <a:t>/</a:t>
            </a:r>
            <a:r>
              <a:rPr lang="en-GB" u="sng" dirty="0" err="1">
                <a:solidFill>
                  <a:schemeClr val="hlink"/>
                </a:solidFill>
              </a:rPr>
              <a:t>dogas-priser</a:t>
            </a:r>
            <a:r>
              <a:rPr lang="en-GB" u="sng" dirty="0">
                <a:solidFill>
                  <a:schemeClr val="hlink"/>
                </a:solidFill>
              </a:rPr>
              <a:t>/</a:t>
            </a:r>
            <a:r>
              <a:rPr lang="en-GB" u="sng" dirty="0" err="1">
                <a:solidFill>
                  <a:schemeClr val="hlink"/>
                </a:solidFill>
              </a:rPr>
              <a:t>innovasjonsprisen</a:t>
            </a:r>
            <a:r>
              <a:rPr lang="en-GB" u="sng" dirty="0">
                <a:solidFill>
                  <a:schemeClr val="hlink"/>
                </a:solidFill>
              </a:rPr>
              <a:t>-for-</a:t>
            </a:r>
            <a:r>
              <a:rPr lang="en-GB" u="sng" dirty="0" err="1">
                <a:solidFill>
                  <a:schemeClr val="hlink"/>
                </a:solidFill>
              </a:rPr>
              <a:t>inkluderende</a:t>
            </a:r>
            <a:r>
              <a:rPr lang="en-GB" u="sng" dirty="0">
                <a:solidFill>
                  <a:schemeClr val="hlink"/>
                </a:solidFill>
              </a:rPr>
              <a:t>-design/</a:t>
            </a:r>
            <a:r>
              <a:rPr lang="en-GB" u="sng" dirty="0" err="1">
                <a:solidFill>
                  <a:schemeClr val="hlink"/>
                </a:solidFill>
              </a:rPr>
              <a:t>vinnere</a:t>
            </a:r>
            <a:r>
              <a:rPr lang="en-GB" u="sng" dirty="0">
                <a:solidFill>
                  <a:schemeClr val="hlink"/>
                </a:solidFill>
              </a:rPr>
              <a:t>-</a:t>
            </a:r>
            <a:r>
              <a:rPr lang="en-GB" u="sng" dirty="0" err="1">
                <a:solidFill>
                  <a:schemeClr val="hlink"/>
                </a:solidFill>
              </a:rPr>
              <a:t>av</a:t>
            </a:r>
            <a:r>
              <a:rPr lang="en-GB" u="sng" dirty="0">
                <a:solidFill>
                  <a:schemeClr val="hlink"/>
                </a:solidFill>
              </a:rPr>
              <a:t>-</a:t>
            </a:r>
            <a:r>
              <a:rPr lang="en-GB" u="sng" dirty="0" err="1">
                <a:solidFill>
                  <a:schemeClr val="hlink"/>
                </a:solidFill>
              </a:rPr>
              <a:t>innovasjonprisen</a:t>
            </a:r>
            <a:r>
              <a:rPr lang="en-GB" u="sng" dirty="0">
                <a:solidFill>
                  <a:schemeClr val="hlink"/>
                </a:solidFill>
              </a:rPr>
              <a:t>-for-</a:t>
            </a:r>
            <a:r>
              <a:rPr lang="en-GB" u="sng" dirty="0" err="1">
                <a:solidFill>
                  <a:schemeClr val="hlink"/>
                </a:solidFill>
              </a:rPr>
              <a:t>universell</a:t>
            </a:r>
            <a:r>
              <a:rPr lang="en-GB" u="sng" dirty="0">
                <a:solidFill>
                  <a:schemeClr val="hlink"/>
                </a:solidFill>
              </a:rPr>
              <a:t>-</a:t>
            </a:r>
            <a:r>
              <a:rPr lang="en-GB" u="sng" dirty="0" err="1">
                <a:solidFill>
                  <a:schemeClr val="hlink"/>
                </a:solidFill>
              </a:rPr>
              <a:t>utforming</a:t>
            </a:r>
            <a:r>
              <a:rPr lang="en-GB" u="sng" dirty="0">
                <a:solidFill>
                  <a:schemeClr val="hlink"/>
                </a:solidFill>
              </a:rPr>
              <a:t>/</a:t>
            </a:r>
            <a:r>
              <a:rPr lang="en-GB" u="sng" dirty="0" err="1">
                <a:solidFill>
                  <a:schemeClr val="hlink"/>
                </a:solidFill>
              </a:rPr>
              <a:t>vipps</a:t>
            </a:r>
            <a:r>
              <a:rPr lang="en-GB" u="sng" dirty="0">
                <a:solidFill>
                  <a:schemeClr val="hlink"/>
                </a:solidFill>
              </a:rPr>
              <a:t>--</a:t>
            </a:r>
            <a:r>
              <a:rPr lang="en-GB" u="sng" dirty="0" err="1">
                <a:solidFill>
                  <a:schemeClr val="hlink"/>
                </a:solidFill>
              </a:rPr>
              <a:t>tjenesten</a:t>
            </a:r>
            <a:r>
              <a:rPr lang="en-GB" u="sng" dirty="0">
                <a:solidFill>
                  <a:schemeClr val="hlink"/>
                </a:solidFill>
              </a:rPr>
              <a:t>-</a:t>
            </a:r>
            <a:r>
              <a:rPr lang="en-GB" u="sng" dirty="0" err="1">
                <a:solidFill>
                  <a:schemeClr val="hlink"/>
                </a:solidFill>
              </a:rPr>
              <a:t>som</a:t>
            </a:r>
            <a:r>
              <a:rPr lang="en-GB" u="sng" dirty="0">
                <a:solidFill>
                  <a:schemeClr val="hlink"/>
                </a:solidFill>
              </a:rPr>
              <a:t>-</a:t>
            </a:r>
            <a:r>
              <a:rPr lang="en-GB" u="sng" dirty="0" err="1">
                <a:solidFill>
                  <a:schemeClr val="hlink"/>
                </a:solidFill>
              </a:rPr>
              <a:t>forenkler</a:t>
            </a:r>
            <a:r>
              <a:rPr lang="en-GB" u="sng" dirty="0">
                <a:solidFill>
                  <a:schemeClr val="hlink"/>
                </a:solidFill>
              </a:rPr>
              <a:t>-</a:t>
            </a:r>
            <a:r>
              <a:rPr lang="en-GB" u="sng" dirty="0" err="1">
                <a:solidFill>
                  <a:schemeClr val="hlink"/>
                </a:solidFill>
              </a:rPr>
              <a:t>hverdagen</a:t>
            </a:r>
            <a:r>
              <a:rPr lang="en-GB" u="sng" dirty="0">
                <a:solidFill>
                  <a:schemeClr val="hlink"/>
                </a:solidFill>
              </a:rPr>
              <a:t>-var/</a:t>
            </a:r>
            <a:endParaRPr dirty="0"/>
          </a:p>
        </p:txBody>
      </p:sp>
      <p:sp>
        <p:nvSpPr>
          <p:cNvPr id="112" name="Google Shape;11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Provokasjoner</a:t>
            </a:r>
            <a:r>
              <a:rPr lang="en" dirty="0"/>
              <a:t> </a:t>
            </a:r>
            <a:r>
              <a:rPr lang="en" dirty="0" err="1"/>
              <a:t>ifra</a:t>
            </a:r>
            <a:r>
              <a:rPr lang="en" dirty="0"/>
              <a:t> </a:t>
            </a:r>
            <a:r>
              <a:rPr lang="en" dirty="0" err="1"/>
              <a:t>pensumartikkelen</a:t>
            </a:r>
            <a:r>
              <a:rPr lang="en" dirty="0"/>
              <a:t> – </a:t>
            </a:r>
            <a:r>
              <a:rPr lang="en" dirty="0" err="1"/>
              <a:t>oblig</a:t>
            </a:r>
            <a:r>
              <a:rPr lang="en" dirty="0"/>
              <a:t> 2</a:t>
            </a:r>
            <a:endParaRPr dirty="0"/>
          </a:p>
        </p:txBody>
      </p:sp>
      <p:sp>
        <p:nvSpPr>
          <p:cNvPr id="276" name="Google Shape;276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/>
              <a:t>I </a:t>
            </a:r>
            <a:r>
              <a:rPr lang="en" dirty="0" err="1"/>
              <a:t>overskriften</a:t>
            </a:r>
            <a:r>
              <a:rPr lang="en" dirty="0"/>
              <a:t> her er det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referanse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kilde</a:t>
            </a:r>
            <a:r>
              <a:rPr lang="en" dirty="0"/>
              <a:t>: 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/>
              <a:t>-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artikkel</a:t>
            </a:r>
            <a:r>
              <a:rPr lang="en" dirty="0"/>
              <a:t>.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publikasjon</a:t>
            </a:r>
            <a:r>
              <a:rPr lang="en" dirty="0"/>
              <a:t>. Et paper.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kilde</a:t>
            </a:r>
            <a:r>
              <a:rPr lang="en" dirty="0"/>
              <a:t>.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tekst</a:t>
            </a:r>
            <a:r>
              <a:rPr lang="en" dirty="0"/>
              <a:t> der det er </a:t>
            </a:r>
            <a:r>
              <a:rPr lang="en" dirty="0" err="1"/>
              <a:t>noen</a:t>
            </a:r>
            <a:r>
              <a:rPr lang="en" dirty="0"/>
              <a:t> </a:t>
            </a:r>
            <a:r>
              <a:rPr lang="en" dirty="0" err="1"/>
              <a:t>påstander</a:t>
            </a:r>
            <a:r>
              <a:rPr lang="en" dirty="0"/>
              <a:t>: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 err="1"/>
              <a:t>Skriftlig</a:t>
            </a:r>
            <a:r>
              <a:rPr lang="en" dirty="0"/>
              <a:t> </a:t>
            </a:r>
            <a:r>
              <a:rPr lang="en" dirty="0" err="1"/>
              <a:t>samtykke</a:t>
            </a:r>
            <a:r>
              <a:rPr lang="en" dirty="0"/>
              <a:t> </a:t>
            </a:r>
            <a:r>
              <a:rPr lang="en" dirty="0" err="1"/>
              <a:t>gjør</a:t>
            </a:r>
            <a:r>
              <a:rPr lang="en" dirty="0"/>
              <a:t> lite 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beskytte</a:t>
            </a:r>
            <a:r>
              <a:rPr lang="en" dirty="0"/>
              <a:t> </a:t>
            </a:r>
            <a:r>
              <a:rPr lang="en" dirty="0" err="1"/>
              <a:t>deltakere</a:t>
            </a:r>
            <a:r>
              <a:rPr lang="en" dirty="0"/>
              <a:t> </a:t>
            </a:r>
            <a:r>
              <a:rPr lang="en" dirty="0" err="1"/>
              <a:t>i</a:t>
            </a:r>
            <a:r>
              <a:rPr lang="en" dirty="0"/>
              <a:t> studier!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 err="1"/>
              <a:t>Arbeide</a:t>
            </a:r>
            <a:r>
              <a:rPr lang="en" dirty="0"/>
              <a:t> med </a:t>
            </a:r>
            <a:r>
              <a:rPr lang="en" dirty="0" err="1"/>
              <a:t>sårbare</a:t>
            </a:r>
            <a:r>
              <a:rPr lang="en" dirty="0"/>
              <a:t> </a:t>
            </a:r>
            <a:r>
              <a:rPr lang="en" dirty="0" err="1"/>
              <a:t>grupper</a:t>
            </a:r>
            <a:r>
              <a:rPr lang="en" dirty="0"/>
              <a:t> </a:t>
            </a:r>
            <a:r>
              <a:rPr lang="en" dirty="0" err="1"/>
              <a:t>må</a:t>
            </a:r>
            <a:r>
              <a:rPr lang="en" dirty="0"/>
              <a:t> </a:t>
            </a:r>
            <a:r>
              <a:rPr lang="en" dirty="0" err="1"/>
              <a:t>resultere</a:t>
            </a:r>
            <a:r>
              <a:rPr lang="en" dirty="0"/>
              <a:t> </a:t>
            </a:r>
            <a:r>
              <a:rPr lang="en" dirty="0" err="1"/>
              <a:t>i</a:t>
            </a:r>
            <a:r>
              <a:rPr lang="en" dirty="0"/>
              <a:t> </a:t>
            </a:r>
            <a:r>
              <a:rPr lang="en" dirty="0" err="1"/>
              <a:t>større</a:t>
            </a:r>
            <a:r>
              <a:rPr lang="en" dirty="0"/>
              <a:t> </a:t>
            </a:r>
            <a:r>
              <a:rPr lang="en" dirty="0" err="1"/>
              <a:t>fordeler</a:t>
            </a:r>
            <a:r>
              <a:rPr lang="en" dirty="0"/>
              <a:t> for de </a:t>
            </a:r>
            <a:r>
              <a:rPr lang="en" dirty="0" err="1"/>
              <a:t>enn</a:t>
            </a:r>
            <a:r>
              <a:rPr lang="en" dirty="0"/>
              <a:t> for </a:t>
            </a:r>
            <a:r>
              <a:rPr lang="en" dirty="0" err="1"/>
              <a:t>forskerne</a:t>
            </a:r>
            <a:r>
              <a:rPr lang="en" dirty="0"/>
              <a:t>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 err="1"/>
              <a:t>Anonymisering</a:t>
            </a:r>
            <a:r>
              <a:rPr lang="en" dirty="0"/>
              <a:t> </a:t>
            </a:r>
            <a:r>
              <a:rPr lang="en" dirty="0" err="1"/>
              <a:t>burde</a:t>
            </a:r>
            <a:r>
              <a:rPr lang="en" dirty="0"/>
              <a:t> </a:t>
            </a:r>
            <a:r>
              <a:rPr lang="en" dirty="0" err="1"/>
              <a:t>være</a:t>
            </a:r>
            <a:r>
              <a:rPr lang="en" dirty="0"/>
              <a:t> et </a:t>
            </a:r>
            <a:r>
              <a:rPr lang="en" dirty="0" err="1"/>
              <a:t>alternativ</a:t>
            </a:r>
            <a:r>
              <a:rPr lang="en" dirty="0"/>
              <a:t> - </a:t>
            </a:r>
            <a:r>
              <a:rPr lang="en" dirty="0" err="1"/>
              <a:t>ikke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standard.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 err="1"/>
              <a:t>Institusjonelle</a:t>
            </a:r>
            <a:r>
              <a:rPr lang="en" dirty="0"/>
              <a:t> “review board” </a:t>
            </a:r>
            <a:r>
              <a:rPr lang="en" dirty="0" err="1"/>
              <a:t>forsinker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skader</a:t>
            </a:r>
            <a:r>
              <a:rPr lang="en" dirty="0"/>
              <a:t> </a:t>
            </a:r>
            <a:r>
              <a:rPr lang="en" dirty="0" err="1"/>
              <a:t>forskning</a:t>
            </a:r>
            <a:r>
              <a:rPr lang="en" dirty="0"/>
              <a:t>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 err="1"/>
              <a:t>Publikasjon</a:t>
            </a:r>
            <a:r>
              <a:rPr lang="en" dirty="0"/>
              <a:t> av </a:t>
            </a:r>
            <a:r>
              <a:rPr lang="en" dirty="0" err="1"/>
              <a:t>forskning</a:t>
            </a:r>
            <a:r>
              <a:rPr lang="en" dirty="0"/>
              <a:t> </a:t>
            </a:r>
            <a:r>
              <a:rPr lang="en" dirty="0" err="1"/>
              <a:t>knyttet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kommersielle</a:t>
            </a:r>
            <a:r>
              <a:rPr lang="en" dirty="0"/>
              <a:t> </a:t>
            </a:r>
            <a:r>
              <a:rPr lang="en" dirty="0" err="1"/>
              <a:t>interesser</a:t>
            </a:r>
            <a:r>
              <a:rPr lang="en" dirty="0"/>
              <a:t> </a:t>
            </a:r>
            <a:r>
              <a:rPr lang="en" dirty="0" err="1"/>
              <a:t>må</a:t>
            </a:r>
            <a:r>
              <a:rPr lang="en" dirty="0"/>
              <a:t> </a:t>
            </a:r>
            <a:r>
              <a:rPr lang="en" dirty="0" err="1"/>
              <a:t>stoppes</a:t>
            </a:r>
            <a:r>
              <a:rPr lang="en" dirty="0"/>
              <a:t> </a:t>
            </a:r>
            <a:r>
              <a:rPr lang="en" dirty="0" err="1"/>
              <a:t>før</a:t>
            </a:r>
            <a:r>
              <a:rPr lang="en" dirty="0"/>
              <a:t> </a:t>
            </a:r>
            <a:r>
              <a:rPr lang="en" dirty="0" err="1"/>
              <a:t>komplette</a:t>
            </a:r>
            <a:r>
              <a:rPr lang="en" dirty="0"/>
              <a:t> </a:t>
            </a:r>
            <a:r>
              <a:rPr lang="en" dirty="0" err="1"/>
              <a:t>datasett</a:t>
            </a:r>
            <a:r>
              <a:rPr lang="en" dirty="0"/>
              <a:t> </a:t>
            </a:r>
            <a:r>
              <a:rPr lang="en" dirty="0" err="1"/>
              <a:t>også</a:t>
            </a:r>
            <a:r>
              <a:rPr lang="en" dirty="0"/>
              <a:t> er </a:t>
            </a:r>
            <a:r>
              <a:rPr lang="en" dirty="0" err="1"/>
              <a:t>tilgjengelig</a:t>
            </a:r>
            <a:r>
              <a:rPr lang="en" dirty="0"/>
              <a:t> for alle.</a:t>
            </a:r>
            <a:endParaRPr dirty="0"/>
          </a:p>
        </p:txBody>
      </p:sp>
      <p:sp>
        <p:nvSpPr>
          <p:cNvPr id="277" name="Google Shape;277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290" name="Google Shape;290;p47" descr="bild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1990361" y="653213"/>
            <a:ext cx="5099151" cy="3824376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7"/>
          <p:cNvSpPr txBox="1"/>
          <p:nvPr/>
        </p:nvSpPr>
        <p:spPr>
          <a:xfrm>
            <a:off x="632300" y="1143875"/>
            <a:ext cx="14868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Finn </a:t>
            </a:r>
            <a:r>
              <a:rPr lang="en" dirty="0" err="1"/>
              <a:t>noen</a:t>
            </a:r>
            <a:r>
              <a:rPr lang="en" dirty="0"/>
              <a:t> </a:t>
            </a:r>
            <a:r>
              <a:rPr lang="en" dirty="0" err="1"/>
              <a:t>feil</a:t>
            </a:r>
            <a:r>
              <a:rPr lang="en" dirty="0"/>
              <a:t>!!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F4C77-793F-8222-2801-33400D404C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6" name="Picture 5" descr="A sign on a stand&#10;&#10;AI-generated content may be incorrect.">
            <a:extLst>
              <a:ext uri="{FF2B5EF4-FFF2-40B4-BE49-F238E27FC236}">
                <a16:creationId xmlns:a16="http://schemas.microsoft.com/office/drawing/2014/main" id="{6E161FF5-E6A2-ED2E-33A1-A9883E063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87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0351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981</Words>
  <Application>Microsoft Macintosh PowerPoint</Application>
  <PresentationFormat>On-screen Show (16:9)</PresentationFormat>
  <Paragraphs>148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Simple Light</vt:lpstr>
      <vt:lpstr>Simple Light</vt:lpstr>
      <vt:lpstr>Ethics by Design</vt:lpstr>
      <vt:lpstr>Dagen idag</vt:lpstr>
      <vt:lpstr>Universell Utforming – ulike rammer og perspektiver</vt:lpstr>
      <vt:lpstr>PowerPoint Presentation</vt:lpstr>
      <vt:lpstr>Universell Utforming handlet opprinnelig om fysiske, bygde miljøer. Stammer fra North Carolina State University - 7 prinsipper</vt:lpstr>
      <vt:lpstr>Web Content Accessibility Guidelines (WCAG) brukes for å gjøre digitalt innhold tilgjengelig: delt i 4 prinsipper</vt:lpstr>
      <vt:lpstr>PowerPoint Presentation</vt:lpstr>
      <vt:lpstr>PowerPoint Presentation</vt:lpstr>
      <vt:lpstr>PowerPoint Presentation</vt:lpstr>
      <vt:lpstr>PowerPoint Presentation</vt:lpstr>
      <vt:lpstr>Noen eller alle?  I alle situasjoner?</vt:lpstr>
      <vt:lpstr>Når er noe universelt utformet?  Evaluering/testing</vt:lpstr>
      <vt:lpstr>Modeller å tenke tilgjengelighet og inkludering med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VIPPS – eksempel på prosess og produkt</vt:lpstr>
      <vt:lpstr>Provokasjoner ifra pensumartikkelen – oblig 2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Etikk</dc:title>
  <cp:lastModifiedBy>Jo Herstad</cp:lastModifiedBy>
  <cp:revision>5</cp:revision>
  <dcterms:modified xsi:type="dcterms:W3CDTF">2025-02-27T12:23:46Z</dcterms:modified>
</cp:coreProperties>
</file>