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83" r:id="rId3"/>
    <p:sldId id="284" r:id="rId4"/>
    <p:sldId id="285" r:id="rId5"/>
    <p:sldId id="286" r:id="rId6"/>
    <p:sldId id="287" r:id="rId7"/>
    <p:sldId id="346" r:id="rId8"/>
    <p:sldId id="288" r:id="rId9"/>
    <p:sldId id="289" r:id="rId10"/>
    <p:sldId id="347" r:id="rId11"/>
    <p:sldId id="306" r:id="rId12"/>
    <p:sldId id="307" r:id="rId13"/>
    <p:sldId id="308" r:id="rId14"/>
    <p:sldId id="309" r:id="rId15"/>
    <p:sldId id="310" r:id="rId16"/>
    <p:sldId id="314" r:id="rId17"/>
    <p:sldId id="311" r:id="rId18"/>
    <p:sldId id="340" r:id="rId19"/>
    <p:sldId id="319" r:id="rId20"/>
    <p:sldId id="345" r:id="rId21"/>
    <p:sldId id="324" r:id="rId22"/>
    <p:sldId id="325" r:id="rId23"/>
    <p:sldId id="326" r:id="rId24"/>
    <p:sldId id="327" r:id="rId25"/>
    <p:sldId id="341" r:id="rId26"/>
    <p:sldId id="342" r:id="rId27"/>
    <p:sldId id="343" r:id="rId28"/>
    <p:sldId id="312" r:id="rId29"/>
    <p:sldId id="336" r:id="rId30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005" autoAdjust="0"/>
  </p:normalViewPr>
  <p:slideViewPr>
    <p:cSldViewPr snapToGrid="0">
      <p:cViewPr>
        <p:scale>
          <a:sx n="100" d="100"/>
          <a:sy n="100" d="100"/>
        </p:scale>
        <p:origin x="40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9F7D7-C648-45FD-A3BB-2C3877EFC427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522B4-03CE-41BD-8532-773F45B34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040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57585-9F70-40AE-AFBF-D510946D69D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75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4EC0-FD53-4A63-8C47-2DC7CA31B46D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05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Dårlige skjema har ingen attributter som bestemmer resten av raden, altså ikke noe unikt identifiserende</a:t>
            </a:r>
          </a:p>
          <a:p>
            <a:r>
              <a:rPr lang="nb-NO" dirty="0"/>
              <a:t>Ingen nøkkel! Vi skal lære enda mer om viktigheten av nøkler ved å sette det i system som vi kjenner som Normalformer. </a:t>
            </a:r>
          </a:p>
          <a:p>
            <a:r>
              <a:rPr lang="nb-NO" dirty="0"/>
              <a:t>Unngå «anomalier» – Uønskede sideeffekter</a:t>
            </a:r>
          </a:p>
          <a:p>
            <a:r>
              <a:rPr lang="nb-NO" dirty="0" err="1"/>
              <a:t>Cluet</a:t>
            </a:r>
            <a:r>
              <a:rPr lang="nb-NO" dirty="0"/>
              <a:t> som nevnt er relasjon, alt skal relateres, vi lærer om relasjonsdatabaser.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961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Høres dette kjent ut? Hvem har hatt IN1050 eller kommet langt nok i 2010?</a:t>
            </a:r>
          </a:p>
          <a:p>
            <a:r>
              <a:rPr lang="nb-NO" dirty="0"/>
              <a:t>Minner litt om </a:t>
            </a:r>
            <a:r>
              <a:rPr lang="nb-NO" dirty="0" err="1"/>
              <a:t>Mapping</a:t>
            </a:r>
            <a:r>
              <a:rPr lang="nb-NO" dirty="0"/>
              <a:t>, men ikke </a:t>
            </a:r>
            <a:r>
              <a:rPr lang="nb-NO" dirty="0" err="1"/>
              <a:t>relevantn</a:t>
            </a:r>
            <a:r>
              <a:rPr lang="nb-NO" dirty="0"/>
              <a:t> å</a:t>
            </a:r>
          </a:p>
          <a:p>
            <a:r>
              <a:rPr lang="nb-NO" dirty="0" err="1"/>
              <a:t>Basically</a:t>
            </a:r>
            <a:r>
              <a:rPr lang="nb-NO" dirty="0"/>
              <a:t> betyr dette at alle disse </a:t>
            </a:r>
            <a:r>
              <a:rPr lang="nb-NO" dirty="0" err="1"/>
              <a:t>attribtutene</a:t>
            </a:r>
            <a:r>
              <a:rPr lang="nb-NO" dirty="0"/>
              <a:t> blir bestemt av denne. Du kan kanskje si at den er unikt identifiserende? Minste mengde </a:t>
            </a:r>
            <a:r>
              <a:rPr lang="nb-NO" dirty="0" err="1"/>
              <a:t>attribtuter</a:t>
            </a:r>
            <a:r>
              <a:rPr lang="nb-NO" dirty="0"/>
              <a:t> som </a:t>
            </a:r>
            <a:r>
              <a:rPr lang="nb-NO" dirty="0" err="1"/>
              <a:t>trengsfor</a:t>
            </a:r>
            <a:r>
              <a:rPr lang="nb-NO" dirty="0"/>
              <a:t> å unikt identifisere en rad?</a:t>
            </a:r>
          </a:p>
          <a:p>
            <a:r>
              <a:rPr lang="nb-NO" dirty="0"/>
              <a:t>Karakter er med det funksjonelt avhengig av brukernavn og kurskode, altså med brukernavn og kurskode kan du bestemme karakter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030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Sånn her er </a:t>
            </a:r>
            <a:r>
              <a:rPr lang="nb-NO" dirty="0" err="1"/>
              <a:t>ntoasjon</a:t>
            </a:r>
            <a:r>
              <a:rPr lang="nb-NO" dirty="0"/>
              <a:t>, men vi skal videre forenkle litt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9207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8522B4-03CE-41BD-8532-773F45B349A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155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Forskjellige normalformer, altså visse egenskaper tabellene skal oppfylle. </a:t>
            </a:r>
          </a:p>
          <a:p>
            <a:r>
              <a:rPr lang="nb-NO" dirty="0"/>
              <a:t>Den røra her betyr bare at hvis BCNF er oppfylt er resten oppfylt, hvis 3NF er oppfylt er 2 og 1oppfylt</a:t>
            </a:r>
          </a:p>
          <a:p>
            <a:r>
              <a:rPr lang="nb-NO" dirty="0"/>
              <a:t>Jo høyere normalform så får man færre ting som går gærent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0673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Igjen, husker dere når man skal realisere flerverdiattributter? Artefakt av god praksis i databasedesign. </a:t>
            </a:r>
          </a:p>
          <a:p>
            <a:r>
              <a:rPr lang="nb-NO" dirty="0"/>
              <a:t>Brudd på 1NF er at en attributt kan ha flere attributter,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bueno</a:t>
            </a:r>
            <a:r>
              <a:rPr lang="nb-NO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756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382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«Gullstandard», databasene dere driver med(</a:t>
            </a:r>
            <a:r>
              <a:rPr lang="nb-NO" dirty="0" err="1"/>
              <a:t>northwind</a:t>
            </a:r>
            <a:r>
              <a:rPr lang="nb-NO" dirty="0"/>
              <a:t>, </a:t>
            </a:r>
            <a:r>
              <a:rPr lang="nb-NO" dirty="0" err="1"/>
              <a:t>fdb</a:t>
            </a:r>
            <a:r>
              <a:rPr lang="nb-NO" dirty="0"/>
              <a:t>) er på BCNF. Mange tabeller, ja, men minimalt med artefakter og hva SQL angår enormt oversiktlig.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604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012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bestemme normalform? Anta først at den er BCNF, og sjekk hva som eventuelt bryter og jobb deg nedover</a:t>
            </a:r>
          </a:p>
          <a:p>
            <a:r>
              <a:rPr lang="nb-NO" dirty="0"/>
              <a:t>B -&gt; E er på 1NF da vi har en vanlig attributt som er funksjonelt avhengig av en nøkkelattributt</a:t>
            </a:r>
          </a:p>
          <a:p>
            <a:r>
              <a:rPr lang="nb-NO" dirty="0"/>
              <a:t>AB -&gt; C er på BCNF da vi har en nøkkelattributt som er avhengig av en kandidatnøkkel</a:t>
            </a:r>
          </a:p>
          <a:p>
            <a:r>
              <a:rPr lang="nb-NO" dirty="0"/>
              <a:t>C-&gt; A er på 3NF da vi har en nøkkelattributt som er avhengig av en nøkkelattributt, men ikke hele nøkkelen</a:t>
            </a:r>
          </a:p>
          <a:p>
            <a:r>
              <a:rPr lang="nb-NO" dirty="0"/>
              <a:t>E-&gt;D er på 2NF – Bryter 3NF fordi den har en vanlig attributt som er funksjonelt avhengig av en vanlig attributt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074D1-3F70-4738-A092-75CCBBE34B4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17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Deles inn i to komponenter, altså to subrelasjoner hvor den ene kun tar for seg tillukningen til FD-en vi ser på </a:t>
            </a:r>
          </a:p>
          <a:p>
            <a:r>
              <a:rPr lang="nb-NO" dirty="0"/>
              <a:t>Mens det andre </a:t>
            </a:r>
            <a:r>
              <a:rPr lang="nb-NO" dirty="0" err="1"/>
              <a:t>komponentet</a:t>
            </a:r>
            <a:r>
              <a:rPr lang="nb-NO" dirty="0"/>
              <a:t> er FD-en vi ser på og attributtene i </a:t>
            </a:r>
            <a:r>
              <a:rPr lang="nb-NO" dirty="0" err="1"/>
              <a:t>X</a:t>
            </a:r>
            <a:r>
              <a:rPr lang="nb-NO" dirty="0"/>
              <a:t> MINUS DE SOM ER I Y+, altså tillukningen til Y</a:t>
            </a:r>
          </a:p>
          <a:p>
            <a:endParaRPr lang="nb-NO" dirty="0"/>
          </a:p>
          <a:p>
            <a:r>
              <a:rPr lang="nb-NO" dirty="0"/>
              <a:t>Dette gir ikke så veldig mye mening når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8198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6E08-1410-FB47-4529-0C14775F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CA435-603F-0125-49EB-F677722B0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60137-7BB7-4E19-E7E4-370E34DC9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sier det på en litt annen måte heller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CACB0-404C-A90D-537C-0A33F62E5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593BC-B65A-4810-9A51-E5BF2804BA2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382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29F82-F61E-5A60-286F-7E085DD4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CE26A-F3D0-AF21-9A5A-ED607338A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1E937-252D-2911-CBC5-3F8505D71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Overraskende mange som regnet ut kandidatnøklene på nytt selv om de ble oppgitt. </a:t>
            </a:r>
          </a:p>
          <a:p>
            <a:r>
              <a:rPr lang="nb-NO" dirty="0"/>
              <a:t>Husk at når dere får disse så vil dere alltid få kandidatnøklene oppgitt, hvis dere får en «finn kandidatnøkler»-oppgave vil det være en egen da du er avhengig av disse for å få til dekomponering. </a:t>
            </a:r>
          </a:p>
          <a:p>
            <a:r>
              <a:rPr lang="nb-NO" dirty="0"/>
              <a:t>Kun når dere går videre i dekomponeringsstegene vil dere måtte finne kandidatnøkkel på nytt, men det er som regel veldig enkelt. 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3D604-13A7-31ED-4FB1-E9906A0EF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101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Bryter opp FD-er slik at det kun står en attributt på høyre side</a:t>
            </a:r>
          </a:p>
          <a:p>
            <a:r>
              <a:rPr lang="nb-NO" dirty="0"/>
              <a:t>Ser at 1 bryter med en gang</a:t>
            </a:r>
          </a:p>
          <a:p>
            <a:r>
              <a:rPr lang="nb-NO" dirty="0"/>
              <a:t>Følgende FD-er gjelder, må  beregne nye kandidatnøkler,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27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816958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392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6A52-0646-78AD-AEF1-8C6DCA8B2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13352-2E1D-8FC2-1516-24EC3B96F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39BA6-9823-8313-EA94-21FFB387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CA35D-1203-0678-7B60-2110C3FAC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3F7CB-304A-6AD3-DBC3-D5C35008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14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9F15-9D66-CCF0-4426-3D014290D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01E22-F78E-2EFD-BB32-595BF28C4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C7BD1-2A54-523D-C4CB-63EB2C5A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1D386-EB8C-C584-7369-60A9A24B2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9A24D-68C8-2BF7-EFA0-747347845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57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4E209-7AD5-3B30-78DD-8C869D590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905D8-24CE-AB31-5976-F72037E2C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1D3D8-B9B1-71DA-6AA1-0E05CC50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E4B33-4FE1-4964-95D2-0CE9E7D7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E0D1D-5BA7-B8D8-B81A-96053FE1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96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5F8B3-BD6B-B841-A987-641C4AF0D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00E4E-821B-AD79-0FDA-8E54A95CD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206C8-DA51-D953-565D-9CD805476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34D2C-449D-D479-4E5A-E3CE41EC5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63E6B-E0E9-8434-E2C3-2DFEF688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41A98-5A97-0130-0CAA-4581ED8C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886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C98FF-1BA5-7202-2C63-FA68157D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94A38-CF6F-EEAC-E516-F07C43A16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36258-5A47-D3C8-60FE-65D21BBB3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3E3E09-9F04-7876-32C9-223B6CB80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15A294-BCC8-6DE2-2DA4-D9E2B1931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0B8735-0578-3F2A-DA6A-099AE2EC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E8A356-50AF-E281-F0B4-29E376FA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BA435-4C51-EDD9-177A-4FBD38F7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13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C90DC-680D-736C-EAE2-046F8173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C11743-E38B-1E5A-F45A-651BF006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AEA1A-798B-C905-2F33-3FC342B2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E6FA10-86EF-1ABE-FA39-44483BC41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956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FC27C1-F3BF-36D8-E3E8-FF0C352C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B3FE73-B3B0-B609-05AA-AA67D75E0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7214-C55C-5F11-B34E-FC1CF4B5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87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9F84C-289C-755F-6900-9AB2865BA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3B917-9F75-3F44-CFDB-732BE616E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A20CC-F177-4FCD-4BB8-C4C948C31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A27E2-DB7B-8482-7D76-E18A98FD2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1D4AB-E03F-8FAB-CD94-4006908C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042AD-C2A9-1EC4-AD61-5F134EFC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673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2516-2D4C-4AB7-0E8E-4C52EE41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114FF4-986A-4063-9590-7114BD3C66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49290-D8D9-CE31-4E4C-F7CCFB3F6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4C73B-F533-A2D5-D31B-5E6FCE18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721B3-AFA6-CA81-9FC4-3B95B219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ED44F-89D5-17E4-C3DD-67708DFB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49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369DC-8331-9AC4-02E4-156AF15F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81E1D-4C0A-5AB6-2033-8EF6FFA99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F5AFE-72BC-3150-A1A0-F4691E87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F4FAB-319C-F9EA-5761-60CE3559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F3623-59A2-B1CD-08D8-07E79497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193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6A970C-1C88-603D-D641-5DE179E606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A4FFA4-18E8-D887-56A1-085AC3367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1F654-AFAC-2B31-DFA0-858F0A8CC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607F4-A738-C93A-1264-4CDC7338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D2F98-2455-02DB-D292-B1090F1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5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AB9C4C-7AAA-85DA-9942-3C86E8E6D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5B2AE-D846-922B-F94B-B88CD01DC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F27C-5E54-CBC3-5A6E-C04A3D4E0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1D4E80-8F71-4D6B-96F6-003A0C28EDD8}" type="datetimeFigureOut">
              <a:rPr lang="nb-NO" smtClean="0"/>
              <a:t>17.11.2024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A830C-9BF5-90E9-442E-A38FD15A1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B44C9-50FE-16B7-3A77-D4FD019FA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2AD3F-F8FA-480E-991B-2F015A8EDD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9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iljardh@ifi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mailto:jamilakm@ifi.uio.n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A179-9357-D1D6-80EE-A4F591C74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334" y="576511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nb-NO" sz="4400" dirty="0"/>
              <a:t>IN2090 – Databaser og datamodellering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C1380-508B-9348-2664-B2DD882DB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334" y="4435475"/>
            <a:ext cx="3973386" cy="2210985"/>
          </a:xfrm>
          <a:noFill/>
        </p:spPr>
        <p:txBody>
          <a:bodyPr>
            <a:normAutofit/>
          </a:bodyPr>
          <a:lstStyle/>
          <a:p>
            <a:pPr algn="l"/>
            <a:r>
              <a:rPr lang="nb-NO" dirty="0">
                <a:hlinkClick r:id="rId3"/>
              </a:rPr>
              <a:t>viljardh@ifi.uio.no</a:t>
            </a:r>
            <a:br>
              <a:rPr lang="nb-NO" dirty="0"/>
            </a:br>
            <a:r>
              <a:rPr lang="nb-NO" dirty="0">
                <a:hlinkClick r:id="rId4"/>
              </a:rPr>
              <a:t>jamilakm@ifi.uio.no</a:t>
            </a:r>
            <a:r>
              <a:rPr lang="nb-NO" dirty="0"/>
              <a:t> </a:t>
            </a:r>
          </a:p>
          <a:p>
            <a:pPr algn="l"/>
            <a:r>
              <a:rPr lang="nb-NO" b="1" dirty="0"/>
              <a:t>Repetisjon: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Funksjonell avhengighet, normalformer og dekomponering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6BEB38F-31A5-E798-D6C4-603D8FD94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87" y="0"/>
            <a:ext cx="777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18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D870-FC11-34FA-20BF-9FAFF1EA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022" y="170628"/>
            <a:ext cx="2278585" cy="1325563"/>
          </a:xfrm>
        </p:spPr>
        <p:txBody>
          <a:bodyPr/>
          <a:lstStyle/>
          <a:p>
            <a:pPr algn="ctr"/>
            <a:r>
              <a:rPr lang="en-US"/>
              <a:t>Ukens 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4DC22-3758-9C28-5AAF-26037279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99" y="287114"/>
            <a:ext cx="1535062" cy="109258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F697DEC-AE71-9640-8DAE-87A9C66B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14" y="1939886"/>
            <a:ext cx="2907666" cy="447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2DB871D-92B6-CFFC-96CA-F7A46E4FD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294" y="1939885"/>
            <a:ext cx="3359534" cy="447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215B-590B-729E-23B2-357EABEB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86" y="4414445"/>
            <a:ext cx="10515600" cy="225820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Masse repetert data og data som ikke henger sammen</a:t>
            </a:r>
          </a:p>
          <a:p>
            <a:r>
              <a:rPr lang="nb-NO" dirty="0"/>
              <a:t>En mengde bestemmer resten</a:t>
            </a:r>
          </a:p>
          <a:p>
            <a:r>
              <a:rPr lang="nb-NO" dirty="0" err="1"/>
              <a:t>Insetting</a:t>
            </a:r>
            <a:r>
              <a:rPr lang="nb-NO" dirty="0"/>
              <a:t> er et mareritt</a:t>
            </a:r>
          </a:p>
          <a:p>
            <a:r>
              <a:rPr lang="nb-NO" dirty="0"/>
              <a:t>Hva i all verden sletter man?</a:t>
            </a:r>
          </a:p>
          <a:p>
            <a:r>
              <a:rPr lang="nb-NO" dirty="0"/>
              <a:t>Null kontroll!</a:t>
            </a:r>
          </a:p>
          <a:p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56EF16-3AD6-88DB-4BDE-AF9F9644B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86" y="2051669"/>
            <a:ext cx="10922427" cy="177548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FB6912B-FE32-D2E2-CEF4-D9094283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databasedesign?</a:t>
            </a:r>
          </a:p>
        </p:txBody>
      </p:sp>
    </p:spTree>
    <p:extLst>
      <p:ext uri="{BB962C8B-B14F-4D97-AF65-F5344CB8AC3E}">
        <p14:creationId xmlns:p14="http://schemas.microsoft.com/office/powerpoint/2010/main" val="409164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F098-2937-BD30-6128-D621E514E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databasedesign?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029353-9422-D633-F546-4A90074A36FB}"/>
              </a:ext>
            </a:extLst>
          </p:cNvPr>
          <p:cNvSpPr txBox="1">
            <a:spLocks/>
          </p:cNvSpPr>
          <p:nvPr/>
        </p:nvSpPr>
        <p:spPr>
          <a:xfrm>
            <a:off x="634786" y="4414444"/>
            <a:ext cx="10515600" cy="24435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Data er ikke repetert</a:t>
            </a:r>
          </a:p>
          <a:p>
            <a:r>
              <a:rPr lang="nb-NO" dirty="0"/>
              <a:t>Relevante innsettinger er </a:t>
            </a:r>
            <a:r>
              <a:rPr lang="nb-NO" dirty="0" err="1"/>
              <a:t>easy</a:t>
            </a:r>
            <a:endParaRPr lang="nb-NO" dirty="0"/>
          </a:p>
          <a:p>
            <a:r>
              <a:rPr lang="nb-NO" dirty="0"/>
              <a:t>Sletting er </a:t>
            </a:r>
            <a:r>
              <a:rPr lang="nb-NO" dirty="0" err="1"/>
              <a:t>easy</a:t>
            </a:r>
            <a:endParaRPr lang="nb-NO" dirty="0"/>
          </a:p>
          <a:p>
            <a:r>
              <a:rPr lang="nb-NO" dirty="0"/>
              <a:t>Relasjon mellom entiteter via referanser (nøkler)</a:t>
            </a:r>
          </a:p>
          <a:p>
            <a:r>
              <a:rPr lang="nb-NO" dirty="0"/>
              <a:t>God kontroll!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C539F-785E-C1B3-5971-FB95E3CD7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86" y="1690688"/>
            <a:ext cx="10912075" cy="217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C3F4-8FD7-4D1D-FA04-86A440B0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Funksjonell avhengighet - Praksis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92DA-6F73-BA43-B876-672C278B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67552"/>
          </a:xfrm>
        </p:spPr>
        <p:txBody>
          <a:bodyPr/>
          <a:lstStyle/>
          <a:p>
            <a:pPr marL="0" indent="0">
              <a:buNone/>
            </a:pPr>
            <a:r>
              <a:rPr lang="nb-NO" i="1" dirty="0"/>
              <a:t>En attributt A er </a:t>
            </a:r>
            <a:r>
              <a:rPr lang="nb-NO" b="1" i="1" dirty="0"/>
              <a:t>funksjonelt avhengig </a:t>
            </a:r>
            <a:r>
              <a:rPr lang="nb-NO" i="1" dirty="0"/>
              <a:t>av en mengde attributter </a:t>
            </a:r>
            <a:r>
              <a:rPr lang="nb-NO" i="1" dirty="0" err="1"/>
              <a:t>X</a:t>
            </a:r>
            <a:r>
              <a:rPr lang="nb-NO" i="1" dirty="0"/>
              <a:t> hvis det bare kan finnes en verdi av A for hver mengde verdier av attributtene i </a:t>
            </a:r>
            <a:r>
              <a:rPr lang="nb-NO" i="1" dirty="0" err="1"/>
              <a:t>X</a:t>
            </a:r>
            <a:r>
              <a:rPr lang="nb-NO" i="1" dirty="0"/>
              <a:t>. </a:t>
            </a:r>
          </a:p>
          <a:p>
            <a:pPr marL="0" indent="0">
              <a:buNone/>
            </a:pPr>
            <a:r>
              <a:rPr lang="nb-NO" i="1" dirty="0"/>
              <a:t>				</a:t>
            </a:r>
            <a:r>
              <a:rPr lang="nb-NO" sz="5400" i="1" dirty="0" err="1"/>
              <a:t>X</a:t>
            </a:r>
            <a:r>
              <a:rPr lang="nb-NO" sz="5400" i="1" dirty="0"/>
              <a:t> -&gt; A</a:t>
            </a:r>
          </a:p>
          <a:p>
            <a:pPr marL="0" indent="0">
              <a:buNone/>
            </a:pPr>
            <a:endParaRPr lang="nb-NO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A02D38-2793-3B2A-99E7-36B02B94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31" y="3884575"/>
            <a:ext cx="4972744" cy="26387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E97095-6232-A347-7C47-F4085B9D3C6C}"/>
              </a:ext>
            </a:extLst>
          </p:cNvPr>
          <p:cNvSpPr/>
          <p:nvPr/>
        </p:nvSpPr>
        <p:spPr>
          <a:xfrm>
            <a:off x="1491203" y="4760183"/>
            <a:ext cx="1147626" cy="29127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7BDAC4-EF65-D9AB-A10F-D83345925E58}"/>
              </a:ext>
            </a:extLst>
          </p:cNvPr>
          <p:cNvSpPr/>
          <p:nvPr/>
        </p:nvSpPr>
        <p:spPr>
          <a:xfrm>
            <a:off x="3103566" y="4760183"/>
            <a:ext cx="1054790" cy="23045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A755B-E500-8384-EB15-8081132DDB63}"/>
              </a:ext>
            </a:extLst>
          </p:cNvPr>
          <p:cNvSpPr/>
          <p:nvPr/>
        </p:nvSpPr>
        <p:spPr>
          <a:xfrm>
            <a:off x="4862270" y="4760183"/>
            <a:ext cx="401199" cy="23045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EB05D7-A277-CEE3-18D2-6755DF7DA6A9}"/>
              </a:ext>
            </a:extLst>
          </p:cNvPr>
          <p:cNvSpPr/>
          <p:nvPr/>
        </p:nvSpPr>
        <p:spPr>
          <a:xfrm>
            <a:off x="1491202" y="5455035"/>
            <a:ext cx="1147626" cy="26587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9D431-73CA-5D03-214D-401C239F4B22}"/>
              </a:ext>
            </a:extLst>
          </p:cNvPr>
          <p:cNvSpPr/>
          <p:nvPr/>
        </p:nvSpPr>
        <p:spPr>
          <a:xfrm>
            <a:off x="3103566" y="5442335"/>
            <a:ext cx="1054790" cy="23045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5CF497-30E8-FF70-EBEE-A41263A35121}"/>
              </a:ext>
            </a:extLst>
          </p:cNvPr>
          <p:cNvSpPr/>
          <p:nvPr/>
        </p:nvSpPr>
        <p:spPr>
          <a:xfrm>
            <a:off x="4862270" y="5440721"/>
            <a:ext cx="401199" cy="23045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8D5106-C684-AC5F-91F6-81E50E42E63D}"/>
              </a:ext>
            </a:extLst>
          </p:cNvPr>
          <p:cNvSpPr/>
          <p:nvPr/>
        </p:nvSpPr>
        <p:spPr>
          <a:xfrm>
            <a:off x="1491202" y="5744700"/>
            <a:ext cx="1147626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1100B9-7B8D-558C-FC69-690751346A14}"/>
              </a:ext>
            </a:extLst>
          </p:cNvPr>
          <p:cNvSpPr/>
          <p:nvPr/>
        </p:nvSpPr>
        <p:spPr>
          <a:xfrm>
            <a:off x="1491202" y="6061379"/>
            <a:ext cx="1147626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9AD82E-2864-6D8E-67E9-94C4C8B5E447}"/>
              </a:ext>
            </a:extLst>
          </p:cNvPr>
          <p:cNvSpPr/>
          <p:nvPr/>
        </p:nvSpPr>
        <p:spPr>
          <a:xfrm>
            <a:off x="3103566" y="5744700"/>
            <a:ext cx="1054790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8C13A6-379E-11D5-C399-091660C9B659}"/>
              </a:ext>
            </a:extLst>
          </p:cNvPr>
          <p:cNvSpPr/>
          <p:nvPr/>
        </p:nvSpPr>
        <p:spPr>
          <a:xfrm>
            <a:off x="3103566" y="6061379"/>
            <a:ext cx="1054790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415C85-3196-3297-59B1-B01897F893CC}"/>
              </a:ext>
            </a:extLst>
          </p:cNvPr>
          <p:cNvSpPr/>
          <p:nvPr/>
        </p:nvSpPr>
        <p:spPr>
          <a:xfrm>
            <a:off x="4862270" y="5744700"/>
            <a:ext cx="401199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759F76-1293-F431-C9D6-1192BF98E0EB}"/>
              </a:ext>
            </a:extLst>
          </p:cNvPr>
          <p:cNvSpPr/>
          <p:nvPr/>
        </p:nvSpPr>
        <p:spPr>
          <a:xfrm>
            <a:off x="4862270" y="6061379"/>
            <a:ext cx="401199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281F46-3750-57C6-A45C-BC9776F21848}"/>
              </a:ext>
            </a:extLst>
          </p:cNvPr>
          <p:cNvSpPr txBox="1"/>
          <p:nvPr/>
        </p:nvSpPr>
        <p:spPr>
          <a:xfrm>
            <a:off x="6628003" y="4619608"/>
            <a:ext cx="3632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evgenit</a:t>
            </a:r>
            <a:r>
              <a:rPr lang="nb-NO" dirty="0">
                <a:latin typeface="Consolas" panose="020B0609020204030204" pitchFamily="49" charset="0"/>
              </a:rPr>
              <a:t>, in2090} -&gt; B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evgenit</a:t>
            </a:r>
            <a:r>
              <a:rPr lang="nb-NO" dirty="0">
                <a:latin typeface="Consolas" panose="020B0609020204030204" pitchFamily="49" charset="0"/>
              </a:rPr>
              <a:t>, in2080} -&gt; B</a:t>
            </a:r>
          </a:p>
          <a:p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leifhka</a:t>
            </a:r>
            <a:r>
              <a:rPr lang="nb-NO" dirty="0">
                <a:latin typeface="Consolas" panose="020B0609020204030204" pitchFamily="49" charset="0"/>
              </a:rPr>
              <a:t>, in2090} -&gt; B</a:t>
            </a:r>
          </a:p>
          <a:p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leifhka</a:t>
            </a:r>
            <a:r>
              <a:rPr lang="nb-NO" dirty="0">
                <a:latin typeface="Consolas" panose="020B0609020204030204" pitchFamily="49" charset="0"/>
              </a:rPr>
              <a:t>, in3110} -&gt; C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7C2128-DA13-22FB-38C7-A1C4D6E83FE3}"/>
              </a:ext>
            </a:extLst>
          </p:cNvPr>
          <p:cNvSpPr/>
          <p:nvPr/>
        </p:nvSpPr>
        <p:spPr>
          <a:xfrm>
            <a:off x="6637340" y="4671310"/>
            <a:ext cx="2994340" cy="5407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B68A71C-1AC0-9BB3-594E-99A7C3292622}"/>
              </a:ext>
            </a:extLst>
          </p:cNvPr>
          <p:cNvSpPr/>
          <p:nvPr/>
        </p:nvSpPr>
        <p:spPr>
          <a:xfrm>
            <a:off x="6628666" y="5455034"/>
            <a:ext cx="3003013" cy="58094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18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C3F4-8FD7-4D1D-FA04-86A440B0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Funksjonell avhengighet - Praksis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92DA-6F73-BA43-B876-672C278B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01351" cy="236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/>
              <a:t>En attributt A er </a:t>
            </a:r>
            <a:r>
              <a:rPr lang="nb-NO" b="1" i="1" dirty="0"/>
              <a:t>funksjonelt avhengig </a:t>
            </a:r>
            <a:r>
              <a:rPr lang="nb-NO" i="1" dirty="0"/>
              <a:t>av en mengde attributter </a:t>
            </a:r>
            <a:r>
              <a:rPr lang="nb-NO" i="1" dirty="0" err="1"/>
              <a:t>X</a:t>
            </a:r>
            <a:br>
              <a:rPr lang="nb-NO" i="1" dirty="0"/>
            </a:br>
            <a:r>
              <a:rPr lang="nb-NO" i="1" dirty="0"/>
              <a:t>hvis det bare kan finnes en verdi av A for hver mengde verdier av attributtene i </a:t>
            </a:r>
            <a:r>
              <a:rPr lang="nb-NO" i="1" dirty="0" err="1"/>
              <a:t>X</a:t>
            </a:r>
            <a:r>
              <a:rPr lang="nb-NO" i="1" dirty="0"/>
              <a:t>. </a:t>
            </a:r>
          </a:p>
          <a:p>
            <a:pPr marL="0" indent="0">
              <a:buNone/>
            </a:pPr>
            <a:r>
              <a:rPr lang="nb-NO" sz="5400" i="1" dirty="0"/>
              <a:t>{brukernavn, kurskode} -&gt; {karakter}</a:t>
            </a:r>
          </a:p>
          <a:p>
            <a:pPr marL="0" indent="0">
              <a:buNone/>
            </a:pPr>
            <a:endParaRPr lang="nb-NO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A02D38-2793-3B2A-99E7-36B02B94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31" y="3884575"/>
            <a:ext cx="4972744" cy="26387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E97095-6232-A347-7C47-F4085B9D3C6C}"/>
              </a:ext>
            </a:extLst>
          </p:cNvPr>
          <p:cNvSpPr/>
          <p:nvPr/>
        </p:nvSpPr>
        <p:spPr>
          <a:xfrm>
            <a:off x="1491203" y="4760183"/>
            <a:ext cx="1147626" cy="29127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7BDAC4-EF65-D9AB-A10F-D83345925E58}"/>
              </a:ext>
            </a:extLst>
          </p:cNvPr>
          <p:cNvSpPr/>
          <p:nvPr/>
        </p:nvSpPr>
        <p:spPr>
          <a:xfrm>
            <a:off x="3103566" y="4760183"/>
            <a:ext cx="1054790" cy="23045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A755B-E500-8384-EB15-8081132DDB63}"/>
              </a:ext>
            </a:extLst>
          </p:cNvPr>
          <p:cNvSpPr/>
          <p:nvPr/>
        </p:nvSpPr>
        <p:spPr>
          <a:xfrm>
            <a:off x="4862270" y="4760183"/>
            <a:ext cx="401199" cy="23045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EB05D7-A277-CEE3-18D2-6755DF7DA6A9}"/>
              </a:ext>
            </a:extLst>
          </p:cNvPr>
          <p:cNvSpPr/>
          <p:nvPr/>
        </p:nvSpPr>
        <p:spPr>
          <a:xfrm>
            <a:off x="1491202" y="5455035"/>
            <a:ext cx="1147626" cy="26587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9D431-73CA-5D03-214D-401C239F4B22}"/>
              </a:ext>
            </a:extLst>
          </p:cNvPr>
          <p:cNvSpPr/>
          <p:nvPr/>
        </p:nvSpPr>
        <p:spPr>
          <a:xfrm>
            <a:off x="3103566" y="5442335"/>
            <a:ext cx="1054790" cy="23045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5CF497-30E8-FF70-EBEE-A41263A35121}"/>
              </a:ext>
            </a:extLst>
          </p:cNvPr>
          <p:cNvSpPr/>
          <p:nvPr/>
        </p:nvSpPr>
        <p:spPr>
          <a:xfrm>
            <a:off x="4862270" y="5440721"/>
            <a:ext cx="401199" cy="23045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8D5106-C684-AC5F-91F6-81E50E42E63D}"/>
              </a:ext>
            </a:extLst>
          </p:cNvPr>
          <p:cNvSpPr/>
          <p:nvPr/>
        </p:nvSpPr>
        <p:spPr>
          <a:xfrm>
            <a:off x="1491202" y="5744700"/>
            <a:ext cx="1147626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1100B9-7B8D-558C-FC69-690751346A14}"/>
              </a:ext>
            </a:extLst>
          </p:cNvPr>
          <p:cNvSpPr/>
          <p:nvPr/>
        </p:nvSpPr>
        <p:spPr>
          <a:xfrm>
            <a:off x="1491202" y="6061379"/>
            <a:ext cx="1147626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9AD82E-2864-6D8E-67E9-94C4C8B5E447}"/>
              </a:ext>
            </a:extLst>
          </p:cNvPr>
          <p:cNvSpPr/>
          <p:nvPr/>
        </p:nvSpPr>
        <p:spPr>
          <a:xfrm>
            <a:off x="3103566" y="5744700"/>
            <a:ext cx="1054790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8C13A6-379E-11D5-C399-091660C9B659}"/>
              </a:ext>
            </a:extLst>
          </p:cNvPr>
          <p:cNvSpPr/>
          <p:nvPr/>
        </p:nvSpPr>
        <p:spPr>
          <a:xfrm>
            <a:off x="3103566" y="6061379"/>
            <a:ext cx="1054790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415C85-3196-3297-59B1-B01897F893CC}"/>
              </a:ext>
            </a:extLst>
          </p:cNvPr>
          <p:cNvSpPr/>
          <p:nvPr/>
        </p:nvSpPr>
        <p:spPr>
          <a:xfrm>
            <a:off x="4862270" y="5744700"/>
            <a:ext cx="401199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759F76-1293-F431-C9D6-1192BF98E0EB}"/>
              </a:ext>
            </a:extLst>
          </p:cNvPr>
          <p:cNvSpPr/>
          <p:nvPr/>
        </p:nvSpPr>
        <p:spPr>
          <a:xfrm>
            <a:off x="4862270" y="6061379"/>
            <a:ext cx="401199" cy="29127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281F46-3750-57C6-A45C-BC9776F21848}"/>
              </a:ext>
            </a:extLst>
          </p:cNvPr>
          <p:cNvSpPr txBox="1"/>
          <p:nvPr/>
        </p:nvSpPr>
        <p:spPr>
          <a:xfrm>
            <a:off x="6628003" y="4619608"/>
            <a:ext cx="3632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evgenit</a:t>
            </a:r>
            <a:r>
              <a:rPr lang="nb-NO" dirty="0">
                <a:latin typeface="Consolas" panose="020B0609020204030204" pitchFamily="49" charset="0"/>
              </a:rPr>
              <a:t>, in2090} -&gt; B</a:t>
            </a:r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evgenit</a:t>
            </a:r>
            <a:r>
              <a:rPr lang="nb-NO" dirty="0">
                <a:latin typeface="Consolas" panose="020B0609020204030204" pitchFamily="49" charset="0"/>
              </a:rPr>
              <a:t>, in2080} -&gt; B</a:t>
            </a:r>
          </a:p>
          <a:p>
            <a:br>
              <a:rPr lang="nb-NO" dirty="0">
                <a:latin typeface="Consolas" panose="020B0609020204030204" pitchFamily="49" charset="0"/>
              </a:rPr>
            </a:br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leifhka</a:t>
            </a:r>
            <a:r>
              <a:rPr lang="nb-NO" dirty="0">
                <a:latin typeface="Consolas" panose="020B0609020204030204" pitchFamily="49" charset="0"/>
              </a:rPr>
              <a:t>, in2090} -&gt; B</a:t>
            </a:r>
          </a:p>
          <a:p>
            <a:r>
              <a:rPr lang="nb-NO" dirty="0">
                <a:latin typeface="Consolas" panose="020B0609020204030204" pitchFamily="49" charset="0"/>
              </a:rPr>
              <a:t>{</a:t>
            </a:r>
            <a:r>
              <a:rPr lang="nb-NO" dirty="0" err="1">
                <a:latin typeface="Consolas" panose="020B0609020204030204" pitchFamily="49" charset="0"/>
              </a:rPr>
              <a:t>leifhka</a:t>
            </a:r>
            <a:r>
              <a:rPr lang="nb-NO" dirty="0">
                <a:latin typeface="Consolas" panose="020B0609020204030204" pitchFamily="49" charset="0"/>
              </a:rPr>
              <a:t>, in3110} -&gt; C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7C2128-DA13-22FB-38C7-A1C4D6E83FE3}"/>
              </a:ext>
            </a:extLst>
          </p:cNvPr>
          <p:cNvSpPr/>
          <p:nvPr/>
        </p:nvSpPr>
        <p:spPr>
          <a:xfrm>
            <a:off x="6637340" y="4671310"/>
            <a:ext cx="2994340" cy="5407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B68A71C-1AC0-9BB3-594E-99A7C3292622}"/>
              </a:ext>
            </a:extLst>
          </p:cNvPr>
          <p:cNvSpPr/>
          <p:nvPr/>
        </p:nvSpPr>
        <p:spPr>
          <a:xfrm>
            <a:off x="6628666" y="5455034"/>
            <a:ext cx="3003013" cy="58094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046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24CA-42DF-6902-7464-B52A463F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Kandidatnøkler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42975-9A23-AB42-3CFA-567678F4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114" y="1670051"/>
            <a:ext cx="7929336" cy="4822824"/>
          </a:xfrm>
        </p:spPr>
        <p:txBody>
          <a:bodyPr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nb-NO" sz="1600" b="1" i="0" u="none" strike="noStrike" dirty="0">
                <a:solidFill>
                  <a:srgbClr val="000000"/>
                </a:solidFill>
                <a:effectLst/>
                <a:latin typeface="Average"/>
              </a:rPr>
              <a:t>Hva er en kandidatnøkkel?</a:t>
            </a:r>
            <a:endParaRPr lang="nb-NO" sz="1600" b="0" dirty="0">
              <a:effectLst/>
            </a:endParaRPr>
          </a:p>
          <a:p>
            <a:pPr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verage"/>
              </a:rPr>
              <a:t>En minimal supernøkkel, noe som betyr at den er den minste mulige kombinasjonen av attributter som kan unikt identifisere hver rad i en relasjon.</a:t>
            </a:r>
          </a:p>
          <a:p>
            <a:pPr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6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lnSpc>
                <a:spcPct val="100000"/>
              </a:lnSpc>
              <a:buNone/>
            </a:pPr>
            <a:r>
              <a:rPr lang="nb-NO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Hvordan finne kandidatnøkler?</a:t>
            </a:r>
            <a:endParaRPr lang="nb-NO" sz="1600" b="0" dirty="0">
              <a:effectLst/>
            </a:endParaRPr>
          </a:p>
          <a:p>
            <a:pPr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Hvis A </a:t>
            </a:r>
            <a:r>
              <a:rPr lang="nb-NO" sz="16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ikke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forekommer i noen </a:t>
            </a:r>
            <a:r>
              <a:rPr lang="nb-NO" sz="16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høyreside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så er A </a:t>
            </a:r>
            <a:r>
              <a:rPr lang="nb-NO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 i alle 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kandidatnøkler</a:t>
            </a:r>
            <a:endParaRPr lang="nb-NO" sz="105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Hvis A </a:t>
            </a:r>
            <a:r>
              <a:rPr lang="nb-NO" sz="16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forekommer i </a:t>
            </a:r>
            <a:r>
              <a:rPr lang="nb-NO" sz="16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minst en høyreside</a:t>
            </a:r>
            <a:r>
              <a:rPr lang="nb-NO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men ingen venstresider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så</a:t>
            </a:r>
            <a:b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 A </a:t>
            </a:r>
            <a:r>
              <a:rPr lang="nb-NO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ikke en del av noen 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kandidatnøkler</a:t>
            </a:r>
          </a:p>
          <a:p>
            <a:pPr rtl="0" fontAlgn="base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nb-NO" sz="105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Start med alle attributter som ikke forekommer på høyresiden, </a:t>
            </a: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beregn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tillukningen</a:t>
            </a:r>
            <a:endParaRPr lang="nb-NO" sz="105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Hvis du har funnet alle attributter, sjekk </a:t>
            </a:r>
            <a:r>
              <a:rPr lang="nb-NO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minimalitet</a:t>
            </a: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(KN er minimale SN)</a:t>
            </a:r>
          </a:p>
          <a:p>
            <a:pPr marL="742950" lvl="1" indent="-285750" rtl="0" fontAlgn="base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Hvis ikke, utvid i tur og orden med ett og ett nytt attributt</a:t>
            </a:r>
          </a:p>
        </p:txBody>
      </p:sp>
    </p:spTree>
    <p:extLst>
      <p:ext uri="{BB962C8B-B14F-4D97-AF65-F5344CB8AC3E}">
        <p14:creationId xmlns:p14="http://schemas.microsoft.com/office/powerpoint/2010/main" val="69188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7BC1-71EB-E734-6AD2-55E39E76C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Funksjonell avhengighet - Notasjon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13AF7-C2C7-55D3-A563-01AFD5720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Leif tenker at pilen «bestemmer»:</a:t>
            </a:r>
          </a:p>
          <a:p>
            <a:pPr marL="2743200" lvl="6" indent="0">
              <a:buNone/>
            </a:pPr>
            <a:r>
              <a:rPr lang="nb-NO" sz="2800" dirty="0" err="1"/>
              <a:t>X</a:t>
            </a:r>
            <a:r>
              <a:rPr lang="nb-NO" sz="2800" dirty="0"/>
              <a:t> -&gt; A </a:t>
            </a:r>
            <a:endParaRPr lang="nb-NO" dirty="0"/>
          </a:p>
          <a:p>
            <a:pPr lvl="1"/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«bestemmer» A, eller A er «bestemt av» </a:t>
            </a:r>
            <a:r>
              <a:rPr lang="nb-NO" dirty="0" err="1"/>
              <a:t>X</a:t>
            </a:r>
            <a:r>
              <a:rPr lang="nb-NO" dirty="0"/>
              <a:t>. </a:t>
            </a:r>
          </a:p>
          <a:p>
            <a:r>
              <a:rPr lang="nb-NO" dirty="0"/>
              <a:t>{brukernavn, kurskode} -&gt; {karakter}</a:t>
            </a:r>
          </a:p>
          <a:p>
            <a:r>
              <a:rPr lang="nb-NO" dirty="0"/>
              <a:t>brukernavn, kurskode -&gt; karakter</a:t>
            </a:r>
          </a:p>
          <a:p>
            <a:r>
              <a:rPr lang="nb-NO" dirty="0"/>
              <a:t>A, B -&gt; C</a:t>
            </a:r>
          </a:p>
          <a:p>
            <a:r>
              <a:rPr lang="nb-NO" dirty="0"/>
              <a:t>AB -&gt; C</a:t>
            </a:r>
          </a:p>
        </p:txBody>
      </p:sp>
    </p:spTree>
    <p:extLst>
      <p:ext uri="{BB962C8B-B14F-4D97-AF65-F5344CB8AC3E}">
        <p14:creationId xmlns:p14="http://schemas.microsoft.com/office/powerpoint/2010/main" val="3575524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D208-4F9E-7326-C33E-B28BCEE6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Funksjonell avhengighet - Notasjon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2FF75-9893-656A-C65E-4B59A3AAB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10175"/>
          </a:xfrm>
        </p:spPr>
        <p:txBody>
          <a:bodyPr/>
          <a:lstStyle/>
          <a:p>
            <a:r>
              <a:rPr lang="nb-NO" dirty="0"/>
              <a:t>Hvis vi har </a:t>
            </a:r>
            <a:r>
              <a:rPr lang="nb-NO" dirty="0" err="1"/>
              <a:t>f.eks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X</a:t>
            </a:r>
            <a:r>
              <a:rPr lang="nb-NO" dirty="0"/>
              <a:t> -&gt; A og </a:t>
            </a:r>
            <a:r>
              <a:rPr lang="nb-NO" dirty="0" err="1"/>
              <a:t>X</a:t>
            </a:r>
            <a:r>
              <a:rPr lang="nb-NO" dirty="0"/>
              <a:t> -&gt; B</a:t>
            </a:r>
          </a:p>
          <a:p>
            <a:r>
              <a:rPr lang="nb-NO" dirty="0"/>
              <a:t>Skriver vi bare </a:t>
            </a:r>
            <a:r>
              <a:rPr lang="nb-NO" dirty="0" err="1"/>
              <a:t>X</a:t>
            </a:r>
            <a:r>
              <a:rPr lang="nb-NO" dirty="0"/>
              <a:t> -&gt; A,B</a:t>
            </a:r>
          </a:p>
          <a:p>
            <a:endParaRPr lang="nb-NO" dirty="0"/>
          </a:p>
          <a:p>
            <a:r>
              <a:rPr lang="nb-NO" dirty="0"/>
              <a:t>Hvis vi har </a:t>
            </a:r>
            <a:r>
              <a:rPr lang="nb-NO" dirty="0" err="1"/>
              <a:t>f.eks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	A -&gt; B og B -&gt; C</a:t>
            </a:r>
          </a:p>
          <a:p>
            <a:r>
              <a:rPr lang="nb-NO" dirty="0"/>
              <a:t>Så har vi at A -&gt; C</a:t>
            </a:r>
          </a:p>
          <a:p>
            <a:endParaRPr lang="nb-NO" dirty="0"/>
          </a:p>
          <a:p>
            <a:r>
              <a:rPr lang="nb-NO" dirty="0"/>
              <a:t>Uinteresserte i FD-er som er avhengige av seg selv.</a:t>
            </a:r>
          </a:p>
          <a:p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BE530F-299F-26CD-EA02-4302650F8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2031999"/>
            <a:ext cx="3295649" cy="329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795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0A71C-ABAF-80E0-FEEA-8A2AA99A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9B3D9-8C15-838D-886A-7A91E33C5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Vannpause</a:t>
            </a:r>
            <a:endParaRPr lang="nb-NO" dirty="0"/>
          </a:p>
        </p:txBody>
      </p:sp>
      <p:pic>
        <p:nvPicPr>
          <p:cNvPr id="2050" name="Picture 2" descr="kittyboo (@Booo1998Reyes) / X">
            <a:extLst>
              <a:ext uri="{FF2B5EF4-FFF2-40B4-BE49-F238E27FC236}">
                <a16:creationId xmlns:a16="http://schemas.microsoft.com/office/drawing/2014/main" id="{4563DB16-6C3A-47F1-6DD5-1FBFE143FF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05" y="1825625"/>
            <a:ext cx="43937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39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4255C-7358-4DD9-D13A-4F704A6C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Normalformer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A90CE-FD95-9C02-13D3-E4B60AEC3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onsolas" panose="020B0609020204030204" pitchFamily="49" charset="0"/>
              </a:rPr>
              <a:t>BCNF ⊆ 3NF ⊆ 2NF ⊆ 1NF</a:t>
            </a:r>
          </a:p>
          <a:p>
            <a:r>
              <a:rPr lang="nb-NO" dirty="0">
                <a:latin typeface="+mj-lt"/>
              </a:rPr>
              <a:t>Høyere normalform er ønskelig</a:t>
            </a:r>
          </a:p>
          <a:p>
            <a:pPr lvl="1"/>
            <a:r>
              <a:rPr lang="nb-NO" dirty="0">
                <a:latin typeface="+mj-lt"/>
              </a:rPr>
              <a:t>Jo høyere normalform desto bedre struktur</a:t>
            </a:r>
          </a:p>
          <a:p>
            <a:pPr lvl="1"/>
            <a:r>
              <a:rPr lang="nb-NO" dirty="0">
                <a:latin typeface="+mj-lt"/>
              </a:rPr>
              <a:t>Færre anomalier, men</a:t>
            </a:r>
          </a:p>
          <a:p>
            <a:pPr lvl="1"/>
            <a:r>
              <a:rPr lang="nb-NO" dirty="0">
                <a:latin typeface="+mj-lt"/>
              </a:rPr>
              <a:t>Flere tabeller og mer arbeid</a:t>
            </a:r>
          </a:p>
          <a:p>
            <a:r>
              <a:rPr lang="nb-NO" dirty="0">
                <a:latin typeface="+mj-lt"/>
              </a:rPr>
              <a:t>Hvis vi får et skjema finnes det en algoritme som lager et ekvivalent skjema på NF man ønsker</a:t>
            </a:r>
          </a:p>
          <a:p>
            <a:r>
              <a:rPr lang="nb-NO" dirty="0">
                <a:latin typeface="+mj-lt"/>
              </a:rPr>
              <a:t>Alle tabellene i et skjema må oppfylle kravene</a:t>
            </a:r>
          </a:p>
          <a:p>
            <a:endParaRPr lang="nb-NO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608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B56D1-A13D-E504-1A3C-5BA46F0B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A007-571B-72E7-4947-CC22B3DC6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/>
          <a:lstStyle/>
          <a:p>
            <a:r>
              <a:rPr lang="nb-NO" dirty="0"/>
              <a:t>Laveste form vi forholder oss til</a:t>
            </a:r>
          </a:p>
          <a:p>
            <a:r>
              <a:rPr lang="nb-NO" dirty="0"/>
              <a:t>Alle attributter er atomære:</a:t>
            </a:r>
          </a:p>
          <a:p>
            <a:pPr lvl="1"/>
            <a:r>
              <a:rPr lang="nb-NO" dirty="0"/>
              <a:t>Inneholder bare en verdi</a:t>
            </a:r>
          </a:p>
          <a:p>
            <a:r>
              <a:rPr lang="nb-NO" dirty="0" err="1"/>
              <a:t>Cluet</a:t>
            </a:r>
            <a:r>
              <a:rPr lang="nb-NO" dirty="0"/>
              <a:t> er at man ønsker «direkte» tilgang på attributters verdier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0D4AE-0C1F-32EB-219B-02AE84AB5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703" y="2395393"/>
            <a:ext cx="3000794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91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641F-3B17-ADE7-6687-93E59039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E8D84-158E-08CA-A390-557A0683A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477000" cy="486727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Oppfyller 1NF </a:t>
            </a:r>
          </a:p>
          <a:p>
            <a:r>
              <a:rPr lang="nb-NO" dirty="0"/>
              <a:t>Alle attributter som ikke er nøkkelattributter er ikke funksjonelt avhengige av nøkkelattributter</a:t>
            </a:r>
          </a:p>
          <a:p>
            <a:endParaRPr lang="nb-NO" dirty="0"/>
          </a:p>
          <a:p>
            <a:r>
              <a:rPr lang="nb-NO" dirty="0"/>
              <a:t>En tabell bryter 2NF hvis det finnes en vanlig attributt som er avhengig av en nøkkelattributt</a:t>
            </a:r>
          </a:p>
          <a:p>
            <a:endParaRPr lang="nb-NO" dirty="0"/>
          </a:p>
          <a:p>
            <a:r>
              <a:rPr lang="nb-NO" dirty="0"/>
              <a:t>Nøkkelattributt/Delmengde av kandidatnøkkel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020496-3116-F636-7559-DF11147BD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687" y="2390630"/>
            <a:ext cx="2867425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2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F8B81-6DB2-9D8F-4B07-226EA6F8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E221D-6274-59E6-4C69-677FC629C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86500" cy="4351338"/>
          </a:xfrm>
        </p:spPr>
        <p:txBody>
          <a:bodyPr/>
          <a:lstStyle/>
          <a:p>
            <a:r>
              <a:rPr lang="nb-NO" dirty="0"/>
              <a:t>Oppfyller 2NF</a:t>
            </a:r>
          </a:p>
          <a:p>
            <a:r>
              <a:rPr lang="nb-NO" dirty="0"/>
              <a:t>Alle ikke-nøkkelattributter er kun avhengige av kandidatnøkler</a:t>
            </a:r>
          </a:p>
          <a:p>
            <a:endParaRPr lang="nb-NO" dirty="0"/>
          </a:p>
          <a:p>
            <a:r>
              <a:rPr lang="nb-NO" dirty="0"/>
              <a:t>En tabell bryter 3NF hvis det finnes en vanlig attributt som er avhengig av noe som ikke er en kandidatnøkkel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1F4CF-2C67-AA3B-C1F1-3DF177194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08" y="2400156"/>
            <a:ext cx="3105583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77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BA22-221F-F6B0-248B-4E3979DF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BCNF (</a:t>
            </a:r>
            <a:r>
              <a:rPr lang="nb-NO" dirty="0" err="1"/>
              <a:t>Boyce-Codd</a:t>
            </a:r>
            <a:r>
              <a:rPr lang="nb-NO" dirty="0"/>
              <a:t> normalform)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0E880-64E1-6B83-E00C-61B1BAC8D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9400" cy="4351338"/>
          </a:xfrm>
        </p:spPr>
        <p:txBody>
          <a:bodyPr/>
          <a:lstStyle/>
          <a:p>
            <a:r>
              <a:rPr lang="nb-NO" dirty="0"/>
              <a:t>Alle attributter er kun avhengige av en kandidatnøkkel</a:t>
            </a:r>
          </a:p>
          <a:p>
            <a:r>
              <a:rPr lang="nb-NO" dirty="0"/>
              <a:t>Samme som 3NF, bare at her er nøkkelattributter inkludert</a:t>
            </a:r>
          </a:p>
          <a:p>
            <a:r>
              <a:rPr lang="nb-NO" dirty="0"/>
              <a:t>Filleting – Vanligvis er 3NF også BCNF</a:t>
            </a:r>
          </a:p>
          <a:p>
            <a:endParaRPr lang="nb-NO" dirty="0"/>
          </a:p>
          <a:p>
            <a:r>
              <a:rPr lang="nb-NO" dirty="0"/>
              <a:t>«The </a:t>
            </a:r>
            <a:r>
              <a:rPr lang="nb-NO" dirty="0" err="1"/>
              <a:t>key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</a:t>
            </a:r>
            <a:r>
              <a:rPr lang="nb-NO" dirty="0" err="1"/>
              <a:t>key</a:t>
            </a:r>
            <a:r>
              <a:rPr lang="nb-NO" dirty="0"/>
              <a:t>, and </a:t>
            </a:r>
            <a:r>
              <a:rPr lang="nb-NO" dirty="0" err="1"/>
              <a:t>nothing</a:t>
            </a:r>
            <a:r>
              <a:rPr lang="nb-NO" dirty="0"/>
              <a:t>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key</a:t>
            </a:r>
            <a:r>
              <a:rPr lang="nb-NO" dirty="0"/>
              <a:t>, so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me</a:t>
            </a:r>
            <a:r>
              <a:rPr lang="nb-NO" dirty="0"/>
              <a:t> </a:t>
            </a:r>
            <a:r>
              <a:rPr lang="nb-NO" dirty="0" err="1"/>
              <a:t>Codd</a:t>
            </a:r>
            <a:r>
              <a:rPr lang="nb-NO" dirty="0"/>
              <a:t>»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B8681-360E-9854-06B0-D6ED6A2E5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334" y="2423972"/>
            <a:ext cx="3086531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42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1AC-F860-03CD-33AF-CFBFFA9D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Sjekke normalform: </a:t>
            </a:r>
            <a:r>
              <a:rPr lang="nb-NO" dirty="0" err="1"/>
              <a:t>X</a:t>
            </a:r>
            <a:r>
              <a:rPr lang="nb-NO" dirty="0"/>
              <a:t> -&gt;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CA55B-50DB-E0AF-4C9C-B2665BE60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8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1. Er </a:t>
            </a:r>
            <a:r>
              <a:rPr lang="nb-NO" dirty="0" err="1"/>
              <a:t>X</a:t>
            </a:r>
            <a:r>
              <a:rPr lang="nb-NO" dirty="0"/>
              <a:t> en supernøkkel?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Ja</a:t>
            </a:r>
            <a:r>
              <a:rPr lang="nb-NO" dirty="0"/>
              <a:t>: BCNF, gå til neste FD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Nei</a:t>
            </a:r>
            <a:r>
              <a:rPr lang="nb-NO" dirty="0"/>
              <a:t>: Bryter BCNF</a:t>
            </a:r>
          </a:p>
          <a:p>
            <a:pPr marL="0" indent="0">
              <a:buNone/>
            </a:pPr>
            <a:r>
              <a:rPr lang="nb-NO" dirty="0"/>
              <a:t>2. Er A nøkkelattributt?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Ja</a:t>
            </a:r>
            <a:r>
              <a:rPr lang="nb-NO" dirty="0"/>
              <a:t>: 3NF, gå til neste FD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Nei</a:t>
            </a:r>
            <a:r>
              <a:rPr lang="nb-NO" dirty="0"/>
              <a:t>: Bryter 3NF</a:t>
            </a:r>
          </a:p>
          <a:p>
            <a:pPr marL="0" indent="0">
              <a:buNone/>
            </a:pPr>
            <a:r>
              <a:rPr lang="nb-NO" dirty="0"/>
              <a:t>3. Er </a:t>
            </a:r>
            <a:r>
              <a:rPr lang="nb-NO" dirty="0" err="1"/>
              <a:t>X</a:t>
            </a:r>
            <a:r>
              <a:rPr lang="nb-NO" dirty="0"/>
              <a:t> del av kandidatnøkkel?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Ja</a:t>
            </a:r>
            <a:r>
              <a:rPr lang="nb-NO" dirty="0"/>
              <a:t>: Bryter 2NF, tabellen er 1NF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accent6"/>
                </a:solidFill>
              </a:rPr>
              <a:t>Nei</a:t>
            </a:r>
            <a:r>
              <a:rPr lang="nb-NO" dirty="0"/>
              <a:t>: 2NF, gå til neste FD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A4BF6-3D88-6D02-0C44-B1962DE02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933" y="1660304"/>
            <a:ext cx="2095500" cy="2847975"/>
          </a:xfrm>
          <a:prstGeom prst="rect">
            <a:avLst/>
          </a:prstGeom>
        </p:spPr>
      </p:pic>
      <p:pic>
        <p:nvPicPr>
          <p:cNvPr id="11" name="Picture 10" descr="A person with red eyes&#10;&#10;Description automatically generated">
            <a:extLst>
              <a:ext uri="{FF2B5EF4-FFF2-40B4-BE49-F238E27FC236}">
                <a16:creationId xmlns:a16="http://schemas.microsoft.com/office/drawing/2014/main" id="{93917AFA-ED28-110D-0C70-4DCDECDE7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321" y="3429000"/>
            <a:ext cx="2009775" cy="2847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30099F-5F53-9ADB-833D-12C5030100DC}"/>
              </a:ext>
            </a:extLst>
          </p:cNvPr>
          <p:cNvSpPr txBox="1"/>
          <p:nvPr/>
        </p:nvSpPr>
        <p:spPr>
          <a:xfrm>
            <a:off x="496093" y="5677267"/>
            <a:ext cx="8228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nb-NO" sz="2000" b="1" i="1" u="none" strike="noStrike" dirty="0">
                <a:solidFill>
                  <a:srgbClr val="000000"/>
                </a:solidFill>
                <a:effectLst/>
                <a:latin typeface="Gill Sans"/>
              </a:rPr>
              <a:t>Supernøkkel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: er hele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KNen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 representert på venstresiden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FDen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? </a:t>
            </a:r>
            <a:br>
              <a:rPr lang="nb-NO" sz="2000" b="0" dirty="0">
                <a:effectLst/>
              </a:rPr>
            </a:br>
            <a:r>
              <a:rPr lang="nb-NO" sz="2000" b="1" i="1" u="none" strike="noStrike" dirty="0">
                <a:solidFill>
                  <a:srgbClr val="000000"/>
                </a:solidFill>
                <a:effectLst/>
                <a:latin typeface="Gill Sans"/>
              </a:rPr>
              <a:t>Nøkkelattributt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: er høyresiden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FDen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 en del av en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KNene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?</a:t>
            </a:r>
            <a:br>
              <a:rPr lang="nb-NO" sz="2000" b="0" dirty="0">
                <a:effectLst/>
              </a:rPr>
            </a:br>
            <a:r>
              <a:rPr lang="nb-NO" sz="2000" b="1" i="1" u="none" strike="noStrike" dirty="0">
                <a:solidFill>
                  <a:srgbClr val="000000"/>
                </a:solidFill>
                <a:effectLst/>
                <a:latin typeface="Gill Sans"/>
              </a:rPr>
              <a:t>Kandidatnøkkel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: er venstresiden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FDen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 en del av en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Gill Sans"/>
              </a:rPr>
              <a:t>KNene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Gill Sans"/>
              </a:rPr>
              <a:t>?</a:t>
            </a:r>
            <a:endParaRPr lang="nb-NO" sz="2000" b="0" dirty="0">
              <a:effectLst/>
            </a:endParaRPr>
          </a:p>
          <a:p>
            <a:br>
              <a:rPr lang="nb-NO" sz="2000" dirty="0"/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71562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91F33-DE5E-2397-0C8A-0D196BF9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– Utsatt eksamen H22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48423F-E269-6FC6-028D-767A7D66A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1995" y="1851025"/>
            <a:ext cx="7168010" cy="4351338"/>
          </a:xfrm>
        </p:spPr>
      </p:pic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ECF23914-A3FC-FBE5-C7C8-FCBFECAB3EF2}"/>
              </a:ext>
            </a:extLst>
          </p:cNvPr>
          <p:cNvSpPr/>
          <p:nvPr/>
        </p:nvSpPr>
        <p:spPr>
          <a:xfrm>
            <a:off x="5516562" y="5118100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B3E497EA-4E38-BB35-B8CA-F93D922512C9}"/>
              </a:ext>
            </a:extLst>
          </p:cNvPr>
          <p:cNvSpPr/>
          <p:nvPr/>
        </p:nvSpPr>
        <p:spPr>
          <a:xfrm>
            <a:off x="7402512" y="5308600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3F759446-F35A-8C29-AB5D-82F869B3CB31}"/>
              </a:ext>
            </a:extLst>
          </p:cNvPr>
          <p:cNvSpPr/>
          <p:nvPr/>
        </p:nvSpPr>
        <p:spPr>
          <a:xfrm>
            <a:off x="6702425" y="5570537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1A4F9B6E-E1B4-0332-B18B-026AFABBC889}"/>
              </a:ext>
            </a:extLst>
          </p:cNvPr>
          <p:cNvSpPr/>
          <p:nvPr/>
        </p:nvSpPr>
        <p:spPr>
          <a:xfrm>
            <a:off x="6059487" y="5799137"/>
            <a:ext cx="152400" cy="1905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02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80C47-5040-0729-D7BE-BA654F50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A981-5383-642C-5885-D6A2C25E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Vannpause</a:t>
            </a:r>
            <a:endParaRPr lang="nb-NO" dirty="0"/>
          </a:p>
        </p:txBody>
      </p:sp>
      <p:pic>
        <p:nvPicPr>
          <p:cNvPr id="2050" name="Picture 2" descr="kittyboo (@Booo1998Reyes) / X">
            <a:extLst>
              <a:ext uri="{FF2B5EF4-FFF2-40B4-BE49-F238E27FC236}">
                <a16:creationId xmlns:a16="http://schemas.microsoft.com/office/drawing/2014/main" id="{FC6C9272-83AC-5FB1-8228-5172E17656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05" y="1825625"/>
            <a:ext cx="43937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100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04A2-54C2-7109-940E-17E6F6AB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Tapsfri dekomponering</a:t>
            </a:r>
          </a:p>
        </p:txBody>
      </p:sp>
      <p:pic>
        <p:nvPicPr>
          <p:cNvPr id="6146" name="Picture 2" descr="Exhausted Meme GIFs | Tenor">
            <a:extLst>
              <a:ext uri="{FF2B5EF4-FFF2-40B4-BE49-F238E27FC236}">
                <a16:creationId xmlns:a16="http://schemas.microsoft.com/office/drawing/2014/main" id="{75F6ABD2-F481-08BD-F36D-31568682B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792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AB838-0A93-CC84-B69D-24EC08953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982200" cy="5032375"/>
          </a:xfrm>
        </p:spPr>
        <p:txBody>
          <a:bodyPr>
            <a:normAutofit/>
          </a:bodyPr>
          <a:lstStyle/>
          <a:p>
            <a:r>
              <a:rPr lang="nb-NO" dirty="0"/>
              <a:t>Finn en FD Y -&gt; A som bryter med BCNF</a:t>
            </a:r>
          </a:p>
          <a:p>
            <a:r>
              <a:rPr lang="nb-NO" dirty="0" err="1"/>
              <a:t>Beregn</a:t>
            </a:r>
            <a:r>
              <a:rPr lang="nb-NO" dirty="0"/>
              <a:t> Y+ med hensyn på FD-ene</a:t>
            </a:r>
          </a:p>
          <a:p>
            <a:r>
              <a:rPr lang="nb-NO" dirty="0"/>
              <a:t>Dekomponer R til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s-E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</a:t>
            </a:r>
            <a:r>
              <a:rPr lang="es-ES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og S</a:t>
            </a:r>
            <a:r>
              <a:rPr lang="es-E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(Y, X/Y</a:t>
            </a:r>
            <a:r>
              <a:rPr lang="es-ES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s-E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Sjekk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BCNF</a:t>
            </a:r>
          </a:p>
          <a:p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Dekomponer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rekursivt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over S1 og S2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alt er </a:t>
            </a:r>
            <a:r>
              <a:rPr lang="en-US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BCNF</a:t>
            </a:r>
          </a:p>
          <a:p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vare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komponentene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dukker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nådd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“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bunnen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er vi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1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071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D26D-DB06-E1F5-8D6D-C264E61F1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E4E36-83C2-6B0E-7074-608F7C56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Tapsfri dekomponering</a:t>
            </a:r>
          </a:p>
        </p:txBody>
      </p:sp>
      <p:pic>
        <p:nvPicPr>
          <p:cNvPr id="6146" name="Picture 2" descr="Exhausted Meme GIFs | Tenor">
            <a:extLst>
              <a:ext uri="{FF2B5EF4-FFF2-40B4-BE49-F238E27FC236}">
                <a16:creationId xmlns:a16="http://schemas.microsoft.com/office/drawing/2014/main" id="{6B845522-9468-79F1-C11E-57625DAC6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792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CAC8733-707A-2FA7-D2ED-FE811E602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52099" y="2419923"/>
            <a:ext cx="7887801" cy="3162741"/>
          </a:xfrm>
        </p:spPr>
      </p:pic>
    </p:spTree>
    <p:extLst>
      <p:ext uri="{BB962C8B-B14F-4D97-AF65-F5344CB8AC3E}">
        <p14:creationId xmlns:p14="http://schemas.microsoft.com/office/powerpoint/2010/main" val="566387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32868-0DC9-FF9C-0CD1-82C16E992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A6B06-D329-C061-F496-C099655B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Ting fra innlevering #3: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F3E51-EDF3-1A5E-7F5B-B160CE72E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5" y="1867189"/>
            <a:ext cx="5104828" cy="4351338"/>
          </a:xfrm>
        </p:spPr>
        <p:txBody>
          <a:bodyPr/>
          <a:lstStyle/>
          <a:p>
            <a:r>
              <a:rPr lang="nb-NO" dirty="0"/>
              <a:t>Fikk oppgitt kandidatnøkler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Første steg i dekomponering (inkludert gjeldende FD-er og kandidatnøkler) er 5/10 poeng!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0F2E8-FBD7-554A-703F-301E0A358992}"/>
              </a:ext>
            </a:extLst>
          </p:cNvPr>
          <p:cNvSpPr txBox="1"/>
          <p:nvPr/>
        </p:nvSpPr>
        <p:spPr>
          <a:xfrm>
            <a:off x="7096991" y="1825624"/>
            <a:ext cx="46689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F)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B</a:t>
            </a:r>
            <a:r>
              <a:rPr lang="en-US" sz="2800" dirty="0"/>
              <a:t>C</a:t>
            </a:r>
            <a:endParaRPr lang="nb-NO" sz="2800" dirty="0"/>
          </a:p>
          <a:p>
            <a:pPr marL="342900" indent="-342900">
              <a:buAutoNum type="arabicPeriod"/>
            </a:pPr>
            <a:r>
              <a:rPr lang="nb-NO" sz="2800" dirty="0"/>
              <a:t>BC </a:t>
            </a:r>
            <a:r>
              <a:rPr lang="en-150" sz="2800" dirty="0"/>
              <a:t>→</a:t>
            </a:r>
            <a:r>
              <a:rPr lang="nb-NO" sz="2800" dirty="0"/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Kandidatnøkler AD og BCD</a:t>
            </a:r>
          </a:p>
        </p:txBody>
      </p:sp>
    </p:spTree>
    <p:extLst>
      <p:ext uri="{BB962C8B-B14F-4D97-AF65-F5344CB8AC3E}">
        <p14:creationId xmlns:p14="http://schemas.microsoft.com/office/powerpoint/2010/main" val="3277340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9142-0716-34A2-14D3-A88BBCF7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83FE-628F-93C8-9128-699C488F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FD1 bryter, dekomponerer: </a:t>
            </a:r>
          </a:p>
          <a:p>
            <a:pPr lvl="1"/>
            <a:r>
              <a:rPr lang="nb-NO" dirty="0"/>
              <a:t>S1 = A+ = ABC</a:t>
            </a:r>
          </a:p>
          <a:p>
            <a:pPr lvl="2"/>
            <a:r>
              <a:rPr lang="nb-NO" dirty="0"/>
              <a:t>1, 2 og 3 gjelder</a:t>
            </a:r>
          </a:p>
          <a:p>
            <a:pPr lvl="2"/>
            <a:r>
              <a:rPr lang="nb-NO" dirty="0"/>
              <a:t>Kandidatnøkkel A og BC</a:t>
            </a:r>
          </a:p>
          <a:p>
            <a:pPr lvl="2"/>
            <a:r>
              <a:rPr lang="nb-NO" dirty="0"/>
              <a:t>BCNF!</a:t>
            </a:r>
          </a:p>
          <a:p>
            <a:pPr lvl="1"/>
            <a:r>
              <a:rPr lang="nb-NO" dirty="0"/>
              <a:t>S2 = ADEF</a:t>
            </a:r>
          </a:p>
          <a:p>
            <a:pPr lvl="2"/>
            <a:r>
              <a:rPr lang="nb-NO" dirty="0"/>
              <a:t>4, 5 og 6 gjelder</a:t>
            </a:r>
          </a:p>
          <a:p>
            <a:pPr lvl="2"/>
            <a:r>
              <a:rPr lang="nb-NO" dirty="0"/>
              <a:t>Kandidatnøkkel AD</a:t>
            </a:r>
          </a:p>
          <a:p>
            <a:pPr lvl="2"/>
            <a:r>
              <a:rPr lang="nb-NO" dirty="0"/>
              <a:t>4 bryter, vi må dekomponere</a:t>
            </a:r>
          </a:p>
          <a:p>
            <a:r>
              <a:rPr lang="nb-NO" dirty="0"/>
              <a:t>Når vi tar S2 videre nå tar vi kun attributter ADEF og kandidatnøkkel 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3E0132-550F-A981-9CB3-D9FD0888A877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F)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B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C</a:t>
            </a:r>
          </a:p>
          <a:p>
            <a:pPr marL="342900" indent="-342900">
              <a:buAutoNum type="arabicPeriod"/>
            </a:pPr>
            <a:r>
              <a:rPr lang="nb-NO" sz="2800" dirty="0"/>
              <a:t>BC </a:t>
            </a:r>
            <a:r>
              <a:rPr lang="en-150" sz="2800" dirty="0"/>
              <a:t>→</a:t>
            </a:r>
            <a:r>
              <a:rPr lang="nb-NO" sz="2800" dirty="0"/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Kandidatnøkler AD og BCD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FBD4EE-AE9A-3D1B-5849-CB03F8DC3963}"/>
              </a:ext>
            </a:extLst>
          </p:cNvPr>
          <p:cNvSpPr/>
          <p:nvPr/>
        </p:nvSpPr>
        <p:spPr>
          <a:xfrm>
            <a:off x="1791223" y="2654300"/>
            <a:ext cx="2120378" cy="38100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3E32D5-5E69-E9BC-0458-F6AD161F1A61}"/>
              </a:ext>
            </a:extLst>
          </p:cNvPr>
          <p:cNvSpPr/>
          <p:nvPr/>
        </p:nvSpPr>
        <p:spPr>
          <a:xfrm>
            <a:off x="7096991" y="2328863"/>
            <a:ext cx="1313584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496C0D-AA4D-A313-C59C-091C7623BF6E}"/>
              </a:ext>
            </a:extLst>
          </p:cNvPr>
          <p:cNvSpPr/>
          <p:nvPr/>
        </p:nvSpPr>
        <p:spPr>
          <a:xfrm>
            <a:off x="7086602" y="2775586"/>
            <a:ext cx="1313584" cy="35337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4E4008-AC8A-57AA-1691-A36BD5FF5279}"/>
              </a:ext>
            </a:extLst>
          </p:cNvPr>
          <p:cNvSpPr/>
          <p:nvPr/>
        </p:nvSpPr>
        <p:spPr>
          <a:xfrm>
            <a:off x="7086602" y="3183573"/>
            <a:ext cx="1555748" cy="35178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E612B0-4C8E-5056-5D63-2BB193C58D13}"/>
              </a:ext>
            </a:extLst>
          </p:cNvPr>
          <p:cNvSpPr/>
          <p:nvPr/>
        </p:nvSpPr>
        <p:spPr>
          <a:xfrm>
            <a:off x="1791223" y="4029031"/>
            <a:ext cx="2041637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1BBE3E-54F2-75FA-A209-166AFB04DDF8}"/>
              </a:ext>
            </a:extLst>
          </p:cNvPr>
          <p:cNvSpPr/>
          <p:nvPr/>
        </p:nvSpPr>
        <p:spPr>
          <a:xfrm>
            <a:off x="7086603" y="3593419"/>
            <a:ext cx="1424938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5CC4DE-0C74-9123-8FC3-0D7C7A73DF32}"/>
              </a:ext>
            </a:extLst>
          </p:cNvPr>
          <p:cNvSpPr/>
          <p:nvPr/>
        </p:nvSpPr>
        <p:spPr>
          <a:xfrm>
            <a:off x="7086602" y="4029031"/>
            <a:ext cx="1555748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2D0BDA-6FAF-1613-2AB6-72ECD3E03FAE}"/>
              </a:ext>
            </a:extLst>
          </p:cNvPr>
          <p:cNvSpPr/>
          <p:nvPr/>
        </p:nvSpPr>
        <p:spPr>
          <a:xfrm>
            <a:off x="7086602" y="4446587"/>
            <a:ext cx="1313584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EC7AA37-FC08-0F5E-8BC5-8CB181E4C44C}"/>
              </a:ext>
            </a:extLst>
          </p:cNvPr>
          <p:cNvSpPr/>
          <p:nvPr/>
        </p:nvSpPr>
        <p:spPr>
          <a:xfrm>
            <a:off x="7096991" y="3593419"/>
            <a:ext cx="1414550" cy="38100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40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9792-3C97-B9EC-3669-F9F1E42F8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B8AF-1721-0832-516E-E68254F2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2DA9D-194F-19C2-3C8E-79CB47CD9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Dekomponere ADEF med kandidatnøkkel AD over FD 4</a:t>
            </a:r>
          </a:p>
          <a:p>
            <a:pPr lvl="1"/>
            <a:r>
              <a:rPr lang="nb-NO" dirty="0"/>
              <a:t>S21 = D+ = DEF</a:t>
            </a:r>
          </a:p>
          <a:p>
            <a:pPr lvl="2"/>
            <a:r>
              <a:rPr lang="nb-NO" dirty="0"/>
              <a:t>4 og 6 gjelder</a:t>
            </a:r>
          </a:p>
          <a:p>
            <a:pPr lvl="2"/>
            <a:r>
              <a:rPr lang="nb-NO" dirty="0"/>
              <a:t>Kandidatnøkkel D</a:t>
            </a:r>
          </a:p>
          <a:p>
            <a:pPr lvl="2"/>
            <a:r>
              <a:rPr lang="nb-NO" dirty="0"/>
              <a:t>FD6 bryter!</a:t>
            </a:r>
          </a:p>
          <a:p>
            <a:pPr lvl="1"/>
            <a:r>
              <a:rPr lang="nb-NO" dirty="0"/>
              <a:t>S22 = AD</a:t>
            </a:r>
          </a:p>
          <a:p>
            <a:pPr lvl="2"/>
            <a:r>
              <a:rPr lang="nb-NO" dirty="0"/>
              <a:t>Ingen FD gjelder</a:t>
            </a:r>
          </a:p>
          <a:p>
            <a:pPr lvl="2"/>
            <a:r>
              <a:rPr lang="nb-NO" dirty="0"/>
              <a:t>Ingen kandidatnøkkel</a:t>
            </a:r>
          </a:p>
          <a:p>
            <a:pPr lvl="2"/>
            <a:r>
              <a:rPr lang="nb-NO" dirty="0"/>
              <a:t>BCNF!</a:t>
            </a:r>
          </a:p>
          <a:p>
            <a:r>
              <a:rPr lang="nb-NO" dirty="0"/>
              <a:t>Når vi tar S21 videre nå tar vi kun attributter DEF og kandidatnøkkel 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04B558-791F-113C-1EF1-9B2CDDE54D5F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S2(A, D, E, F)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B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C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BC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Kandidatnøkkel AD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70701-EF85-B523-F231-995B2D3655F2}"/>
              </a:ext>
            </a:extLst>
          </p:cNvPr>
          <p:cNvSpPr/>
          <p:nvPr/>
        </p:nvSpPr>
        <p:spPr>
          <a:xfrm>
            <a:off x="1778000" y="3041650"/>
            <a:ext cx="1822450" cy="33337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E4DCE5-0772-4A28-9920-C0F0264805C0}"/>
              </a:ext>
            </a:extLst>
          </p:cNvPr>
          <p:cNvSpPr/>
          <p:nvPr/>
        </p:nvSpPr>
        <p:spPr>
          <a:xfrm>
            <a:off x="7096991" y="3600451"/>
            <a:ext cx="1456459" cy="37702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1C883C-9A8B-F605-B239-13E4345A5213}"/>
              </a:ext>
            </a:extLst>
          </p:cNvPr>
          <p:cNvSpPr/>
          <p:nvPr/>
        </p:nvSpPr>
        <p:spPr>
          <a:xfrm>
            <a:off x="7096990" y="4448957"/>
            <a:ext cx="1456459" cy="37702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5B3DE1C-1EA4-638D-9B5A-36F3EC8EC2E5}"/>
              </a:ext>
            </a:extLst>
          </p:cNvPr>
          <p:cNvSpPr/>
          <p:nvPr/>
        </p:nvSpPr>
        <p:spPr>
          <a:xfrm>
            <a:off x="7096988" y="4446967"/>
            <a:ext cx="1456459" cy="37702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5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14E8-97C4-5299-D6BA-025BDFB9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C79EC-8D85-6A67-8050-A33488AA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C7B8A-4E95-E46A-7816-A5F108865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Dekomponere DEF med kandidatnøkkel A over FD 6</a:t>
            </a:r>
          </a:p>
          <a:p>
            <a:pPr lvl="1"/>
            <a:r>
              <a:rPr lang="nb-NO" dirty="0"/>
              <a:t>S211 = E+ = EF</a:t>
            </a:r>
          </a:p>
          <a:p>
            <a:pPr lvl="2"/>
            <a:r>
              <a:rPr lang="nb-NO" dirty="0"/>
              <a:t>6 gjelder</a:t>
            </a:r>
          </a:p>
          <a:p>
            <a:pPr lvl="2"/>
            <a:r>
              <a:rPr lang="nb-NO" dirty="0"/>
              <a:t>Kandidatnøkkel E</a:t>
            </a:r>
          </a:p>
          <a:p>
            <a:pPr lvl="2"/>
            <a:r>
              <a:rPr lang="nb-NO" dirty="0"/>
              <a:t>BCNF!</a:t>
            </a:r>
          </a:p>
          <a:p>
            <a:pPr lvl="1"/>
            <a:r>
              <a:rPr lang="nb-NO" dirty="0"/>
              <a:t>S212 = DE</a:t>
            </a:r>
          </a:p>
          <a:p>
            <a:pPr lvl="2"/>
            <a:r>
              <a:rPr lang="nb-NO" dirty="0"/>
              <a:t>4 gjelder</a:t>
            </a:r>
          </a:p>
          <a:p>
            <a:pPr lvl="2"/>
            <a:r>
              <a:rPr lang="nb-NO" dirty="0"/>
              <a:t>Kandidatnøkkel D</a:t>
            </a:r>
          </a:p>
          <a:p>
            <a:pPr lvl="2"/>
            <a:r>
              <a:rPr lang="nb-NO" dirty="0"/>
              <a:t>BCNF!</a:t>
            </a:r>
          </a:p>
          <a:p>
            <a:r>
              <a:rPr lang="nb-NO" dirty="0" err="1"/>
              <a:t>Finito</a:t>
            </a:r>
            <a:r>
              <a:rPr lang="nb-NO" dirty="0"/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9A8098-ABD8-D676-D3D7-708B6CEFDCE9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S21(D, E, F)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B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C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BC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AD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Kandidatnøkkel 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285F6C-0DA0-9470-BEC4-DDCBEACF4937}"/>
              </a:ext>
            </a:extLst>
          </p:cNvPr>
          <p:cNvSpPr/>
          <p:nvPr/>
        </p:nvSpPr>
        <p:spPr>
          <a:xfrm>
            <a:off x="1791223" y="3048000"/>
            <a:ext cx="1380602" cy="38100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A08E13-BC2A-BDCC-F16F-91922C4E5B34}"/>
              </a:ext>
            </a:extLst>
          </p:cNvPr>
          <p:cNvSpPr/>
          <p:nvPr/>
        </p:nvSpPr>
        <p:spPr>
          <a:xfrm>
            <a:off x="7163666" y="4418013"/>
            <a:ext cx="1161184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19A89B-58FD-EF2D-E2C6-5D55F0C89687}"/>
              </a:ext>
            </a:extLst>
          </p:cNvPr>
          <p:cNvSpPr/>
          <p:nvPr/>
        </p:nvSpPr>
        <p:spPr>
          <a:xfrm>
            <a:off x="1791223" y="4418013"/>
            <a:ext cx="1485377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98F2AF4-D46F-2F02-6B50-F4F242EA5DD5}"/>
              </a:ext>
            </a:extLst>
          </p:cNvPr>
          <p:cNvSpPr/>
          <p:nvPr/>
        </p:nvSpPr>
        <p:spPr>
          <a:xfrm>
            <a:off x="7163666" y="3609171"/>
            <a:ext cx="1285009" cy="39211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51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13E5-82F3-A70E-D0DB-C4FC849B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Enda en – Eksamen H22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D82E92-D904-6ACC-83E9-2565B3E91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76" y="1617071"/>
            <a:ext cx="7106642" cy="323895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6E99E-49F4-4329-76C2-7966FB786AB6}"/>
              </a:ext>
            </a:extLst>
          </p:cNvPr>
          <p:cNvSpPr txBox="1"/>
          <p:nvPr/>
        </p:nvSpPr>
        <p:spPr>
          <a:xfrm>
            <a:off x="7247418" y="1734289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F, G)</a:t>
            </a:r>
          </a:p>
          <a:p>
            <a:pPr algn="ctr"/>
            <a:endParaRPr lang="nb-NO" sz="2800" dirty="0"/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B</a:t>
            </a:r>
          </a:p>
          <a:p>
            <a:pPr marL="342900" indent="-342900">
              <a:buAutoNum type="arabicPeriod"/>
            </a:pPr>
            <a:r>
              <a:rPr lang="nb-NO" sz="2800" dirty="0"/>
              <a:t>C </a:t>
            </a:r>
            <a:r>
              <a:rPr lang="en-150" sz="2800" dirty="0"/>
              <a:t>→</a:t>
            </a:r>
            <a:r>
              <a:rPr lang="nb-NO" sz="2800" dirty="0"/>
              <a:t> D</a:t>
            </a:r>
          </a:p>
          <a:p>
            <a:pPr marL="342900" indent="-342900">
              <a:buAutoNum type="arabicPeriod"/>
            </a:pPr>
            <a:r>
              <a:rPr lang="nb-NO" sz="2800" dirty="0"/>
              <a:t>C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/>
              <a:t>D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C</a:t>
            </a:r>
          </a:p>
          <a:p>
            <a:pPr marL="342900" indent="-342900">
              <a:buAutoNum type="arabicPeriod"/>
            </a:pPr>
            <a:r>
              <a:rPr lang="en-US" sz="2800" dirty="0"/>
              <a:t>EF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G</a:t>
            </a:r>
          </a:p>
          <a:p>
            <a:pPr marL="342900" indent="-342900">
              <a:buAutoNum type="arabicPeriod"/>
            </a:pPr>
            <a:endParaRPr lang="nb-NO" sz="2800" dirty="0"/>
          </a:p>
          <a:p>
            <a:r>
              <a:rPr lang="nb-NO" sz="2800" dirty="0"/>
              <a:t>Kandidatnøkler ACF og ADF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1FABBD-C893-1F65-C630-7995356F0905}"/>
              </a:ext>
            </a:extLst>
          </p:cNvPr>
          <p:cNvSpPr txBox="1"/>
          <p:nvPr/>
        </p:nvSpPr>
        <p:spPr>
          <a:xfrm>
            <a:off x="635431" y="5240929"/>
            <a:ext cx="5460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FD1 bryter!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0BB1EA-3B43-EECB-F3DA-B7440A1B9BDD}"/>
              </a:ext>
            </a:extLst>
          </p:cNvPr>
          <p:cNvSpPr/>
          <p:nvPr/>
        </p:nvSpPr>
        <p:spPr>
          <a:xfrm>
            <a:off x="444500" y="3196494"/>
            <a:ext cx="1170875" cy="26035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821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EFC0-2B3E-EDDC-35DE-A6A5A5319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2500" cy="4351338"/>
          </a:xfrm>
        </p:spPr>
        <p:txBody>
          <a:bodyPr/>
          <a:lstStyle/>
          <a:p>
            <a:r>
              <a:rPr lang="nb-NO" dirty="0"/>
              <a:t>S1 = A+ = AB</a:t>
            </a:r>
          </a:p>
          <a:p>
            <a:pPr lvl="1"/>
            <a:r>
              <a:rPr lang="nb-NO" dirty="0"/>
              <a:t>FD1 gjelder med kandidatnøkkel A</a:t>
            </a:r>
          </a:p>
          <a:p>
            <a:pPr lvl="1"/>
            <a:r>
              <a:rPr lang="nb-NO" dirty="0"/>
              <a:t>BCNF!</a:t>
            </a:r>
          </a:p>
          <a:p>
            <a:r>
              <a:rPr lang="nb-NO" dirty="0"/>
              <a:t>S2 = ACDEFG</a:t>
            </a:r>
          </a:p>
          <a:p>
            <a:pPr lvl="1"/>
            <a:r>
              <a:rPr lang="nb-NO" dirty="0"/>
              <a:t>2, 3, 4 og 5 gjelder</a:t>
            </a:r>
          </a:p>
          <a:p>
            <a:pPr lvl="1"/>
            <a:r>
              <a:rPr lang="nb-NO" dirty="0"/>
              <a:t>Kandidatnøkler CF og DF</a:t>
            </a:r>
          </a:p>
          <a:p>
            <a:pPr lvl="1"/>
            <a:r>
              <a:rPr lang="nb-NO" dirty="0"/>
              <a:t>2 Bryter! </a:t>
            </a:r>
          </a:p>
          <a:p>
            <a:r>
              <a:rPr lang="nb-NO" dirty="0"/>
              <a:t>Dekomponere S2 til S21 og S22</a:t>
            </a:r>
            <a:br>
              <a:rPr lang="nb-NO" dirty="0"/>
            </a:br>
            <a:r>
              <a:rPr lang="nb-NO" dirty="0"/>
              <a:t>Over C </a:t>
            </a:r>
            <a:r>
              <a:rPr lang="en-150" dirty="0"/>
              <a:t>→</a:t>
            </a:r>
            <a:r>
              <a:rPr lang="nb-NO" dirty="0"/>
              <a:t> 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43760E6-E5C2-E6D3-862A-96F1D2CFB094}"/>
              </a:ext>
            </a:extLst>
          </p:cNvPr>
          <p:cNvSpPr txBox="1">
            <a:spLocks/>
          </p:cNvSpPr>
          <p:nvPr/>
        </p:nvSpPr>
        <p:spPr>
          <a:xfrm>
            <a:off x="838200" y="363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Enda en – Eksamen H22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A8CAA8-0620-9886-8438-126E8F20F026}"/>
              </a:ext>
            </a:extLst>
          </p:cNvPr>
          <p:cNvSpPr txBox="1"/>
          <p:nvPr/>
        </p:nvSpPr>
        <p:spPr>
          <a:xfrm>
            <a:off x="7247418" y="1734289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F, G)</a:t>
            </a:r>
          </a:p>
          <a:p>
            <a:pPr algn="ctr"/>
            <a:endParaRPr lang="nb-NO" sz="2800" dirty="0"/>
          </a:p>
          <a:p>
            <a:pPr marL="342900" indent="-342900">
              <a:buAutoNum type="arabicPeriod"/>
            </a:pPr>
            <a:r>
              <a:rPr lang="nb-NO" sz="2800" b="1" dirty="0"/>
              <a:t>A </a:t>
            </a:r>
            <a:r>
              <a:rPr lang="en-150" sz="2800" b="1" dirty="0"/>
              <a:t>→</a:t>
            </a:r>
            <a:r>
              <a:rPr lang="nb-NO" sz="2800" b="1" dirty="0"/>
              <a:t> B</a:t>
            </a:r>
          </a:p>
          <a:p>
            <a:pPr marL="342900" indent="-342900">
              <a:buAutoNum type="arabicPeriod"/>
            </a:pPr>
            <a:r>
              <a:rPr lang="nb-NO" sz="2800" dirty="0"/>
              <a:t>C </a:t>
            </a:r>
            <a:r>
              <a:rPr lang="en-150" sz="2800" dirty="0"/>
              <a:t>→</a:t>
            </a:r>
            <a:r>
              <a:rPr lang="nb-NO" sz="2800" dirty="0"/>
              <a:t> D</a:t>
            </a:r>
          </a:p>
          <a:p>
            <a:pPr marL="342900" indent="-342900">
              <a:buAutoNum type="arabicPeriod"/>
            </a:pPr>
            <a:r>
              <a:rPr lang="nb-NO" sz="2800" dirty="0"/>
              <a:t>C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/>
              <a:t>D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C</a:t>
            </a:r>
          </a:p>
          <a:p>
            <a:pPr marL="342900" indent="-342900">
              <a:buAutoNum type="arabicPeriod"/>
            </a:pPr>
            <a:r>
              <a:rPr lang="en-US" sz="2800" dirty="0"/>
              <a:t>EF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G</a:t>
            </a:r>
          </a:p>
          <a:p>
            <a:pPr marL="342900" indent="-342900">
              <a:buAutoNum type="arabicPeriod"/>
            </a:pPr>
            <a:endParaRPr lang="nb-NO" sz="2800" dirty="0"/>
          </a:p>
          <a:p>
            <a:r>
              <a:rPr lang="nb-NO" sz="2800" dirty="0"/>
              <a:t>Kandidatnøkler ACF og ADF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FA040F-9BE5-DAF3-5793-27420935D2C0}"/>
              </a:ext>
            </a:extLst>
          </p:cNvPr>
          <p:cNvSpPr/>
          <p:nvPr/>
        </p:nvSpPr>
        <p:spPr>
          <a:xfrm>
            <a:off x="1353072" y="2273300"/>
            <a:ext cx="1828277" cy="38100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80FDE2-5DD3-914A-977C-FEC34270D00B}"/>
              </a:ext>
            </a:extLst>
          </p:cNvPr>
          <p:cNvSpPr/>
          <p:nvPr/>
        </p:nvSpPr>
        <p:spPr>
          <a:xfrm>
            <a:off x="7280798" y="2654300"/>
            <a:ext cx="1313584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02DDCDA-5ABB-2305-6FCB-8D15406EDF4B}"/>
              </a:ext>
            </a:extLst>
          </p:cNvPr>
          <p:cNvSpPr/>
          <p:nvPr/>
        </p:nvSpPr>
        <p:spPr>
          <a:xfrm>
            <a:off x="1353073" y="3574311"/>
            <a:ext cx="2733152" cy="38100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0D3C6C-B3D6-B17C-8F9E-0548F63C473D}"/>
              </a:ext>
            </a:extLst>
          </p:cNvPr>
          <p:cNvSpPr/>
          <p:nvPr/>
        </p:nvSpPr>
        <p:spPr>
          <a:xfrm>
            <a:off x="7280798" y="3092080"/>
            <a:ext cx="1285009" cy="39211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33DEF65-D156-A124-5F72-3B5505965B6B}"/>
              </a:ext>
            </a:extLst>
          </p:cNvPr>
          <p:cNvSpPr/>
          <p:nvPr/>
        </p:nvSpPr>
        <p:spPr>
          <a:xfrm>
            <a:off x="7280798" y="3529860"/>
            <a:ext cx="1285009" cy="39211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3A0068-6FE4-2AA8-8E95-23891B995B44}"/>
              </a:ext>
            </a:extLst>
          </p:cNvPr>
          <p:cNvSpPr/>
          <p:nvPr/>
        </p:nvSpPr>
        <p:spPr>
          <a:xfrm>
            <a:off x="7247418" y="3954463"/>
            <a:ext cx="1285009" cy="39211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03C6F62-4E09-D370-8453-535741BB3C10}"/>
              </a:ext>
            </a:extLst>
          </p:cNvPr>
          <p:cNvSpPr/>
          <p:nvPr/>
        </p:nvSpPr>
        <p:spPr>
          <a:xfrm>
            <a:off x="7247417" y="4379066"/>
            <a:ext cx="1463196" cy="39211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AA43EA2-8166-3F76-99BA-1A6A7BEEB4D7}"/>
              </a:ext>
            </a:extLst>
          </p:cNvPr>
          <p:cNvSpPr/>
          <p:nvPr/>
        </p:nvSpPr>
        <p:spPr>
          <a:xfrm>
            <a:off x="7280798" y="3092080"/>
            <a:ext cx="1285009" cy="392112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22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2640D-F160-13E0-31A5-FDCB6EC36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8A48E-36DD-B6A5-C384-05135BD2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2500" cy="4351338"/>
          </a:xfrm>
        </p:spPr>
        <p:txBody>
          <a:bodyPr/>
          <a:lstStyle/>
          <a:p>
            <a:r>
              <a:rPr lang="nb-NO" dirty="0"/>
              <a:t>S21 = C+ = CDE</a:t>
            </a:r>
          </a:p>
          <a:p>
            <a:pPr lvl="1"/>
            <a:r>
              <a:rPr lang="nb-NO" dirty="0"/>
              <a:t>2, 3 og 4 gjelder</a:t>
            </a:r>
          </a:p>
          <a:p>
            <a:pPr lvl="1"/>
            <a:r>
              <a:rPr lang="nb-NO" dirty="0"/>
              <a:t>Kandidatnøkler C og D</a:t>
            </a:r>
          </a:p>
          <a:p>
            <a:pPr lvl="1"/>
            <a:r>
              <a:rPr lang="nb-NO" dirty="0"/>
              <a:t>BCNF!</a:t>
            </a:r>
          </a:p>
          <a:p>
            <a:r>
              <a:rPr lang="nb-NO" dirty="0"/>
              <a:t>S22 = ACFG</a:t>
            </a:r>
          </a:p>
          <a:p>
            <a:pPr lvl="1"/>
            <a:r>
              <a:rPr lang="nb-NO" dirty="0"/>
              <a:t>Ingen FD gjelder</a:t>
            </a:r>
          </a:p>
          <a:p>
            <a:pPr lvl="1"/>
            <a:r>
              <a:rPr lang="nb-NO" dirty="0"/>
              <a:t>Ingen kandidatnøkler</a:t>
            </a:r>
          </a:p>
          <a:p>
            <a:pPr lvl="1"/>
            <a:r>
              <a:rPr lang="nb-NO" dirty="0"/>
              <a:t>BCNF! </a:t>
            </a:r>
          </a:p>
          <a:p>
            <a:r>
              <a:rPr lang="en-US" dirty="0"/>
              <a:t>Finito!</a:t>
            </a:r>
            <a:endParaRPr lang="nb-NO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04EB1-949C-3022-C2BA-183D06305E33}"/>
              </a:ext>
            </a:extLst>
          </p:cNvPr>
          <p:cNvSpPr txBox="1">
            <a:spLocks/>
          </p:cNvSpPr>
          <p:nvPr/>
        </p:nvSpPr>
        <p:spPr>
          <a:xfrm>
            <a:off x="838200" y="363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Enda en – Eksamen H22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6E39D0-AC6B-B73D-3619-DE9EC64C74C4}"/>
              </a:ext>
            </a:extLst>
          </p:cNvPr>
          <p:cNvSpPr txBox="1"/>
          <p:nvPr/>
        </p:nvSpPr>
        <p:spPr>
          <a:xfrm>
            <a:off x="7247418" y="1734289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</a:t>
            </a:r>
            <a:r>
              <a:rPr lang="nb-NO" sz="2800" dirty="0">
                <a:solidFill>
                  <a:schemeClr val="bg2">
                    <a:lumMod val="90000"/>
                  </a:schemeClr>
                </a:solidFill>
              </a:rPr>
              <a:t> B, </a:t>
            </a:r>
            <a:r>
              <a:rPr lang="nb-NO" sz="2800" dirty="0"/>
              <a:t>C, D, E, F, G)</a:t>
            </a:r>
          </a:p>
          <a:p>
            <a:pPr algn="ctr"/>
            <a:endParaRPr lang="nb-NO" sz="2800" dirty="0"/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90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90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90000"/>
                  </a:schemeClr>
                </a:solidFill>
              </a:rPr>
              <a:t> B</a:t>
            </a:r>
          </a:p>
          <a:p>
            <a:pPr marL="342900" indent="-342900">
              <a:buAutoNum type="arabicPeriod"/>
            </a:pPr>
            <a:r>
              <a:rPr lang="nb-NO" sz="2800" b="1" dirty="0"/>
              <a:t>C </a:t>
            </a:r>
            <a:r>
              <a:rPr lang="en-150" sz="2800" b="1" dirty="0"/>
              <a:t>→</a:t>
            </a:r>
            <a:r>
              <a:rPr lang="nb-NO" sz="2800" b="1" dirty="0"/>
              <a:t> D</a:t>
            </a:r>
          </a:p>
          <a:p>
            <a:pPr marL="342900" indent="-342900">
              <a:buAutoNum type="arabicPeriod"/>
            </a:pPr>
            <a:r>
              <a:rPr lang="nb-NO" sz="2800" dirty="0"/>
              <a:t>C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/>
              <a:t>D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C</a:t>
            </a:r>
          </a:p>
          <a:p>
            <a:pPr marL="342900" indent="-342900">
              <a:buAutoNum type="arabicPeriod"/>
            </a:pPr>
            <a:r>
              <a:rPr lang="en-US" sz="2800" dirty="0"/>
              <a:t>EF</a:t>
            </a:r>
            <a:r>
              <a:rPr lang="nb-NO" sz="2800" dirty="0"/>
              <a:t> </a:t>
            </a:r>
            <a:r>
              <a:rPr lang="en-150" sz="2800" dirty="0"/>
              <a:t>→</a:t>
            </a:r>
            <a:r>
              <a:rPr lang="nb-NO" sz="2800" dirty="0"/>
              <a:t> </a:t>
            </a:r>
            <a:r>
              <a:rPr lang="en-US" sz="2800" dirty="0"/>
              <a:t>G</a:t>
            </a:r>
          </a:p>
          <a:p>
            <a:pPr marL="342900" indent="-342900">
              <a:buAutoNum type="arabicPeriod"/>
            </a:pPr>
            <a:endParaRPr lang="nb-NO" sz="2800" dirty="0"/>
          </a:p>
          <a:p>
            <a:r>
              <a:rPr lang="nb-NO" sz="2800" dirty="0"/>
              <a:t>Kandidatnøkler ACF og ADF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3D42882-4CF1-A9A1-4737-A692991A75C1}"/>
              </a:ext>
            </a:extLst>
          </p:cNvPr>
          <p:cNvSpPr/>
          <p:nvPr/>
        </p:nvSpPr>
        <p:spPr>
          <a:xfrm>
            <a:off x="1305447" y="2273300"/>
            <a:ext cx="2437877" cy="38100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889544-8D82-4C0E-BE59-C48BB355C0F5}"/>
              </a:ext>
            </a:extLst>
          </p:cNvPr>
          <p:cNvSpPr/>
          <p:nvPr/>
        </p:nvSpPr>
        <p:spPr>
          <a:xfrm>
            <a:off x="7247418" y="3087688"/>
            <a:ext cx="1379057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25DDF85-50C1-0AA2-F01E-40CA84D15B7F}"/>
              </a:ext>
            </a:extLst>
          </p:cNvPr>
          <p:cNvSpPr/>
          <p:nvPr/>
        </p:nvSpPr>
        <p:spPr>
          <a:xfrm>
            <a:off x="7247418" y="3506418"/>
            <a:ext cx="1379057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24176A-7A21-8096-AC60-EAA0BC90C899}"/>
              </a:ext>
            </a:extLst>
          </p:cNvPr>
          <p:cNvSpPr/>
          <p:nvPr/>
        </p:nvSpPr>
        <p:spPr>
          <a:xfrm>
            <a:off x="7247417" y="3925148"/>
            <a:ext cx="1379057" cy="3921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7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269C-CDFC-E8A8-CC23-EF6A54170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 err="1"/>
              <a:t>Ukens</a:t>
            </a:r>
            <a:r>
              <a:rPr lang="en-US" sz="4800" dirty="0"/>
              <a:t> </a:t>
            </a:r>
            <a:r>
              <a:rPr lang="en-US" sz="4800" dirty="0" err="1"/>
              <a:t>cowboytips</a:t>
            </a:r>
            <a:endParaRPr lang="en-150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E2B4-0C8F-75B8-FC8E-C03A42F3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2484255"/>
            <a:ext cx="4784179" cy="3122294"/>
          </a:xfrm>
        </p:spPr>
        <p:txBody>
          <a:bodyPr anchor="ctr">
            <a:normAutofit/>
          </a:bodyPr>
          <a:lstStyle/>
          <a:p>
            <a:r>
              <a:rPr lang="nb-NO" sz="3600" dirty="0"/>
              <a:t>Øve masse!</a:t>
            </a:r>
            <a:endParaRPr lang="nb-NO" sz="3600" dirty="0">
              <a:solidFill>
                <a:schemeClr val="accent1"/>
              </a:solidFill>
              <a:latin typeface="Lucida Console" panose="020B0609040504020204" pitchFamily="49" charset="0"/>
            </a:endParaRPr>
          </a:p>
        </p:txBody>
      </p:sp>
      <p:pic>
        <p:nvPicPr>
          <p:cNvPr id="11" name="Picture 10" descr="A white rodent wearing a brown hat&#10;&#10;Description automatically generated">
            <a:extLst>
              <a:ext uri="{FF2B5EF4-FFF2-40B4-BE49-F238E27FC236}">
                <a16:creationId xmlns:a16="http://schemas.microsoft.com/office/drawing/2014/main" id="{05BFACA0-AEFE-7276-A20B-11597BF92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413" y="1571878"/>
            <a:ext cx="3240678" cy="371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 elephant Meme Generator">
            <a:extLst>
              <a:ext uri="{FF2B5EF4-FFF2-40B4-BE49-F238E27FC236}">
                <a16:creationId xmlns:a16="http://schemas.microsoft.com/office/drawing/2014/main" id="{2536BA2F-23E0-4D20-AF5B-EF4D8526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r="-1" b="11323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58BE-BE8B-8B0F-9842-74F2AE70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490" y="804862"/>
            <a:ext cx="14315931" cy="4795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viljardh@ifi.uio.no 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jamilakm@ifi.uio.no</a:t>
            </a:r>
            <a:br>
              <a:rPr lang="en-US" sz="6600" dirty="0">
                <a:solidFill>
                  <a:schemeClr val="bg1"/>
                </a:solidFill>
              </a:rPr>
            </a:b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Lykke </a:t>
            </a:r>
            <a:r>
              <a:rPr lang="en-US" sz="6600" dirty="0" err="1">
                <a:solidFill>
                  <a:schemeClr val="bg1"/>
                </a:solidFill>
              </a:rPr>
              <a:t>til</a:t>
            </a:r>
            <a:r>
              <a:rPr lang="en-US" sz="66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856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1884</Words>
  <Application>Microsoft Office PowerPoint</Application>
  <PresentationFormat>Widescreen</PresentationFormat>
  <Paragraphs>284</Paragraphs>
  <Slides>29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Aptos Display</vt:lpstr>
      <vt:lpstr>Arial</vt:lpstr>
      <vt:lpstr>Average</vt:lpstr>
      <vt:lpstr>Consolas</vt:lpstr>
      <vt:lpstr>Gill Sans</vt:lpstr>
      <vt:lpstr>Lucida Console</vt:lpstr>
      <vt:lpstr>Office Theme</vt:lpstr>
      <vt:lpstr>IN2090 – Databaser og datamodellering</vt:lpstr>
      <vt:lpstr>Ukens </vt:lpstr>
      <vt:lpstr>Hvorfor databasedesign?</vt:lpstr>
      <vt:lpstr>Hvorfor databasedesign?</vt:lpstr>
      <vt:lpstr>Funksjonell avhengighet - Praksis</vt:lpstr>
      <vt:lpstr>Funksjonell avhengighet - Praksis</vt:lpstr>
      <vt:lpstr>Kandidatnøkler</vt:lpstr>
      <vt:lpstr>Funksjonell avhengighet - Notasjon</vt:lpstr>
      <vt:lpstr>Funksjonell avhengighet - Notasjon</vt:lpstr>
      <vt:lpstr>Vannpause</vt:lpstr>
      <vt:lpstr>Normalformer</vt:lpstr>
      <vt:lpstr>1NF</vt:lpstr>
      <vt:lpstr>2NF</vt:lpstr>
      <vt:lpstr>3NF</vt:lpstr>
      <vt:lpstr>BCNF (Boyce-Codd normalform)</vt:lpstr>
      <vt:lpstr>Sjekke normalform: X -&gt; A</vt:lpstr>
      <vt:lpstr>Eksempel – Utsatt eksamen H22</vt:lpstr>
      <vt:lpstr>Vannpause</vt:lpstr>
      <vt:lpstr>Tapsfri dekomponering</vt:lpstr>
      <vt:lpstr>Tapsfri dekomponering</vt:lpstr>
      <vt:lpstr>Ting fra innlevering #3: </vt:lpstr>
      <vt:lpstr>Dekomponering</vt:lpstr>
      <vt:lpstr>Dekomponering</vt:lpstr>
      <vt:lpstr>Dekomponering</vt:lpstr>
      <vt:lpstr>Enda en – Eksamen H22</vt:lpstr>
      <vt:lpstr>PowerPoint Presentation</vt:lpstr>
      <vt:lpstr>PowerPoint Presentation</vt:lpstr>
      <vt:lpstr>Ukens cowboytips</vt:lpstr>
      <vt:lpstr>viljardh@ifi.uio.no  jamilakm@ifi.uio.no  Lykke til!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Viljar Hardersen</dc:creator>
  <cp:lastModifiedBy>Viljar Hardersen</cp:lastModifiedBy>
  <cp:revision>27</cp:revision>
  <dcterms:created xsi:type="dcterms:W3CDTF">2024-11-14T13:37:25Z</dcterms:created>
  <dcterms:modified xsi:type="dcterms:W3CDTF">2024-11-18T14:28:37Z</dcterms:modified>
</cp:coreProperties>
</file>