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83" r:id="rId3"/>
    <p:sldId id="284" r:id="rId4"/>
    <p:sldId id="258" r:id="rId5"/>
    <p:sldId id="286" r:id="rId6"/>
    <p:sldId id="285" r:id="rId7"/>
    <p:sldId id="287" r:id="rId8"/>
    <p:sldId id="288" r:id="rId9"/>
    <p:sldId id="289" r:id="rId10"/>
    <p:sldId id="290" r:id="rId11"/>
    <p:sldId id="293" r:id="rId12"/>
    <p:sldId id="291" r:id="rId13"/>
    <p:sldId id="292" r:id="rId14"/>
    <p:sldId id="294" r:id="rId15"/>
    <p:sldId id="295" r:id="rId16"/>
    <p:sldId id="296" r:id="rId17"/>
    <p:sldId id="297" r:id="rId18"/>
    <p:sldId id="298" r:id="rId19"/>
    <p:sldId id="299" r:id="rId20"/>
    <p:sldId id="327" r:id="rId21"/>
    <p:sldId id="304" r:id="rId22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36" autoAdjust="0"/>
    <p:restoredTop sz="76331" autoAdjust="0"/>
  </p:normalViewPr>
  <p:slideViewPr>
    <p:cSldViewPr snapToGrid="0">
      <p:cViewPr varScale="1">
        <p:scale>
          <a:sx n="66" d="100"/>
          <a:sy n="66" d="100"/>
        </p:scale>
        <p:origin x="12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D3A70-9091-4D81-908F-5E21D9751753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E1EE6-50FF-4959-90CC-6BDB48CB8D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8315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57585-9F70-40AE-AFBF-D510946D69DB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475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04EC0-FD53-4A63-8C47-2DC7CA31B46D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99050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dag skal vi se litt mer på alle de andre typen spørringene vi kan bruke i SQL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57585-9F70-40AE-AFBF-D510946D69DB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4251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Merk også skrankene: «Not null»</a:t>
            </a:r>
          </a:p>
          <a:p>
            <a:r>
              <a:rPr lang="nb-NO" dirty="0"/>
              <a:t>Ting som er påkrevd for at dataen skal gi mening, nøkler, </a:t>
            </a:r>
            <a:r>
              <a:rPr lang="nb-NO" dirty="0" err="1"/>
              <a:t>etc</a:t>
            </a:r>
            <a:endParaRPr lang="nb-NO" dirty="0"/>
          </a:p>
          <a:p>
            <a:r>
              <a:rPr lang="nb-NO" dirty="0"/>
              <a:t>Ellers viktig for at ting skal fungere riktig</a:t>
            </a:r>
          </a:p>
          <a:p>
            <a:endParaRPr lang="nb-NO" dirty="0"/>
          </a:p>
          <a:p>
            <a:r>
              <a:rPr lang="nb-NO" dirty="0"/>
              <a:t>Kan også lage den som en spørring, men dette kommer vi innom senere. </a:t>
            </a:r>
          </a:p>
          <a:p>
            <a:r>
              <a:rPr lang="nb-NO" dirty="0"/>
              <a:t>Merk at skrankene må lages på nytt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7489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Merk også skrankene: «Not null»</a:t>
            </a:r>
          </a:p>
          <a:p>
            <a:r>
              <a:rPr lang="nb-NO" dirty="0"/>
              <a:t>Ting som er påkrevd for at dataen skal gi mening, nøkler, </a:t>
            </a:r>
            <a:r>
              <a:rPr lang="nb-NO" dirty="0" err="1"/>
              <a:t>etc</a:t>
            </a:r>
            <a:endParaRPr lang="nb-NO" dirty="0"/>
          </a:p>
          <a:p>
            <a:r>
              <a:rPr lang="nb-NO" dirty="0"/>
              <a:t>Ellers viktig for at ting skal fungere riktig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1179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Forklarer seg selv. Brukes for indekser og ID-er ofte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6891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BÅDE UNIQUE OG NOT NULL</a:t>
            </a:r>
          </a:p>
          <a:p>
            <a:r>
              <a:rPr lang="nb-NO" dirty="0"/>
              <a:t>Kan kun ha én av disse, må bruke UNIQUE NOT NULL for andre kandidatnøkler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0048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Sier nøyaktig det samme, men nødvendig hvis du har fremmednøkler. </a:t>
            </a:r>
          </a:p>
          <a:p>
            <a:r>
              <a:rPr lang="nb-NO" dirty="0"/>
              <a:t>For eksempel hvis tittel og produksjonsår hadde vært unikt kunne vi lagt til en CONSTRAINT på det</a:t>
            </a:r>
          </a:p>
          <a:p>
            <a:r>
              <a:rPr lang="nb-NO" dirty="0"/>
              <a:t>Ser kjent ut fra realisering?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1441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Modifiserer videre på tabellen vår: Sånn som den er lagret</a:t>
            </a:r>
          </a:p>
          <a:p>
            <a:endParaRPr lang="nb-NO" dirty="0"/>
          </a:p>
          <a:p>
            <a:r>
              <a:rPr lang="nb-NO" dirty="0"/>
              <a:t>Her må </a:t>
            </a:r>
            <a:r>
              <a:rPr lang="nb-NO" dirty="0" err="1"/>
              <a:t>filmid</a:t>
            </a:r>
            <a:r>
              <a:rPr lang="nb-NO" dirty="0"/>
              <a:t> referere til </a:t>
            </a:r>
            <a:r>
              <a:rPr lang="nb-NO" dirty="0" err="1"/>
              <a:t>filmitem</a:t>
            </a:r>
            <a:r>
              <a:rPr lang="nb-NO" dirty="0"/>
              <a:t> sin </a:t>
            </a:r>
            <a:r>
              <a:rPr lang="nb-NO" dirty="0" err="1"/>
              <a:t>filmid</a:t>
            </a:r>
            <a:r>
              <a:rPr lang="nb-NO" dirty="0"/>
              <a:t>: </a:t>
            </a:r>
            <a:r>
              <a:rPr lang="nb-NO" dirty="0" err="1"/>
              <a:t>Dvs</a:t>
            </a:r>
            <a:r>
              <a:rPr lang="nb-NO" dirty="0"/>
              <a:t> at «</a:t>
            </a:r>
            <a:r>
              <a:rPr lang="nb-NO" dirty="0" err="1"/>
              <a:t>filmitem</a:t>
            </a:r>
            <a:r>
              <a:rPr lang="nb-NO" dirty="0"/>
              <a:t>» er «</a:t>
            </a:r>
            <a:r>
              <a:rPr lang="nb-NO" dirty="0" err="1"/>
              <a:t>source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truth</a:t>
            </a:r>
            <a:r>
              <a:rPr lang="nb-NO" dirty="0"/>
              <a:t>» i den </a:t>
            </a:r>
            <a:r>
              <a:rPr lang="nb-NO" dirty="0" err="1"/>
              <a:t>fortsand</a:t>
            </a:r>
            <a:r>
              <a:rPr lang="nb-NO" dirty="0"/>
              <a:t> at den er «</a:t>
            </a:r>
            <a:r>
              <a:rPr lang="nb-NO" dirty="0" err="1"/>
              <a:t>hovedinnehaver</a:t>
            </a:r>
            <a:r>
              <a:rPr lang="nb-NO" dirty="0"/>
              <a:t>» av </a:t>
            </a:r>
            <a:r>
              <a:rPr lang="nb-NO" dirty="0" err="1"/>
              <a:t>filmid</a:t>
            </a:r>
            <a:r>
              <a:rPr lang="nb-NO" dirty="0"/>
              <a:t>. </a:t>
            </a:r>
          </a:p>
          <a:p>
            <a:r>
              <a:rPr lang="nb-NO" dirty="0"/>
              <a:t>Dette gjelder altså når man skal legge til nye 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3903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Husk det med spørringer – Når du gjør en spørring får du en tabell i svar, og du kan med det sette inn </a:t>
            </a:r>
          </a:p>
          <a:p>
            <a:r>
              <a:rPr lang="nb-NO" dirty="0"/>
              <a:t>Svar fra en spørring som info i en ny tabell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1533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Husker ikke om man «kan» oppgi 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5322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Endre regler og titler på tabeller. </a:t>
            </a:r>
          </a:p>
          <a:p>
            <a:r>
              <a:rPr lang="nb-NO" dirty="0" err="1"/>
              <a:t>Constraint</a:t>
            </a:r>
            <a:r>
              <a:rPr lang="nb-NO" dirty="0"/>
              <a:t> = Skranke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36640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Jeg har ingenting å tilføye notatet til Leif her egentlig, dere må bare spørre meg om det er noe dere lurer på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1340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Igjen når du lager en spørring så får du en tabell tilbake, </a:t>
            </a:r>
            <a:r>
              <a:rPr lang="nb-NO" dirty="0" err="1"/>
              <a:t>ikkesant</a:t>
            </a:r>
            <a:r>
              <a:rPr lang="nb-NO" dirty="0"/>
              <a:t>?</a:t>
            </a:r>
          </a:p>
          <a:p>
            <a:r>
              <a:rPr lang="nb-NO" dirty="0"/>
              <a:t>Du kan lagre denne i en </a:t>
            </a:r>
            <a:r>
              <a:rPr lang="nb-NO" dirty="0" err="1"/>
              <a:t>view</a:t>
            </a:r>
            <a:r>
              <a:rPr lang="nb-NO" dirty="0"/>
              <a:t> og gjøre spørringer på den senere.</a:t>
            </a:r>
          </a:p>
          <a:p>
            <a:r>
              <a:rPr lang="nb-NO" dirty="0"/>
              <a:t>En </a:t>
            </a:r>
            <a:r>
              <a:rPr lang="nb-NO" dirty="0" err="1"/>
              <a:t>subquery</a:t>
            </a:r>
            <a:r>
              <a:rPr lang="nb-NO" dirty="0"/>
              <a:t> du kan på en måte lagre til en variabel. </a:t>
            </a:r>
          </a:p>
          <a:p>
            <a:r>
              <a:rPr lang="nb-NO" dirty="0"/>
              <a:t>Abstraksjoner, noen som husker hva det betyr?</a:t>
            </a:r>
          </a:p>
          <a:p>
            <a:endParaRPr lang="nb-NO" dirty="0"/>
          </a:p>
          <a:p>
            <a:r>
              <a:rPr lang="nb-NO" dirty="0"/>
              <a:t>Dette får dere ikke brukt i filmdatabasen om jeg husker rett da det krever privilegier dere ikke har tilgang til. </a:t>
            </a:r>
          </a:p>
          <a:p>
            <a:r>
              <a:rPr lang="nb-NO" dirty="0"/>
              <a:t>Kan også lage MATERIALIZED </a:t>
            </a:r>
            <a:r>
              <a:rPr lang="nb-NO" dirty="0" err="1"/>
              <a:t>views</a:t>
            </a:r>
            <a:r>
              <a:rPr lang="nb-NO" dirty="0"/>
              <a:t> hvor de lagres permanent, men må oppdateres via egen kommando REFRESH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0410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Cluet</a:t>
            </a:r>
            <a:r>
              <a:rPr lang="nb-NO" dirty="0"/>
              <a:t> med disse er at du ikke vil at den andre skal skje uten at den første har funnet sted. </a:t>
            </a:r>
          </a:p>
          <a:p>
            <a:r>
              <a:rPr lang="nb-NO" dirty="0"/>
              <a:t>Si vi ikke hadde innkapslet disse – Kunne fått feil når konto 1 skal trekkes, og konto 2 hadde fått fra ingenting. </a:t>
            </a:r>
          </a:p>
          <a:p>
            <a:r>
              <a:rPr lang="nb-NO" dirty="0"/>
              <a:t>Innkapslingen sørger for at begge må finne sted for at noen av de skulle kunne finne sted.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546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Dere kommer ikke til å se veldig mye av dette videre i kurset, men er viktig å ha med videre i livet så jeg sier det nå: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E1EE6-50FF-4959-90CC-6BDB48CB8DD1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1080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Ingen særlige cowboytips her. Gjør masse SQL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F1CAE-6CCA-466C-A6BC-5D1298498A84}" type="slidenum">
              <a:rPr lang="en-150" smtClean="0"/>
              <a:t>20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2582131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logoen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postgresql</a:t>
            </a:r>
            <a:r>
              <a:rPr lang="en-US" dirty="0"/>
              <a:t>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elefant</a:t>
            </a:r>
            <a:r>
              <a:rPr lang="en-US" dirty="0"/>
              <a:t>)</a:t>
            </a:r>
          </a:p>
          <a:p>
            <a:r>
              <a:rPr lang="en-US" dirty="0" err="1"/>
              <a:t>Kommer</a:t>
            </a:r>
            <a:r>
              <a:rPr lang="en-US" dirty="0"/>
              <a:t> inn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ifimaskin</a:t>
            </a:r>
            <a:r>
              <a:rPr lang="en-US" dirty="0"/>
              <a:t> med </a:t>
            </a:r>
            <a:r>
              <a:rPr lang="en-US" dirty="0" err="1"/>
              <a:t>postgre</a:t>
            </a:r>
            <a:r>
              <a:rPr lang="en-US" dirty="0"/>
              <a:t> </a:t>
            </a:r>
            <a:r>
              <a:rPr lang="en-US" dirty="0" err="1"/>
              <a:t>installert</a:t>
            </a:r>
            <a:endParaRPr lang="en-US" dirty="0"/>
          </a:p>
          <a:p>
            <a:endParaRPr lang="nb-NO" dirty="0"/>
          </a:p>
          <a:p>
            <a:r>
              <a:rPr lang="nb-NO" dirty="0"/>
              <a:t>husk \</a:t>
            </a:r>
            <a:r>
              <a:rPr lang="nb-NO" dirty="0" err="1"/>
              <a:t>dt</a:t>
            </a:r>
            <a:r>
              <a:rPr lang="nb-NO" dirty="0"/>
              <a:t> for tabeller du kan </a:t>
            </a:r>
            <a:r>
              <a:rPr lang="nb-NO" dirty="0" err="1"/>
              <a:t>kuke</a:t>
            </a:r>
            <a:r>
              <a:rPr lang="nb-NO" dirty="0"/>
              <a:t> med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23864-3E8D-4C87-B80B-1DC3CC870EB4}" type="slidenum">
              <a:rPr lang="en-150" smtClean="0"/>
              <a:t>21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39243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A79DE-E0F0-D443-E4DD-336769A05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81EBFB-78F2-93D6-2645-528AE6460A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1C174-25D6-5D7E-C296-12FD437D1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41CB-5533-4595-AB79-F23D51FB4650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D5C79-9CED-7991-1001-4F58947FB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90EF4-4C69-1EAD-14FA-F0326A81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0D4D1-A31B-47D2-AD48-89CA245572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0189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F83E7-5BD2-EEDA-05BC-409EE8D6E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C3677-B4AC-44B5-E557-170DDC810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5A8FA-9741-9E65-E030-058C628B2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41CB-5533-4595-AB79-F23D51FB4650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93AD-32FB-FAA8-CEE7-480E00CEF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534E8-AADF-EDAE-FD81-9F74C3CC0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0D4D1-A31B-47D2-AD48-89CA245572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605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43BEF-5BF1-DB8B-7C37-6BA67AB29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676B8-48B9-5C81-C84C-537D62E5C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8FBDF0-80C6-BCBB-011F-E102C321C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41CB-5533-4595-AB79-F23D51FB4650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76B22-FF79-E84C-0300-0BF1AE4B4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51A1D-7566-ED17-84EE-A26A55302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0D4D1-A31B-47D2-AD48-89CA245572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9893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DF192-13E8-AB76-E344-7120B4E7A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741C6-A4C9-D1A9-814C-226C501AC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1D9FB-6E95-ADEF-B490-49066E4D6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2906D1-4CDE-F41C-F372-E5A002D2E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41CB-5533-4595-AB79-F23D51FB4650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B75B26-569A-B3AC-134A-83FAECF9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F8E555-E2EF-EA91-5D45-1F0F6DF07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0D4D1-A31B-47D2-AD48-89CA245572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106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A810-42E1-CF7F-5587-4B594662E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48342B-108F-1241-B5DC-98B5AE2E0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853EA-50AF-8FDC-D050-1E5997353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DF565D-1740-2A00-F343-D5FD30C7F5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D4D905-C1BA-3C1C-284B-B1BFBD14DB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95931F-B096-73E5-3948-6828AD233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41CB-5533-4595-AB79-F23D51FB4650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D9D037-A2E0-86A9-1F20-AF5F8DF1A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F4EF62-510E-A162-3314-38999D7A0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0D4D1-A31B-47D2-AD48-89CA245572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02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126BB-6D45-19C6-6702-1F6B125F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D0924E-4758-3569-B00E-BC3854539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41CB-5533-4595-AB79-F23D51FB4650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A63A16-BEEC-1D4E-F380-629DF575C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20604C-8CCC-5931-6C7E-39D8B094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0D4D1-A31B-47D2-AD48-89CA245572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8299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4B86C3-6FC1-851D-8D7D-7A1CED166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41CB-5533-4595-AB79-F23D51FB4650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65C788-7A20-3A4D-B612-BC521FE90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8C1F9-BAA2-EA40-14F1-DF0C78B0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0D4D1-A31B-47D2-AD48-89CA245572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6071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4FF3A-9EF7-2AB4-DCE6-8489BDA3E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EC396-193C-3294-B601-092ADECD8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FDC0D-11B5-009B-7CDE-6AA4318912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3FA92-1AAD-1C48-FBD7-317807F0C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41CB-5533-4595-AB79-F23D51FB4650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46048-4528-7833-1C19-88EE25DD9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6A71F-9E64-090B-CC90-E934618A3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0D4D1-A31B-47D2-AD48-89CA245572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7261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CEC46-BF57-5851-B223-2AB1D848E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E3FCF7-9D7E-FF2E-7B2E-1B74609097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3E949-7821-41F3-7FD5-32E1979A2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FF6479-0625-1CCB-11AF-718A5FF2E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41CB-5533-4595-AB79-F23D51FB4650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D05045-84DA-A1A2-7F59-BCFFC5C92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14AAB-AD04-F5E3-2D7F-85D86128A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0D4D1-A31B-47D2-AD48-89CA245572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6162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506B0-75AE-8FA1-F8A4-4D503692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86F2B9-D066-003D-C697-1FF3FDF12C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9CE15-2D6C-135A-A711-057CF3BB0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41CB-5533-4595-AB79-F23D51FB4650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F76D8-8E90-DB77-A825-345A14FB7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867E0-7853-2CDE-8F62-8D4D6969E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0D4D1-A31B-47D2-AD48-89CA245572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4119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F6A6B1-AC8A-9687-5F26-3160CFBA0A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E81BF1-0FE7-F59A-D083-799DA535D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34C0A-DED3-A712-041E-5B593FA6D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41CB-5533-4595-AB79-F23D51FB4650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9A188-B7AB-FC80-98FA-A637BDB5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33781-0D67-0BCA-05A9-1DB6DD4E4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0D4D1-A31B-47D2-AD48-89CA245572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2245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40BB1E-9EB5-5FFE-A797-721C81818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E7440-C9BA-2D11-6246-6C8F089BF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A2533-9C5E-E973-6D5E-FCC1EC9320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7D41CB-5533-4595-AB79-F23D51FB4650}" type="datetimeFigureOut">
              <a:rPr lang="nb-NO" smtClean="0"/>
              <a:t>29.09.2024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72F1F-9A2E-0B9D-5F82-A49D7017C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00724-D7A7-C31B-320D-602EC3CBCC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F0D4D1-A31B-47D2-AD48-89CA245572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458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viljardh@ifi.uio.no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2090/h24/undervisningsmateriale/06-02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Just a baby elephant having fun at the beach : r/funny">
            <a:extLst>
              <a:ext uri="{FF2B5EF4-FFF2-40B4-BE49-F238E27FC236}">
                <a16:creationId xmlns:a16="http://schemas.microsoft.com/office/drawing/2014/main" id="{195C663A-DCC0-DC7E-9570-E338B47B1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25" b="1"/>
          <a:stretch/>
        </p:blipFill>
        <p:spPr bwMode="auto">
          <a:xfrm>
            <a:off x="2522358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Rectangle 2059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11A179-9357-D1D6-80EE-A4F591C74A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40" y="85526"/>
            <a:ext cx="3973385" cy="3692028"/>
          </a:xfrm>
          <a:noFill/>
        </p:spPr>
        <p:txBody>
          <a:bodyPr>
            <a:normAutofit/>
          </a:bodyPr>
          <a:lstStyle/>
          <a:p>
            <a:r>
              <a:rPr lang="nb-NO" sz="4400" dirty="0"/>
              <a:t>IN2090 – Databaser og datamodellering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C1380-508B-9348-2664-B2DD882DB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39" y="4194337"/>
            <a:ext cx="3973386" cy="1485319"/>
          </a:xfrm>
          <a:noFill/>
        </p:spPr>
        <p:txBody>
          <a:bodyPr>
            <a:normAutofit/>
          </a:bodyPr>
          <a:lstStyle/>
          <a:p>
            <a:r>
              <a:rPr lang="nb-NO" dirty="0"/>
              <a:t>Gruppe 3</a:t>
            </a:r>
          </a:p>
          <a:p>
            <a:r>
              <a:rPr lang="nb-NO" dirty="0">
                <a:hlinkClick r:id="rId4"/>
              </a:rPr>
              <a:t>viljardh@ifi.uio.no</a:t>
            </a:r>
            <a:endParaRPr lang="nb-NO" dirty="0"/>
          </a:p>
          <a:p>
            <a:r>
              <a:rPr lang="nb-NO" dirty="0"/>
              <a:t>Mer SQL</a:t>
            </a:r>
          </a:p>
        </p:txBody>
      </p:sp>
    </p:spTree>
    <p:extLst>
      <p:ext uri="{BB962C8B-B14F-4D97-AF65-F5344CB8AC3E}">
        <p14:creationId xmlns:p14="http://schemas.microsoft.com/office/powerpoint/2010/main" val="2992185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5D870-FC11-34FA-20BF-9FAFF1EA3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0022" y="170628"/>
            <a:ext cx="2278585" cy="1325563"/>
          </a:xfrm>
        </p:spPr>
        <p:txBody>
          <a:bodyPr/>
          <a:lstStyle/>
          <a:p>
            <a:pPr algn="ctr"/>
            <a:r>
              <a:rPr lang="en-US" dirty="0" err="1"/>
              <a:t>Ukens</a:t>
            </a:r>
            <a:r>
              <a:rPr lang="en-US" dirty="0"/>
              <a:t> </a:t>
            </a:r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4DC22-3758-9C28-5AAF-260372792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999" y="287114"/>
            <a:ext cx="1535062" cy="109258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CFF11551-8BC5-CAC9-D29B-A4B4FF48E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641" y="1667457"/>
            <a:ext cx="5368718" cy="490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625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AF883-F97B-D8E3-F2C3-99B9E2D35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nb-NO" sz="4000"/>
              <a:t>Mange typer SQL-spørringer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071C4-301C-39FC-4BE1-3C920F3E6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nb-NO" sz="2000" dirty="0"/>
              <a:t>CREATE – Lager noe (ER, realisering)</a:t>
            </a:r>
          </a:p>
          <a:p>
            <a:r>
              <a:rPr lang="nb-NO" sz="2000" dirty="0"/>
              <a:t>INSERT – Skriver inn info</a:t>
            </a:r>
          </a:p>
          <a:p>
            <a:r>
              <a:rPr lang="nb-NO" sz="2000" dirty="0"/>
              <a:t>UPDATE – Oppdaterer info</a:t>
            </a:r>
          </a:p>
          <a:p>
            <a:r>
              <a:rPr lang="nb-NO" sz="2000" dirty="0"/>
              <a:t>DELETE – Sletter info</a:t>
            </a:r>
          </a:p>
          <a:p>
            <a:r>
              <a:rPr lang="nb-NO" sz="2000" dirty="0"/>
              <a:t>DROP – Sletter en tabell</a:t>
            </a:r>
          </a:p>
          <a:p>
            <a:endParaRPr lang="nb-NO" sz="2000" dirty="0"/>
          </a:p>
          <a:p>
            <a:r>
              <a:rPr lang="nb-NO" sz="2000" dirty="0"/>
              <a:t>SELECT – Det vi skal gjøre mest av</a:t>
            </a:r>
          </a:p>
        </p:txBody>
      </p:sp>
      <p:pic>
        <p:nvPicPr>
          <p:cNvPr id="2052" name="Picture 4" descr="SQL">
            <a:extLst>
              <a:ext uri="{FF2B5EF4-FFF2-40B4-BE49-F238E27FC236}">
                <a16:creationId xmlns:a16="http://schemas.microsoft.com/office/drawing/2014/main" id="{7598BFAB-345B-98CE-E99E-544579D78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1" r="26198" b="-1"/>
          <a:stretch/>
        </p:blipFill>
        <p:spPr bwMode="auto">
          <a:xfrm>
            <a:off x="6096000" y="1"/>
            <a:ext cx="6102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892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6929E-8B1B-883B-396D-D68D8D3D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 spørringer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0C48-21C1-5FFF-1A20-4DF57A56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545" y="1799868"/>
            <a:ext cx="5742354" cy="4351338"/>
          </a:xfrm>
        </p:spPr>
        <p:txBody>
          <a:bodyPr/>
          <a:lstStyle/>
          <a:p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CREATE SCHEMA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latin typeface="Consolas" panose="020B0609020204030204" pitchFamily="49" charset="0"/>
              </a:rPr>
              <a:t>fdb</a:t>
            </a:r>
            <a:endParaRPr lang="nb-NO" dirty="0">
              <a:latin typeface="Consolas" panose="020B0609020204030204" pitchFamily="49" charset="0"/>
            </a:endParaRPr>
          </a:p>
          <a:p>
            <a:pPr lvl="1"/>
            <a:r>
              <a:rPr lang="nb-NO" dirty="0"/>
              <a:t>Selve databasen</a:t>
            </a:r>
          </a:p>
          <a:p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dirty="0">
                <a:latin typeface="Consolas" panose="020B0609020204030204" pitchFamily="49" charset="0"/>
              </a:rPr>
              <a:t>film (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filmid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PRIMARY KEY</a:t>
            </a:r>
            <a:r>
              <a:rPr lang="nb-NO" dirty="0">
                <a:latin typeface="Consolas" panose="020B0609020204030204" pitchFamily="49" charset="0"/>
              </a:rPr>
              <a:t>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title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NOT NULL</a:t>
            </a:r>
            <a:r>
              <a:rPr lang="nb-NO" dirty="0">
                <a:latin typeface="Consolas" panose="020B0609020204030204" pitchFamily="49" charset="0"/>
              </a:rPr>
              <a:t>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prodyear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nb-NO" dirty="0"/>
              <a:t>Relasjonen/tabellen</a:t>
            </a:r>
          </a:p>
          <a:p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CE9476-BE8E-AAC6-1A74-C145CEE2010C}"/>
              </a:ext>
            </a:extLst>
          </p:cNvPr>
          <p:cNvSpPr txBox="1">
            <a:spLocks/>
          </p:cNvSpPr>
          <p:nvPr/>
        </p:nvSpPr>
        <p:spPr>
          <a:xfrm>
            <a:off x="5923732" y="4063285"/>
            <a:ext cx="6048252" cy="2704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400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sz="2400" dirty="0">
                <a:latin typeface="Consolas" panose="020B0609020204030204" pitchFamily="49" charset="0"/>
              </a:rPr>
              <a:t>favorittfilm </a:t>
            </a:r>
            <a:r>
              <a:rPr lang="nb-NO" sz="2400" dirty="0">
                <a:solidFill>
                  <a:schemeClr val="accent1"/>
                </a:solidFill>
                <a:latin typeface="Consolas" panose="020B0609020204030204" pitchFamily="49" charset="0"/>
              </a:rPr>
              <a:t>AS</a:t>
            </a:r>
            <a:r>
              <a:rPr lang="nb-NO" sz="2400" dirty="0">
                <a:latin typeface="Consolas" panose="020B0609020204030204" pitchFamily="49" charset="0"/>
              </a:rPr>
              <a:t> (</a:t>
            </a:r>
            <a:br>
              <a:rPr lang="nb-NO" sz="2400" dirty="0">
                <a:latin typeface="Consolas" panose="020B0609020204030204" pitchFamily="49" charset="0"/>
              </a:rPr>
            </a:br>
            <a:r>
              <a:rPr lang="nb-NO" sz="2400" dirty="0">
                <a:latin typeface="Consolas" panose="020B0609020204030204" pitchFamily="49" charset="0"/>
              </a:rPr>
              <a:t>	</a:t>
            </a:r>
            <a:r>
              <a:rPr lang="nb-NO" sz="2400" dirty="0">
                <a:solidFill>
                  <a:schemeClr val="accent1"/>
                </a:solidFill>
                <a:latin typeface="Consolas" panose="020B0609020204030204" pitchFamily="49" charset="0"/>
              </a:rPr>
              <a:t>SELECT</a:t>
            </a:r>
            <a:r>
              <a:rPr lang="nb-NO" sz="2400" dirty="0">
                <a:latin typeface="Consolas" panose="020B0609020204030204" pitchFamily="49" charset="0"/>
              </a:rPr>
              <a:t> </a:t>
            </a:r>
            <a:r>
              <a:rPr lang="nb-NO" sz="2400" dirty="0" err="1">
                <a:latin typeface="Consolas" panose="020B0609020204030204" pitchFamily="49" charset="0"/>
              </a:rPr>
              <a:t>filmid</a:t>
            </a:r>
            <a:r>
              <a:rPr lang="nb-NO" sz="2400" dirty="0">
                <a:latin typeface="Consolas" panose="020B0609020204030204" pitchFamily="49" charset="0"/>
              </a:rPr>
              <a:t>, </a:t>
            </a:r>
            <a:r>
              <a:rPr lang="nb-NO" sz="2400" dirty="0" err="1">
                <a:latin typeface="Consolas" panose="020B0609020204030204" pitchFamily="49" charset="0"/>
              </a:rPr>
              <a:t>title</a:t>
            </a:r>
            <a:r>
              <a:rPr lang="nb-NO" sz="2400" dirty="0">
                <a:latin typeface="Consolas" panose="020B0609020204030204" pitchFamily="49" charset="0"/>
              </a:rPr>
              <a:t>, </a:t>
            </a:r>
            <a:r>
              <a:rPr lang="nb-NO" sz="2400" dirty="0" err="1">
                <a:latin typeface="Consolas" panose="020B0609020204030204" pitchFamily="49" charset="0"/>
              </a:rPr>
              <a:t>prodyear</a:t>
            </a:r>
            <a:br>
              <a:rPr lang="nb-NO" sz="2400" dirty="0">
                <a:latin typeface="Consolas" panose="020B0609020204030204" pitchFamily="49" charset="0"/>
              </a:rPr>
            </a:br>
            <a:r>
              <a:rPr lang="nb-NO" sz="2400" dirty="0">
                <a:latin typeface="Consolas" panose="020B0609020204030204" pitchFamily="49" charset="0"/>
              </a:rPr>
              <a:t>	</a:t>
            </a:r>
            <a:r>
              <a:rPr lang="nb-NO" sz="2400" dirty="0">
                <a:solidFill>
                  <a:schemeClr val="accent1"/>
                </a:solidFill>
                <a:latin typeface="Consolas" panose="020B0609020204030204" pitchFamily="49" charset="0"/>
              </a:rPr>
              <a:t>FROM</a:t>
            </a:r>
            <a:r>
              <a:rPr lang="nb-NO" sz="2400" dirty="0">
                <a:latin typeface="Consolas" panose="020B0609020204030204" pitchFamily="49" charset="0"/>
              </a:rPr>
              <a:t> film</a:t>
            </a:r>
            <a:br>
              <a:rPr lang="nb-NO" sz="2400" dirty="0">
                <a:latin typeface="Consolas" panose="020B0609020204030204" pitchFamily="49" charset="0"/>
              </a:rPr>
            </a:br>
            <a:r>
              <a:rPr lang="nb-NO" sz="2400" dirty="0">
                <a:latin typeface="Consolas" panose="020B0609020204030204" pitchFamily="49" charset="0"/>
              </a:rPr>
              <a:t>	</a:t>
            </a:r>
            <a:r>
              <a:rPr lang="nb-NO" sz="2400" dirty="0">
                <a:solidFill>
                  <a:schemeClr val="accent1"/>
                </a:solidFill>
                <a:latin typeface="Consolas" panose="020B0609020204030204" pitchFamily="49" charset="0"/>
              </a:rPr>
              <a:t>WHERE</a:t>
            </a:r>
            <a:r>
              <a:rPr lang="nb-NO" sz="2400" dirty="0">
                <a:latin typeface="Consolas" panose="020B0609020204030204" pitchFamily="49" charset="0"/>
              </a:rPr>
              <a:t> </a:t>
            </a:r>
            <a:r>
              <a:rPr lang="nb-NO" sz="2400" dirty="0" err="1">
                <a:latin typeface="Consolas" panose="020B0609020204030204" pitchFamily="49" charset="0"/>
              </a:rPr>
              <a:t>title</a:t>
            </a:r>
            <a:r>
              <a:rPr lang="nb-NO" sz="2400" dirty="0">
                <a:latin typeface="Consolas" panose="020B0609020204030204" pitchFamily="49" charset="0"/>
              </a:rPr>
              <a:t> = ‘</a:t>
            </a:r>
            <a:r>
              <a:rPr lang="nb-NO" sz="2400" dirty="0" err="1">
                <a:latin typeface="Consolas" panose="020B0609020204030204" pitchFamily="49" charset="0"/>
              </a:rPr>
              <a:t>Trainspotting</a:t>
            </a:r>
            <a:r>
              <a:rPr lang="nb-NO" sz="2400" dirty="0">
                <a:latin typeface="Consolas" panose="020B0609020204030204" pitchFamily="49" charset="0"/>
              </a:rPr>
              <a:t>’ </a:t>
            </a:r>
            <a:br>
              <a:rPr lang="nb-NO" sz="2400" dirty="0">
                <a:latin typeface="Consolas" panose="020B0609020204030204" pitchFamily="49" charset="0"/>
              </a:rPr>
            </a:br>
            <a:r>
              <a:rPr lang="nb-NO" sz="2400">
                <a:latin typeface="Consolas" panose="020B0609020204030204" pitchFamily="49" charset="0"/>
              </a:rPr>
              <a:t>	</a:t>
            </a:r>
            <a:r>
              <a:rPr lang="nb-NO" sz="2400">
                <a:solidFill>
                  <a:schemeClr val="accent1"/>
                </a:solidFill>
                <a:latin typeface="Consolas" panose="020B0609020204030204" pitchFamily="49" charset="0"/>
              </a:rPr>
              <a:t>OR</a:t>
            </a:r>
            <a:r>
              <a:rPr lang="nb-NO" sz="2400">
                <a:latin typeface="Consolas" panose="020B0609020204030204" pitchFamily="49" charset="0"/>
              </a:rPr>
              <a:t> </a:t>
            </a:r>
            <a:r>
              <a:rPr lang="nb-NO" sz="2400" dirty="0" err="1">
                <a:latin typeface="Consolas" panose="020B0609020204030204" pitchFamily="49" charset="0"/>
              </a:rPr>
              <a:t>title</a:t>
            </a:r>
            <a:r>
              <a:rPr lang="nb-NO" sz="2400" dirty="0">
                <a:latin typeface="Consolas" panose="020B0609020204030204" pitchFamily="49" charset="0"/>
              </a:rPr>
              <a:t> = ‘</a:t>
            </a:r>
            <a:r>
              <a:rPr lang="nb-NO" sz="2400" dirty="0" err="1">
                <a:latin typeface="Consolas" panose="020B0609020204030204" pitchFamily="49" charset="0"/>
              </a:rPr>
              <a:t>Snatch</a:t>
            </a:r>
            <a:r>
              <a:rPr lang="nb-NO" sz="2400" dirty="0">
                <a:latin typeface="Consolas" panose="020B0609020204030204" pitchFamily="49" charset="0"/>
              </a:rPr>
              <a:t>’</a:t>
            </a:r>
            <a:br>
              <a:rPr lang="nb-NO" sz="2400" dirty="0">
                <a:latin typeface="Consolas" panose="020B0609020204030204" pitchFamily="49" charset="0"/>
              </a:rPr>
            </a:br>
            <a:r>
              <a:rPr lang="nb-NO" sz="2400" dirty="0">
                <a:latin typeface="Consolas" panose="020B0609020204030204" pitchFamily="49" charset="0"/>
              </a:rPr>
              <a:t>);</a:t>
            </a:r>
            <a:endParaRPr lang="nb-NO" sz="2000" dirty="0"/>
          </a:p>
          <a:p>
            <a:r>
              <a:rPr lang="nb-NO" sz="2000" dirty="0"/>
              <a:t>Nøkler og skranker kopieres ikke!!</a:t>
            </a:r>
          </a:p>
          <a:p>
            <a:r>
              <a:rPr lang="nb-NO" sz="2000" dirty="0"/>
              <a:t>Legg til med «ALTER TABLE»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149898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6929E-8B1B-883B-396D-D68D8D3D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Skranker: Not null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0C48-21C1-5FFF-1A20-4DF57A56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625106" cy="4351338"/>
          </a:xfrm>
        </p:spPr>
        <p:txBody>
          <a:bodyPr/>
          <a:lstStyle/>
          <a:p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CREATE SCHEMA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latin typeface="Consolas" panose="020B0609020204030204" pitchFamily="49" charset="0"/>
              </a:rPr>
              <a:t>fdb</a:t>
            </a:r>
            <a:endParaRPr lang="nb-NO" dirty="0">
              <a:latin typeface="Consolas" panose="020B0609020204030204" pitchFamily="49" charset="0"/>
            </a:endParaRPr>
          </a:p>
          <a:p>
            <a:pPr lvl="1"/>
            <a:r>
              <a:rPr lang="nb-NO" dirty="0"/>
              <a:t>Selve databasen</a:t>
            </a:r>
          </a:p>
          <a:p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dirty="0">
                <a:latin typeface="Consolas" panose="020B0609020204030204" pitchFamily="49" charset="0"/>
              </a:rPr>
              <a:t>film (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filmid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UNIQUE NOT NULL</a:t>
            </a:r>
            <a:r>
              <a:rPr lang="nb-NO" dirty="0">
                <a:latin typeface="Consolas" panose="020B0609020204030204" pitchFamily="49" charset="0"/>
              </a:rPr>
              <a:t>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title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NOT NULL</a:t>
            </a:r>
            <a:r>
              <a:rPr lang="nb-NO" dirty="0">
                <a:latin typeface="Consolas" panose="020B0609020204030204" pitchFamily="49" charset="0"/>
              </a:rPr>
              <a:t>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prodyear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nb-NO" dirty="0"/>
              <a:t>Relasjonen/tabellen</a:t>
            </a:r>
          </a:p>
          <a:p>
            <a:endParaRPr lang="nb-NO" dirty="0"/>
          </a:p>
          <a:p>
            <a:r>
              <a:rPr lang="nb-NO" dirty="0"/>
              <a:t>Må inneholde verdier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AC1015-3368-FAE8-E19E-BB0A4256BA71}"/>
              </a:ext>
            </a:extLst>
          </p:cNvPr>
          <p:cNvSpPr/>
          <p:nvPr/>
        </p:nvSpPr>
        <p:spPr>
          <a:xfrm>
            <a:off x="3953814" y="3515933"/>
            <a:ext cx="1629178" cy="36704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5DD5E0-0229-A23B-20D4-824C6BAF5953}"/>
              </a:ext>
            </a:extLst>
          </p:cNvPr>
          <p:cNvSpPr/>
          <p:nvPr/>
        </p:nvSpPr>
        <p:spPr>
          <a:xfrm>
            <a:off x="5286777" y="3142447"/>
            <a:ext cx="1693571" cy="36704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1094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6929E-8B1B-883B-396D-D68D8D3D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Skranker: </a:t>
            </a:r>
            <a:r>
              <a:rPr lang="nb-NO" dirty="0" err="1"/>
              <a:t>Unique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0C48-21C1-5FFF-1A20-4DF57A56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7887236" cy="4351338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CREATE SCHEMA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latin typeface="Consolas" panose="020B0609020204030204" pitchFamily="49" charset="0"/>
              </a:rPr>
              <a:t>fdb</a:t>
            </a:r>
            <a:endParaRPr lang="nb-NO" dirty="0">
              <a:latin typeface="Consolas" panose="020B0609020204030204" pitchFamily="49" charset="0"/>
            </a:endParaRPr>
          </a:p>
          <a:p>
            <a:pPr lvl="1"/>
            <a:r>
              <a:rPr lang="nb-NO" dirty="0"/>
              <a:t>Selve databasen</a:t>
            </a:r>
          </a:p>
          <a:p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dirty="0">
                <a:latin typeface="Consolas" panose="020B0609020204030204" pitchFamily="49" charset="0"/>
              </a:rPr>
              <a:t>film (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filmid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UNIQUE NOT NULL</a:t>
            </a:r>
            <a:r>
              <a:rPr lang="nb-NO" dirty="0">
                <a:latin typeface="Consolas" panose="020B0609020204030204" pitchFamily="49" charset="0"/>
              </a:rPr>
              <a:t>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title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NOT NULL</a:t>
            </a:r>
            <a:r>
              <a:rPr lang="nb-NO" dirty="0">
                <a:latin typeface="Consolas" panose="020B0609020204030204" pitchFamily="49" charset="0"/>
              </a:rPr>
              <a:t>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prodyear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nb-NO" dirty="0"/>
              <a:t>Relasjonen/tabellen</a:t>
            </a:r>
          </a:p>
          <a:p>
            <a:endParaRPr lang="nb-NO" dirty="0"/>
          </a:p>
          <a:p>
            <a:r>
              <a:rPr lang="nb-NO" dirty="0"/>
              <a:t>Kan ikke være lik de andre verdiene i </a:t>
            </a:r>
            <a:r>
              <a:rPr lang="nb-NO" dirty="0" err="1"/>
              <a:t>attributten</a:t>
            </a:r>
            <a:endParaRPr lang="nb-NO" dirty="0"/>
          </a:p>
          <a:p>
            <a:pPr lvl="1"/>
            <a:endParaRPr lang="nb-NO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0C6AF3-8623-FA60-7938-4A5B1D06A29C}"/>
              </a:ext>
            </a:extLst>
          </p:cNvPr>
          <p:cNvSpPr/>
          <p:nvPr/>
        </p:nvSpPr>
        <p:spPr>
          <a:xfrm>
            <a:off x="3953814" y="3148885"/>
            <a:ext cx="1281448" cy="36704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5320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6929E-8B1B-883B-396D-D68D8D3D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Skranker: </a:t>
            </a:r>
            <a:r>
              <a:rPr lang="nb-NO" dirty="0" err="1"/>
              <a:t>Primary</a:t>
            </a:r>
            <a:r>
              <a:rPr lang="nb-NO" dirty="0"/>
              <a:t> 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0C48-21C1-5FFF-1A20-4DF57A56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742354" cy="5502454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CREATE SCHEMA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latin typeface="Consolas" panose="020B0609020204030204" pitchFamily="49" charset="0"/>
              </a:rPr>
              <a:t>fdb</a:t>
            </a:r>
            <a:endParaRPr lang="nb-NO" dirty="0">
              <a:latin typeface="Consolas" panose="020B0609020204030204" pitchFamily="49" charset="0"/>
            </a:endParaRPr>
          </a:p>
          <a:p>
            <a:pPr lvl="1"/>
            <a:r>
              <a:rPr lang="nb-NO" dirty="0"/>
              <a:t>Selve databasen</a:t>
            </a:r>
          </a:p>
          <a:p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dirty="0">
                <a:latin typeface="Consolas" panose="020B0609020204030204" pitchFamily="49" charset="0"/>
              </a:rPr>
              <a:t>film (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filmid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PRIMARY KEY</a:t>
            </a:r>
            <a:r>
              <a:rPr lang="nb-NO" dirty="0">
                <a:latin typeface="Consolas" panose="020B0609020204030204" pitchFamily="49" charset="0"/>
              </a:rPr>
              <a:t>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title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NOT NULL</a:t>
            </a:r>
            <a:r>
              <a:rPr lang="nb-NO" dirty="0">
                <a:latin typeface="Consolas" panose="020B0609020204030204" pitchFamily="49" charset="0"/>
              </a:rPr>
              <a:t>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prodyear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nb-NO" dirty="0"/>
              <a:t>Relasjonen/tabellen</a:t>
            </a:r>
          </a:p>
          <a:p>
            <a:endParaRPr lang="nb-NO" dirty="0"/>
          </a:p>
          <a:p>
            <a:r>
              <a:rPr lang="nb-NO" dirty="0"/>
              <a:t>Både </a:t>
            </a:r>
            <a:r>
              <a:rPr lang="nb-NO" dirty="0">
                <a:solidFill>
                  <a:schemeClr val="accent1"/>
                </a:solidFill>
              </a:rPr>
              <a:t>UNIQUE</a:t>
            </a:r>
            <a:r>
              <a:rPr lang="nb-NO" dirty="0"/>
              <a:t> og </a:t>
            </a:r>
            <a:r>
              <a:rPr lang="nb-NO" dirty="0">
                <a:solidFill>
                  <a:schemeClr val="accent1"/>
                </a:solidFill>
              </a:rPr>
              <a:t>NOT NULL</a:t>
            </a:r>
          </a:p>
          <a:p>
            <a:r>
              <a:rPr lang="nb-NO" dirty="0"/>
              <a:t>Kan kun ha én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9A9CBF-722F-DB45-FEA8-D644FB8B93DA}"/>
              </a:ext>
            </a:extLst>
          </p:cNvPr>
          <p:cNvSpPr/>
          <p:nvPr/>
        </p:nvSpPr>
        <p:spPr>
          <a:xfrm>
            <a:off x="3953814" y="3148885"/>
            <a:ext cx="2195848" cy="36704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4373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6929E-8B1B-883B-396D-D68D8D3D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Skranker: </a:t>
            </a:r>
            <a:r>
              <a:rPr lang="nb-NO" dirty="0" err="1"/>
              <a:t>Primary</a:t>
            </a:r>
            <a:r>
              <a:rPr lang="nb-NO" dirty="0"/>
              <a:t> 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0C48-21C1-5FFF-1A20-4DF57A56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284594" cy="509033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CREATE SCHEMA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latin typeface="Consolas" panose="020B0609020204030204" pitchFamily="49" charset="0"/>
              </a:rPr>
              <a:t>fdb</a:t>
            </a:r>
            <a:endParaRPr lang="nb-NO" dirty="0">
              <a:latin typeface="Consolas" panose="020B0609020204030204" pitchFamily="49" charset="0"/>
            </a:endParaRPr>
          </a:p>
          <a:p>
            <a:pPr lvl="1"/>
            <a:r>
              <a:rPr lang="nb-NO" dirty="0"/>
              <a:t>Selve databasen</a:t>
            </a:r>
          </a:p>
          <a:p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dirty="0">
                <a:latin typeface="Consolas" panose="020B0609020204030204" pitchFamily="49" charset="0"/>
              </a:rPr>
              <a:t>film (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filmid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UNIQUE NOT NULL</a:t>
            </a:r>
            <a:r>
              <a:rPr lang="nb-NO" dirty="0">
                <a:latin typeface="Consolas" panose="020B0609020204030204" pitchFamily="49" charset="0"/>
              </a:rPr>
              <a:t>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title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NOT NULL</a:t>
            </a:r>
            <a:r>
              <a:rPr lang="nb-NO" dirty="0">
                <a:latin typeface="Consolas" panose="020B0609020204030204" pitchFamily="49" charset="0"/>
              </a:rPr>
              <a:t>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prodyear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,</a:t>
            </a:r>
            <a:b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	CONSTRAINT </a:t>
            </a:r>
            <a:r>
              <a:rPr lang="nb-NO" dirty="0" err="1">
                <a:latin typeface="Consolas" panose="020B0609020204030204" pitchFamily="49" charset="0"/>
              </a:rPr>
              <a:t>filmid_pk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PRIMARY KEY </a:t>
            </a:r>
            <a:r>
              <a:rPr lang="nb-NO" dirty="0">
                <a:latin typeface="Consolas" panose="020B0609020204030204" pitchFamily="49" charset="0"/>
              </a:rPr>
              <a:t>(</a:t>
            </a:r>
            <a:r>
              <a:rPr lang="nb-NO" dirty="0" err="1">
                <a:latin typeface="Consolas" panose="020B0609020204030204" pitchFamily="49" charset="0"/>
              </a:rPr>
              <a:t>filmid</a:t>
            </a:r>
            <a:r>
              <a:rPr lang="nb-NO" dirty="0">
                <a:latin typeface="Consolas" panose="020B0609020204030204" pitchFamily="49" charset="0"/>
              </a:rPr>
              <a:t>)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nb-NO" dirty="0"/>
              <a:t>Relasjonen/tabellen</a:t>
            </a:r>
          </a:p>
          <a:p>
            <a:endParaRPr lang="nb-NO" dirty="0"/>
          </a:p>
          <a:p>
            <a:r>
              <a:rPr lang="nb-NO" dirty="0"/>
              <a:t>Kreves hvis man har kandidatnøkler og fremmednøkler</a:t>
            </a:r>
          </a:p>
          <a:p>
            <a:pPr lvl="1"/>
            <a:endParaRPr lang="nb-NO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D2279F-5F5E-3DD9-5CE9-319BDDD173FA}"/>
              </a:ext>
            </a:extLst>
          </p:cNvPr>
          <p:cNvSpPr/>
          <p:nvPr/>
        </p:nvSpPr>
        <p:spPr>
          <a:xfrm>
            <a:off x="1783724" y="4307983"/>
            <a:ext cx="8049296" cy="36704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9057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6929E-8B1B-883B-396D-D68D8D3D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Skranker: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0C48-21C1-5FFF-1A20-4DF57A56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/>
          <a:lstStyle/>
          <a:p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CREATE SCHEMA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latin typeface="Consolas" panose="020B0609020204030204" pitchFamily="49" charset="0"/>
              </a:rPr>
              <a:t>fdb</a:t>
            </a:r>
            <a:endParaRPr lang="nb-NO" dirty="0">
              <a:latin typeface="Consolas" panose="020B0609020204030204" pitchFamily="49" charset="0"/>
            </a:endParaRPr>
          </a:p>
          <a:p>
            <a:pPr lvl="1"/>
            <a:r>
              <a:rPr lang="nb-NO" dirty="0"/>
              <a:t>Selve databasen</a:t>
            </a:r>
          </a:p>
          <a:p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dirty="0">
                <a:latin typeface="Consolas" panose="020B0609020204030204" pitchFamily="49" charset="0"/>
              </a:rPr>
              <a:t>film (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filmid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PRIMARY KEY REFERENCES </a:t>
            </a:r>
            <a:r>
              <a:rPr lang="nb-NO" dirty="0" err="1">
                <a:latin typeface="Consolas" panose="020B0609020204030204" pitchFamily="49" charset="0"/>
              </a:rPr>
              <a:t>filmitem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nb-NO" dirty="0">
                <a:latin typeface="Consolas" panose="020B0609020204030204" pitchFamily="49" charset="0"/>
              </a:rPr>
              <a:t>(</a:t>
            </a:r>
            <a:r>
              <a:rPr lang="nb-NO" dirty="0" err="1">
                <a:latin typeface="Consolas" panose="020B0609020204030204" pitchFamily="49" charset="0"/>
              </a:rPr>
              <a:t>filmid</a:t>
            </a:r>
            <a:r>
              <a:rPr lang="nb-NO" dirty="0">
                <a:latin typeface="Consolas" panose="020B0609020204030204" pitchFamily="49" charset="0"/>
              </a:rPr>
              <a:t>),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title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NOT NULL</a:t>
            </a:r>
            <a:r>
              <a:rPr lang="nb-NO" dirty="0">
                <a:latin typeface="Consolas" panose="020B0609020204030204" pitchFamily="49" charset="0"/>
              </a:rPr>
              <a:t>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prodyear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nb-NO" dirty="0"/>
              <a:t>Relasjonen/tabellen</a:t>
            </a:r>
          </a:p>
          <a:p>
            <a:endParaRPr lang="nb-NO" dirty="0"/>
          </a:p>
          <a:p>
            <a:r>
              <a:rPr lang="nb-NO" dirty="0"/>
              <a:t>Verdiene må eksistere i en annen tabell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AAAFF8-23CC-C75F-F4B6-89D3C905D434}"/>
              </a:ext>
            </a:extLst>
          </p:cNvPr>
          <p:cNvSpPr/>
          <p:nvPr/>
        </p:nvSpPr>
        <p:spPr>
          <a:xfrm>
            <a:off x="6194737" y="3148885"/>
            <a:ext cx="2195848" cy="36704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2167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25889-9E03-9B1D-4ED8-58C7B729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Insert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833E5-8F43-0C4B-273D-9B9BA1737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530" y="1754791"/>
            <a:ext cx="10515600" cy="47380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INSERT INTO </a:t>
            </a:r>
            <a:r>
              <a:rPr lang="nb-NO" dirty="0">
                <a:latin typeface="Consolas" panose="020B0609020204030204" pitchFamily="49" charset="0"/>
              </a:rPr>
              <a:t>favorittfilm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VALUES</a:t>
            </a:r>
            <a:r>
              <a:rPr lang="nb-NO" dirty="0">
                <a:latin typeface="Consolas" panose="020B0609020204030204" pitchFamily="49" charset="0"/>
              </a:rPr>
              <a:t> (0, ‘</a:t>
            </a:r>
            <a:r>
              <a:rPr lang="nb-NO" dirty="0" err="1">
                <a:latin typeface="Consolas" panose="020B0609020204030204" pitchFamily="49" charset="0"/>
              </a:rPr>
              <a:t>Trainspotting</a:t>
            </a:r>
            <a:r>
              <a:rPr lang="nb-NO" dirty="0">
                <a:latin typeface="Consolas" panose="020B0609020204030204" pitchFamily="49" charset="0"/>
              </a:rPr>
              <a:t>’, 1996),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	  (1, ‘</a:t>
            </a:r>
            <a:r>
              <a:rPr lang="nb-NO" dirty="0" err="1">
                <a:latin typeface="Consolas" panose="020B0609020204030204" pitchFamily="49" charset="0"/>
              </a:rPr>
              <a:t>Snatch</a:t>
            </a:r>
            <a:r>
              <a:rPr lang="nb-NO" dirty="0">
                <a:latin typeface="Consolas" panose="020B0609020204030204" pitchFamily="49" charset="0"/>
              </a:rPr>
              <a:t>’, 2000)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nb-NO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INSERT INTO </a:t>
            </a:r>
            <a:r>
              <a:rPr lang="nb-NO" dirty="0">
                <a:latin typeface="Consolas" panose="020B0609020204030204" pitchFamily="49" charset="0"/>
              </a:rPr>
              <a:t>favorittfilm</a:t>
            </a:r>
          </a:p>
          <a:p>
            <a:pPr marL="0" indent="0">
              <a:buNone/>
            </a:pP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SELECT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latin typeface="Consolas" panose="020B0609020204030204" pitchFamily="49" charset="0"/>
              </a:rPr>
              <a:t>filmid</a:t>
            </a:r>
            <a:r>
              <a:rPr lang="nb-NO" dirty="0">
                <a:latin typeface="Consolas" panose="020B0609020204030204" pitchFamily="49" charset="0"/>
              </a:rPr>
              <a:t>, </a:t>
            </a:r>
            <a:r>
              <a:rPr lang="nb-NO" dirty="0" err="1">
                <a:latin typeface="Consolas" panose="020B0609020204030204" pitchFamily="49" charset="0"/>
              </a:rPr>
              <a:t>title</a:t>
            </a:r>
            <a:r>
              <a:rPr lang="nb-NO" dirty="0">
                <a:latin typeface="Consolas" panose="020B0609020204030204" pitchFamily="49" charset="0"/>
              </a:rPr>
              <a:t>, </a:t>
            </a:r>
            <a:r>
              <a:rPr lang="nb-NO" dirty="0" err="1">
                <a:latin typeface="Consolas" panose="020B0609020204030204" pitchFamily="49" charset="0"/>
              </a:rPr>
              <a:t>prodyear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FROM</a:t>
            </a:r>
            <a:r>
              <a:rPr lang="nb-NO" dirty="0">
                <a:latin typeface="Consolas" panose="020B0609020204030204" pitchFamily="49" charset="0"/>
              </a:rPr>
              <a:t> film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WHERE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latin typeface="Consolas" panose="020B0609020204030204" pitchFamily="49" charset="0"/>
              </a:rPr>
              <a:t>title</a:t>
            </a:r>
            <a:r>
              <a:rPr lang="nb-NO" dirty="0">
                <a:latin typeface="Consolas" panose="020B0609020204030204" pitchFamily="49" charset="0"/>
              </a:rPr>
              <a:t> = ‘</a:t>
            </a:r>
            <a:r>
              <a:rPr lang="nb-NO" dirty="0" err="1">
                <a:latin typeface="Consolas" panose="020B0609020204030204" pitchFamily="49" charset="0"/>
              </a:rPr>
              <a:t>Trainspotting</a:t>
            </a:r>
            <a:r>
              <a:rPr lang="nb-NO" dirty="0">
                <a:latin typeface="Consolas" panose="020B0609020204030204" pitchFamily="49" charset="0"/>
              </a:rPr>
              <a:t>’ 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OR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latin typeface="Consolas" panose="020B0609020204030204" pitchFamily="49" charset="0"/>
              </a:rPr>
              <a:t>title</a:t>
            </a:r>
            <a:r>
              <a:rPr lang="nb-NO" dirty="0">
                <a:latin typeface="Consolas" panose="020B0609020204030204" pitchFamily="49" charset="0"/>
              </a:rPr>
              <a:t> = ‘</a:t>
            </a:r>
            <a:r>
              <a:rPr lang="nb-NO" dirty="0" err="1">
                <a:latin typeface="Consolas" panose="020B0609020204030204" pitchFamily="49" charset="0"/>
              </a:rPr>
              <a:t>Snatch</a:t>
            </a:r>
            <a:r>
              <a:rPr lang="nb-NO" dirty="0">
                <a:latin typeface="Consolas" panose="020B0609020204030204" pitchFamily="49" charset="0"/>
              </a:rPr>
              <a:t>’</a:t>
            </a:r>
          </a:p>
          <a:p>
            <a:pPr marL="0" indent="0">
              <a:buNone/>
            </a:pPr>
            <a:r>
              <a:rPr lang="nb-NO" dirty="0"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8F391E-E8ED-D08E-3292-C5886A877A80}"/>
              </a:ext>
            </a:extLst>
          </p:cNvPr>
          <p:cNvSpPr txBox="1">
            <a:spLocks/>
          </p:cNvSpPr>
          <p:nvPr/>
        </p:nvSpPr>
        <p:spPr>
          <a:xfrm>
            <a:off x="7386034" y="0"/>
            <a:ext cx="4805965" cy="32199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sz="1800" dirty="0">
                <a:latin typeface="Consolas" panose="020B0609020204030204" pitchFamily="49" charset="0"/>
              </a:rPr>
              <a:t>favorittfilm (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filmid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UNIQUE NOT NULL</a:t>
            </a:r>
            <a:r>
              <a:rPr lang="nb-NO" sz="1800" dirty="0">
                <a:latin typeface="Consolas" panose="020B0609020204030204" pitchFamily="49" charset="0"/>
              </a:rPr>
              <a:t>,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title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NOT NULL</a:t>
            </a:r>
            <a:r>
              <a:rPr lang="nb-NO" sz="1800" dirty="0">
                <a:latin typeface="Consolas" panose="020B0609020204030204" pitchFamily="49" charset="0"/>
              </a:rPr>
              <a:t>,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prodyear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,</a:t>
            </a:r>
            <a:b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	CONSTRAINT </a:t>
            </a:r>
            <a:r>
              <a:rPr lang="nb-NO" sz="1800" dirty="0" err="1">
                <a:latin typeface="Consolas" panose="020B0609020204030204" pitchFamily="49" charset="0"/>
              </a:rPr>
              <a:t>filmid_pk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PRIMARY KEY </a:t>
            </a:r>
            <a:r>
              <a:rPr lang="nb-NO" sz="1800" dirty="0">
                <a:latin typeface="Consolas" panose="020B0609020204030204" pitchFamily="49" charset="0"/>
              </a:rPr>
              <a:t>(</a:t>
            </a:r>
            <a:r>
              <a:rPr lang="nb-NO" sz="1800" dirty="0" err="1">
                <a:latin typeface="Consolas" panose="020B0609020204030204" pitchFamily="49" charset="0"/>
              </a:rPr>
              <a:t>filmid</a:t>
            </a:r>
            <a:r>
              <a:rPr lang="nb-NO" sz="1800" dirty="0">
                <a:latin typeface="Consolas" panose="020B0609020204030204" pitchFamily="49" charset="0"/>
              </a:rPr>
              <a:t>)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);</a:t>
            </a:r>
            <a:endParaRPr lang="nb-NO" sz="1800" dirty="0"/>
          </a:p>
          <a:p>
            <a:pPr lvl="1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781413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668ED-54FA-D027-1309-AA5301016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Drikk litt vann</a:t>
            </a:r>
          </a:p>
        </p:txBody>
      </p:sp>
      <p:pic>
        <p:nvPicPr>
          <p:cNvPr id="4098" name="Picture 2" descr="Oh he gettin turnt on that crisp H2O!! : r/HydroHomies">
            <a:extLst>
              <a:ext uri="{FF2B5EF4-FFF2-40B4-BE49-F238E27FC236}">
                <a16:creationId xmlns:a16="http://schemas.microsoft.com/office/drawing/2014/main" id="{672AC2A8-053E-6E45-4517-53DB2995A3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105" y="1825625"/>
            <a:ext cx="439379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513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83F0B-F552-834B-5E91-5A17C9C58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Serial 						</a:t>
            </a:r>
            <a:r>
              <a:rPr lang="nb-NO" dirty="0" err="1"/>
              <a:t>Default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4E4D2-E40B-FC67-C4F6-28E558B2D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136" y="1748352"/>
            <a:ext cx="6071315" cy="46073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sz="2000" dirty="0">
                <a:latin typeface="Consolas" panose="020B0609020204030204" pitchFamily="49" charset="0"/>
              </a:rPr>
              <a:t>favorittfilm (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	</a:t>
            </a:r>
            <a:r>
              <a:rPr lang="nb-NO" sz="2000" dirty="0" err="1">
                <a:latin typeface="Consolas" panose="020B0609020204030204" pitchFamily="49" charset="0"/>
              </a:rPr>
              <a:t>filmid</a:t>
            </a:r>
            <a:r>
              <a:rPr lang="nb-NO" sz="2000" dirty="0">
                <a:latin typeface="Consolas" panose="020B0609020204030204" pitchFamily="49" charset="0"/>
              </a:rPr>
              <a:t> </a:t>
            </a: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SERIAL UNIQUE NOT NULL</a:t>
            </a:r>
            <a:r>
              <a:rPr lang="nb-NO" sz="2000" dirty="0">
                <a:latin typeface="Consolas" panose="020B0609020204030204" pitchFamily="49" charset="0"/>
              </a:rPr>
              <a:t>,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	</a:t>
            </a:r>
            <a:r>
              <a:rPr lang="nb-NO" sz="2000" dirty="0" err="1">
                <a:latin typeface="Consolas" panose="020B0609020204030204" pitchFamily="49" charset="0"/>
              </a:rPr>
              <a:t>title</a:t>
            </a:r>
            <a:r>
              <a:rPr lang="nb-NO" sz="2000" dirty="0">
                <a:latin typeface="Consolas" panose="020B0609020204030204" pitchFamily="49" charset="0"/>
              </a:rPr>
              <a:t> </a:t>
            </a:r>
            <a:r>
              <a:rPr lang="nb-NO" sz="2000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 NOT NULL</a:t>
            </a:r>
            <a:r>
              <a:rPr lang="nb-NO" sz="2000" dirty="0">
                <a:latin typeface="Consolas" panose="020B0609020204030204" pitchFamily="49" charset="0"/>
              </a:rPr>
              <a:t>,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	</a:t>
            </a:r>
            <a:r>
              <a:rPr lang="nb-NO" sz="2000" dirty="0" err="1">
                <a:latin typeface="Consolas" panose="020B0609020204030204" pitchFamily="49" charset="0"/>
              </a:rPr>
              <a:t>prodyear</a:t>
            </a:r>
            <a:r>
              <a:rPr lang="nb-NO" sz="2000" dirty="0">
                <a:latin typeface="Consolas" panose="020B0609020204030204" pitchFamily="49" charset="0"/>
              </a:rPr>
              <a:t> </a:t>
            </a:r>
            <a:r>
              <a:rPr lang="nb-NO" sz="20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,</a:t>
            </a:r>
            <a:b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	CONSTRAINT </a:t>
            </a:r>
            <a:r>
              <a:rPr lang="nb-NO" sz="2000" dirty="0" err="1">
                <a:latin typeface="Consolas" panose="020B0609020204030204" pitchFamily="49" charset="0"/>
              </a:rPr>
              <a:t>filmid_pk</a:t>
            </a:r>
            <a:r>
              <a:rPr lang="nb-NO" sz="2000" dirty="0">
                <a:latin typeface="Consolas" panose="020B0609020204030204" pitchFamily="49" charset="0"/>
              </a:rPr>
              <a:t> 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	</a:t>
            </a: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PRIMARY KEY </a:t>
            </a:r>
            <a:r>
              <a:rPr lang="nb-NO" sz="2000" dirty="0">
                <a:latin typeface="Consolas" panose="020B0609020204030204" pitchFamily="49" charset="0"/>
              </a:rPr>
              <a:t>(</a:t>
            </a:r>
            <a:r>
              <a:rPr lang="nb-NO" sz="2000" dirty="0" err="1">
                <a:latin typeface="Consolas" panose="020B0609020204030204" pitchFamily="49" charset="0"/>
              </a:rPr>
              <a:t>filmid</a:t>
            </a:r>
            <a:r>
              <a:rPr lang="nb-NO" sz="2000" dirty="0">
                <a:latin typeface="Consolas" panose="020B0609020204030204" pitchFamily="49" charset="0"/>
              </a:rPr>
              <a:t>)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);</a:t>
            </a:r>
            <a:endParaRPr lang="nb-NO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nb-NO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nb-NO" sz="2000" dirty="0"/>
              <a:t>Ingen type på «Serial» – alltid heltall som går oppover</a:t>
            </a:r>
            <a:br>
              <a:rPr lang="nb-NO" sz="2000" dirty="0"/>
            </a:br>
            <a:r>
              <a:rPr lang="nb-NO" sz="2000" dirty="0"/>
              <a:t>Trenger ikke oppgi noe på ID. 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INSERT INTO </a:t>
            </a:r>
            <a:r>
              <a:rPr lang="nb-NO" sz="2000" dirty="0">
                <a:latin typeface="Consolas" panose="020B0609020204030204" pitchFamily="49" charset="0"/>
              </a:rPr>
              <a:t>favorittfilm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VALUES</a:t>
            </a:r>
            <a:r>
              <a:rPr lang="nb-NO" sz="2000" dirty="0">
                <a:latin typeface="Consolas" panose="020B0609020204030204" pitchFamily="49" charset="0"/>
              </a:rPr>
              <a:t> (‘</a:t>
            </a:r>
            <a:r>
              <a:rPr lang="nb-NO" sz="2000" dirty="0" err="1">
                <a:latin typeface="Consolas" panose="020B0609020204030204" pitchFamily="49" charset="0"/>
              </a:rPr>
              <a:t>Trainspotting</a:t>
            </a:r>
            <a:r>
              <a:rPr lang="nb-NO" sz="2000" dirty="0">
                <a:latin typeface="Consolas" panose="020B0609020204030204" pitchFamily="49" charset="0"/>
              </a:rPr>
              <a:t>’, 1996),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	(‘</a:t>
            </a:r>
            <a:r>
              <a:rPr lang="nb-NO" sz="2000" dirty="0" err="1">
                <a:latin typeface="Consolas" panose="020B0609020204030204" pitchFamily="49" charset="0"/>
              </a:rPr>
              <a:t>Snatch</a:t>
            </a:r>
            <a:r>
              <a:rPr lang="nb-NO" sz="2000" dirty="0">
                <a:latin typeface="Consolas" panose="020B0609020204030204" pitchFamily="49" charset="0"/>
              </a:rPr>
              <a:t>’, 2000)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C6AF7EE-3A02-D725-551F-64AFB5657F50}"/>
              </a:ext>
            </a:extLst>
          </p:cNvPr>
          <p:cNvSpPr txBox="1">
            <a:spLocks/>
          </p:cNvSpPr>
          <p:nvPr/>
        </p:nvSpPr>
        <p:spPr>
          <a:xfrm>
            <a:off x="6645499" y="1748352"/>
            <a:ext cx="5625922" cy="4607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sz="2000" dirty="0">
                <a:latin typeface="Consolas" panose="020B0609020204030204" pitchFamily="49" charset="0"/>
              </a:rPr>
              <a:t>drittfilm (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	</a:t>
            </a:r>
            <a:r>
              <a:rPr lang="nb-NO" sz="2000" dirty="0" err="1">
                <a:latin typeface="Consolas" panose="020B0609020204030204" pitchFamily="49" charset="0"/>
              </a:rPr>
              <a:t>filmid</a:t>
            </a:r>
            <a:r>
              <a:rPr lang="nb-NO" sz="2000" dirty="0">
                <a:latin typeface="Consolas" panose="020B0609020204030204" pitchFamily="49" charset="0"/>
              </a:rPr>
              <a:t> </a:t>
            </a: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UNIQUE NOT NULL</a:t>
            </a:r>
            <a:r>
              <a:rPr lang="nb-NO" sz="2000" dirty="0">
                <a:latin typeface="Consolas" panose="020B0609020204030204" pitchFamily="49" charset="0"/>
              </a:rPr>
              <a:t>,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	</a:t>
            </a:r>
            <a:r>
              <a:rPr lang="nb-NO" sz="2000" dirty="0" err="1">
                <a:latin typeface="Consolas" panose="020B0609020204030204" pitchFamily="49" charset="0"/>
              </a:rPr>
              <a:t>title</a:t>
            </a:r>
            <a:r>
              <a:rPr lang="nb-NO" sz="2000" dirty="0">
                <a:latin typeface="Consolas" panose="020B0609020204030204" pitchFamily="49" charset="0"/>
              </a:rPr>
              <a:t> </a:t>
            </a:r>
            <a:r>
              <a:rPr lang="nb-NO" sz="2000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 DEFAULT </a:t>
            </a:r>
            <a:r>
              <a:rPr lang="nb-NO" sz="2000" dirty="0">
                <a:latin typeface="Consolas" panose="020B0609020204030204" pitchFamily="49" charset="0"/>
              </a:rPr>
              <a:t>‘</a:t>
            </a:r>
            <a:r>
              <a:rPr lang="nb-NO" sz="2000" dirty="0" err="1">
                <a:latin typeface="Consolas" panose="020B0609020204030204" pitchFamily="49" charset="0"/>
              </a:rPr>
              <a:t>avengers</a:t>
            </a:r>
            <a:r>
              <a:rPr lang="nb-NO" sz="2000" dirty="0">
                <a:latin typeface="Consolas" panose="020B0609020204030204" pitchFamily="49" charset="0"/>
              </a:rPr>
              <a:t>’,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	</a:t>
            </a:r>
            <a:r>
              <a:rPr lang="nb-NO" sz="2000" dirty="0" err="1">
                <a:latin typeface="Consolas" panose="020B0609020204030204" pitchFamily="49" charset="0"/>
              </a:rPr>
              <a:t>prodyear</a:t>
            </a:r>
            <a:r>
              <a:rPr lang="nb-NO" sz="2000" dirty="0">
                <a:latin typeface="Consolas" panose="020B0609020204030204" pitchFamily="49" charset="0"/>
              </a:rPr>
              <a:t> </a:t>
            </a:r>
            <a:r>
              <a:rPr lang="nb-NO" sz="20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,</a:t>
            </a:r>
            <a:b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	CONSTRAINT </a:t>
            </a:r>
            <a:r>
              <a:rPr lang="nb-NO" sz="2000" dirty="0" err="1">
                <a:latin typeface="Consolas" panose="020B0609020204030204" pitchFamily="49" charset="0"/>
              </a:rPr>
              <a:t>filmid_pk</a:t>
            </a:r>
            <a:r>
              <a:rPr lang="nb-NO" sz="2000" dirty="0">
                <a:latin typeface="Consolas" panose="020B0609020204030204" pitchFamily="49" charset="0"/>
              </a:rPr>
              <a:t> 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	</a:t>
            </a: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PRIMARY KEY </a:t>
            </a:r>
            <a:r>
              <a:rPr lang="nb-NO" sz="2000" dirty="0">
                <a:latin typeface="Consolas" panose="020B0609020204030204" pitchFamily="49" charset="0"/>
              </a:rPr>
              <a:t>(</a:t>
            </a:r>
            <a:r>
              <a:rPr lang="nb-NO" sz="2000" dirty="0" err="1">
                <a:latin typeface="Consolas" panose="020B0609020204030204" pitchFamily="49" charset="0"/>
              </a:rPr>
              <a:t>filmid</a:t>
            </a:r>
            <a:r>
              <a:rPr lang="nb-NO" sz="2000" dirty="0">
                <a:latin typeface="Consolas" panose="020B0609020204030204" pitchFamily="49" charset="0"/>
              </a:rPr>
              <a:t>)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);</a:t>
            </a:r>
            <a:endParaRPr lang="nb-NO" sz="1800" dirty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På </a:t>
            </a:r>
            <a:r>
              <a:rPr lang="nb-NO" sz="2000" dirty="0" err="1"/>
              <a:t>default</a:t>
            </a:r>
            <a:r>
              <a:rPr lang="nb-NO" sz="2000" dirty="0"/>
              <a:t> må man oppgi type i deklareringen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INSERT INTO </a:t>
            </a:r>
            <a:r>
              <a:rPr lang="nb-NO" sz="2000" dirty="0">
                <a:latin typeface="Consolas" panose="020B0609020204030204" pitchFamily="49" charset="0"/>
              </a:rPr>
              <a:t>drittfilm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solidFill>
                  <a:schemeClr val="accent1"/>
                </a:solidFill>
                <a:latin typeface="Consolas" panose="020B0609020204030204" pitchFamily="49" charset="0"/>
              </a:rPr>
              <a:t>VALUES</a:t>
            </a:r>
            <a:r>
              <a:rPr lang="nb-NO" sz="2000" dirty="0">
                <a:latin typeface="Consolas" panose="020B0609020204030204" pitchFamily="49" charset="0"/>
              </a:rPr>
              <a:t> (0, 2012),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	(1, 2015)</a:t>
            </a:r>
            <a:br>
              <a:rPr lang="nb-NO" sz="2000" dirty="0">
                <a:latin typeface="Consolas" panose="020B0609020204030204" pitchFamily="49" charset="0"/>
              </a:rPr>
            </a:br>
            <a:r>
              <a:rPr lang="nb-NO" sz="20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2000" dirty="0"/>
          </a:p>
          <a:p>
            <a:pPr marL="0" indent="0">
              <a:buFont typeface="Arial" panose="020B0604020202020204" pitchFamily="34" charset="0"/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068393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175B2-5F4F-12FD-AB79-F6A7242BC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Delete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2A034-03C0-0DAB-C050-72341C7F8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Kjøres akkurat som «SELECT», følger vanlig logikk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DELETE</a:t>
            </a:r>
            <a:br>
              <a:rPr lang="nb-NO" dirty="0"/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FROM</a:t>
            </a:r>
            <a:r>
              <a:rPr lang="nb-NO" dirty="0"/>
              <a:t> film</a:t>
            </a:r>
            <a:br>
              <a:rPr lang="nb-NO" dirty="0"/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WHERE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LIKE</a:t>
            </a:r>
            <a:r>
              <a:rPr lang="nb-NO" dirty="0"/>
              <a:t> ‘%Avengers%’</a:t>
            </a:r>
          </a:p>
          <a:p>
            <a:pPr marL="0" indent="0">
              <a:buNone/>
            </a:pPr>
            <a:r>
              <a:rPr lang="nb-NO" dirty="0"/>
              <a:t>;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Fjerner alle filmer som inneholder «Avengers» i tittelen</a:t>
            </a:r>
          </a:p>
        </p:txBody>
      </p:sp>
    </p:spTree>
    <p:extLst>
      <p:ext uri="{BB962C8B-B14F-4D97-AF65-F5344CB8AC3E}">
        <p14:creationId xmlns:p14="http://schemas.microsoft.com/office/powerpoint/2010/main" val="2240678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567FF-89C9-04D8-27B7-E8EDBE9EA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Add</a:t>
            </a:r>
            <a:r>
              <a:rPr lang="nb-NO" dirty="0"/>
              <a:t>, </a:t>
            </a:r>
            <a:r>
              <a:rPr lang="nb-NO" dirty="0" err="1"/>
              <a:t>drop</a:t>
            </a:r>
            <a:r>
              <a:rPr lang="nb-NO" dirty="0"/>
              <a:t>, </a:t>
            </a:r>
            <a:r>
              <a:rPr lang="nb-NO" dirty="0" err="1"/>
              <a:t>rename</a:t>
            </a:r>
            <a:r>
              <a:rPr lang="nb-NO" dirty="0"/>
              <a:t>, </a:t>
            </a:r>
            <a:r>
              <a:rPr lang="nb-NO" dirty="0" err="1"/>
              <a:t>constraints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EAA68-8686-A783-2D71-916EB2C93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605" y="210887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ALTER TABLE </a:t>
            </a:r>
            <a:r>
              <a:rPr lang="nb-NO" dirty="0">
                <a:latin typeface="Consolas" panose="020B0609020204030204" pitchFamily="49" charset="0"/>
              </a:rPr>
              <a:t>favorittfilm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RENAME TO </a:t>
            </a:r>
            <a:r>
              <a:rPr lang="nb-NO" dirty="0">
                <a:latin typeface="Consolas" panose="020B0609020204030204" pitchFamily="49" charset="0"/>
              </a:rPr>
              <a:t>favorittfilmer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ADD COLUMN </a:t>
            </a:r>
            <a:r>
              <a:rPr lang="nb-NO" dirty="0" err="1">
                <a:latin typeface="Consolas" panose="020B0609020204030204" pitchFamily="49" charset="0"/>
              </a:rPr>
              <a:t>desc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b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DROP COLUMN </a:t>
            </a:r>
            <a:r>
              <a:rPr lang="nb-NO" dirty="0" err="1">
                <a:latin typeface="Consolas" panose="020B0609020204030204" pitchFamily="49" charset="0"/>
              </a:rPr>
              <a:t>prodyear</a:t>
            </a:r>
            <a:b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RENAME </a:t>
            </a:r>
            <a:r>
              <a:rPr lang="nb-NO" dirty="0" err="1">
                <a:latin typeface="Consolas" panose="020B0609020204030204" pitchFamily="49" charset="0"/>
              </a:rPr>
              <a:t>title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TO </a:t>
            </a:r>
            <a:r>
              <a:rPr lang="nb-NO" dirty="0" err="1">
                <a:latin typeface="Consolas" panose="020B0609020204030204" pitchFamily="49" charset="0"/>
              </a:rPr>
              <a:t>filmtitle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ADD CONSTRAINT </a:t>
            </a:r>
            <a:r>
              <a:rPr lang="nb-NO" dirty="0" err="1">
                <a:latin typeface="Consolas" panose="020B0609020204030204" pitchFamily="49" charset="0"/>
              </a:rPr>
              <a:t>filmtitle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UNIQUE</a:t>
            </a:r>
            <a:b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ADD CONSTRAINT </a:t>
            </a:r>
            <a:r>
              <a:rPr lang="nb-NO" dirty="0" err="1">
                <a:latin typeface="Consolas" panose="020B0609020204030204" pitchFamily="49" charset="0"/>
              </a:rPr>
              <a:t>filmtitle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CHECK (</a:t>
            </a:r>
            <a:b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	</a:t>
            </a:r>
            <a:r>
              <a:rPr lang="nb-NO" dirty="0" err="1">
                <a:latin typeface="Consolas" panose="020B0609020204030204" pitchFamily="49" charset="0"/>
              </a:rPr>
              <a:t>filmtitle</a:t>
            </a: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 NOT LIKE </a:t>
            </a:r>
            <a:r>
              <a:rPr lang="nb-NO" dirty="0">
                <a:latin typeface="Consolas" panose="020B0609020204030204" pitchFamily="49" charset="0"/>
              </a:rPr>
              <a:t>‘Avengers%’)</a:t>
            </a:r>
            <a:b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129AC5-ABFD-C87C-4F7D-0D284F6965BF}"/>
              </a:ext>
            </a:extLst>
          </p:cNvPr>
          <p:cNvSpPr txBox="1">
            <a:spLocks/>
          </p:cNvSpPr>
          <p:nvPr/>
        </p:nvSpPr>
        <p:spPr>
          <a:xfrm>
            <a:off x="7386034" y="0"/>
            <a:ext cx="4805965" cy="32199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sz="1800" dirty="0">
                <a:latin typeface="Consolas" panose="020B0609020204030204" pitchFamily="49" charset="0"/>
              </a:rPr>
              <a:t>favorittfilm (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filmid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UNIQUE NOT NULL</a:t>
            </a:r>
            <a:r>
              <a:rPr lang="nb-NO" sz="1800" dirty="0">
                <a:latin typeface="Consolas" panose="020B0609020204030204" pitchFamily="49" charset="0"/>
              </a:rPr>
              <a:t>,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title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NOT NULL</a:t>
            </a:r>
            <a:r>
              <a:rPr lang="nb-NO" sz="1800" dirty="0">
                <a:latin typeface="Consolas" panose="020B0609020204030204" pitchFamily="49" charset="0"/>
              </a:rPr>
              <a:t>,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prodyear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,</a:t>
            </a:r>
            <a:b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	CONSTRAINT </a:t>
            </a:r>
            <a:r>
              <a:rPr lang="nb-NO" sz="1800" dirty="0" err="1">
                <a:latin typeface="Consolas" panose="020B0609020204030204" pitchFamily="49" charset="0"/>
              </a:rPr>
              <a:t>filmid_pk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PRIMARY KEY </a:t>
            </a:r>
            <a:r>
              <a:rPr lang="nb-NO" sz="1800" dirty="0">
                <a:latin typeface="Consolas" panose="020B0609020204030204" pitchFamily="49" charset="0"/>
              </a:rPr>
              <a:t>(</a:t>
            </a:r>
            <a:r>
              <a:rPr lang="nb-NO" sz="1800" dirty="0" err="1">
                <a:latin typeface="Consolas" panose="020B0609020204030204" pitchFamily="49" charset="0"/>
              </a:rPr>
              <a:t>filmid</a:t>
            </a:r>
            <a:r>
              <a:rPr lang="nb-NO" sz="1800" dirty="0">
                <a:latin typeface="Consolas" panose="020B0609020204030204" pitchFamily="49" charset="0"/>
              </a:rPr>
              <a:t>)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);</a:t>
            </a:r>
            <a:endParaRPr lang="nb-NO" sz="1800" dirty="0"/>
          </a:p>
          <a:p>
            <a:pPr lvl="1"/>
            <a:endParaRPr lang="nb-NO" sz="1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0A6975B-0C45-C6CF-AB9E-D28F2BC909D7}"/>
              </a:ext>
            </a:extLst>
          </p:cNvPr>
          <p:cNvSpPr txBox="1">
            <a:spLocks/>
          </p:cNvSpPr>
          <p:nvPr/>
        </p:nvSpPr>
        <p:spPr>
          <a:xfrm>
            <a:off x="7386033" y="3638095"/>
            <a:ext cx="4805965" cy="32199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sz="1800" dirty="0">
                <a:latin typeface="Consolas" panose="020B0609020204030204" pitchFamily="49" charset="0"/>
              </a:rPr>
              <a:t>favorittfilmer (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filmid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UNIQUE NOT NULL</a:t>
            </a:r>
            <a:r>
              <a:rPr lang="nb-NO" sz="1800" dirty="0">
                <a:latin typeface="Consolas" panose="020B0609020204030204" pitchFamily="49" charset="0"/>
              </a:rPr>
              <a:t>,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filmtitle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NOT NULL</a:t>
            </a:r>
            <a:r>
              <a:rPr lang="nb-NO" sz="1800" dirty="0">
                <a:latin typeface="Consolas" panose="020B0609020204030204" pitchFamily="49" charset="0"/>
              </a:rPr>
              <a:t>,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prodyear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,</a:t>
            </a:r>
            <a:b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desc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,</a:t>
            </a:r>
            <a:b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	CONSTRAINT </a:t>
            </a:r>
            <a:r>
              <a:rPr lang="nb-NO" sz="1800" dirty="0" err="1">
                <a:latin typeface="Consolas" panose="020B0609020204030204" pitchFamily="49" charset="0"/>
              </a:rPr>
              <a:t>filmid_pk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PRIMARY KEY </a:t>
            </a:r>
            <a:r>
              <a:rPr lang="nb-NO" sz="1800" dirty="0">
                <a:latin typeface="Consolas" panose="020B0609020204030204" pitchFamily="49" charset="0"/>
              </a:rPr>
              <a:t>(</a:t>
            </a:r>
            <a:r>
              <a:rPr lang="nb-NO" sz="1800" dirty="0" err="1">
                <a:latin typeface="Consolas" panose="020B0609020204030204" pitchFamily="49" charset="0"/>
              </a:rPr>
              <a:t>filmid</a:t>
            </a:r>
            <a:r>
              <a:rPr lang="nb-NO" sz="1800" dirty="0">
                <a:latin typeface="Consolas" panose="020B0609020204030204" pitchFamily="49" charset="0"/>
              </a:rPr>
              <a:t>)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CONSTRAINT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latin typeface="Consolas" panose="020B0609020204030204" pitchFamily="49" charset="0"/>
              </a:rPr>
              <a:t>filmtitle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UNIQUE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);</a:t>
            </a:r>
            <a:endParaRPr lang="nb-NO" sz="1800" dirty="0"/>
          </a:p>
          <a:p>
            <a:pPr lvl="1"/>
            <a:endParaRPr lang="nb-NO" sz="16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F553884-F5F9-B285-23B3-BCF0427F8069}"/>
              </a:ext>
            </a:extLst>
          </p:cNvPr>
          <p:cNvCxnSpPr/>
          <p:nvPr/>
        </p:nvCxnSpPr>
        <p:spPr>
          <a:xfrm>
            <a:off x="9500839" y="2234233"/>
            <a:ext cx="0" cy="12990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745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9966B-02CB-8B4B-4121-995B8679C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Update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04CBC-FC33-3A36-F913-395D7F1AC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942" y="277900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UPDATE</a:t>
            </a:r>
            <a:r>
              <a:rPr lang="nb-NO" dirty="0">
                <a:latin typeface="Consolas" panose="020B0609020204030204" pitchFamily="49" charset="0"/>
              </a:rPr>
              <a:t> favorittfilm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SET</a:t>
            </a:r>
            <a:r>
              <a:rPr lang="nb-NO" dirty="0">
                <a:latin typeface="Consolas" panose="020B0609020204030204" pitchFamily="49" charset="0"/>
              </a:rPr>
              <a:t>  </a:t>
            </a:r>
            <a:r>
              <a:rPr lang="nb-NO" dirty="0" err="1">
                <a:latin typeface="Consolas" panose="020B0609020204030204" pitchFamily="49" charset="0"/>
              </a:rPr>
              <a:t>desc</a:t>
            </a:r>
            <a:r>
              <a:rPr lang="nb-NO" dirty="0">
                <a:latin typeface="Consolas" panose="020B0609020204030204" pitchFamily="49" charset="0"/>
              </a:rPr>
              <a:t> = ‘</a:t>
            </a:r>
            <a:r>
              <a:rPr lang="nb-NO" dirty="0" err="1">
                <a:latin typeface="Consolas" panose="020B0609020204030204" pitchFamily="49" charset="0"/>
              </a:rPr>
              <a:t>Really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latin typeface="Consolas" panose="020B0609020204030204" pitchFamily="49" charset="0"/>
              </a:rPr>
              <a:t>good</a:t>
            </a:r>
            <a:r>
              <a:rPr lang="nb-NO" dirty="0">
                <a:latin typeface="Consolas" panose="020B0609020204030204" pitchFamily="49" charset="0"/>
              </a:rPr>
              <a:t> film’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WHERE</a:t>
            </a:r>
            <a:r>
              <a:rPr lang="nb-NO" dirty="0">
                <a:latin typeface="Consolas" panose="020B0609020204030204" pitchFamily="49" charset="0"/>
              </a:rPr>
              <a:t> </a:t>
            </a:r>
            <a:r>
              <a:rPr lang="nb-NO" dirty="0" err="1">
                <a:latin typeface="Consolas" panose="020B0609020204030204" pitchFamily="49" charset="0"/>
              </a:rPr>
              <a:t>filmtitle</a:t>
            </a:r>
            <a:r>
              <a:rPr lang="nb-NO" dirty="0">
                <a:latin typeface="Consolas" panose="020B0609020204030204" pitchFamily="49" charset="0"/>
              </a:rPr>
              <a:t> = ‘</a:t>
            </a:r>
            <a:r>
              <a:rPr lang="nb-NO" dirty="0" err="1">
                <a:latin typeface="Consolas" panose="020B0609020204030204" pitchFamily="49" charset="0"/>
              </a:rPr>
              <a:t>Trainspotting</a:t>
            </a:r>
            <a:r>
              <a:rPr lang="nb-NO" dirty="0">
                <a:latin typeface="Consolas" panose="020B0609020204030204" pitchFamily="49" charset="0"/>
              </a:rPr>
              <a:t>’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C1938A-1403-12B2-00A6-4A6D4DD7503B}"/>
              </a:ext>
            </a:extLst>
          </p:cNvPr>
          <p:cNvSpPr txBox="1">
            <a:spLocks/>
          </p:cNvSpPr>
          <p:nvPr/>
        </p:nvSpPr>
        <p:spPr>
          <a:xfrm>
            <a:off x="7386035" y="0"/>
            <a:ext cx="4805965" cy="32199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CREATE TABLE </a:t>
            </a:r>
            <a:r>
              <a:rPr lang="nb-NO" sz="1800" dirty="0">
                <a:latin typeface="Consolas" panose="020B0609020204030204" pitchFamily="49" charset="0"/>
              </a:rPr>
              <a:t>favorittfilmer (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filmid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UNIQUE NOT NULL</a:t>
            </a:r>
            <a:r>
              <a:rPr lang="nb-NO" sz="1800" dirty="0">
                <a:latin typeface="Consolas" panose="020B0609020204030204" pitchFamily="49" charset="0"/>
              </a:rPr>
              <a:t>,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filmtitle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NOT NULL</a:t>
            </a:r>
            <a:r>
              <a:rPr lang="nb-NO" sz="1800" dirty="0">
                <a:latin typeface="Consolas" panose="020B0609020204030204" pitchFamily="49" charset="0"/>
              </a:rPr>
              <a:t>,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prodyear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int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,</a:t>
            </a:r>
            <a:b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	</a:t>
            </a:r>
            <a:r>
              <a:rPr lang="nb-NO" sz="1800" dirty="0" err="1">
                <a:latin typeface="Consolas" panose="020B0609020204030204" pitchFamily="49" charset="0"/>
              </a:rPr>
              <a:t>desc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,</a:t>
            </a:r>
            <a:b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</a:b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	CONSTRAINT </a:t>
            </a:r>
            <a:r>
              <a:rPr lang="nb-NO" sz="1800" dirty="0" err="1">
                <a:latin typeface="Consolas" panose="020B0609020204030204" pitchFamily="49" charset="0"/>
              </a:rPr>
              <a:t>filmid_pk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PRIMARY KEY </a:t>
            </a:r>
            <a:r>
              <a:rPr lang="nb-NO" sz="1800" dirty="0">
                <a:latin typeface="Consolas" panose="020B0609020204030204" pitchFamily="49" charset="0"/>
              </a:rPr>
              <a:t>(</a:t>
            </a:r>
            <a:r>
              <a:rPr lang="nb-NO" sz="1800" dirty="0" err="1">
                <a:latin typeface="Consolas" panose="020B0609020204030204" pitchFamily="49" charset="0"/>
              </a:rPr>
              <a:t>filmid</a:t>
            </a:r>
            <a:r>
              <a:rPr lang="nb-NO" sz="1800" dirty="0">
                <a:latin typeface="Consolas" panose="020B0609020204030204" pitchFamily="49" charset="0"/>
              </a:rPr>
              <a:t>)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	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CONSTRAINT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 err="1">
                <a:latin typeface="Consolas" panose="020B0609020204030204" pitchFamily="49" charset="0"/>
              </a:rPr>
              <a:t>filmtitle</a:t>
            </a:r>
            <a:r>
              <a:rPr lang="nb-NO" sz="1800" dirty="0">
                <a:latin typeface="Consolas" panose="020B0609020204030204" pitchFamily="49" charset="0"/>
              </a:rPr>
              <a:t> </a:t>
            </a:r>
            <a:r>
              <a:rPr lang="nb-NO" sz="1800" dirty="0">
                <a:solidFill>
                  <a:schemeClr val="accent1"/>
                </a:solidFill>
                <a:latin typeface="Consolas" panose="020B0609020204030204" pitchFamily="49" charset="0"/>
              </a:rPr>
              <a:t>UNIQUE</a:t>
            </a:r>
            <a:br>
              <a:rPr lang="nb-NO" sz="1800" dirty="0">
                <a:latin typeface="Consolas" panose="020B0609020204030204" pitchFamily="49" charset="0"/>
              </a:rPr>
            </a:br>
            <a:r>
              <a:rPr lang="nb-NO" sz="1800" dirty="0">
                <a:latin typeface="Consolas" panose="020B0609020204030204" pitchFamily="49" charset="0"/>
              </a:rPr>
              <a:t>);</a:t>
            </a:r>
            <a:endParaRPr lang="nb-NO" sz="1800" dirty="0"/>
          </a:p>
          <a:p>
            <a:pPr lvl="1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661271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FA510-851C-681B-EB3A-4B7609AE1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Casting, numeriske operasjoner, datatyper, tid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3CBBC-9586-3EF9-DA21-B68AF983B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44" y="2265892"/>
            <a:ext cx="6577361" cy="4351338"/>
          </a:xfrm>
        </p:spPr>
        <p:txBody>
          <a:bodyPr/>
          <a:lstStyle/>
          <a:p>
            <a:r>
              <a:rPr lang="nb-NO" dirty="0"/>
              <a:t>Tid er et mareritt i </a:t>
            </a:r>
            <a:r>
              <a:rPr lang="nb-NO" dirty="0" err="1"/>
              <a:t>progging</a:t>
            </a:r>
            <a:endParaRPr lang="nb-NO" dirty="0"/>
          </a:p>
          <a:p>
            <a:pPr lvl="1"/>
            <a:r>
              <a:rPr lang="nb-NO" dirty="0"/>
              <a:t>Også i SQL</a:t>
            </a:r>
          </a:p>
          <a:p>
            <a:pPr lvl="2"/>
            <a:r>
              <a:rPr lang="nb-NO" dirty="0" err="1"/>
              <a:t>Get</a:t>
            </a:r>
            <a:r>
              <a:rPr lang="nb-NO" dirty="0"/>
              <a:t> used to it</a:t>
            </a:r>
          </a:p>
          <a:p>
            <a:pPr lvl="3"/>
            <a:r>
              <a:rPr lang="nb-NO" dirty="0"/>
              <a:t>Dere kommer ikke til å få veldig mye om det</a:t>
            </a:r>
          </a:p>
          <a:p>
            <a:pPr lvl="4"/>
            <a:r>
              <a:rPr lang="nb-NO" dirty="0"/>
              <a:t>Bare vit om litt forskjellige manipuleringer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nb-NO" dirty="0">
                <a:hlinkClick r:id="rId3"/>
              </a:rPr>
              <a:t>https://www.uio.no/studier/emner/matnat/ifi/IN2090/h24/undervisningsmateriale/06-02.pdf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122" name="Picture 2" descr="The Problem with Time &amp; Timezones - Computerphile">
            <a:extLst>
              <a:ext uri="{FF2B5EF4-FFF2-40B4-BE49-F238E27FC236}">
                <a16:creationId xmlns:a16="http://schemas.microsoft.com/office/drawing/2014/main" id="{A4020A8B-C242-9F0E-6F35-67507AD43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223" y="1829594"/>
            <a:ext cx="5686777" cy="319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445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776C-2682-BEDE-3419-07AFF0370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Views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EEA2F-9961-D75D-6146-644B942F2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094" y="1690688"/>
            <a:ext cx="10515600" cy="4654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Python: 	</a:t>
            </a:r>
            <a:r>
              <a:rPr lang="nb-NO" sz="2400" dirty="0">
                <a:latin typeface="Consolas" panose="020B0609020204030204" pitchFamily="49" charset="0"/>
              </a:rPr>
              <a:t>favorittfilm = «</a:t>
            </a:r>
            <a:r>
              <a:rPr lang="nb-NO" sz="2400" dirty="0" err="1">
                <a:latin typeface="Consolas" panose="020B0609020204030204" pitchFamily="49" charset="0"/>
              </a:rPr>
              <a:t>Snatch</a:t>
            </a:r>
            <a:r>
              <a:rPr lang="nb-NO" sz="2400" dirty="0">
                <a:latin typeface="Consolas" panose="020B0609020204030204" pitchFamily="49" charset="0"/>
              </a:rPr>
              <a:t>»</a:t>
            </a:r>
          </a:p>
          <a:p>
            <a:pPr marL="0" indent="0">
              <a:buNone/>
            </a:pPr>
            <a:r>
              <a:rPr lang="nb-NO" sz="2400" dirty="0"/>
              <a:t>Java:		</a:t>
            </a:r>
            <a:r>
              <a:rPr lang="nb-NO" sz="2400" dirty="0" err="1">
                <a:latin typeface="Consolas" panose="020B0609020204030204" pitchFamily="49" charset="0"/>
              </a:rPr>
              <a:t>String</a:t>
            </a:r>
            <a:r>
              <a:rPr lang="nb-NO" sz="2400" dirty="0">
                <a:latin typeface="Consolas" panose="020B0609020204030204" pitchFamily="49" charset="0"/>
              </a:rPr>
              <a:t> favorittfilm = «</a:t>
            </a:r>
            <a:r>
              <a:rPr lang="nb-NO" sz="2400" dirty="0" err="1">
                <a:latin typeface="Consolas" panose="020B0609020204030204" pitchFamily="49" charset="0"/>
              </a:rPr>
              <a:t>Snatch</a:t>
            </a:r>
            <a:r>
              <a:rPr lang="nb-NO" sz="2400" dirty="0">
                <a:latin typeface="Consolas" panose="020B0609020204030204" pitchFamily="49" charset="0"/>
              </a:rPr>
              <a:t>»</a:t>
            </a:r>
          </a:p>
          <a:p>
            <a:pPr marL="0" indent="0">
              <a:buNone/>
            </a:pPr>
            <a:endParaRPr lang="nb-NO" sz="24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nb-NO" sz="2400" dirty="0"/>
              <a:t>SQL: </a:t>
            </a:r>
            <a:r>
              <a:rPr lang="nb-NO" sz="2400" dirty="0">
                <a:solidFill>
                  <a:schemeClr val="accent1"/>
                </a:solidFill>
                <a:latin typeface="Consolas" panose="020B0609020204030204" pitchFamily="49" charset="0"/>
              </a:rPr>
              <a:t>CREATE VIEW </a:t>
            </a:r>
            <a:r>
              <a:rPr lang="nb-NO" sz="2400" dirty="0">
                <a:latin typeface="Consolas" panose="020B0609020204030204" pitchFamily="49" charset="0"/>
              </a:rPr>
              <a:t>favorittfilm (filmtittel </a:t>
            </a:r>
            <a:r>
              <a:rPr lang="nb-NO" sz="2400" dirty="0" err="1">
                <a:solidFill>
                  <a:schemeClr val="accent1"/>
                </a:solidFill>
                <a:latin typeface="Consolas" panose="020B0609020204030204" pitchFamily="49" charset="0"/>
              </a:rPr>
              <a:t>text</a:t>
            </a:r>
            <a:r>
              <a:rPr lang="nb-NO" sz="2400" dirty="0">
                <a:latin typeface="Consolas" panose="020B0609020204030204" pitchFamily="49" charset="0"/>
              </a:rPr>
              <a:t>) </a:t>
            </a:r>
            <a:r>
              <a:rPr lang="nb-NO" sz="2400" dirty="0">
                <a:solidFill>
                  <a:schemeClr val="accent1"/>
                </a:solidFill>
                <a:latin typeface="Consolas" panose="020B0609020204030204" pitchFamily="49" charset="0"/>
              </a:rPr>
              <a:t>AS</a:t>
            </a:r>
            <a:br>
              <a:rPr lang="nb-NO" sz="2400" dirty="0">
                <a:latin typeface="Consolas" panose="020B0609020204030204" pitchFamily="49" charset="0"/>
              </a:rPr>
            </a:br>
            <a:r>
              <a:rPr lang="nb-NO" sz="2400" dirty="0">
                <a:latin typeface="Consolas" panose="020B0609020204030204" pitchFamily="49" charset="0"/>
              </a:rPr>
              <a:t>	</a:t>
            </a:r>
            <a:r>
              <a:rPr lang="nb-NO" sz="2400" dirty="0">
                <a:solidFill>
                  <a:schemeClr val="accent1"/>
                </a:solidFill>
                <a:latin typeface="Consolas" panose="020B0609020204030204" pitchFamily="49" charset="0"/>
              </a:rPr>
              <a:t>SELECT</a:t>
            </a:r>
            <a:r>
              <a:rPr lang="nb-NO" sz="2400" dirty="0">
                <a:latin typeface="Consolas" panose="020B0609020204030204" pitchFamily="49" charset="0"/>
              </a:rPr>
              <a:t> </a:t>
            </a:r>
            <a:r>
              <a:rPr lang="nb-NO" sz="2400" dirty="0" err="1">
                <a:latin typeface="Consolas" panose="020B0609020204030204" pitchFamily="49" charset="0"/>
              </a:rPr>
              <a:t>title</a:t>
            </a:r>
            <a:br>
              <a:rPr lang="nb-NO" sz="2400" dirty="0">
                <a:latin typeface="Consolas" panose="020B0609020204030204" pitchFamily="49" charset="0"/>
              </a:rPr>
            </a:br>
            <a:r>
              <a:rPr lang="nb-NO" sz="2400" dirty="0">
                <a:latin typeface="Consolas" panose="020B0609020204030204" pitchFamily="49" charset="0"/>
              </a:rPr>
              <a:t>	</a:t>
            </a:r>
            <a:r>
              <a:rPr lang="nb-NO" sz="2400" dirty="0">
                <a:solidFill>
                  <a:schemeClr val="accent1"/>
                </a:solidFill>
                <a:latin typeface="Consolas" panose="020B0609020204030204" pitchFamily="49" charset="0"/>
              </a:rPr>
              <a:t>FROM</a:t>
            </a:r>
            <a:r>
              <a:rPr lang="nb-NO" sz="2400" dirty="0">
                <a:latin typeface="Consolas" panose="020B0609020204030204" pitchFamily="49" charset="0"/>
              </a:rPr>
              <a:t> film</a:t>
            </a:r>
            <a:br>
              <a:rPr lang="nb-NO" sz="2400" dirty="0">
                <a:latin typeface="Consolas" panose="020B0609020204030204" pitchFamily="49" charset="0"/>
              </a:rPr>
            </a:br>
            <a:r>
              <a:rPr lang="nb-NO" sz="2400" dirty="0">
                <a:latin typeface="Consolas" panose="020B0609020204030204" pitchFamily="49" charset="0"/>
              </a:rPr>
              <a:t>	</a:t>
            </a:r>
            <a:r>
              <a:rPr lang="nb-NO" sz="2400" dirty="0">
                <a:solidFill>
                  <a:schemeClr val="accent1"/>
                </a:solidFill>
                <a:latin typeface="Consolas" panose="020B0609020204030204" pitchFamily="49" charset="0"/>
              </a:rPr>
              <a:t>WHERE</a:t>
            </a:r>
            <a:r>
              <a:rPr lang="nb-NO" sz="2400" dirty="0">
                <a:latin typeface="Consolas" panose="020B0609020204030204" pitchFamily="49" charset="0"/>
              </a:rPr>
              <a:t> </a:t>
            </a:r>
            <a:r>
              <a:rPr lang="nb-NO" sz="2400" dirty="0" err="1">
                <a:latin typeface="Consolas" panose="020B0609020204030204" pitchFamily="49" charset="0"/>
              </a:rPr>
              <a:t>title</a:t>
            </a:r>
            <a:r>
              <a:rPr lang="nb-NO" sz="2400" dirty="0">
                <a:latin typeface="Consolas" panose="020B0609020204030204" pitchFamily="49" charset="0"/>
              </a:rPr>
              <a:t> = ‘</a:t>
            </a:r>
            <a:r>
              <a:rPr lang="nb-NO" sz="2400" dirty="0" err="1">
                <a:latin typeface="Consolas" panose="020B0609020204030204" pitchFamily="49" charset="0"/>
              </a:rPr>
              <a:t>Snatch</a:t>
            </a:r>
            <a:r>
              <a:rPr lang="nb-NO" sz="2400" dirty="0">
                <a:latin typeface="Consolas" panose="020B0609020204030204" pitchFamily="49" charset="0"/>
              </a:rPr>
              <a:t>’</a:t>
            </a:r>
            <a:br>
              <a:rPr lang="nb-NO" sz="2400" dirty="0">
                <a:latin typeface="Consolas" panose="020B0609020204030204" pitchFamily="49" charset="0"/>
              </a:rPr>
            </a:br>
            <a:r>
              <a:rPr lang="nb-NO" sz="2400" dirty="0">
                <a:latin typeface="Consolas" panose="020B0609020204030204" pitchFamily="49" charset="0"/>
              </a:rPr>
              <a:t>;</a:t>
            </a:r>
          </a:p>
          <a:p>
            <a:endParaRPr lang="nb-NO" sz="2400" dirty="0">
              <a:latin typeface="Consolas" panose="020B0609020204030204" pitchFamily="49" charset="0"/>
            </a:endParaRPr>
          </a:p>
          <a:p>
            <a:r>
              <a:rPr lang="nb-NO" sz="2400" dirty="0">
                <a:latin typeface="Consolas" panose="020B0609020204030204" pitchFamily="49" charset="0"/>
              </a:rPr>
              <a:t>Brukes som «Abstraksjoner»</a:t>
            </a:r>
          </a:p>
          <a:p>
            <a:r>
              <a:rPr lang="nb-NO" sz="2400" dirty="0">
                <a:latin typeface="Consolas" panose="020B0609020204030204" pitchFamily="49" charset="0"/>
              </a:rPr>
              <a:t>og </a:t>
            </a:r>
            <a:r>
              <a:rPr lang="nb-NO" sz="2400" dirty="0" err="1">
                <a:latin typeface="Consolas" panose="020B0609020204030204" pitchFamily="49" charset="0"/>
              </a:rPr>
              <a:t>utledbare</a:t>
            </a:r>
            <a:r>
              <a:rPr lang="nb-NO" sz="2400" dirty="0">
                <a:latin typeface="Consolas" panose="020B0609020204030204" pitchFamily="49" charset="0"/>
              </a:rPr>
              <a:t> attributter!</a:t>
            </a:r>
          </a:p>
        </p:txBody>
      </p:sp>
      <p:pic>
        <p:nvPicPr>
          <p:cNvPr id="6146" name="Picture 2" descr="FYEAHMOVIES — stream: Snatch (2000) dir. Guy Ritchie">
            <a:extLst>
              <a:ext uri="{FF2B5EF4-FFF2-40B4-BE49-F238E27FC236}">
                <a16:creationId xmlns:a16="http://schemas.microsoft.com/office/drawing/2014/main" id="{95CA8CC4-F7EB-AA8E-9087-E51C6FBB9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406" y="3788549"/>
            <a:ext cx="51435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8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067E3-E261-0696-15D9-75BEFAFA2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Transaksjoner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18837-7DC5-BC68-C950-72A6D08C0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34200" cy="466725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Liten luring som kan være kjekk å ha i bakhodet: </a:t>
            </a:r>
            <a:br>
              <a:rPr lang="nb-NO" dirty="0"/>
            </a:br>
            <a:r>
              <a:rPr lang="nb-NO" dirty="0"/>
              <a:t>	Innkapsle med BEGIN; og COMMIT;  -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BEGIN</a:t>
            </a:r>
            <a:r>
              <a:rPr lang="nb-NO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nb-NO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UPDATE</a:t>
            </a:r>
            <a:r>
              <a:rPr lang="nb-NO" dirty="0">
                <a:latin typeface="Consolas" panose="020B0609020204030204" pitchFamily="49" charset="0"/>
              </a:rPr>
              <a:t> konto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SET</a:t>
            </a:r>
            <a:r>
              <a:rPr lang="nb-NO" dirty="0">
                <a:latin typeface="Consolas" panose="020B0609020204030204" pitchFamily="49" charset="0"/>
              </a:rPr>
              <a:t> saldo = saldo – 100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WHERE</a:t>
            </a:r>
            <a:r>
              <a:rPr lang="nb-NO" dirty="0">
                <a:latin typeface="Consolas" panose="020B0609020204030204" pitchFamily="49" charset="0"/>
              </a:rPr>
              <a:t> id = 1;</a:t>
            </a:r>
            <a:br>
              <a:rPr lang="nb-NO" dirty="0">
                <a:latin typeface="Consolas" panose="020B0609020204030204" pitchFamily="49" charset="0"/>
              </a:rPr>
            </a:b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UPDATE</a:t>
            </a:r>
            <a:r>
              <a:rPr lang="nb-NO" dirty="0">
                <a:latin typeface="Consolas" panose="020B0609020204030204" pitchFamily="49" charset="0"/>
              </a:rPr>
              <a:t> konto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SET</a:t>
            </a:r>
            <a:r>
              <a:rPr lang="nb-NO" dirty="0">
                <a:latin typeface="Consolas" panose="020B0609020204030204" pitchFamily="49" charset="0"/>
              </a:rPr>
              <a:t> saldo = saldo + 100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WHERE</a:t>
            </a:r>
            <a:r>
              <a:rPr lang="nb-NO" dirty="0">
                <a:latin typeface="Consolas" panose="020B0609020204030204" pitchFamily="49" charset="0"/>
              </a:rPr>
              <a:t> id = 2;</a:t>
            </a:r>
          </a:p>
          <a:p>
            <a:pPr marL="0" indent="0">
              <a:buNone/>
            </a:pPr>
            <a:endParaRPr lang="nb-NO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nb-NO" dirty="0">
                <a:solidFill>
                  <a:schemeClr val="accent1"/>
                </a:solidFill>
                <a:latin typeface="Consolas" panose="020B0609020204030204" pitchFamily="49" charset="0"/>
              </a:rPr>
              <a:t>COMMIT</a:t>
            </a:r>
            <a:r>
              <a:rPr lang="nb-NO" dirty="0">
                <a:latin typeface="Consolas" panose="020B0609020204030204" pitchFamily="49" charset="0"/>
              </a:rPr>
              <a:t>;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65E88F-AF85-A42D-98C8-3C5EE71BE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150" y="2826498"/>
            <a:ext cx="3848637" cy="34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97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959FCC-ED63-EEE0-42F0-5E3701AD9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nb-NO" sz="5400"/>
              <a:t>ACID</a:t>
            </a:r>
          </a:p>
        </p:txBody>
      </p:sp>
      <p:sp>
        <p:nvSpPr>
          <p:cNvPr id="717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88308-F50F-60B5-5156-CEB5DFCC1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nb-NO" sz="2000" b="1"/>
              <a:t>A</a:t>
            </a:r>
            <a:r>
              <a:rPr lang="nb-NO" sz="2000"/>
              <a:t>tomicity </a:t>
            </a:r>
          </a:p>
          <a:p>
            <a:pPr lvl="1"/>
            <a:r>
              <a:rPr lang="nb-NO" sz="2000"/>
              <a:t>Alle kommandoene er del av en helhet: Feiler en feiler alle</a:t>
            </a:r>
          </a:p>
          <a:p>
            <a:r>
              <a:rPr lang="nb-NO" sz="2000" b="1"/>
              <a:t>C</a:t>
            </a:r>
            <a:r>
              <a:rPr lang="nb-NO" sz="2000"/>
              <a:t>oncistency</a:t>
            </a:r>
          </a:p>
          <a:p>
            <a:pPr lvl="1"/>
            <a:r>
              <a:rPr lang="nb-NO" sz="2000"/>
              <a:t>Hvis transaksjonen lykkes skal ingen skranker brytes, regler er fulgt og databasen forblir konsekvent</a:t>
            </a:r>
          </a:p>
          <a:p>
            <a:r>
              <a:rPr lang="nb-NO" sz="2000" b="1"/>
              <a:t>I</a:t>
            </a:r>
            <a:r>
              <a:rPr lang="nb-NO" sz="2000"/>
              <a:t>solation</a:t>
            </a:r>
          </a:p>
          <a:p>
            <a:pPr lvl="1"/>
            <a:r>
              <a:rPr lang="nb-NO" sz="2000"/>
              <a:t>Transaksjoner skal kunne kjøres i parallelt med samme resultat som om de var kjørt i sekvens</a:t>
            </a:r>
          </a:p>
          <a:p>
            <a:r>
              <a:rPr lang="nb-NO" sz="2000" b="1"/>
              <a:t>D</a:t>
            </a:r>
            <a:r>
              <a:rPr lang="nb-NO" sz="2000"/>
              <a:t>urability</a:t>
            </a:r>
          </a:p>
          <a:p>
            <a:pPr lvl="1"/>
            <a:r>
              <a:rPr lang="nb-NO" sz="2000"/>
              <a:t>Endringene er «persistent», altså at de forblir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44B8E3F-AFFB-0065-CAC5-C302670E4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6" r="16500" b="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16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Some cowboy advise : r/RDR2">
            <a:extLst>
              <a:ext uri="{FF2B5EF4-FFF2-40B4-BE49-F238E27FC236}">
                <a16:creationId xmlns:a16="http://schemas.microsoft.com/office/drawing/2014/main" id="{F40062E8-DEE2-8D96-B0B2-665C22767E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771" y="1253331"/>
            <a:ext cx="494645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152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aby elephant Meme Generator">
            <a:extLst>
              <a:ext uri="{FF2B5EF4-FFF2-40B4-BE49-F238E27FC236}">
                <a16:creationId xmlns:a16="http://schemas.microsoft.com/office/drawing/2014/main" id="{2536BA2F-23E0-4D20-AF5B-EF4D8526B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8" r="-1" b="11323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4F58BE-BE8B-8B0F-9842-74F2AE705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63490" y="804862"/>
            <a:ext cx="14315931" cy="47958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viljardh@ifi.uio.no 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chemeClr val="bg1"/>
                </a:solidFill>
              </a:rPr>
              <a:t>Oblig</a:t>
            </a:r>
            <a:r>
              <a:rPr lang="en-US" sz="3600" dirty="0">
                <a:solidFill>
                  <a:schemeClr val="bg1"/>
                </a:solidFill>
              </a:rPr>
              <a:t> 2 er </a:t>
            </a:r>
            <a:r>
              <a:rPr lang="en-US" sz="3600" dirty="0" err="1">
                <a:solidFill>
                  <a:schemeClr val="bg1"/>
                </a:solidFill>
              </a:rPr>
              <a:t>ute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gogogogog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ssh brukernavn@login.ifi.uio.no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chemeClr val="bg1"/>
                </a:solidFill>
              </a:rPr>
              <a:t>psql</a:t>
            </a:r>
            <a:r>
              <a:rPr lang="en-US" sz="3600" dirty="0">
                <a:solidFill>
                  <a:schemeClr val="bg1"/>
                </a:solidFill>
              </a:rPr>
              <a:t> -h dbpg-ifi-kurs03 -U </a:t>
            </a:r>
            <a:r>
              <a:rPr lang="en-US" sz="3600" dirty="0" err="1">
                <a:solidFill>
                  <a:schemeClr val="bg1"/>
                </a:solidFill>
              </a:rPr>
              <a:t>brukernavn</a:t>
            </a:r>
            <a:r>
              <a:rPr lang="en-US" sz="3600" dirty="0">
                <a:solidFill>
                  <a:schemeClr val="bg1"/>
                </a:solidFill>
              </a:rPr>
              <a:t> -d </a:t>
            </a:r>
            <a:r>
              <a:rPr lang="en-US" sz="3600" dirty="0" err="1">
                <a:solidFill>
                  <a:schemeClr val="bg1"/>
                </a:solidFill>
              </a:rPr>
              <a:t>fdb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Neste uke: </a:t>
            </a:r>
            <a:r>
              <a:rPr lang="en-US" sz="3600" dirty="0" err="1">
                <a:solidFill>
                  <a:schemeClr val="bg1"/>
                </a:solidFill>
              </a:rPr>
              <a:t>Normalformer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561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1658</Words>
  <Application>Microsoft Office PowerPoint</Application>
  <PresentationFormat>Widescreen</PresentationFormat>
  <Paragraphs>187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Consolas</vt:lpstr>
      <vt:lpstr>Office Theme</vt:lpstr>
      <vt:lpstr>IN2090 – Databaser og datamodellering</vt:lpstr>
      <vt:lpstr>Ukens </vt:lpstr>
      <vt:lpstr>Mange typer SQL-spørringer</vt:lpstr>
      <vt:lpstr>Type spørringer</vt:lpstr>
      <vt:lpstr>Skranker: Not null</vt:lpstr>
      <vt:lpstr>Skranker: Unique</vt:lpstr>
      <vt:lpstr>Skranker: Primary Key</vt:lpstr>
      <vt:lpstr>Skranker: Primary Key</vt:lpstr>
      <vt:lpstr>Skranker: References</vt:lpstr>
      <vt:lpstr>Insert</vt:lpstr>
      <vt:lpstr>Drikk litt vann</vt:lpstr>
      <vt:lpstr>Serial       Default</vt:lpstr>
      <vt:lpstr>Delete</vt:lpstr>
      <vt:lpstr>Add, drop, rename, constraints</vt:lpstr>
      <vt:lpstr>Update 2</vt:lpstr>
      <vt:lpstr>Casting, numeriske operasjoner, datatyper, tid</vt:lpstr>
      <vt:lpstr>Views</vt:lpstr>
      <vt:lpstr>Transaksjoner</vt:lpstr>
      <vt:lpstr>ACID</vt:lpstr>
      <vt:lpstr>PowerPoint Presentation</vt:lpstr>
      <vt:lpstr>viljardh@ifi.uio.no   Oblig 2 er ute gogogogog  ssh brukernavn@login.ifi.uio.no psql -h dbpg-ifi-kurs03 -U brukernavn -d fdb   Neste uke: Normalformer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Viljar Hardersen</dc:creator>
  <cp:lastModifiedBy>Viljar Hardersen</cp:lastModifiedBy>
  <cp:revision>109</cp:revision>
  <dcterms:created xsi:type="dcterms:W3CDTF">2024-09-26T12:22:59Z</dcterms:created>
  <dcterms:modified xsi:type="dcterms:W3CDTF">2024-09-29T19:51:27Z</dcterms:modified>
</cp:coreProperties>
</file>