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83" r:id="rId3"/>
    <p:sldId id="313" r:id="rId4"/>
    <p:sldId id="314" r:id="rId5"/>
    <p:sldId id="311" r:id="rId6"/>
    <p:sldId id="292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12" r:id="rId15"/>
    <p:sldId id="304" r:id="rId16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929" autoAdjust="0"/>
  </p:normalViewPr>
  <p:slideViewPr>
    <p:cSldViewPr snapToGrid="0">
      <p:cViewPr varScale="1">
        <p:scale>
          <a:sx n="90" d="100"/>
          <a:sy n="90" d="100"/>
        </p:scale>
        <p:origin x="13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579C0-8C75-426F-9F43-46D82A406220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593BC-B65A-4810-9A51-E5BF2804BA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186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57585-9F70-40AE-AFBF-D510946D69D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75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4EC0-FD53-4A63-8C47-2DC7CA31B46D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9905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012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Hvordan bestemme normalform? Anta først at den er BCNF, og sjekk hva som eventuelt bryter og jobb deg nedover</a:t>
            </a:r>
          </a:p>
          <a:p>
            <a:r>
              <a:rPr lang="nb-NO" dirty="0"/>
              <a:t>B -&gt; E er på 1NF da vi har en vanlig attributt som er funksjonelt avhengig av en nøkkelattributt</a:t>
            </a:r>
          </a:p>
          <a:p>
            <a:r>
              <a:rPr lang="nb-NO" dirty="0"/>
              <a:t>AB -&gt; C er på BCNF da vi har en nøkkelattributt som er avhengig av en kandidatnøkkel</a:t>
            </a:r>
          </a:p>
          <a:p>
            <a:r>
              <a:rPr lang="nb-NO" dirty="0"/>
              <a:t>C-&gt; A er på 3NF da vi har en nøkkelattributt som er avhengig av en nøkkelattributt, men ikke hele nøkkelen</a:t>
            </a:r>
          </a:p>
          <a:p>
            <a:r>
              <a:rPr lang="nb-NO" dirty="0"/>
              <a:t>E-&gt;D er på 2NF – Bryter 3NF fordi den har en vanlig attributt som er funksjonelt avhengig av en vanlig attributt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217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dette kurset kommer vi kun til å forholde oss til tapsfri dekomponering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424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Cluet</a:t>
            </a:r>
            <a:r>
              <a:rPr lang="nb-NO" dirty="0"/>
              <a:t> er at databasen er bevart og at den blir som den var med at tabellene </a:t>
            </a:r>
            <a:r>
              <a:rPr lang="nb-NO" dirty="0" err="1"/>
              <a:t>joines</a:t>
            </a:r>
            <a:r>
              <a:rPr lang="nb-NO" dirty="0"/>
              <a:t> naturlig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642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Oftest får dere nøkler oppgitt når dere skal dekomponere, men kan hende dere må finne de selv. </a:t>
            </a:r>
          </a:p>
          <a:p>
            <a:r>
              <a:rPr lang="nb-NO" dirty="0"/>
              <a:t>Viktig å ha styring på disse nøklene når dere skal dekomponere.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648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Deles inn i to komponenter, altså to subrelasjoner hvor den ene kun tar for seg tillukningen til FD-en vi ser på </a:t>
            </a:r>
          </a:p>
          <a:p>
            <a:r>
              <a:rPr lang="nb-NO" dirty="0"/>
              <a:t>Mens det andre </a:t>
            </a:r>
            <a:r>
              <a:rPr lang="nb-NO" dirty="0" err="1"/>
              <a:t>komponentet</a:t>
            </a:r>
            <a:r>
              <a:rPr lang="nb-NO" dirty="0"/>
              <a:t> er FD-en vi ser på og attributtene i </a:t>
            </a:r>
            <a:r>
              <a:rPr lang="nb-NO" dirty="0" err="1"/>
              <a:t>X</a:t>
            </a:r>
            <a:r>
              <a:rPr lang="nb-NO" dirty="0"/>
              <a:t> MINUS DE SOM ER I Y+, altså tillukningen til Y</a:t>
            </a:r>
          </a:p>
          <a:p>
            <a:endParaRPr lang="nb-NO" dirty="0"/>
          </a:p>
          <a:p>
            <a:r>
              <a:rPr lang="nb-NO" dirty="0"/>
              <a:t>Dette gir ikke så veldig mye mening når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8198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S1 er tillukningen til B</a:t>
            </a:r>
          </a:p>
          <a:p>
            <a:r>
              <a:rPr lang="nb-NO" dirty="0"/>
              <a:t>S2 er B pluss alle attributtene _MINUS_ de som er i tillukningen til B</a:t>
            </a:r>
          </a:p>
          <a:p>
            <a:endParaRPr lang="nb-NO" dirty="0"/>
          </a:p>
          <a:p>
            <a:r>
              <a:rPr lang="nb-NO" dirty="0"/>
              <a:t>Vi ignorerer FD-er hvor ikke alle attributtene henger med. </a:t>
            </a:r>
          </a:p>
          <a:p>
            <a:endParaRPr lang="nb-NO" dirty="0"/>
          </a:p>
          <a:p>
            <a:r>
              <a:rPr lang="nb-NO" dirty="0"/>
              <a:t>Hvis ingen av attributtene er med er KN så må vi bruke hodet litt og gjøre det enklere for oss selv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885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GPT </a:t>
            </a:r>
            <a:r>
              <a:rPr lang="en-US" dirty="0" err="1"/>
              <a:t>klarer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dekomponering</a:t>
            </a:r>
            <a:r>
              <a:rPr lang="en-US" dirty="0"/>
              <a:t>. Den </a:t>
            </a:r>
            <a:r>
              <a:rPr lang="en-US" dirty="0" err="1"/>
              <a:t>gir</a:t>
            </a:r>
            <a:r>
              <a:rPr lang="en-US" dirty="0"/>
              <a:t> deg masse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høres</a:t>
            </a:r>
            <a:r>
              <a:rPr lang="en-US" dirty="0"/>
              <a:t> vel og bra og </a:t>
            </a:r>
            <a:r>
              <a:rPr lang="en-US" dirty="0" err="1"/>
              <a:t>riktig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men den </a:t>
            </a:r>
            <a:r>
              <a:rPr lang="en-US" dirty="0" err="1"/>
              <a:t>får</a:t>
            </a:r>
            <a:r>
              <a:rPr lang="en-US" dirty="0"/>
              <a:t> det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. Bruk heller</a:t>
            </a:r>
          </a:p>
          <a:p>
            <a:endParaRPr lang="en-US" dirty="0"/>
          </a:p>
          <a:p>
            <a:r>
              <a:rPr lang="en-US" dirty="0" err="1"/>
              <a:t>Synes</a:t>
            </a:r>
            <a:r>
              <a:rPr lang="en-US" dirty="0"/>
              <a:t> du </a:t>
            </a:r>
            <a:r>
              <a:rPr lang="en-US" dirty="0" err="1"/>
              <a:t>dekomponering</a:t>
            </a:r>
            <a:r>
              <a:rPr lang="en-US" dirty="0"/>
              <a:t> er for </a:t>
            </a:r>
            <a:r>
              <a:rPr lang="en-US" dirty="0" err="1"/>
              <a:t>jævlig</a:t>
            </a:r>
            <a:r>
              <a:rPr lang="en-US" dirty="0"/>
              <a:t> – Bare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steget</a:t>
            </a:r>
            <a:r>
              <a:rPr lang="en-US" dirty="0"/>
              <a:t>. Det er </a:t>
            </a:r>
            <a:r>
              <a:rPr lang="en-US" dirty="0" err="1"/>
              <a:t>som</a:t>
            </a:r>
            <a:r>
              <a:rPr lang="en-US" dirty="0"/>
              <a:t> regel </a:t>
            </a:r>
            <a:r>
              <a:rPr lang="en-US" dirty="0" err="1"/>
              <a:t>også</a:t>
            </a:r>
            <a:r>
              <a:rPr lang="en-US" dirty="0"/>
              <a:t> det </a:t>
            </a:r>
            <a:r>
              <a:rPr lang="en-US" dirty="0" err="1"/>
              <a:t>enkleste</a:t>
            </a:r>
            <a:r>
              <a:rPr lang="en-US" dirty="0"/>
              <a:t>, og det er fem gratis </a:t>
            </a:r>
            <a:r>
              <a:rPr lang="en-US" dirty="0" err="1"/>
              <a:t>poeng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81695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logoen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postgresql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elefant</a:t>
            </a:r>
            <a:r>
              <a:rPr lang="en-US" dirty="0"/>
              <a:t>)</a:t>
            </a:r>
          </a:p>
          <a:p>
            <a:r>
              <a:rPr lang="en-US" dirty="0" err="1"/>
              <a:t>Kommer</a:t>
            </a:r>
            <a:r>
              <a:rPr lang="en-US" dirty="0"/>
              <a:t> inn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ifimaskin</a:t>
            </a:r>
            <a:r>
              <a:rPr lang="en-US" dirty="0"/>
              <a:t> med </a:t>
            </a:r>
            <a:r>
              <a:rPr lang="en-US" dirty="0" err="1"/>
              <a:t>postgre</a:t>
            </a:r>
            <a:r>
              <a:rPr lang="en-US" dirty="0"/>
              <a:t> </a:t>
            </a:r>
            <a:r>
              <a:rPr lang="en-US" dirty="0" err="1"/>
              <a:t>installert</a:t>
            </a:r>
            <a:endParaRPr lang="en-US" dirty="0"/>
          </a:p>
          <a:p>
            <a:endParaRPr lang="nb-NO" dirty="0"/>
          </a:p>
          <a:p>
            <a:r>
              <a:rPr lang="nb-NO" dirty="0"/>
              <a:t>husk \</a:t>
            </a:r>
            <a:r>
              <a:rPr lang="nb-NO" dirty="0" err="1"/>
              <a:t>dt</a:t>
            </a:r>
            <a:r>
              <a:rPr lang="nb-NO" dirty="0"/>
              <a:t> for tabeller du kan </a:t>
            </a:r>
            <a:r>
              <a:rPr lang="nb-NO" dirty="0" err="1"/>
              <a:t>kuke</a:t>
            </a:r>
            <a:r>
              <a:rPr lang="nb-NO" dirty="0"/>
              <a:t> med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3924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9455-2EB7-7D89-C1F1-06CB02F20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B842F-F8C4-D049-D3D1-4ACDF60F2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67E7C-FB72-A88C-DC47-E16E8A8E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EDFE1-1BC0-DF0F-7A02-80C00CC6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FED35-F665-52C1-7C33-71BBD6AC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29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F55F9-34F3-F560-5256-E6E6BE67E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5ADD-5AFB-DE63-9901-D9B4621DD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E0F94-E3C1-F3D0-0237-7F884E60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778E5-41F3-271A-1D14-CD494385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17D01-8819-AC15-9F6B-73542CED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023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D96E0-F369-6D3A-B654-F215D967F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83336-939A-3C57-B9FA-834DE6D53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4DA3D-A123-29FF-492B-0037E684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1C859-1355-54D8-A167-5E3990D65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FCA57-3CF7-DCCE-9147-C74C826F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212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2AAA7-0904-F097-86FA-B975591EF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BBDEB-D544-5DA9-9A37-2F7D68C417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1D76C-2703-A3A8-4814-7DF9C4237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ACC25-AB7F-387D-6595-A7FFEB886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B3521-6460-23EE-98CA-D1E2937B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406E5-C684-9498-2B82-D4F9F46F7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67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64891-E84F-F9E8-1859-9A442083B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AFFC2-7708-10C2-6789-5F2E6D3AD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8A09B-BF13-5CA9-6CE0-1E0553436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0E23F-8202-D164-F285-3FB1F0AC73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550374-4C3C-0470-255E-0803FFCB2E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F80E7F-1801-5BB9-15DF-2F72BB4C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4A8F97-BCB9-8D9F-C582-D4669E9A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93B380-C8B5-4856-E653-5C414A4E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59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E86A-7E89-925F-C572-F1B54CD9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3BC5CF-7F63-1246-5C2D-FB83C7D19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853939-C4C8-DF44-43ED-6CC0471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24D59-B87B-8252-A2ED-791C27BB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64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1F516-9228-F2EA-4880-08638A74D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078248-8735-09A1-3DBA-9794A9BB7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870D7-E3EA-4F94-AE88-CD6B13ED7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967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3755-EA62-9384-F91B-DE71686F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418E9-138B-2972-2CC6-8B09C4BE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53FF0-85AA-C107-DBB5-09918F2C3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97097-6080-4153-F8C9-1753285E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919C2-CEB1-18A3-EFBC-6A9E220A2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F57EF-D32A-6660-CCF2-5F6628B1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298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A1C9D-3976-461D-7F17-50A8FCDA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0D9392-809A-0DC6-A20B-469B1EE3D8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131FA-E66F-EB99-2A1F-954190DA2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20B0E-B4F8-5653-51D8-2320F82EE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D1EB3-9142-FBC6-4271-5686D88D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6B185-D83B-FA02-855E-D3EC68EB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668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F9DA0-3455-535F-F190-D58C2ED07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46320-2519-B71B-CF16-11D5A91D2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E0FE5-EF08-0D64-49D7-E043F4305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59E06-99E8-0F3D-9D4B-765D5CC94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2C03F-425E-FD9E-9E2D-8744D7A41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681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193E7F-83F3-46BC-F6D7-B8F2FFB7F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E59137-3473-37FA-959F-EBB5A312F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CD21F-B732-5D3F-DE4B-0C72717BB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66A27-923F-56AE-9B50-6BA968AF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FFB87-B657-6FC0-2F27-64005406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78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345EB1-E234-1480-D338-299FB51D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29BEE-ABB4-AA70-E02C-940F96AD8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FC35E-9919-663D-A2DE-24116B1E5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AA904-6B8F-4CB1-9F53-92027961F12E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4F7FB-332C-DE2A-9B7E-17D13EA83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FCA5-D037-F068-8068-85B24780C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83F922-4033-4738-B1A4-B4E6C0DED4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176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viljardh@ifi.uio.n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gi.github.io/js-bcnf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artoon of a frog&#10;&#10;Description automatically generated">
            <a:extLst>
              <a:ext uri="{FF2B5EF4-FFF2-40B4-BE49-F238E27FC236}">
                <a16:creationId xmlns:a16="http://schemas.microsoft.com/office/drawing/2014/main" id="{4F6BC3AC-66D7-0AA6-E07D-46E72F77F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/>
        </p:blipFill>
        <p:spPr bwMode="auto">
          <a:xfrm>
            <a:off x="0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11A179-9357-D1D6-80EE-A4F591C74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2833" y="743446"/>
            <a:ext cx="3811967" cy="369202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3600" dirty="0"/>
              <a:t>IN2090 – </a:t>
            </a:r>
            <a:r>
              <a:rPr lang="en-US" sz="3600" dirty="0" err="1"/>
              <a:t>Databaser</a:t>
            </a:r>
            <a:r>
              <a:rPr lang="en-US" sz="3600" dirty="0"/>
              <a:t> og </a:t>
            </a:r>
            <a:r>
              <a:rPr lang="en-US" sz="3600" dirty="0" err="1"/>
              <a:t>datamodellering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C1380-508B-9348-2664-B2DD882DB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9200" y="4640304"/>
            <a:ext cx="4165600" cy="2012866"/>
          </a:xfrm>
          <a:noFill/>
        </p:spPr>
        <p:txBody>
          <a:bodyPr vert="horz" lIns="91440" tIns="45720" rIns="91440" bIns="45720" rtlCol="0">
            <a:normAutofit fontScale="92500"/>
          </a:bodyPr>
          <a:lstStyle/>
          <a:p>
            <a:pPr algn="r"/>
            <a:r>
              <a:rPr lang="en-US" dirty="0"/>
              <a:t>Gruppe 3</a:t>
            </a:r>
          </a:p>
          <a:p>
            <a:pPr algn="r"/>
            <a:r>
              <a:rPr lang="en-US" dirty="0">
                <a:hlinkClick r:id="rId4"/>
              </a:rPr>
              <a:t>viljardh@ifi.uio.no</a:t>
            </a:r>
            <a:endParaRPr lang="en-US" dirty="0"/>
          </a:p>
          <a:p>
            <a:pPr algn="r"/>
            <a:r>
              <a:rPr lang="en-US" sz="4700" dirty="0" err="1"/>
              <a:t>Dekomponering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185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D870-FC11-34FA-20BF-9FAFF1EA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022" y="58069"/>
            <a:ext cx="2278585" cy="1325563"/>
          </a:xfrm>
        </p:spPr>
        <p:txBody>
          <a:bodyPr/>
          <a:lstStyle/>
          <a:p>
            <a:pPr algn="ctr"/>
            <a:r>
              <a:rPr lang="en-US" dirty="0" err="1"/>
              <a:t>Ukens</a:t>
            </a:r>
            <a:r>
              <a:rPr lang="en-US" dirty="0"/>
              <a:t> 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4DC22-3758-9C28-5AAF-260372792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998" y="58069"/>
            <a:ext cx="1535062" cy="109258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71D4858-5912-B5ED-2132-14CEC3995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408" y="1286974"/>
            <a:ext cx="5013179" cy="538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2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4DE1-D534-AB95-B6D6-B6C6A5054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Kjapp repetisjon: Normalform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CCFDF-AC67-FD4C-1F10-0D975F073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76900" cy="4351338"/>
          </a:xfrm>
        </p:spPr>
        <p:txBody>
          <a:bodyPr/>
          <a:lstStyle/>
          <a:p>
            <a:r>
              <a:rPr lang="nb-NO" b="1" dirty="0"/>
              <a:t>BCNF: </a:t>
            </a:r>
            <a:r>
              <a:rPr lang="nb-NO" i="1" dirty="0"/>
              <a:t>Alle</a:t>
            </a:r>
            <a:r>
              <a:rPr lang="nb-NO" dirty="0"/>
              <a:t> attributter er </a:t>
            </a:r>
            <a:r>
              <a:rPr lang="nb-NO" i="1" dirty="0"/>
              <a:t>kun </a:t>
            </a:r>
            <a:r>
              <a:rPr lang="nb-NO" dirty="0"/>
              <a:t>avhengig av </a:t>
            </a:r>
            <a:r>
              <a:rPr lang="nb-NO" dirty="0" err="1"/>
              <a:t>kandiatnøkkel</a:t>
            </a:r>
            <a:endParaRPr lang="nb-NO" dirty="0"/>
          </a:p>
          <a:p>
            <a:r>
              <a:rPr lang="nb-NO" b="1" dirty="0"/>
              <a:t>3NF: </a:t>
            </a:r>
            <a:r>
              <a:rPr lang="nb-NO" dirty="0"/>
              <a:t>Alle </a:t>
            </a:r>
            <a:r>
              <a:rPr lang="nb-NO" i="1" dirty="0"/>
              <a:t>ikke-nøkkelattributter</a:t>
            </a:r>
            <a:r>
              <a:rPr lang="nb-NO" dirty="0"/>
              <a:t> er kun avhengig av kandidatnøkkel</a:t>
            </a:r>
          </a:p>
          <a:p>
            <a:r>
              <a:rPr lang="nb-NO" b="1" dirty="0"/>
              <a:t>2NF: </a:t>
            </a:r>
            <a:r>
              <a:rPr lang="nb-NO" dirty="0"/>
              <a:t>Alle attributter som</a:t>
            </a:r>
            <a:r>
              <a:rPr lang="nb-NO" i="1" dirty="0"/>
              <a:t> ikke er nøkkelattributter</a:t>
            </a:r>
            <a:r>
              <a:rPr lang="nb-NO" dirty="0"/>
              <a:t> er</a:t>
            </a:r>
            <a:r>
              <a:rPr lang="nb-NO" i="1" dirty="0"/>
              <a:t> ikke </a:t>
            </a:r>
            <a:r>
              <a:rPr lang="nb-NO" dirty="0"/>
              <a:t>avhengige av nøkkelattributter</a:t>
            </a:r>
          </a:p>
          <a:p>
            <a:r>
              <a:rPr lang="nb-NO" b="1" dirty="0"/>
              <a:t>1NF:</a:t>
            </a:r>
            <a:r>
              <a:rPr lang="nb-NO" dirty="0"/>
              <a:t> Alle attributter er atomær</a:t>
            </a:r>
          </a:p>
          <a:p>
            <a:endParaRPr lang="nb-NO" b="1" dirty="0"/>
          </a:p>
          <a:p>
            <a:endParaRPr lang="nb-NO" b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FC74DE7-15BD-4326-B89A-6470280EC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407" y="1143794"/>
            <a:ext cx="2095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22C620E8-A3EE-F4E6-70C2-1F3FC099C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3635375"/>
            <a:ext cx="20097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71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1AC-F860-03CD-33AF-CFBFFA9D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Sjekke normalform: </a:t>
            </a:r>
            <a:r>
              <a:rPr lang="nb-NO" dirty="0" err="1"/>
              <a:t>X</a:t>
            </a:r>
            <a:r>
              <a:rPr lang="nb-NO" dirty="0"/>
              <a:t> -&gt;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CA55B-50DB-E0AF-4C9C-B2665BE60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1. Er </a:t>
            </a:r>
            <a:r>
              <a:rPr lang="nb-NO" dirty="0" err="1"/>
              <a:t>X</a:t>
            </a:r>
            <a:r>
              <a:rPr lang="nb-NO" dirty="0"/>
              <a:t> en supernøkkel?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accent6"/>
                </a:solidFill>
              </a:rPr>
              <a:t>Ja</a:t>
            </a:r>
            <a:r>
              <a:rPr lang="nb-NO" dirty="0"/>
              <a:t>: BCNF, gå til neste FD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Nei</a:t>
            </a:r>
            <a:r>
              <a:rPr lang="nb-NO" dirty="0"/>
              <a:t>: Bryter BCNF</a:t>
            </a:r>
          </a:p>
          <a:p>
            <a:pPr marL="0" indent="0">
              <a:buNone/>
            </a:pPr>
            <a:r>
              <a:rPr lang="nb-NO" dirty="0"/>
              <a:t>2. Er A nøkkelattributt?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accent6"/>
                </a:solidFill>
              </a:rPr>
              <a:t>Ja</a:t>
            </a:r>
            <a:r>
              <a:rPr lang="nb-NO" dirty="0"/>
              <a:t>: 3NF, gå til neste FD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Nei</a:t>
            </a:r>
            <a:r>
              <a:rPr lang="nb-NO" dirty="0"/>
              <a:t>: Bryter 3NF</a:t>
            </a:r>
          </a:p>
          <a:p>
            <a:pPr marL="0" indent="0">
              <a:buNone/>
            </a:pPr>
            <a:r>
              <a:rPr lang="nb-NO" dirty="0"/>
              <a:t>3. Er </a:t>
            </a:r>
            <a:r>
              <a:rPr lang="nb-NO" dirty="0" err="1"/>
              <a:t>X</a:t>
            </a:r>
            <a:r>
              <a:rPr lang="nb-NO" dirty="0"/>
              <a:t> del av kandidatnøkkel?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Ja</a:t>
            </a:r>
            <a:r>
              <a:rPr lang="nb-NO" dirty="0"/>
              <a:t>: Bryter 2NF, tabellen er 1NF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accent6"/>
                </a:solidFill>
              </a:rPr>
              <a:t>Nei</a:t>
            </a:r>
            <a:r>
              <a:rPr lang="nb-NO" dirty="0"/>
              <a:t>: 2NF, gå til neste FD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8D10DE-A6F6-64FC-7B7A-8BFD32944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407" y="1143794"/>
            <a:ext cx="2095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ndefined">
            <a:extLst>
              <a:ext uri="{FF2B5EF4-FFF2-40B4-BE49-F238E27FC236}">
                <a16:creationId xmlns:a16="http://schemas.microsoft.com/office/drawing/2014/main" id="{D10AD6BB-45D2-3808-327D-7DE87DE3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3635375"/>
            <a:ext cx="20097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5A4BF6-3D88-6D02-0C44-B1962DE02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407" y="1143794"/>
            <a:ext cx="2095500" cy="2847975"/>
          </a:xfrm>
          <a:prstGeom prst="rect">
            <a:avLst/>
          </a:prstGeom>
        </p:spPr>
      </p:pic>
      <p:pic>
        <p:nvPicPr>
          <p:cNvPr id="11" name="Picture 10" descr="A person with red eyes&#10;&#10;Description automatically generated">
            <a:extLst>
              <a:ext uri="{FF2B5EF4-FFF2-40B4-BE49-F238E27FC236}">
                <a16:creationId xmlns:a16="http://schemas.microsoft.com/office/drawing/2014/main" id="{93917AFA-ED28-110D-0C70-4DCDECDE7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13" y="3644900"/>
            <a:ext cx="200977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22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91F33-DE5E-2397-0C8A-0D196BF9F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– Utsatt eksamen H22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48423F-E269-6FC6-028D-767A7D66AA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1995" y="1851025"/>
            <a:ext cx="7168010" cy="4351338"/>
          </a:xfrm>
        </p:spPr>
      </p:pic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ECF23914-A3FC-FBE5-C7C8-FCBFECAB3EF2}"/>
              </a:ext>
            </a:extLst>
          </p:cNvPr>
          <p:cNvSpPr/>
          <p:nvPr/>
        </p:nvSpPr>
        <p:spPr>
          <a:xfrm>
            <a:off x="5516562" y="5118100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B3E497EA-4E38-BB35-B8CA-F93D922512C9}"/>
              </a:ext>
            </a:extLst>
          </p:cNvPr>
          <p:cNvSpPr/>
          <p:nvPr/>
        </p:nvSpPr>
        <p:spPr>
          <a:xfrm>
            <a:off x="7402512" y="5308600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3F759446-F35A-8C29-AB5D-82F869B3CB31}"/>
              </a:ext>
            </a:extLst>
          </p:cNvPr>
          <p:cNvSpPr/>
          <p:nvPr/>
        </p:nvSpPr>
        <p:spPr>
          <a:xfrm>
            <a:off x="6702425" y="5570537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1A4F9B6E-E1B4-0332-B18B-026AFABBC889}"/>
              </a:ext>
            </a:extLst>
          </p:cNvPr>
          <p:cNvSpPr/>
          <p:nvPr/>
        </p:nvSpPr>
        <p:spPr>
          <a:xfrm>
            <a:off x="6059487" y="5799137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02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E234-5219-10BF-B16A-5EE1FD785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Vannpause</a:t>
            </a:r>
            <a:endParaRPr lang="nb-NO" dirty="0"/>
          </a:p>
        </p:txBody>
      </p:sp>
      <p:pic>
        <p:nvPicPr>
          <p:cNvPr id="3074" name="Picture 2" descr="Matt Di'angelo on X: &quot;@KatyBeanHall @charlietoons THIS IS ...">
            <a:extLst>
              <a:ext uri="{FF2B5EF4-FFF2-40B4-BE49-F238E27FC236}">
                <a16:creationId xmlns:a16="http://schemas.microsoft.com/office/drawing/2014/main" id="{15E1C5E5-D8DD-6879-9C93-409FC28ABE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858169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5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B00B-C820-88DC-077D-E0328BD3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BCNF er veldig kult og bra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D61A1-7C4C-25BB-513A-56A0E2AC2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35600" cy="4351338"/>
          </a:xfrm>
        </p:spPr>
        <p:txBody>
          <a:bodyPr/>
          <a:lstStyle/>
          <a:p>
            <a:r>
              <a:rPr lang="nb-NO" dirty="0"/>
              <a:t>Kan man stokke om på innholdet i en tabell på 1NF slik at vi får den på BCNF?</a:t>
            </a:r>
          </a:p>
          <a:p>
            <a:endParaRPr lang="nb-NO" dirty="0"/>
          </a:p>
          <a:p>
            <a:r>
              <a:rPr lang="nb-NO" dirty="0"/>
              <a:t>Dekomponering!</a:t>
            </a:r>
          </a:p>
          <a:p>
            <a:endParaRPr lang="nb-NO" dirty="0"/>
          </a:p>
          <a:p>
            <a:r>
              <a:rPr lang="nb-NO" dirty="0"/>
              <a:t>Viktig at avdelingen er tapsfri</a:t>
            </a:r>
          </a:p>
          <a:p>
            <a:r>
              <a:rPr lang="nb-NO" dirty="0"/>
              <a:t>Må ikke miste viktige relasjoner</a:t>
            </a:r>
          </a:p>
        </p:txBody>
      </p:sp>
      <p:pic>
        <p:nvPicPr>
          <p:cNvPr id="4098" name="Picture 2" descr="Thumbs Up Reaction Meme&quot; Sticker for Sale by the-hecate | Redbubble">
            <a:extLst>
              <a:ext uri="{FF2B5EF4-FFF2-40B4-BE49-F238E27FC236}">
                <a16:creationId xmlns:a16="http://schemas.microsoft.com/office/drawing/2014/main" id="{00F61F73-9D73-7EB9-3F49-440275210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781050"/>
            <a:ext cx="3971925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1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3EF2-471F-D92F-AF31-EF1DDB1E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Tapsfri dekomponering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C5ECFF-5F51-96D3-7B61-948EE3902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8419" y="1986560"/>
            <a:ext cx="9095162" cy="3601440"/>
          </a:xfrm>
        </p:spPr>
      </p:pic>
    </p:spTree>
    <p:extLst>
      <p:ext uri="{BB962C8B-B14F-4D97-AF65-F5344CB8AC3E}">
        <p14:creationId xmlns:p14="http://schemas.microsoft.com/office/powerpoint/2010/main" val="4289207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435D7-A990-631F-0D49-57050E59D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Tapsfri 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DD1F5-C872-177E-BEB1-287AB8258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Relasjon R over attributter </a:t>
            </a:r>
            <a:r>
              <a:rPr lang="nb-NO" dirty="0" err="1"/>
              <a:t>X</a:t>
            </a:r>
            <a:r>
              <a:rPr lang="nb-NO" dirty="0"/>
              <a:t> med FD-er F:</a:t>
            </a:r>
          </a:p>
          <a:p>
            <a:pPr marL="514350" indent="-514350">
              <a:buAutoNum type="arabicPeriod"/>
            </a:pPr>
            <a:r>
              <a:rPr lang="nb-NO" dirty="0"/>
              <a:t>Beregne/finne alle nøkler til R fra F</a:t>
            </a:r>
          </a:p>
          <a:p>
            <a:pPr marL="514350" indent="-514350">
              <a:buAutoNum type="arabicPeriod"/>
            </a:pPr>
            <a:r>
              <a:rPr lang="nb-NO" dirty="0"/>
              <a:t>Splitt alle FD-er slik at det kun står én attributt på høyresiden</a:t>
            </a:r>
          </a:p>
          <a:p>
            <a:pPr marL="514350" indent="-514350">
              <a:buAutoNum type="arabicPeriod"/>
            </a:pPr>
            <a:r>
              <a:rPr lang="nb-NO" dirty="0"/>
              <a:t>Sjekke om R faktisk bryter BCNF</a:t>
            </a:r>
          </a:p>
          <a:p>
            <a:pPr marL="514350" indent="-514350">
              <a:buAutoNum type="arabicPeriod"/>
            </a:pPr>
            <a:r>
              <a:rPr lang="nb-NO" dirty="0"/>
              <a:t>Hvis den ikke gjør det er vi jo </a:t>
            </a:r>
            <a:r>
              <a:rPr lang="nb-NO" dirty="0" err="1"/>
              <a:t>good</a:t>
            </a:r>
            <a:endParaRPr lang="nb-NO" dirty="0"/>
          </a:p>
          <a:p>
            <a:pPr marL="514350" indent="-514350"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835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1C5CB-3292-0C99-5348-360AFCB0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Autofit/>
          </a:bodyPr>
          <a:lstStyle/>
          <a:p>
            <a:pPr algn="ctr"/>
            <a:r>
              <a:rPr lang="nb-NO" sz="15000" dirty="0"/>
              <a:t>men</a:t>
            </a:r>
          </a:p>
        </p:txBody>
      </p:sp>
    </p:spTree>
    <p:extLst>
      <p:ext uri="{BB962C8B-B14F-4D97-AF65-F5344CB8AC3E}">
        <p14:creationId xmlns:p14="http://schemas.microsoft.com/office/powerpoint/2010/main" val="3930386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04A2-54C2-7109-940E-17E6F6AB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Tapsfri dekomponering</a:t>
            </a:r>
          </a:p>
        </p:txBody>
      </p:sp>
      <p:pic>
        <p:nvPicPr>
          <p:cNvPr id="6146" name="Picture 2" descr="Exhausted Meme GIFs | Tenor">
            <a:extLst>
              <a:ext uri="{FF2B5EF4-FFF2-40B4-BE49-F238E27FC236}">
                <a16:creationId xmlns:a16="http://schemas.microsoft.com/office/drawing/2014/main" id="{75F6ABD2-F481-08BD-F36D-31568682B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792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AB838-0A93-CC84-B69D-24EC08953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982200" cy="5032375"/>
          </a:xfrm>
        </p:spPr>
        <p:txBody>
          <a:bodyPr>
            <a:normAutofit/>
          </a:bodyPr>
          <a:lstStyle/>
          <a:p>
            <a:r>
              <a:rPr lang="nb-NO" dirty="0"/>
              <a:t>Finn en FD Y -&gt; A som bryter med BCNF</a:t>
            </a:r>
          </a:p>
          <a:p>
            <a:r>
              <a:rPr lang="nb-NO" dirty="0" err="1"/>
              <a:t>Beregn</a:t>
            </a:r>
            <a:r>
              <a:rPr lang="nb-NO" dirty="0"/>
              <a:t> Y+ med hensyn på FD-ene</a:t>
            </a:r>
          </a:p>
          <a:p>
            <a:r>
              <a:rPr lang="nb-NO" dirty="0"/>
              <a:t>Dekomponer R til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s-E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</a:t>
            </a:r>
            <a:r>
              <a:rPr lang="es-ES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og S</a:t>
            </a:r>
            <a:r>
              <a:rPr lang="es-E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(Y, X/Y</a:t>
            </a:r>
            <a:r>
              <a:rPr lang="es-ES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Sjekk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BCNF</a:t>
            </a:r>
          </a:p>
          <a:p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Dekomponer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rekursivt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over S1 og S2 </a:t>
            </a:r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alt er </a:t>
            </a:r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BCNF</a:t>
            </a:r>
          </a:p>
          <a:p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vare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komponentene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dukker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opp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nådd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“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bunnen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er vi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mål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1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071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305B-A73E-FA10-9874-A94FC342E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2023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748C42-F168-233D-86BE-749F92A02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6499" y="1843088"/>
            <a:ext cx="8802839" cy="3846512"/>
          </a:xfrm>
        </p:spPr>
      </p:pic>
    </p:spTree>
    <p:extLst>
      <p:ext uri="{BB962C8B-B14F-4D97-AF65-F5344CB8AC3E}">
        <p14:creationId xmlns:p14="http://schemas.microsoft.com/office/powerpoint/2010/main" val="4099200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246C-3605-A63A-7B2D-A3B2F7649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41B-43C2-39EE-6495-A1325F920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2023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F0838B-BB55-EB0A-88D7-6EB6B7DCE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19901" y="365124"/>
            <a:ext cx="5372100" cy="234740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E99C5C-1B09-1BC0-C8F8-A056A7100182}"/>
              </a:ext>
            </a:extLst>
          </p:cNvPr>
          <p:cNvSpPr txBox="1"/>
          <p:nvPr/>
        </p:nvSpPr>
        <p:spPr>
          <a:xfrm>
            <a:off x="254000" y="1790700"/>
            <a:ext cx="79883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FD 1 bryter BCNF siden B ikke er kandidatnøkkel. </a:t>
            </a:r>
          </a:p>
          <a:p>
            <a:r>
              <a:rPr lang="nb-NO" sz="2400" dirty="0"/>
              <a:t>S1 = B+ = BDE med KN B og FD 1 og 3</a:t>
            </a:r>
            <a:br>
              <a:rPr lang="nb-NO" sz="2400" dirty="0"/>
            </a:br>
            <a:r>
              <a:rPr lang="nb-NO" sz="2400" dirty="0"/>
              <a:t>S2 = ABC med KN AB og BC og FD 2 og 4</a:t>
            </a:r>
          </a:p>
          <a:p>
            <a:endParaRPr lang="nb-NO" sz="2400" dirty="0"/>
          </a:p>
          <a:p>
            <a:r>
              <a:rPr lang="nb-NO" sz="2400" dirty="0"/>
              <a:t>For S1 gjelder FD 1 og 3. 3 Bryter, og vi dekomponerer:</a:t>
            </a:r>
          </a:p>
          <a:p>
            <a:r>
              <a:rPr lang="nb-NO" sz="2400" dirty="0"/>
              <a:t>S11 = E+ = ED med KN E og FD 3 -&gt; </a:t>
            </a:r>
            <a:r>
              <a:rPr lang="nb-NO" sz="2400" u="sng" dirty="0"/>
              <a:t>BCNF! </a:t>
            </a:r>
          </a:p>
          <a:p>
            <a:r>
              <a:rPr lang="nb-NO" sz="2400" dirty="0"/>
              <a:t>S12 = BE også med KN B og FD 1 -&gt; </a:t>
            </a:r>
            <a:r>
              <a:rPr lang="nb-NO" sz="2400" u="sng" dirty="0"/>
              <a:t>BCNF!</a:t>
            </a:r>
          </a:p>
          <a:p>
            <a:endParaRPr lang="nb-NO" sz="2400" u="sng" dirty="0"/>
          </a:p>
          <a:p>
            <a:r>
              <a:rPr lang="nb-NO" sz="2400" dirty="0"/>
              <a:t>For S2 gjelder FD 2 og 4. FD 4 bryter, og vi dekomponerer:</a:t>
            </a:r>
          </a:p>
          <a:p>
            <a:r>
              <a:rPr lang="nb-NO" sz="2400" dirty="0"/>
              <a:t>S21 = C+ = AC med KN C og FD 4 -&gt; </a:t>
            </a:r>
            <a:r>
              <a:rPr lang="nb-NO" sz="2400" u="sng" dirty="0"/>
              <a:t>BCNF!</a:t>
            </a:r>
          </a:p>
          <a:p>
            <a:r>
              <a:rPr lang="nb-NO" sz="2400" dirty="0"/>
              <a:t>S22 = BC som er en KN og ingen FD gjelder -&gt; </a:t>
            </a:r>
            <a:r>
              <a:rPr lang="nb-NO" sz="2400" u="sng" dirty="0"/>
              <a:t>BCNF!</a:t>
            </a:r>
          </a:p>
        </p:txBody>
      </p:sp>
    </p:spTree>
    <p:extLst>
      <p:ext uri="{BB962C8B-B14F-4D97-AF65-F5344CB8AC3E}">
        <p14:creationId xmlns:p14="http://schemas.microsoft.com/office/powerpoint/2010/main" val="1640200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269C-CDFC-E8A8-CC23-EF6A54170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 err="1"/>
              <a:t>Ukens</a:t>
            </a:r>
            <a:r>
              <a:rPr lang="en-US" sz="4800" dirty="0"/>
              <a:t> </a:t>
            </a:r>
            <a:r>
              <a:rPr lang="en-US" sz="4800" dirty="0" err="1"/>
              <a:t>cowboytips</a:t>
            </a:r>
            <a:endParaRPr lang="en-150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E2B4-0C8F-75B8-FC8E-C03A42F3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1685378"/>
            <a:ext cx="4530898" cy="5172621"/>
          </a:xfrm>
        </p:spPr>
        <p:txBody>
          <a:bodyPr anchor="ctr">
            <a:normAutofit/>
          </a:bodyPr>
          <a:lstStyle/>
          <a:p>
            <a:r>
              <a:rPr lang="nb-NO" sz="2400" dirty="0"/>
              <a:t>Ikke finn på å bruke GPT til dekomponering. Bruk </a:t>
            </a:r>
            <a:br>
              <a:rPr lang="nb-NO" sz="2400" dirty="0"/>
            </a:br>
            <a:r>
              <a:rPr lang="nb-NO" sz="2400" dirty="0">
                <a:hlinkClick r:id="rId3"/>
              </a:rPr>
              <a:t>https://gamgi.github.io/js-bcnf/</a:t>
            </a:r>
            <a:endParaRPr lang="nb-NO" sz="2400" dirty="0"/>
          </a:p>
          <a:p>
            <a:endParaRPr lang="nb-NO" sz="2400" dirty="0"/>
          </a:p>
          <a:p>
            <a:r>
              <a:rPr lang="nb-NO" sz="2400" dirty="0"/>
              <a:t>5/10 poeng bare for første steg gjort riktig</a:t>
            </a:r>
          </a:p>
          <a:p>
            <a:endParaRPr lang="nb-NO" sz="2400" dirty="0"/>
          </a:p>
          <a:p>
            <a:r>
              <a:rPr lang="nb-NO" sz="2400"/>
              <a:t>Skriv oversiktlig!</a:t>
            </a:r>
            <a:endParaRPr lang="nb-NO" sz="2400" dirty="0"/>
          </a:p>
        </p:txBody>
      </p:sp>
      <p:pic>
        <p:nvPicPr>
          <p:cNvPr id="11" name="Picture 10" descr="A white rodent wearing a brown hat&#10;&#10;Description automatically generated">
            <a:extLst>
              <a:ext uri="{FF2B5EF4-FFF2-40B4-BE49-F238E27FC236}">
                <a16:creationId xmlns:a16="http://schemas.microsoft.com/office/drawing/2014/main" id="{05BFACA0-AEFE-7276-A20B-11597BF92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331" y="2484255"/>
            <a:ext cx="3240678" cy="371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by elephant Meme Generator">
            <a:extLst>
              <a:ext uri="{FF2B5EF4-FFF2-40B4-BE49-F238E27FC236}">
                <a16:creationId xmlns:a16="http://schemas.microsoft.com/office/drawing/2014/main" id="{2536BA2F-23E0-4D20-AF5B-EF4D8526B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8" r="-1" b="11323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F58BE-BE8B-8B0F-9842-74F2AE70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3490" y="804862"/>
            <a:ext cx="14315931" cy="4795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viljardh@ifi.uio.no 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Oblig</a:t>
            </a:r>
            <a:r>
              <a:rPr lang="en-US" sz="3600" dirty="0">
                <a:solidFill>
                  <a:schemeClr val="bg1"/>
                </a:solidFill>
              </a:rPr>
              <a:t> 3 </a:t>
            </a:r>
            <a:r>
              <a:rPr lang="en-US" sz="3600" dirty="0" err="1">
                <a:solidFill>
                  <a:schemeClr val="bg1"/>
                </a:solidFill>
              </a:rPr>
              <a:t>ute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gogogogo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ssh brukernavn@login.ifi.uio.no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psql</a:t>
            </a:r>
            <a:r>
              <a:rPr lang="en-US" sz="3600" dirty="0">
                <a:solidFill>
                  <a:schemeClr val="bg1"/>
                </a:solidFill>
              </a:rPr>
              <a:t> -h dbpg-ifi-kurs03 -U </a:t>
            </a:r>
            <a:r>
              <a:rPr lang="en-US" sz="3600" dirty="0" err="1">
                <a:solidFill>
                  <a:schemeClr val="bg1"/>
                </a:solidFill>
              </a:rPr>
              <a:t>brukernavn</a:t>
            </a:r>
            <a:r>
              <a:rPr lang="en-US" sz="3600" dirty="0">
                <a:solidFill>
                  <a:schemeClr val="bg1"/>
                </a:solidFill>
              </a:rPr>
              <a:t> -d </a:t>
            </a:r>
            <a:r>
              <a:rPr lang="en-US" sz="3600" dirty="0" err="1">
                <a:solidFill>
                  <a:schemeClr val="bg1"/>
                </a:solidFill>
              </a:rPr>
              <a:t>brukernavn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Neste uke: </a:t>
            </a:r>
            <a:r>
              <a:rPr lang="en-US" sz="3600" dirty="0" err="1">
                <a:solidFill>
                  <a:schemeClr val="bg1"/>
                </a:solidFill>
              </a:rPr>
              <a:t>VoksenSQL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6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856</Words>
  <Application>Microsoft Office PowerPoint</Application>
  <PresentationFormat>Widescreen</PresentationFormat>
  <Paragraphs>101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IN2090 – Databaser og datamodellering</vt:lpstr>
      <vt:lpstr>Ukens </vt:lpstr>
      <vt:lpstr>Kjapp repetisjon: Normalform</vt:lpstr>
      <vt:lpstr>Sjekke normalform: X -&gt; A</vt:lpstr>
      <vt:lpstr>Eksempel – Utsatt eksamen H22</vt:lpstr>
      <vt:lpstr>Vannpause</vt:lpstr>
      <vt:lpstr>BCNF er veldig kult og bra</vt:lpstr>
      <vt:lpstr>Tapsfri dekomponering</vt:lpstr>
      <vt:lpstr>Tapsfri dekomponering</vt:lpstr>
      <vt:lpstr>men</vt:lpstr>
      <vt:lpstr>Tapsfri dekomponering</vt:lpstr>
      <vt:lpstr>Eksempel: Eksamen 2023</vt:lpstr>
      <vt:lpstr>Eksempel: Eksamen 2023</vt:lpstr>
      <vt:lpstr>Ukens cowboytips</vt:lpstr>
      <vt:lpstr>viljardh@ifi.uio.no   Oblig 3 ute gogogogo  ssh brukernavn@login.ifi.uio.no psql -h dbpg-ifi-kurs03 -U brukernavn -d brukernavn   Neste uke: VoksenSQL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Viljar Hardersen</dc:creator>
  <cp:lastModifiedBy>Viljar Hardersen</cp:lastModifiedBy>
  <cp:revision>45</cp:revision>
  <dcterms:created xsi:type="dcterms:W3CDTF">2024-10-13T14:17:16Z</dcterms:created>
  <dcterms:modified xsi:type="dcterms:W3CDTF">2024-11-04T10:44:30Z</dcterms:modified>
</cp:coreProperties>
</file>