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Playfair Display"/>
      <p:regular r:id="rId24"/>
      <p:bold r:id="rId25"/>
      <p:italic r:id="rId26"/>
      <p:boldItalic r:id="rId27"/>
    </p:embeddedFont>
    <p:embeddedFont>
      <p:font typeface="Lato"/>
      <p:regular r:id="rId28"/>
      <p:bold r:id="rId29"/>
      <p:italic r:id="rId30"/>
      <p:boldItalic r:id="rId31"/>
    </p:embeddedFont>
    <p:embeddedFont>
      <p:font typeface="Oswald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layfairDisplay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ayfairDisplay-italic.fntdata"/><Relationship Id="rId25" Type="http://schemas.openxmlformats.org/officeDocument/2006/relationships/font" Target="fonts/PlayfairDisplay-bold.fntdata"/><Relationship Id="rId28" Type="http://schemas.openxmlformats.org/officeDocument/2006/relationships/font" Target="fonts/Lato-regular.fntdata"/><Relationship Id="rId27" Type="http://schemas.openxmlformats.org/officeDocument/2006/relationships/font" Target="fonts/PlayfairDispl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11" Type="http://schemas.openxmlformats.org/officeDocument/2006/relationships/slide" Target="slides/slide6.xml"/><Relationship Id="rId33" Type="http://schemas.openxmlformats.org/officeDocument/2006/relationships/font" Target="fonts/Oswald-bold.fntdata"/><Relationship Id="rId10" Type="http://schemas.openxmlformats.org/officeDocument/2006/relationships/slide" Target="slides/slide5.xml"/><Relationship Id="rId32" Type="http://schemas.openxmlformats.org/officeDocument/2006/relationships/font" Target="fonts/Oswa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01fe4a2ef7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01fe4a2ef7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20ea26d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20ea26d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1fe4a2ef7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1fe4a2ef7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01fe4a2ef7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01fe4a2ef7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1fe4a2ef7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01fe4a2ef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1fe4a2ef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01fe4a2ef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Sturla Bakke - Leontiev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1fe4a2ef7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1fe4a2ef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Arbeidsoppgaver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	Arbeidsdeler av et prosjekt som er delt opp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Oppgave </a:t>
            </a:r>
            <a:r>
              <a:rPr lang="no"/>
              <a:t>sammensetning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Totaliteten av alle oppgaver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Sammenføyningsarbeid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Arbeid som gjøres for å samle arbeid til ett resultat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01fe4a2ef7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01fe4a2ef7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1fe4a2ef7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301fe4a2ef7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Vygotsky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Sykle - redsksp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meg - subjekt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komme meg fra a til b - motivsasjon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trafikkregler - regler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samfunn og arbeidsdeling - tandemsykkling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1fe4a2ef7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01fe4a2ef7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2cf4dcb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02cf4dcb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01fe4a2ef7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01fe4a2ef7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01fe4a2ef7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01fe4a2ef7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01fe4a2ef7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01fe4a2ef7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02d53b962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302d53b962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02d53b9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02d53b9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1fe4a2ef7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01fe4a2ef7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gif"/><Relationship Id="rId4" Type="http://schemas.openxmlformats.org/officeDocument/2006/relationships/image" Target="../media/image3.gif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 som aktivitet og arbeid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20.09.24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Oppmøte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800" y="190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Eksamensdatoer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3831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Må finne datoer som passer for alle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Skriv navn, epost og hvilke andre emner dere tar dette semesteret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800" y="190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391350"/>
            <a:ext cx="4739400" cy="9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Lesenotater! </a:t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850" y="2532150"/>
            <a:ext cx="2110850" cy="211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9900" y="130514"/>
            <a:ext cx="3906000" cy="48824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11700" y="1114400"/>
            <a:ext cx="43965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Lever i en PDF vær så snill 😎🥸🥹</a:t>
            </a:r>
            <a:endParaRPr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Vi kan heller ikke gi tilbakemelding på 10 sider!</a:t>
            </a:r>
            <a:endParaRPr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1050" y="2736550"/>
            <a:ext cx="1906450" cy="190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Aktivitetsteori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497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Activity Theory </a:t>
            </a:r>
            <a:r>
              <a:rPr lang="no"/>
              <a:t>– aktivitetsteori / virksomhetsteori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= to teorier om menneskelig aktivitet brukt i: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HCI: Human-Computer Interaction &amp;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CSCW: Computer Supported Cooperative Work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2475" y="138475"/>
            <a:ext cx="1899850" cy="189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5925" y="1915600"/>
            <a:ext cx="3639899" cy="29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Aktivitetsteori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5772150" cy="31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/>
          <p:nvPr/>
        </p:nvSpPr>
        <p:spPr>
          <a:xfrm>
            <a:off x="7491050" y="3614250"/>
            <a:ext cx="841800" cy="809700"/>
          </a:xfrm>
          <a:prstGeom prst="ellipse">
            <a:avLst/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Operasjon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6619300" y="967750"/>
            <a:ext cx="1622700" cy="1301700"/>
          </a:xfrm>
          <a:prstGeom prst="ellipse">
            <a:avLst/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Aktivitet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6732724" y="2517150"/>
            <a:ext cx="1395900" cy="809700"/>
          </a:xfrm>
          <a:prstGeom prst="ellipse">
            <a:avLst/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Handling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2" name="Google Shape;102;p18"/>
          <p:cNvCxnSpPr>
            <a:stCxn id="100" idx="4"/>
            <a:endCxn id="101" idx="0"/>
          </p:cNvCxnSpPr>
          <p:nvPr/>
        </p:nvCxnSpPr>
        <p:spPr>
          <a:xfrm>
            <a:off x="7430650" y="2269450"/>
            <a:ext cx="0" cy="24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" name="Google Shape;103;p18"/>
          <p:cNvCxnSpPr>
            <a:stCxn id="101" idx="4"/>
            <a:endCxn id="99" idx="0"/>
          </p:cNvCxnSpPr>
          <p:nvPr/>
        </p:nvCxnSpPr>
        <p:spPr>
          <a:xfrm>
            <a:off x="7430674" y="3326850"/>
            <a:ext cx="481200" cy="28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" name="Google Shape;104;p18"/>
          <p:cNvSpPr/>
          <p:nvPr/>
        </p:nvSpPr>
        <p:spPr>
          <a:xfrm>
            <a:off x="6581775" y="3614250"/>
            <a:ext cx="841800" cy="809700"/>
          </a:xfrm>
          <a:prstGeom prst="ellipse">
            <a:avLst/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latin typeface="Lato"/>
                <a:ea typeface="Lato"/>
                <a:cs typeface="Lato"/>
                <a:sym typeface="Lato"/>
              </a:rPr>
              <a:t>Operasjon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5" name="Google Shape;105;p18"/>
          <p:cNvCxnSpPr>
            <a:stCxn id="101" idx="4"/>
            <a:endCxn id="104" idx="0"/>
          </p:cNvCxnSpPr>
          <p:nvPr/>
        </p:nvCxnSpPr>
        <p:spPr>
          <a:xfrm flipH="1">
            <a:off x="7002574" y="3326850"/>
            <a:ext cx="428100" cy="28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no" sz="3000"/>
              <a:t>“Bryt ned” aktiviteter til de ulike nivåene</a:t>
            </a:r>
            <a:endParaRPr sz="4800"/>
          </a:p>
        </p:txBody>
      </p:sp>
      <p:sp>
        <p:nvSpPr>
          <p:cNvPr id="111" name="Google Shape;111;p19"/>
          <p:cNvSpPr/>
          <p:nvPr/>
        </p:nvSpPr>
        <p:spPr>
          <a:xfrm>
            <a:off x="0" y="1402300"/>
            <a:ext cx="9144000" cy="2078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1030450" y="2224850"/>
            <a:ext cx="105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no" sz="21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Aktivitet</a:t>
            </a:r>
            <a:endParaRPr b="0" i="0" sz="21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6752700" y="2224850"/>
            <a:ext cx="1197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no" sz="21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Operasjon</a:t>
            </a:r>
            <a:endParaRPr b="0" i="0" sz="21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3849275" y="2224850"/>
            <a:ext cx="1143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no" sz="21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rPr>
              <a:t>Handling</a:t>
            </a:r>
            <a:endParaRPr b="0" i="0" sz="2100" u="none" cap="none" strike="noStrike">
              <a:solidFill>
                <a:schemeClr val="lt1"/>
              </a:solidFill>
              <a:highlight>
                <a:schemeClr val="dk1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15" name="Google Shape;115;p19"/>
          <p:cNvCxnSpPr/>
          <p:nvPr/>
        </p:nvCxnSpPr>
        <p:spPr>
          <a:xfrm flipH="1" rot="10800000">
            <a:off x="2658250" y="2474300"/>
            <a:ext cx="621900" cy="9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6" name="Google Shape;116;p19"/>
          <p:cNvCxnSpPr/>
          <p:nvPr/>
        </p:nvCxnSpPr>
        <p:spPr>
          <a:xfrm flipH="1" rot="10800000">
            <a:off x="5644225" y="2474300"/>
            <a:ext cx="621900" cy="9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7" name="Google Shape;117;p19"/>
          <p:cNvSpPr txBox="1"/>
          <p:nvPr/>
        </p:nvSpPr>
        <p:spPr>
          <a:xfrm>
            <a:off x="595625" y="4025925"/>
            <a:ext cx="225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Sykle – komme seg fra a til b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3449438" y="3865850"/>
            <a:ext cx="2251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Sette seg på sykkelen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Gå av sykkelen ved fotgjengerfelt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6752700" y="3542750"/>
            <a:ext cx="1976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Gire opp eller ned, 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Bremse (til stopp eller litt)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Midlertidig stopp av sykkel (sette ned beina på bakken)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Tråkke på pedalene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Holde balansen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20" name="Google Shape;120;p19"/>
          <p:cNvCxnSpPr/>
          <p:nvPr/>
        </p:nvCxnSpPr>
        <p:spPr>
          <a:xfrm flipH="1" rot="10800000">
            <a:off x="2736600" y="4221525"/>
            <a:ext cx="621900" cy="9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1" name="Google Shape;121;p19"/>
          <p:cNvCxnSpPr/>
          <p:nvPr/>
        </p:nvCxnSpPr>
        <p:spPr>
          <a:xfrm flipH="1" rot="10800000">
            <a:off x="5791575" y="4221525"/>
            <a:ext cx="621900" cy="9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2" name="Google Shape;122;p19"/>
          <p:cNvSpPr txBox="1"/>
          <p:nvPr/>
        </p:nvSpPr>
        <p:spPr>
          <a:xfrm>
            <a:off x="125825" y="3587200"/>
            <a:ext cx="101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no" sz="2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EKS:</a:t>
            </a:r>
            <a:endParaRPr b="1" i="0" sz="20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Viktige begreper!</a:t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1152475"/>
            <a:ext cx="5115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Strauss*: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arbeidsoppgaver (tasks)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oppgavekjeder (task chains)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oppgave-vev (production lattice)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arbeidsbaner (work trajectories)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oppgave-sammensetning (arc of work)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sammenføyningsarbeid (articulation work)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planlagte sammenføyningsoppgaver (1. ordens sammenføyningsarbeid)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«brannslukking» der det oppstår «hull» i oppgaveveven (2. ordens sammenføyningsarbeid) </a:t>
            </a:r>
            <a:endParaRPr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8125" y="163325"/>
            <a:ext cx="3330150" cy="19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6213" y="285713"/>
            <a:ext cx="6731576" cy="457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/>
              <a:t>Tankekartoppgave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369"/>
              <a:buNone/>
            </a:pPr>
            <a:r>
              <a:rPr lang="no"/>
              <a:t>-</a:t>
            </a:r>
            <a:r>
              <a:rPr lang="no" sz="2533"/>
              <a:t> “Analyser” aktiviteten ved bruk av trekanten</a:t>
            </a:r>
            <a:endParaRPr sz="2533"/>
          </a:p>
        </p:txBody>
      </p:sp>
      <p:sp>
        <p:nvSpPr>
          <p:cNvPr id="140" name="Google Shape;140;p22"/>
          <p:cNvSpPr/>
          <p:nvPr/>
        </p:nvSpPr>
        <p:spPr>
          <a:xfrm>
            <a:off x="2528838" y="1632975"/>
            <a:ext cx="4086300" cy="28605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2"/>
          <p:cNvSpPr/>
          <p:nvPr/>
        </p:nvSpPr>
        <p:spPr>
          <a:xfrm rot="10800000">
            <a:off x="3603738" y="3008775"/>
            <a:ext cx="1936500" cy="14847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4207788" y="1277475"/>
            <a:ext cx="72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Redskap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2786463" y="2774500"/>
            <a:ext cx="72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Subjekt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1824088" y="4372925"/>
            <a:ext cx="79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Regler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5752825" y="2666800"/>
            <a:ext cx="9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Objekt </a:t>
            </a: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/ m</a:t>
            </a:r>
            <a:r>
              <a:rPr lang="no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ål hensikt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6700688" y="4372925"/>
            <a:ext cx="11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Arbeidsdeling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4207788" y="4544800"/>
            <a:ext cx="90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Samfunn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48" name="Google Shape;148;p22"/>
          <p:cNvCxnSpPr>
            <a:stCxn id="145" idx="3"/>
            <a:endCxn id="149" idx="1"/>
          </p:cNvCxnSpPr>
          <p:nvPr/>
        </p:nvCxnSpPr>
        <p:spPr>
          <a:xfrm>
            <a:off x="6700825" y="2974600"/>
            <a:ext cx="1070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9" name="Google Shape;149;p22"/>
          <p:cNvSpPr txBox="1"/>
          <p:nvPr/>
        </p:nvSpPr>
        <p:spPr>
          <a:xfrm>
            <a:off x="7770916" y="2666800"/>
            <a:ext cx="114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Utbytte/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Resultat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393498" y="2747500"/>
            <a:ext cx="90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Motivasjon</a:t>
            </a:r>
            <a:endParaRPr b="0" i="0" sz="1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51" name="Google Shape;151;p22"/>
          <p:cNvCxnSpPr>
            <a:stCxn id="150" idx="3"/>
          </p:cNvCxnSpPr>
          <p:nvPr/>
        </p:nvCxnSpPr>
        <p:spPr>
          <a:xfrm>
            <a:off x="1299498" y="2947600"/>
            <a:ext cx="1252800" cy="27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/>
          <p:nvPr/>
        </p:nvSpPr>
        <p:spPr>
          <a:xfrm>
            <a:off x="0" y="1402300"/>
            <a:ext cx="9144000" cy="2078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Google Shape;157;p23"/>
          <p:cNvSpPr txBox="1"/>
          <p:nvPr>
            <p:ph type="title"/>
          </p:nvPr>
        </p:nvSpPr>
        <p:spPr>
          <a:xfrm>
            <a:off x="311700" y="212860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solidFill>
                  <a:schemeClr val="lt1"/>
                </a:solidFill>
              </a:rPr>
              <a:t>Hva menes med articulation work? (sammenføyningsarbeid)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1674150" y="1840650"/>
            <a:ext cx="5795700" cy="14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</a:pPr>
            <a:r>
              <a:rPr lang="no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sammenføyningsarbeid (articulation work) 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lang="no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planlagte sammenføyningsoppgaver (1. ordens sammenføyningsarbeid) 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lang="no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«brannslukking» der det oppstår «hull» i oppgaveveven (2. ordens sammenføyningsarbeid) </a:t>
            </a:r>
            <a:endParaRPr sz="22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2462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Giga-mapping</a:t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46548"/>
            <a:ext cx="9144003" cy="4196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Giga-mapping</a:t>
            </a:r>
            <a:r>
              <a:rPr lang="no"/>
              <a:t> av kurset og/eller tema</a:t>
            </a:r>
            <a:endParaRPr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311700" y="1152475"/>
            <a:ext cx="4750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 vil sette av litt tid fremover for at alle skal kunne “</a:t>
            </a:r>
            <a:r>
              <a:rPr lang="no"/>
              <a:t>Giga Mappe”</a:t>
            </a:r>
            <a:r>
              <a:rPr lang="no"/>
              <a:t> kurset!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Felles </a:t>
            </a:r>
            <a:r>
              <a:rPr lang="no"/>
              <a:t>miro board!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Fyll ut med begreper, temaer og artikler!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Lag pekere og connections!</a:t>
            </a:r>
            <a:endParaRPr/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375" y="1017450"/>
            <a:ext cx="3999150" cy="39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IN4220 Resten ;)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/>
          <p:nvPr/>
        </p:nvSpPr>
        <p:spPr>
          <a:xfrm>
            <a:off x="0" y="1402300"/>
            <a:ext cx="9144000" cy="2078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p27"/>
          <p:cNvSpPr txBox="1"/>
          <p:nvPr>
            <p:ph type="title"/>
          </p:nvPr>
        </p:nvSpPr>
        <p:spPr>
          <a:xfrm>
            <a:off x="311700" y="212860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solidFill>
                  <a:schemeClr val="lt1"/>
                </a:solidFill>
              </a:rPr>
              <a:t>Hva mener Engestrom med “disturbances and contradictions” i aktiviteter?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4396500" y="3884300"/>
            <a:ext cx="4129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" sz="2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Snakk sammen i grupper. </a:t>
            </a:r>
            <a:endParaRPr b="0" i="0" sz="22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/>
          <p:nvPr/>
        </p:nvSpPr>
        <p:spPr>
          <a:xfrm>
            <a:off x="0" y="1402300"/>
            <a:ext cx="9144000" cy="2078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0" name="Google Shape;190;p28"/>
          <p:cNvSpPr txBox="1"/>
          <p:nvPr>
            <p:ph type="title"/>
          </p:nvPr>
        </p:nvSpPr>
        <p:spPr>
          <a:xfrm>
            <a:off x="311700" y="212860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solidFill>
                  <a:schemeClr val="lt1"/>
                </a:solidFill>
              </a:rPr>
              <a:t>Hva mener Engestrom med “disturbances and contradictions” i aktiviteter?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4396500" y="3884300"/>
            <a:ext cx="4129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" sz="2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Snakk sammen i grupper. </a:t>
            </a:r>
            <a:endParaRPr b="0" i="0" sz="22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6081"/>
            <a:ext cx="9143999" cy="4713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/>
          <p:nvPr/>
        </p:nvSpPr>
        <p:spPr>
          <a:xfrm>
            <a:off x="0" y="1402300"/>
            <a:ext cx="9144000" cy="2078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8" name="Google Shape;198;p29"/>
          <p:cNvSpPr txBox="1"/>
          <p:nvPr>
            <p:ph type="title"/>
          </p:nvPr>
        </p:nvSpPr>
        <p:spPr>
          <a:xfrm>
            <a:off x="311700" y="212860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solidFill>
                  <a:schemeClr val="lt1"/>
                </a:solidFill>
              </a:rPr>
              <a:t>Sammenlign de to teoriene fra artiklene? 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solidFill>
                  <a:schemeClr val="lt1"/>
                </a:solidFill>
              </a:rPr>
              <a:t>Hva er forskjellene og likhetene?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4396500" y="3884300"/>
            <a:ext cx="4129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" sz="2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Snakk sammen i grupper. </a:t>
            </a:r>
            <a:endParaRPr b="0" i="0" sz="22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/>
          <p:nvPr/>
        </p:nvSpPr>
        <p:spPr>
          <a:xfrm>
            <a:off x="0" y="1402300"/>
            <a:ext cx="9144000" cy="2078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5" name="Google Shape;205;p30"/>
          <p:cNvSpPr txBox="1"/>
          <p:nvPr>
            <p:ph type="title"/>
          </p:nvPr>
        </p:nvSpPr>
        <p:spPr>
          <a:xfrm>
            <a:off x="311700" y="212860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no">
                <a:solidFill>
                  <a:schemeClr val="lt1"/>
                </a:solidFill>
              </a:rPr>
              <a:t>Er det positive og negative sider ved aktivitetsteori?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4396500" y="3884300"/>
            <a:ext cx="4129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" sz="2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… hvorfor? hvorfor ikke?</a:t>
            </a:r>
            <a:endParaRPr b="0" i="0" sz="22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B45F06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