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Playfair Display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boldItalic.fntdata"/><Relationship Id="rId30" Type="http://schemas.openxmlformats.org/officeDocument/2006/relationships/font" Target="fonts/PlayfairDisplay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09c3d589f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09c3d589f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9c3d589f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09c3d589f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Noe vi gjør – handlingen å bryte ned/kollapse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Noe vi tilsiktet eller utilsiktet forårsaker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Noe vi erfarer – ting i verden bryter sammen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Noe som bare skjer – noe vi er vitne til - en «ulykke»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Noe som bryter med en normalitet eller likevekt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Koschman et al : “we use it in a special sense to refer to a disruption in the normal functioning of things forcing the individual to adopt a more reflective or deliberative stance toward ongoing activity.”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Heidegger: En savnet hammer vil være present at hand - kanskje ikke så enkelt som en avbrytelse ifølge han - for da kan man komme seg fort tilbake til ready to hand.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9c3d589fa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09c3d589fa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9c3d589fa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09c3d589fa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9c3d589fa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309c3d589f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*Noe vi gjør – handlingen å bryte ned/kollapse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Noe vi tilsiktet eller utilsiktet forårsaker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Noe vi erfarer – ting i verden bryter sammen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Noe som bare skjer – noe vi er vitne til - en «ulykke»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• Noe som bryter med en normalitet eller likevekt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9c3d589fa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09c3d589fa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) Forestill dere/beskriv et konkret forløp der sammenbrudd/trøbbel erfares, reflekteres over («diagnosen») og forsøkes gjort noe med («tiltaket»).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9c3d589fa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09c3d589fa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9c3d589fa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09c3d589fa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9c3d589fa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9c3d589fa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9c3d589f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9c3d589f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9c3d589fa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09c3d589fa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Aktivitetsteorien og at operasjonene blir man oppmerksomme på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Arbeid og at man bryter workflowen  - må ty til sammenføyningsarbeid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Arbeid - oppgavekjeden brytes (Gasser)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Present at hand, ready to hand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Representasjoner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9c3d589fa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9c3d589fa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9c3d589fa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9c3d589fa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9c3d589fa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9c3d589fa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9c3d589fa_0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9c3d589fa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9c3d589fa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09c3d589fa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09c3d589fa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09c3d589fa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9c3d589fa_0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9c3d589fa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9c3d589fa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9c3d589fa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9c3d589fa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309c3d589fa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Hvordan ser de på breakdown?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Masterartikkel, men svein pratet om det i forelesning så kan bruke dette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9c3d589fa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9c3d589fa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Sammenbrudd og t</a:t>
            </a:r>
            <a:r>
              <a:rPr lang="no"/>
              <a:t>røbbel 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11.10.24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Oppvarming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003750"/>
            <a:ext cx="85206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no"/>
              <a:t>Hva er et sammenbrudd? 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2492452"/>
            <a:ext cx="85206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no"/>
              <a:t>Hvorfor legger vi merke til dem?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5275" y="155450"/>
            <a:ext cx="2831925" cy="28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6900125" y="2640000"/>
            <a:ext cx="16155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Oppmøte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sammenbrudd/trøbbel?</a:t>
            </a:r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311700" y="11899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>
                <a:latin typeface="Lato"/>
                <a:ea typeface="Lato"/>
                <a:cs typeface="Lato"/>
                <a:sym typeface="Lato"/>
              </a:rPr>
              <a:t>Noe vi gjør – handlingen å bryte ned/kollapse 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>
                <a:latin typeface="Lato"/>
                <a:ea typeface="Lato"/>
                <a:cs typeface="Lato"/>
                <a:sym typeface="Lato"/>
              </a:rPr>
              <a:t>Noe vi tilsiktet eller utilsiktet forårsaker 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>
                <a:latin typeface="Lato"/>
                <a:ea typeface="Lato"/>
                <a:cs typeface="Lato"/>
                <a:sym typeface="Lato"/>
              </a:rPr>
              <a:t>Noe vi erfarer – ting i verden bryter sammen 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>
                <a:latin typeface="Lato"/>
                <a:ea typeface="Lato"/>
                <a:cs typeface="Lato"/>
                <a:sym typeface="Lato"/>
              </a:rPr>
              <a:t>Noe som bare skjer – noe vi er vitne til - en «ulykke» 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>
                <a:latin typeface="Lato"/>
                <a:ea typeface="Lato"/>
                <a:cs typeface="Lato"/>
                <a:sym typeface="Lato"/>
              </a:rPr>
              <a:t>Noe som bryter med en normalitet eller likevekt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9212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4093"/>
            <a:ext cx="9143999" cy="4555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Sammenbrudd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520600" cy="23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o"/>
              <a:t>Kom med eksempler på sammenbrudd du har møtt på i hverdagen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Har du noen eksempler på “trøbbel” på samfunnsnivå?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221100" y="1599025"/>
            <a:ext cx="4045200" cy="17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no" sz="2400"/>
              <a:t>Forestill dere/beskriv et konkret forløp der sammenbrudd/trøbbel erfares</a:t>
            </a:r>
            <a:endParaRPr sz="2400"/>
          </a:p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o" sz="2100">
                <a:latin typeface="Playfair Display"/>
                <a:ea typeface="Playfair Display"/>
                <a:cs typeface="Playfair Display"/>
                <a:sym typeface="Playfair Display"/>
              </a:rPr>
              <a:t>Analyser hva som skaper sammenbruddet og finn ut av tiltak for å </a:t>
            </a:r>
            <a:endParaRPr b="1"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o" sz="2100">
                <a:latin typeface="Playfair Display"/>
                <a:ea typeface="Playfair Display"/>
                <a:cs typeface="Playfair Display"/>
                <a:sym typeface="Playfair Display"/>
              </a:rPr>
              <a:t>“løse sammenbruddet” eller gjenoppta “normalen” igjen (- er dette mulig?)</a:t>
            </a:r>
            <a:endParaRPr sz="2100"/>
          </a:p>
        </p:txBody>
      </p:sp>
      <p:sp>
        <p:nvSpPr>
          <p:cNvPr id="102" name="Google Shape;102;p19"/>
          <p:cNvSpPr txBox="1"/>
          <p:nvPr/>
        </p:nvSpPr>
        <p:spPr>
          <a:xfrm>
            <a:off x="2977350" y="488575"/>
            <a:ext cx="3837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no" sz="35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Tenkeo</a:t>
            </a:r>
            <a:r>
              <a:rPr b="1" i="0" lang="no" sz="35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ppgave</a:t>
            </a:r>
            <a:endParaRPr b="1" i="0" sz="3500" u="none" cap="none" strike="noStrike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Trøbbel og “unormale” situasjoner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skjer når ting er unormalt?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Oppstår det trøbbel da?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skjedde med samfunnet når COVID kom?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	Hvilke praksiser endret seg?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Har dette noe å si for trøbbel i hverdagen?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265500" y="161725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Trøbbel og teknologi</a:t>
            </a:r>
            <a:endParaRPr/>
          </a:p>
        </p:txBody>
      </p:sp>
      <p:sp>
        <p:nvSpPr>
          <p:cNvPr id="114" name="Google Shape;114;p21"/>
          <p:cNvSpPr txBox="1"/>
          <p:nvPr>
            <p:ph idx="1" type="subTitle"/>
          </p:nvPr>
        </p:nvSpPr>
        <p:spPr>
          <a:xfrm>
            <a:off x="265500" y="2281800"/>
            <a:ext cx="4045200" cy="19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 det situasjoner der det oppstår trøbbel hvor teknologien forårsaker trøbbel?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Hvilke? Hva skjer?</a:t>
            </a:r>
            <a:endParaRPr/>
          </a:p>
        </p:txBody>
      </p:sp>
      <p:sp>
        <p:nvSpPr>
          <p:cNvPr id="115" name="Google Shape;115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100"/>
              <a:t>Er det situasjoner der det oppstår trøbbel hvor teknologien ikke er en del av årsaken?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2100"/>
              <a:t>Hvilke? Hva skjer?</a:t>
            </a:r>
            <a:endParaRPr sz="2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Forståelse og trøbbel </a:t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 b="1880" l="0" r="0" t="-1880"/>
          <a:stretch/>
        </p:blipFill>
        <p:spPr>
          <a:xfrm>
            <a:off x="0" y="1017438"/>
            <a:ext cx="9144000" cy="36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0313"/>
            <a:ext cx="8839204" cy="3992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509550" y="1619300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latin typeface="Playfair Display"/>
                <a:ea typeface="Playfair Display"/>
                <a:cs typeface="Playfair Display"/>
                <a:sym typeface="Playfair Display"/>
              </a:rPr>
              <a:t>Hvilke begreper fra de andre temaene kan vi koble til sammenbrudd?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Miro Board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Skriv opp begreper og tanker!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Skriv en </a:t>
            </a:r>
            <a:r>
              <a:rPr b="1" lang="no"/>
              <a:t>kommentar </a:t>
            </a:r>
            <a:r>
              <a:rPr lang="no"/>
              <a:t>til hva du skriver opp? -ikke alltid lett å skjønne.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Når en lager pekere, skriv opp relasjonen! Hvorfor peker du på noe? Hva er koblingen?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5000" y="803225"/>
            <a:ext cx="3999150" cy="3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1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000"/>
              <a:t>I grupper, fyll ut miroboardet fra de tre første temaene!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000"/>
              <a:t>Vi trenger påfyll! 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2</a:t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Legg inn noe </a:t>
            </a:r>
            <a:r>
              <a:rPr b="1" lang="no"/>
              <a:t>fra ditt eget</a:t>
            </a:r>
            <a:r>
              <a:rPr lang="no"/>
              <a:t> lesenotat.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Supert med eksempler og/eller refleksjoner!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3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Finn koblinger mellom begreper og temaer vi har vært igjennom i bolk 1, og knytt </a:t>
            </a:r>
            <a:r>
              <a:rPr lang="no"/>
              <a:t>det</a:t>
            </a:r>
            <a:r>
              <a:rPr lang="no"/>
              <a:t> </a:t>
            </a:r>
            <a:r>
              <a:rPr b="1" lang="no"/>
              <a:t>opp mot trøbbel.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/>
              <a:t>Beskriv hvorfor det er en kobling!!!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4220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Heidegger</a:t>
            </a:r>
            <a:endParaRPr/>
          </a:p>
        </p:txBody>
      </p:sp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menes med: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“</a:t>
            </a:r>
            <a:r>
              <a:rPr lang="no"/>
              <a:t>present-at-hand”?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og “ready-to-hand”?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Finn et eksempel hvor noe går fra “</a:t>
            </a:r>
            <a:r>
              <a:rPr lang="no"/>
              <a:t>ready-to-hand</a:t>
            </a:r>
            <a:r>
              <a:rPr lang="no"/>
              <a:t>” til “</a:t>
            </a:r>
            <a:r>
              <a:rPr lang="no"/>
              <a:t>present-at-hand</a:t>
            </a:r>
            <a:r>
              <a:rPr lang="no"/>
              <a:t>”.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Hvordan henger fenomenologi sammen med dette?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Aleksei Leont’ev</a:t>
            </a:r>
            <a:endParaRPr/>
          </a:p>
        </p:txBody>
      </p:sp>
      <p:sp>
        <p:nvSpPr>
          <p:cNvPr id="174" name="Google Shape;17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kan Leont’evs perspektiver knyttes opp mot aktivitets-teori?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Hva er sammenhengen mellom hans perspektiv?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John Dewey</a:t>
            </a:r>
            <a:endParaRPr/>
          </a:p>
        </p:txBody>
      </p:sp>
      <p:sp>
        <p:nvSpPr>
          <p:cNvPr id="180" name="Google Shape;180;p32"/>
          <p:cNvSpPr txBox="1"/>
          <p:nvPr>
            <p:ph idx="1" type="body"/>
          </p:nvPr>
        </p:nvSpPr>
        <p:spPr>
          <a:xfrm>
            <a:off x="277900" y="1152475"/>
            <a:ext cx="418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med dewey?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Noe av hans perspektiver som kan knyttes til artefakts-økologier og eller informasjons-økologier?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Hva skjer med Dewey’s “likevekt” i flytende sammenstillinger</a:t>
            </a:r>
            <a:endParaRPr/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575" y="950050"/>
            <a:ext cx="3821250" cy="382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idx="1" type="body"/>
          </p:nvPr>
        </p:nvSpPr>
        <p:spPr>
          <a:xfrm>
            <a:off x="311700" y="184175"/>
            <a:ext cx="85206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b="1" lang="no" sz="2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1: Heidegger </a:t>
            </a:r>
            <a:endParaRPr b="1" sz="25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7" name="Google Shape;187;p33"/>
          <p:cNvSpPr txBox="1"/>
          <p:nvPr>
            <p:ph idx="1" type="body"/>
          </p:nvPr>
        </p:nvSpPr>
        <p:spPr>
          <a:xfrm>
            <a:off x="311700" y="1784400"/>
            <a:ext cx="85206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b="1" lang="no" sz="2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2: Leont’ev </a:t>
            </a:r>
            <a:endParaRPr b="1" sz="25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8" name="Google Shape;188;p33"/>
          <p:cNvSpPr txBox="1"/>
          <p:nvPr>
            <p:ph idx="1" type="body"/>
          </p:nvPr>
        </p:nvSpPr>
        <p:spPr>
          <a:xfrm>
            <a:off x="311700" y="3026400"/>
            <a:ext cx="85206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b="1" lang="no" sz="2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3: Dewey </a:t>
            </a:r>
            <a:endParaRPr b="1" sz="25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9" name="Google Shape;189;p33"/>
          <p:cNvSpPr txBox="1"/>
          <p:nvPr>
            <p:ph type="title"/>
          </p:nvPr>
        </p:nvSpPr>
        <p:spPr>
          <a:xfrm>
            <a:off x="367625" y="-39325"/>
            <a:ext cx="8124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no"/>
              <a:t>Sammenligningsoppgave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 helg! </a:t>
            </a:r>
            <a:r>
              <a:rPr lang="no"/>
              <a:t>🫡</a:t>
            </a:r>
            <a:endParaRPr/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4225" y="420388"/>
            <a:ext cx="2730250" cy="4302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C5377D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