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9" r:id="rId3"/>
    <p:sldId id="258" r:id="rId4"/>
    <p:sldId id="268" r:id="rId5"/>
    <p:sldId id="260" r:id="rId6"/>
    <p:sldId id="263" r:id="rId7"/>
    <p:sldId id="264" r:id="rId8"/>
    <p:sldId id="262" r:id="rId9"/>
    <p:sldId id="265" r:id="rId10"/>
    <p:sldId id="266" r:id="rId11"/>
    <p:sldId id="267" r:id="rId12"/>
    <p:sldId id="269"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5" d="100"/>
          <a:sy n="115" d="100"/>
        </p:scale>
        <p:origin x="25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793196-CE0D-4001-836F-FC33715ED158}" type="datetimeFigureOut">
              <a:rPr lang="nb-NO" smtClean="0"/>
              <a:t>02.04.2019</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2E0A0A-F0F2-4C9E-9196-2B83320846D9}" type="slidenum">
              <a:rPr lang="nb-NO" smtClean="0"/>
              <a:t>‹#›</a:t>
            </a:fld>
            <a:endParaRPr lang="nb-NO"/>
          </a:p>
        </p:txBody>
      </p:sp>
    </p:spTree>
    <p:extLst>
      <p:ext uri="{BB962C8B-B14F-4D97-AF65-F5344CB8AC3E}">
        <p14:creationId xmlns:p14="http://schemas.microsoft.com/office/powerpoint/2010/main" val="3043892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b="1">
                <a:solidFill>
                  <a:schemeClr val="tx1"/>
                </a:solidFill>
                <a:latin typeface="Gill Sans MT" pitchFamily="34" charset="0"/>
              </a:defRPr>
            </a:lvl1pPr>
            <a:lvl2pPr marL="742950" indent="-285750" defTabSz="933450" eaLnBrk="0" hangingPunct="0">
              <a:defRPr b="1">
                <a:solidFill>
                  <a:schemeClr val="tx1"/>
                </a:solidFill>
                <a:latin typeface="Gill Sans MT" pitchFamily="34" charset="0"/>
              </a:defRPr>
            </a:lvl2pPr>
            <a:lvl3pPr marL="1143000" indent="-228600" defTabSz="933450" eaLnBrk="0" hangingPunct="0">
              <a:defRPr b="1">
                <a:solidFill>
                  <a:schemeClr val="tx1"/>
                </a:solidFill>
                <a:latin typeface="Gill Sans MT" pitchFamily="34" charset="0"/>
              </a:defRPr>
            </a:lvl3pPr>
            <a:lvl4pPr marL="1600200" indent="-228600" defTabSz="933450" eaLnBrk="0" hangingPunct="0">
              <a:defRPr b="1">
                <a:solidFill>
                  <a:schemeClr val="tx1"/>
                </a:solidFill>
                <a:latin typeface="Gill Sans MT" pitchFamily="34" charset="0"/>
              </a:defRPr>
            </a:lvl4pPr>
            <a:lvl5pPr marL="2057400" indent="-228600" defTabSz="933450" eaLnBrk="0" hangingPunct="0">
              <a:defRPr b="1">
                <a:solidFill>
                  <a:schemeClr val="tx1"/>
                </a:solidFill>
                <a:latin typeface="Gill Sans MT" pitchFamily="34" charset="0"/>
              </a:defRPr>
            </a:lvl5pPr>
            <a:lvl6pPr marL="2514600" indent="-228600" defTabSz="933450" eaLnBrk="0" fontAlgn="base" hangingPunct="0">
              <a:spcBef>
                <a:spcPct val="0"/>
              </a:spcBef>
              <a:spcAft>
                <a:spcPct val="0"/>
              </a:spcAft>
              <a:defRPr b="1">
                <a:solidFill>
                  <a:schemeClr val="tx1"/>
                </a:solidFill>
                <a:latin typeface="Gill Sans MT" pitchFamily="34" charset="0"/>
              </a:defRPr>
            </a:lvl6pPr>
            <a:lvl7pPr marL="2971800" indent="-228600" defTabSz="933450" eaLnBrk="0" fontAlgn="base" hangingPunct="0">
              <a:spcBef>
                <a:spcPct val="0"/>
              </a:spcBef>
              <a:spcAft>
                <a:spcPct val="0"/>
              </a:spcAft>
              <a:defRPr b="1">
                <a:solidFill>
                  <a:schemeClr val="tx1"/>
                </a:solidFill>
                <a:latin typeface="Gill Sans MT" pitchFamily="34" charset="0"/>
              </a:defRPr>
            </a:lvl7pPr>
            <a:lvl8pPr marL="3429000" indent="-228600" defTabSz="933450" eaLnBrk="0" fontAlgn="base" hangingPunct="0">
              <a:spcBef>
                <a:spcPct val="0"/>
              </a:spcBef>
              <a:spcAft>
                <a:spcPct val="0"/>
              </a:spcAft>
              <a:defRPr b="1">
                <a:solidFill>
                  <a:schemeClr val="tx1"/>
                </a:solidFill>
                <a:latin typeface="Gill Sans MT" pitchFamily="34" charset="0"/>
              </a:defRPr>
            </a:lvl8pPr>
            <a:lvl9pPr marL="3886200" indent="-228600" defTabSz="933450" eaLnBrk="0" fontAlgn="base" hangingPunct="0">
              <a:spcBef>
                <a:spcPct val="0"/>
              </a:spcBef>
              <a:spcAft>
                <a:spcPct val="0"/>
              </a:spcAft>
              <a:defRPr b="1">
                <a:solidFill>
                  <a:schemeClr val="tx1"/>
                </a:solidFill>
                <a:latin typeface="Gill Sans MT" pitchFamily="34" charset="0"/>
              </a:defRPr>
            </a:lvl9pPr>
          </a:lstStyle>
          <a:p>
            <a:pPr eaLnBrk="1" hangingPunct="1"/>
            <a:fld id="{F1D4D93D-0DA2-4D96-9B80-D16BD16505BE}" type="slidenum">
              <a:rPr lang="en-AU" altLang="en-US" b="0">
                <a:solidFill>
                  <a:prstClr val="black"/>
                </a:solidFill>
              </a:rPr>
              <a:pPr eaLnBrk="1" hangingPunct="1"/>
              <a:t>9</a:t>
            </a:fld>
            <a:endParaRPr lang="en-AU" altLang="en-US" b="0">
              <a:solidFill>
                <a:prstClr val="black"/>
              </a:solidFill>
            </a:endParaRPr>
          </a:p>
        </p:txBody>
      </p:sp>
      <p:sp>
        <p:nvSpPr>
          <p:cNvPr id="18435" name="Rectangle 2"/>
          <p:cNvSpPr>
            <a:spLocks noGrp="1" noRot="1" noChangeAspect="1" noChangeArrowheads="1" noTextEdit="1"/>
          </p:cNvSpPr>
          <p:nvPr>
            <p:ph type="sldImg"/>
          </p:nvPr>
        </p:nvSpPr>
        <p:spPr>
          <a:xfrm>
            <a:off x="2989263" y="655638"/>
            <a:ext cx="4716462" cy="2654300"/>
          </a:xfrm>
          <a:ln w="12700" cap="flat">
            <a:solidFill>
              <a:schemeClr val="tx1"/>
            </a:solidFill>
          </a:ln>
        </p:spPr>
      </p:sp>
      <p:sp>
        <p:nvSpPr>
          <p:cNvPr id="18436" name="Rectangle 3"/>
          <p:cNvSpPr>
            <a:spLocks noGrp="1" noChangeArrowheads="1"/>
          </p:cNvSpPr>
          <p:nvPr>
            <p:ph type="body" idx="1"/>
          </p:nvPr>
        </p:nvSpPr>
        <p:spPr>
          <a:xfrm>
            <a:off x="1424964" y="3590499"/>
            <a:ext cx="7843473" cy="318162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60" tIns="46880" rIns="93760" bIns="46880"/>
          <a:lstStyle/>
          <a:p>
            <a:pPr eaLnBrk="1" hangingPunct="1"/>
            <a:endParaRPr lang="en-GB" altLang="en-US" smtClean="0"/>
          </a:p>
        </p:txBody>
      </p:sp>
    </p:spTree>
    <p:extLst>
      <p:ext uri="{BB962C8B-B14F-4D97-AF65-F5344CB8AC3E}">
        <p14:creationId xmlns:p14="http://schemas.microsoft.com/office/powerpoint/2010/main" val="3078067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b="1">
                <a:solidFill>
                  <a:schemeClr val="tx1"/>
                </a:solidFill>
                <a:latin typeface="Gill Sans MT" pitchFamily="34" charset="0"/>
              </a:defRPr>
            </a:lvl1pPr>
            <a:lvl2pPr marL="742950" indent="-285750" defTabSz="933450" eaLnBrk="0" hangingPunct="0">
              <a:defRPr b="1">
                <a:solidFill>
                  <a:schemeClr val="tx1"/>
                </a:solidFill>
                <a:latin typeface="Gill Sans MT" pitchFamily="34" charset="0"/>
              </a:defRPr>
            </a:lvl2pPr>
            <a:lvl3pPr marL="1143000" indent="-228600" defTabSz="933450" eaLnBrk="0" hangingPunct="0">
              <a:defRPr b="1">
                <a:solidFill>
                  <a:schemeClr val="tx1"/>
                </a:solidFill>
                <a:latin typeface="Gill Sans MT" pitchFamily="34" charset="0"/>
              </a:defRPr>
            </a:lvl3pPr>
            <a:lvl4pPr marL="1600200" indent="-228600" defTabSz="933450" eaLnBrk="0" hangingPunct="0">
              <a:defRPr b="1">
                <a:solidFill>
                  <a:schemeClr val="tx1"/>
                </a:solidFill>
                <a:latin typeface="Gill Sans MT" pitchFamily="34" charset="0"/>
              </a:defRPr>
            </a:lvl4pPr>
            <a:lvl5pPr marL="2057400" indent="-228600" defTabSz="933450" eaLnBrk="0" hangingPunct="0">
              <a:defRPr b="1">
                <a:solidFill>
                  <a:schemeClr val="tx1"/>
                </a:solidFill>
                <a:latin typeface="Gill Sans MT" pitchFamily="34" charset="0"/>
              </a:defRPr>
            </a:lvl5pPr>
            <a:lvl6pPr marL="2514600" indent="-228600" defTabSz="933450" eaLnBrk="0" fontAlgn="base" hangingPunct="0">
              <a:spcBef>
                <a:spcPct val="0"/>
              </a:spcBef>
              <a:spcAft>
                <a:spcPct val="0"/>
              </a:spcAft>
              <a:defRPr b="1">
                <a:solidFill>
                  <a:schemeClr val="tx1"/>
                </a:solidFill>
                <a:latin typeface="Gill Sans MT" pitchFamily="34" charset="0"/>
              </a:defRPr>
            </a:lvl6pPr>
            <a:lvl7pPr marL="2971800" indent="-228600" defTabSz="933450" eaLnBrk="0" fontAlgn="base" hangingPunct="0">
              <a:spcBef>
                <a:spcPct val="0"/>
              </a:spcBef>
              <a:spcAft>
                <a:spcPct val="0"/>
              </a:spcAft>
              <a:defRPr b="1">
                <a:solidFill>
                  <a:schemeClr val="tx1"/>
                </a:solidFill>
                <a:latin typeface="Gill Sans MT" pitchFamily="34" charset="0"/>
              </a:defRPr>
            </a:lvl7pPr>
            <a:lvl8pPr marL="3429000" indent="-228600" defTabSz="933450" eaLnBrk="0" fontAlgn="base" hangingPunct="0">
              <a:spcBef>
                <a:spcPct val="0"/>
              </a:spcBef>
              <a:spcAft>
                <a:spcPct val="0"/>
              </a:spcAft>
              <a:defRPr b="1">
                <a:solidFill>
                  <a:schemeClr val="tx1"/>
                </a:solidFill>
                <a:latin typeface="Gill Sans MT" pitchFamily="34" charset="0"/>
              </a:defRPr>
            </a:lvl8pPr>
            <a:lvl9pPr marL="3886200" indent="-228600" defTabSz="933450" eaLnBrk="0" fontAlgn="base" hangingPunct="0">
              <a:spcBef>
                <a:spcPct val="0"/>
              </a:spcBef>
              <a:spcAft>
                <a:spcPct val="0"/>
              </a:spcAft>
              <a:defRPr b="1">
                <a:solidFill>
                  <a:schemeClr val="tx1"/>
                </a:solidFill>
                <a:latin typeface="Gill Sans MT" pitchFamily="34" charset="0"/>
              </a:defRPr>
            </a:lvl9pPr>
          </a:lstStyle>
          <a:p>
            <a:pPr eaLnBrk="1" hangingPunct="1"/>
            <a:fld id="{3A11173D-6134-421A-B075-032D11D88105}" type="slidenum">
              <a:rPr lang="en-AU" altLang="en-US" b="0">
                <a:solidFill>
                  <a:prstClr val="black"/>
                </a:solidFill>
              </a:rPr>
              <a:pPr eaLnBrk="1" hangingPunct="1"/>
              <a:t>10</a:t>
            </a:fld>
            <a:endParaRPr lang="en-AU" altLang="en-US" b="0">
              <a:solidFill>
                <a:prstClr val="black"/>
              </a:solidFill>
            </a:endParaRPr>
          </a:p>
        </p:txBody>
      </p:sp>
      <p:sp>
        <p:nvSpPr>
          <p:cNvPr id="19459" name="Rectangle 2"/>
          <p:cNvSpPr>
            <a:spLocks noGrp="1" noRot="1" noChangeAspect="1" noChangeArrowheads="1" noTextEdit="1"/>
          </p:cNvSpPr>
          <p:nvPr>
            <p:ph type="sldImg"/>
          </p:nvPr>
        </p:nvSpPr>
        <p:spPr>
          <a:xfrm>
            <a:off x="2989263" y="655638"/>
            <a:ext cx="4716462" cy="2654300"/>
          </a:xfrm>
          <a:ln w="12700" cap="flat">
            <a:solidFill>
              <a:schemeClr val="tx1"/>
            </a:solidFill>
          </a:ln>
        </p:spPr>
      </p:sp>
      <p:sp>
        <p:nvSpPr>
          <p:cNvPr id="19460" name="Rectangle 3"/>
          <p:cNvSpPr>
            <a:spLocks noGrp="1" noChangeArrowheads="1"/>
          </p:cNvSpPr>
          <p:nvPr>
            <p:ph type="body" idx="1"/>
          </p:nvPr>
        </p:nvSpPr>
        <p:spPr>
          <a:xfrm>
            <a:off x="1424964" y="3590499"/>
            <a:ext cx="7843473" cy="318162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60" tIns="46880" rIns="93760" bIns="46880"/>
          <a:lstStyle/>
          <a:p>
            <a:pPr eaLnBrk="1" hangingPunct="1"/>
            <a:endParaRPr lang="en-GB" altLang="en-US" smtClean="0"/>
          </a:p>
        </p:txBody>
      </p:sp>
    </p:spTree>
    <p:extLst>
      <p:ext uri="{BB962C8B-B14F-4D97-AF65-F5344CB8AC3E}">
        <p14:creationId xmlns:p14="http://schemas.microsoft.com/office/powerpoint/2010/main" val="210954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b="1">
                <a:solidFill>
                  <a:schemeClr val="tx1"/>
                </a:solidFill>
                <a:latin typeface="Gill Sans MT" pitchFamily="34" charset="0"/>
              </a:defRPr>
            </a:lvl1pPr>
            <a:lvl2pPr marL="742950" indent="-285750" defTabSz="933450" eaLnBrk="0" hangingPunct="0">
              <a:defRPr b="1">
                <a:solidFill>
                  <a:schemeClr val="tx1"/>
                </a:solidFill>
                <a:latin typeface="Gill Sans MT" pitchFamily="34" charset="0"/>
              </a:defRPr>
            </a:lvl2pPr>
            <a:lvl3pPr marL="1143000" indent="-228600" defTabSz="933450" eaLnBrk="0" hangingPunct="0">
              <a:defRPr b="1">
                <a:solidFill>
                  <a:schemeClr val="tx1"/>
                </a:solidFill>
                <a:latin typeface="Gill Sans MT" pitchFamily="34" charset="0"/>
              </a:defRPr>
            </a:lvl3pPr>
            <a:lvl4pPr marL="1600200" indent="-228600" defTabSz="933450" eaLnBrk="0" hangingPunct="0">
              <a:defRPr b="1">
                <a:solidFill>
                  <a:schemeClr val="tx1"/>
                </a:solidFill>
                <a:latin typeface="Gill Sans MT" pitchFamily="34" charset="0"/>
              </a:defRPr>
            </a:lvl4pPr>
            <a:lvl5pPr marL="2057400" indent="-228600" defTabSz="933450" eaLnBrk="0" hangingPunct="0">
              <a:defRPr b="1">
                <a:solidFill>
                  <a:schemeClr val="tx1"/>
                </a:solidFill>
                <a:latin typeface="Gill Sans MT" pitchFamily="34" charset="0"/>
              </a:defRPr>
            </a:lvl5pPr>
            <a:lvl6pPr marL="2514600" indent="-228600" defTabSz="933450" eaLnBrk="0" fontAlgn="base" hangingPunct="0">
              <a:spcBef>
                <a:spcPct val="0"/>
              </a:spcBef>
              <a:spcAft>
                <a:spcPct val="0"/>
              </a:spcAft>
              <a:defRPr b="1">
                <a:solidFill>
                  <a:schemeClr val="tx1"/>
                </a:solidFill>
                <a:latin typeface="Gill Sans MT" pitchFamily="34" charset="0"/>
              </a:defRPr>
            </a:lvl6pPr>
            <a:lvl7pPr marL="2971800" indent="-228600" defTabSz="933450" eaLnBrk="0" fontAlgn="base" hangingPunct="0">
              <a:spcBef>
                <a:spcPct val="0"/>
              </a:spcBef>
              <a:spcAft>
                <a:spcPct val="0"/>
              </a:spcAft>
              <a:defRPr b="1">
                <a:solidFill>
                  <a:schemeClr val="tx1"/>
                </a:solidFill>
                <a:latin typeface="Gill Sans MT" pitchFamily="34" charset="0"/>
              </a:defRPr>
            </a:lvl7pPr>
            <a:lvl8pPr marL="3429000" indent="-228600" defTabSz="933450" eaLnBrk="0" fontAlgn="base" hangingPunct="0">
              <a:spcBef>
                <a:spcPct val="0"/>
              </a:spcBef>
              <a:spcAft>
                <a:spcPct val="0"/>
              </a:spcAft>
              <a:defRPr b="1">
                <a:solidFill>
                  <a:schemeClr val="tx1"/>
                </a:solidFill>
                <a:latin typeface="Gill Sans MT" pitchFamily="34" charset="0"/>
              </a:defRPr>
            </a:lvl8pPr>
            <a:lvl9pPr marL="3886200" indent="-228600" defTabSz="933450" eaLnBrk="0" fontAlgn="base" hangingPunct="0">
              <a:spcBef>
                <a:spcPct val="0"/>
              </a:spcBef>
              <a:spcAft>
                <a:spcPct val="0"/>
              </a:spcAft>
              <a:defRPr b="1">
                <a:solidFill>
                  <a:schemeClr val="tx1"/>
                </a:solidFill>
                <a:latin typeface="Gill Sans MT" pitchFamily="34" charset="0"/>
              </a:defRPr>
            </a:lvl9pPr>
          </a:lstStyle>
          <a:p>
            <a:pPr eaLnBrk="1" hangingPunct="1"/>
            <a:fld id="{433AF716-49FE-422D-A5EA-B1682533224E}" type="slidenum">
              <a:rPr lang="en-AU" altLang="en-US" b="0">
                <a:solidFill>
                  <a:prstClr val="black"/>
                </a:solidFill>
              </a:rPr>
              <a:pPr eaLnBrk="1" hangingPunct="1"/>
              <a:t>11</a:t>
            </a:fld>
            <a:endParaRPr lang="en-AU" altLang="en-US" b="0">
              <a:solidFill>
                <a:prstClr val="black"/>
              </a:solidFill>
            </a:endParaRPr>
          </a:p>
        </p:txBody>
      </p:sp>
      <p:sp>
        <p:nvSpPr>
          <p:cNvPr id="20483" name="Rectangle 2"/>
          <p:cNvSpPr>
            <a:spLocks noGrp="1" noRot="1" noChangeAspect="1" noChangeArrowheads="1" noTextEdit="1"/>
          </p:cNvSpPr>
          <p:nvPr>
            <p:ph type="sldImg"/>
          </p:nvPr>
        </p:nvSpPr>
        <p:spPr>
          <a:xfrm>
            <a:off x="2828925" y="566738"/>
            <a:ext cx="5035550" cy="2833687"/>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p>
        </p:txBody>
      </p:sp>
    </p:spTree>
    <p:extLst>
      <p:ext uri="{BB962C8B-B14F-4D97-AF65-F5344CB8AC3E}">
        <p14:creationId xmlns:p14="http://schemas.microsoft.com/office/powerpoint/2010/main" val="3232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nb-N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34095CB2-368A-4450-8581-B624A0FC5FCF}" type="datetimeFigureOut">
              <a:rPr lang="nb-NO" smtClean="0"/>
              <a:t>02.04.2019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1F2D636-CF1C-4441-B495-26059F382B27}" type="slidenum">
              <a:rPr lang="nb-NO" smtClean="0"/>
              <a:t>‹#›</a:t>
            </a:fld>
            <a:endParaRPr lang="nb-NO"/>
          </a:p>
        </p:txBody>
      </p:sp>
    </p:spTree>
    <p:extLst>
      <p:ext uri="{BB962C8B-B14F-4D97-AF65-F5344CB8AC3E}">
        <p14:creationId xmlns:p14="http://schemas.microsoft.com/office/powerpoint/2010/main" val="787787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34095CB2-368A-4450-8581-B624A0FC5FCF}" type="datetimeFigureOut">
              <a:rPr lang="nb-NO" smtClean="0"/>
              <a:t>02.04.2019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1F2D636-CF1C-4441-B495-26059F382B27}" type="slidenum">
              <a:rPr lang="nb-NO" smtClean="0"/>
              <a:t>‹#›</a:t>
            </a:fld>
            <a:endParaRPr lang="nb-NO"/>
          </a:p>
        </p:txBody>
      </p:sp>
    </p:spTree>
    <p:extLst>
      <p:ext uri="{BB962C8B-B14F-4D97-AF65-F5344CB8AC3E}">
        <p14:creationId xmlns:p14="http://schemas.microsoft.com/office/powerpoint/2010/main" val="2806567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nb-N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4095CB2-368A-4450-8581-B624A0FC5FCF}" type="datetimeFigureOut">
              <a:rPr lang="nb-NO" smtClean="0"/>
              <a:t>02.04.2019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1F2D636-CF1C-4441-B495-26059F382B27}" type="slidenum">
              <a:rPr lang="nb-NO" smtClean="0"/>
              <a:t>‹#›</a:t>
            </a:fld>
            <a:endParaRPr lang="nb-NO"/>
          </a:p>
        </p:txBody>
      </p:sp>
    </p:spTree>
    <p:extLst>
      <p:ext uri="{BB962C8B-B14F-4D97-AF65-F5344CB8AC3E}">
        <p14:creationId xmlns:p14="http://schemas.microsoft.com/office/powerpoint/2010/main" val="2186991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34095CB2-368A-4450-8581-B624A0FC5FCF}" type="datetimeFigureOut">
              <a:rPr lang="nb-NO" smtClean="0"/>
              <a:t>02.04.2019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1F2D636-CF1C-4441-B495-26059F382B27}" type="slidenum">
              <a:rPr lang="nb-NO" smtClean="0"/>
              <a:t>‹#›</a:t>
            </a:fld>
            <a:endParaRPr lang="nb-NO"/>
          </a:p>
        </p:txBody>
      </p:sp>
    </p:spTree>
    <p:extLst>
      <p:ext uri="{BB962C8B-B14F-4D97-AF65-F5344CB8AC3E}">
        <p14:creationId xmlns:p14="http://schemas.microsoft.com/office/powerpoint/2010/main" val="1997636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nb-N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34095CB2-368A-4450-8581-B624A0FC5FCF}" type="datetimeFigureOut">
              <a:rPr lang="nb-NO" smtClean="0"/>
              <a:t>02.04.2019</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B1F2D636-CF1C-4441-B495-26059F382B27}" type="slidenum">
              <a:rPr lang="nb-NO" smtClean="0"/>
              <a:t>‹#›</a:t>
            </a:fld>
            <a:endParaRPr lang="nb-NO"/>
          </a:p>
        </p:txBody>
      </p:sp>
    </p:spTree>
    <p:extLst>
      <p:ext uri="{BB962C8B-B14F-4D97-AF65-F5344CB8AC3E}">
        <p14:creationId xmlns:p14="http://schemas.microsoft.com/office/powerpoint/2010/main" val="103352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34095CB2-368A-4450-8581-B624A0FC5FCF}" type="datetimeFigureOut">
              <a:rPr lang="nb-NO" smtClean="0"/>
              <a:t>02.04.2019</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B1F2D636-CF1C-4441-B495-26059F382B27}" type="slidenum">
              <a:rPr lang="nb-NO" smtClean="0"/>
              <a:t>‹#›</a:t>
            </a:fld>
            <a:endParaRPr lang="nb-NO"/>
          </a:p>
        </p:txBody>
      </p:sp>
    </p:spTree>
    <p:extLst>
      <p:ext uri="{BB962C8B-B14F-4D97-AF65-F5344CB8AC3E}">
        <p14:creationId xmlns:p14="http://schemas.microsoft.com/office/powerpoint/2010/main" val="29465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095CB2-368A-4450-8581-B624A0FC5FCF}" type="datetimeFigureOut">
              <a:rPr lang="nb-NO" smtClean="0"/>
              <a:t>02.04.2019</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B1F2D636-CF1C-4441-B495-26059F382B27}" type="slidenum">
              <a:rPr lang="nb-NO" smtClean="0"/>
              <a:t>‹#›</a:t>
            </a:fld>
            <a:endParaRPr lang="nb-NO"/>
          </a:p>
        </p:txBody>
      </p:sp>
    </p:spTree>
    <p:extLst>
      <p:ext uri="{BB962C8B-B14F-4D97-AF65-F5344CB8AC3E}">
        <p14:creationId xmlns:p14="http://schemas.microsoft.com/office/powerpoint/2010/main" val="1037077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b-N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4095CB2-368A-4450-8581-B624A0FC5FCF}" type="datetimeFigureOut">
              <a:rPr lang="nb-NO" smtClean="0"/>
              <a:t>02.04.2019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1F2D636-CF1C-4441-B495-26059F382B27}" type="slidenum">
              <a:rPr lang="nb-NO" smtClean="0"/>
              <a:t>‹#›</a:t>
            </a:fld>
            <a:endParaRPr lang="nb-NO"/>
          </a:p>
        </p:txBody>
      </p:sp>
    </p:spTree>
    <p:extLst>
      <p:ext uri="{BB962C8B-B14F-4D97-AF65-F5344CB8AC3E}">
        <p14:creationId xmlns:p14="http://schemas.microsoft.com/office/powerpoint/2010/main" val="2526720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b-N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4095CB2-368A-4450-8581-B624A0FC5FCF}" type="datetimeFigureOut">
              <a:rPr lang="nb-NO" smtClean="0"/>
              <a:t>02.04.2019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1F2D636-CF1C-4441-B495-26059F382B27}" type="slidenum">
              <a:rPr lang="nb-NO" smtClean="0"/>
              <a:t>‹#›</a:t>
            </a:fld>
            <a:endParaRPr lang="nb-NO"/>
          </a:p>
        </p:txBody>
      </p:sp>
    </p:spTree>
    <p:extLst>
      <p:ext uri="{BB962C8B-B14F-4D97-AF65-F5344CB8AC3E}">
        <p14:creationId xmlns:p14="http://schemas.microsoft.com/office/powerpoint/2010/main" val="3798154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34095CB2-368A-4450-8581-B624A0FC5FCF}" type="datetimeFigureOut">
              <a:rPr lang="nb-NO" smtClean="0"/>
              <a:t>02.04.2019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1F2D636-CF1C-4441-B495-26059F382B27}" type="slidenum">
              <a:rPr lang="nb-NO" smtClean="0"/>
              <a:t>‹#›</a:t>
            </a:fld>
            <a:endParaRPr lang="nb-NO"/>
          </a:p>
        </p:txBody>
      </p:sp>
    </p:spTree>
    <p:extLst>
      <p:ext uri="{BB962C8B-B14F-4D97-AF65-F5344CB8AC3E}">
        <p14:creationId xmlns:p14="http://schemas.microsoft.com/office/powerpoint/2010/main" val="2748244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34095CB2-368A-4450-8581-B624A0FC5FCF}" type="datetimeFigureOut">
              <a:rPr lang="nb-NO" smtClean="0"/>
              <a:t>02.04.2019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1F2D636-CF1C-4441-B495-26059F382B27}" type="slidenum">
              <a:rPr lang="nb-NO" smtClean="0"/>
              <a:t>‹#›</a:t>
            </a:fld>
            <a:endParaRPr lang="nb-NO"/>
          </a:p>
        </p:txBody>
      </p:sp>
    </p:spTree>
    <p:extLst>
      <p:ext uri="{BB962C8B-B14F-4D97-AF65-F5344CB8AC3E}">
        <p14:creationId xmlns:p14="http://schemas.microsoft.com/office/powerpoint/2010/main" val="2866134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095CB2-368A-4450-8581-B624A0FC5FCF}" type="datetimeFigureOut">
              <a:rPr lang="nb-NO" smtClean="0"/>
              <a:t>02.04.2019</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F2D636-CF1C-4441-B495-26059F382B27}" type="slidenum">
              <a:rPr lang="nb-NO" smtClean="0"/>
              <a:t>‹#›</a:t>
            </a:fld>
            <a:endParaRPr lang="nb-NO"/>
          </a:p>
        </p:txBody>
      </p:sp>
    </p:spTree>
    <p:extLst>
      <p:ext uri="{BB962C8B-B14F-4D97-AF65-F5344CB8AC3E}">
        <p14:creationId xmlns:p14="http://schemas.microsoft.com/office/powerpoint/2010/main" val="1691638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3.jfif"/><Relationship Id="rId1" Type="http://schemas.openxmlformats.org/officeDocument/2006/relationships/slideLayout" Target="../slideLayouts/slideLayout2.xml"/><Relationship Id="rId4" Type="http://schemas.openxmlformats.org/officeDocument/2006/relationships/image" Target="../media/image5.jfi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smtClean="0"/>
              <a:t>IN5000</a:t>
            </a:r>
            <a:endParaRPr lang="nb-NO" dirty="0"/>
          </a:p>
        </p:txBody>
      </p:sp>
      <p:sp>
        <p:nvSpPr>
          <p:cNvPr id="3" name="Subtitle 2"/>
          <p:cNvSpPr>
            <a:spLocks noGrp="1"/>
          </p:cNvSpPr>
          <p:nvPr>
            <p:ph type="subTitle" idx="1"/>
          </p:nvPr>
        </p:nvSpPr>
        <p:spPr/>
        <p:txBody>
          <a:bodyPr/>
          <a:lstStyle/>
          <a:p>
            <a:endParaRPr lang="nb-NO"/>
          </a:p>
        </p:txBody>
      </p:sp>
    </p:spTree>
    <p:extLst>
      <p:ext uri="{BB962C8B-B14F-4D97-AF65-F5344CB8AC3E}">
        <p14:creationId xmlns:p14="http://schemas.microsoft.com/office/powerpoint/2010/main" val="25032046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42212" y="383903"/>
            <a:ext cx="10587788" cy="621610"/>
          </a:xfrm>
          <a:prstGeom prst="rect">
            <a:avLst/>
          </a:prstGeom>
        </p:spPr>
        <p:txBody>
          <a:bodyPr vert="horz" wrap="square" lIns="0" tIns="12094" rIns="0" bIns="0" rtlCol="0" anchor="ctr">
            <a:spAutoFit/>
          </a:bodyPr>
          <a:lstStyle/>
          <a:p>
            <a:pPr marL="11519">
              <a:spcBef>
                <a:spcPts val="95"/>
              </a:spcBef>
            </a:pPr>
            <a:r>
              <a:rPr lang="nb-NO" b="0" dirty="0" err="1" smtClean="0">
                <a:latin typeface="Calibri"/>
                <a:cs typeface="Calibri"/>
              </a:rPr>
              <a:t>Paradigms</a:t>
            </a:r>
            <a:r>
              <a:rPr lang="nb-NO" b="0" dirty="0" smtClean="0">
                <a:latin typeface="Calibri"/>
                <a:cs typeface="Calibri"/>
              </a:rPr>
              <a:t> – </a:t>
            </a:r>
            <a:r>
              <a:rPr lang="nb-NO" b="0" dirty="0" err="1" smtClean="0">
                <a:latin typeface="Calibri"/>
                <a:cs typeface="Calibri"/>
              </a:rPr>
              <a:t>Methodologies</a:t>
            </a:r>
            <a:r>
              <a:rPr lang="nb-NO" dirty="0">
                <a:latin typeface="Calibri"/>
                <a:cs typeface="Calibri"/>
              </a:rPr>
              <a:t> </a:t>
            </a:r>
            <a:r>
              <a:rPr lang="nb-NO" dirty="0" smtClean="0">
                <a:latin typeface="Calibri"/>
                <a:cs typeface="Calibri"/>
              </a:rPr>
              <a:t>- Methods</a:t>
            </a:r>
            <a:endParaRPr spc="-9" dirty="0"/>
          </a:p>
        </p:txBody>
      </p:sp>
      <p:sp>
        <p:nvSpPr>
          <p:cNvPr id="3" name="object 3"/>
          <p:cNvSpPr txBox="1">
            <a:spLocks noGrp="1"/>
          </p:cNvSpPr>
          <p:nvPr>
            <p:ph type="body" idx="1"/>
          </p:nvPr>
        </p:nvSpPr>
        <p:spPr>
          <a:xfrm>
            <a:off x="1042738" y="1166595"/>
            <a:ext cx="9112242" cy="5054021"/>
          </a:xfrm>
          <a:prstGeom prst="rect">
            <a:avLst/>
          </a:prstGeom>
        </p:spPr>
        <p:txBody>
          <a:bodyPr vert="horz" wrap="square" lIns="0" tIns="8645" rIns="0" bIns="0" rtlCol="0">
            <a:spAutoFit/>
          </a:bodyPr>
          <a:lstStyle/>
          <a:p>
            <a:pPr marL="319643" marR="4608">
              <a:lnSpc>
                <a:spcPct val="101099"/>
              </a:lnSpc>
              <a:spcBef>
                <a:spcPts val="68"/>
              </a:spcBef>
            </a:pPr>
            <a:r>
              <a:rPr spc="-9" dirty="0"/>
              <a:t>Researchers have </a:t>
            </a:r>
            <a:r>
              <a:rPr spc="-14" dirty="0"/>
              <a:t>diﬀerent </a:t>
            </a:r>
            <a:r>
              <a:rPr spc="-5" dirty="0"/>
              <a:t>philosophical assumptions (</a:t>
            </a:r>
            <a:r>
              <a:rPr b="1" spc="-5" dirty="0"/>
              <a:t>paradigms</a:t>
            </a:r>
            <a:r>
              <a:rPr spc="-5" dirty="0"/>
              <a:t>) </a:t>
            </a:r>
            <a:r>
              <a:rPr dirty="0"/>
              <a:t>about the </a:t>
            </a:r>
            <a:r>
              <a:rPr spc="-9" dirty="0"/>
              <a:t>world: </a:t>
            </a:r>
            <a:r>
              <a:rPr spc="-5" dirty="0"/>
              <a:t>how </a:t>
            </a:r>
            <a:r>
              <a:rPr spc="-9" dirty="0"/>
              <a:t>we are  to understand </a:t>
            </a:r>
            <a:r>
              <a:rPr spc="-5" dirty="0"/>
              <a:t>it, </a:t>
            </a:r>
            <a:r>
              <a:rPr dirty="0"/>
              <a:t>and </a:t>
            </a:r>
            <a:r>
              <a:rPr spc="-5" dirty="0"/>
              <a:t>how </a:t>
            </a:r>
            <a:r>
              <a:rPr spc="-9" dirty="0"/>
              <a:t>we are to </a:t>
            </a:r>
            <a:r>
              <a:rPr spc="-5" dirty="0"/>
              <a:t>study </a:t>
            </a:r>
            <a:r>
              <a:rPr dirty="0"/>
              <a:t>it. </a:t>
            </a:r>
            <a:r>
              <a:rPr spc="-5" dirty="0"/>
              <a:t>This has lead </a:t>
            </a:r>
            <a:r>
              <a:rPr spc="-9" dirty="0"/>
              <a:t>to </a:t>
            </a:r>
            <a:r>
              <a:rPr spc="-14" dirty="0"/>
              <a:t>diﬀerent strategies </a:t>
            </a:r>
            <a:r>
              <a:rPr spc="-5" dirty="0"/>
              <a:t>of </a:t>
            </a:r>
            <a:r>
              <a:rPr dirty="0"/>
              <a:t>inquiry  </a:t>
            </a:r>
            <a:r>
              <a:rPr spc="-5" dirty="0"/>
              <a:t>(</a:t>
            </a:r>
            <a:r>
              <a:rPr b="1" spc="-5" dirty="0"/>
              <a:t>methodologies</a:t>
            </a:r>
            <a:r>
              <a:rPr spc="-5" dirty="0"/>
              <a:t>) </a:t>
            </a:r>
            <a:r>
              <a:rPr dirty="0"/>
              <a:t>and </a:t>
            </a:r>
            <a:r>
              <a:rPr spc="-9" dirty="0"/>
              <a:t>to </a:t>
            </a:r>
            <a:r>
              <a:rPr spc="-14" dirty="0"/>
              <a:t>diﬀerent </a:t>
            </a:r>
            <a:r>
              <a:rPr spc="-19" dirty="0"/>
              <a:t>ways </a:t>
            </a:r>
            <a:r>
              <a:rPr spc="-5" dirty="0"/>
              <a:t>of </a:t>
            </a:r>
            <a:r>
              <a:rPr spc="-9" dirty="0"/>
              <a:t>approaching </a:t>
            </a:r>
            <a:r>
              <a:rPr spc="-5" dirty="0"/>
              <a:t>how </a:t>
            </a:r>
            <a:r>
              <a:rPr spc="-9" dirty="0"/>
              <a:t>we gather </a:t>
            </a:r>
            <a:r>
              <a:rPr spc="-5" dirty="0"/>
              <a:t>empirical </a:t>
            </a:r>
            <a:r>
              <a:rPr spc="-9" dirty="0"/>
              <a:t>material </a:t>
            </a:r>
            <a:r>
              <a:rPr dirty="0"/>
              <a:t>and  </a:t>
            </a:r>
            <a:r>
              <a:rPr spc="-9" dirty="0"/>
              <a:t>analyze </a:t>
            </a:r>
            <a:r>
              <a:rPr spc="-5" dirty="0"/>
              <a:t>it</a:t>
            </a:r>
            <a:r>
              <a:rPr spc="14" dirty="0"/>
              <a:t> </a:t>
            </a:r>
            <a:r>
              <a:rPr spc="-5" dirty="0"/>
              <a:t>(</a:t>
            </a:r>
            <a:r>
              <a:rPr b="1" spc="-5" dirty="0"/>
              <a:t>methods</a:t>
            </a:r>
            <a:r>
              <a:rPr spc="-5" dirty="0"/>
              <a:t>).</a:t>
            </a:r>
          </a:p>
          <a:p>
            <a:pPr>
              <a:spcBef>
                <a:spcPts val="23"/>
              </a:spcBef>
            </a:pPr>
            <a:endParaRPr sz="1906" dirty="0">
              <a:latin typeface="Times New Roman"/>
              <a:cs typeface="Times New Roman"/>
            </a:endParaRPr>
          </a:p>
          <a:p>
            <a:pPr>
              <a:lnSpc>
                <a:spcPct val="100000"/>
              </a:lnSpc>
            </a:pPr>
            <a:endParaRPr lang="nb-NO" sz="2178" dirty="0" smtClean="0">
              <a:latin typeface="Times New Roman"/>
              <a:cs typeface="Times New Roman"/>
            </a:endParaRPr>
          </a:p>
          <a:p>
            <a:pPr>
              <a:lnSpc>
                <a:spcPct val="100000"/>
              </a:lnSpc>
            </a:pPr>
            <a:endParaRPr lang="nb-NO" sz="2178" dirty="0">
              <a:latin typeface="Times New Roman"/>
              <a:cs typeface="Times New Roman"/>
            </a:endParaRPr>
          </a:p>
          <a:p>
            <a:pPr>
              <a:lnSpc>
                <a:spcPct val="100000"/>
              </a:lnSpc>
            </a:pPr>
            <a:endParaRPr sz="2178" dirty="0">
              <a:latin typeface="Times New Roman"/>
              <a:cs typeface="Times New Roman"/>
            </a:endParaRPr>
          </a:p>
          <a:p>
            <a:pPr>
              <a:spcBef>
                <a:spcPts val="9"/>
              </a:spcBef>
            </a:pPr>
            <a:endParaRPr sz="1906" dirty="0">
              <a:latin typeface="Times New Roman"/>
              <a:cs typeface="Times New Roman"/>
            </a:endParaRPr>
          </a:p>
          <a:p>
            <a:pPr marL="11519"/>
            <a:r>
              <a:rPr spc="-9" dirty="0"/>
              <a:t>Philosophical</a:t>
            </a:r>
            <a:r>
              <a:rPr spc="23" dirty="0"/>
              <a:t> </a:t>
            </a:r>
            <a:r>
              <a:rPr spc="-5" dirty="0"/>
              <a:t>assumptions</a:t>
            </a:r>
          </a:p>
        </p:txBody>
      </p:sp>
      <p:sp>
        <p:nvSpPr>
          <p:cNvPr id="4" name="object 4"/>
          <p:cNvSpPr txBox="1"/>
          <p:nvPr/>
        </p:nvSpPr>
        <p:spPr>
          <a:xfrm>
            <a:off x="5256681" y="5356966"/>
            <a:ext cx="1157792" cy="263111"/>
          </a:xfrm>
          <a:prstGeom prst="rect">
            <a:avLst/>
          </a:prstGeom>
        </p:spPr>
        <p:txBody>
          <a:bodyPr vert="horz" wrap="square" lIns="0" tIns="11519" rIns="0" bIns="0" rtlCol="0">
            <a:spAutoFit/>
          </a:bodyPr>
          <a:lstStyle/>
          <a:p>
            <a:pPr marL="11519">
              <a:spcBef>
                <a:spcPts val="91"/>
              </a:spcBef>
            </a:pPr>
            <a:r>
              <a:rPr sz="1634" spc="-5" dirty="0">
                <a:solidFill>
                  <a:prstClr val="black"/>
                </a:solidFill>
                <a:cs typeface="Calibri"/>
              </a:rPr>
              <a:t>Methodology</a:t>
            </a:r>
            <a:endParaRPr sz="1634">
              <a:solidFill>
                <a:prstClr val="black"/>
              </a:solidFill>
              <a:cs typeface="Calibri"/>
            </a:endParaRPr>
          </a:p>
        </p:txBody>
      </p:sp>
      <p:sp>
        <p:nvSpPr>
          <p:cNvPr id="5" name="object 5"/>
          <p:cNvSpPr txBox="1"/>
          <p:nvPr/>
        </p:nvSpPr>
        <p:spPr>
          <a:xfrm>
            <a:off x="6772582" y="5356966"/>
            <a:ext cx="700784" cy="263111"/>
          </a:xfrm>
          <a:prstGeom prst="rect">
            <a:avLst/>
          </a:prstGeom>
        </p:spPr>
        <p:txBody>
          <a:bodyPr vert="horz" wrap="square" lIns="0" tIns="11519" rIns="0" bIns="0" rtlCol="0">
            <a:spAutoFit/>
          </a:bodyPr>
          <a:lstStyle/>
          <a:p>
            <a:pPr marL="11519">
              <a:spcBef>
                <a:spcPts val="91"/>
              </a:spcBef>
            </a:pPr>
            <a:r>
              <a:rPr sz="1634" dirty="0">
                <a:solidFill>
                  <a:prstClr val="black"/>
                </a:solidFill>
                <a:cs typeface="Calibri"/>
              </a:rPr>
              <a:t>M</a:t>
            </a:r>
            <a:r>
              <a:rPr sz="1634" spc="-9" dirty="0">
                <a:solidFill>
                  <a:prstClr val="black"/>
                </a:solidFill>
                <a:cs typeface="Calibri"/>
              </a:rPr>
              <a:t>e</a:t>
            </a:r>
            <a:r>
              <a:rPr sz="1634" dirty="0">
                <a:solidFill>
                  <a:prstClr val="black"/>
                </a:solidFill>
                <a:cs typeface="Calibri"/>
              </a:rPr>
              <a:t>th</a:t>
            </a:r>
            <a:r>
              <a:rPr sz="1634" spc="5" dirty="0">
                <a:solidFill>
                  <a:prstClr val="black"/>
                </a:solidFill>
                <a:cs typeface="Calibri"/>
              </a:rPr>
              <a:t>o</a:t>
            </a:r>
            <a:r>
              <a:rPr sz="1634" dirty="0">
                <a:solidFill>
                  <a:prstClr val="black"/>
                </a:solidFill>
                <a:cs typeface="Calibri"/>
              </a:rPr>
              <a:t>d</a:t>
            </a:r>
          </a:p>
        </p:txBody>
      </p:sp>
      <p:sp>
        <p:nvSpPr>
          <p:cNvPr id="6" name="object 6"/>
          <p:cNvSpPr txBox="1"/>
          <p:nvPr/>
        </p:nvSpPr>
        <p:spPr>
          <a:xfrm>
            <a:off x="7878056" y="5356969"/>
            <a:ext cx="397649" cy="263111"/>
          </a:xfrm>
          <a:prstGeom prst="rect">
            <a:avLst/>
          </a:prstGeom>
        </p:spPr>
        <p:txBody>
          <a:bodyPr vert="horz" wrap="square" lIns="0" tIns="11519" rIns="0" bIns="0" rtlCol="0">
            <a:spAutoFit/>
          </a:bodyPr>
          <a:lstStyle/>
          <a:p>
            <a:pPr marL="11519">
              <a:spcBef>
                <a:spcPts val="91"/>
              </a:spcBef>
            </a:pPr>
            <a:r>
              <a:rPr sz="1634" dirty="0">
                <a:solidFill>
                  <a:prstClr val="black"/>
                </a:solidFill>
                <a:cs typeface="Calibri"/>
              </a:rPr>
              <a:t>d</a:t>
            </a:r>
            <a:r>
              <a:rPr sz="1634" spc="-9" dirty="0">
                <a:solidFill>
                  <a:prstClr val="black"/>
                </a:solidFill>
                <a:cs typeface="Calibri"/>
              </a:rPr>
              <a:t>a</a:t>
            </a:r>
            <a:r>
              <a:rPr sz="1634" spc="-27" dirty="0">
                <a:solidFill>
                  <a:prstClr val="black"/>
                </a:solidFill>
                <a:cs typeface="Calibri"/>
              </a:rPr>
              <a:t>t</a:t>
            </a:r>
            <a:r>
              <a:rPr sz="1634" dirty="0">
                <a:solidFill>
                  <a:prstClr val="black"/>
                </a:solidFill>
                <a:cs typeface="Calibri"/>
              </a:rPr>
              <a:t>a</a:t>
            </a:r>
            <a:endParaRPr sz="1634">
              <a:solidFill>
                <a:prstClr val="black"/>
              </a:solidFill>
              <a:cs typeface="Calibri"/>
            </a:endParaRPr>
          </a:p>
        </p:txBody>
      </p:sp>
      <p:sp>
        <p:nvSpPr>
          <p:cNvPr id="7" name="object 7"/>
          <p:cNvSpPr txBox="1"/>
          <p:nvPr/>
        </p:nvSpPr>
        <p:spPr>
          <a:xfrm>
            <a:off x="8821414" y="5356966"/>
            <a:ext cx="1333565" cy="263111"/>
          </a:xfrm>
          <a:prstGeom prst="rect">
            <a:avLst/>
          </a:prstGeom>
        </p:spPr>
        <p:txBody>
          <a:bodyPr vert="horz" wrap="square" lIns="0" tIns="11519" rIns="0" bIns="0" rtlCol="0">
            <a:spAutoFit/>
          </a:bodyPr>
          <a:lstStyle/>
          <a:p>
            <a:pPr marL="11519">
              <a:spcBef>
                <a:spcPts val="91"/>
              </a:spcBef>
            </a:pPr>
            <a:r>
              <a:rPr sz="1634" dirty="0">
                <a:solidFill>
                  <a:prstClr val="black"/>
                </a:solidFill>
                <a:cs typeface="Calibri"/>
              </a:rPr>
              <a:t>A</a:t>
            </a:r>
            <a:r>
              <a:rPr sz="1634" spc="5" dirty="0">
                <a:solidFill>
                  <a:prstClr val="black"/>
                </a:solidFill>
                <a:cs typeface="Calibri"/>
              </a:rPr>
              <a:t>n</a:t>
            </a:r>
            <a:r>
              <a:rPr sz="1634" dirty="0">
                <a:solidFill>
                  <a:prstClr val="black"/>
                </a:solidFill>
                <a:cs typeface="Calibri"/>
              </a:rPr>
              <a:t>al</a:t>
            </a:r>
            <a:r>
              <a:rPr sz="1634" spc="-14" dirty="0">
                <a:solidFill>
                  <a:prstClr val="black"/>
                </a:solidFill>
                <a:cs typeface="Calibri"/>
              </a:rPr>
              <a:t>y</a:t>
            </a:r>
            <a:r>
              <a:rPr sz="1634" spc="5" dirty="0">
                <a:solidFill>
                  <a:prstClr val="black"/>
                </a:solidFill>
                <a:cs typeface="Calibri"/>
              </a:rPr>
              <a:t>s</a:t>
            </a:r>
            <a:r>
              <a:rPr sz="1634" spc="-5" dirty="0">
                <a:solidFill>
                  <a:prstClr val="black"/>
                </a:solidFill>
                <a:cs typeface="Calibri"/>
              </a:rPr>
              <a:t>i</a:t>
            </a:r>
            <a:r>
              <a:rPr sz="1634" spc="5" dirty="0">
                <a:solidFill>
                  <a:prstClr val="black"/>
                </a:solidFill>
                <a:cs typeface="Calibri"/>
              </a:rPr>
              <a:t>s</a:t>
            </a:r>
            <a:r>
              <a:rPr sz="1634" spc="-5" dirty="0">
                <a:solidFill>
                  <a:prstClr val="black"/>
                </a:solidFill>
                <a:cs typeface="Calibri"/>
              </a:rPr>
              <a:t>/</a:t>
            </a:r>
            <a:r>
              <a:rPr sz="1634" spc="5" dirty="0">
                <a:solidFill>
                  <a:prstClr val="black"/>
                </a:solidFill>
                <a:cs typeface="Calibri"/>
              </a:rPr>
              <a:t>d</a:t>
            </a:r>
            <a:r>
              <a:rPr sz="1634" dirty="0">
                <a:solidFill>
                  <a:prstClr val="black"/>
                </a:solidFill>
                <a:cs typeface="Calibri"/>
              </a:rPr>
              <a:t>e</a:t>
            </a:r>
            <a:r>
              <a:rPr sz="1634" spc="5" dirty="0">
                <a:solidFill>
                  <a:prstClr val="black"/>
                </a:solidFill>
                <a:cs typeface="Calibri"/>
              </a:rPr>
              <a:t>s</a:t>
            </a:r>
            <a:r>
              <a:rPr sz="1634" spc="-5" dirty="0">
                <a:solidFill>
                  <a:prstClr val="black"/>
                </a:solidFill>
                <a:cs typeface="Calibri"/>
              </a:rPr>
              <a:t>i</a:t>
            </a:r>
            <a:r>
              <a:rPr sz="1634" spc="5" dirty="0">
                <a:solidFill>
                  <a:prstClr val="black"/>
                </a:solidFill>
                <a:cs typeface="Calibri"/>
              </a:rPr>
              <a:t>g</a:t>
            </a:r>
            <a:r>
              <a:rPr sz="1634" dirty="0">
                <a:solidFill>
                  <a:prstClr val="black"/>
                </a:solidFill>
                <a:cs typeface="Calibri"/>
              </a:rPr>
              <a:t>n</a:t>
            </a:r>
            <a:endParaRPr sz="1634">
              <a:solidFill>
                <a:prstClr val="black"/>
              </a:solidFill>
              <a:cs typeface="Calibri"/>
            </a:endParaRPr>
          </a:p>
        </p:txBody>
      </p:sp>
      <p:sp>
        <p:nvSpPr>
          <p:cNvPr id="8" name="object 8"/>
          <p:cNvSpPr txBox="1"/>
          <p:nvPr/>
        </p:nvSpPr>
        <p:spPr>
          <a:xfrm>
            <a:off x="2498150" y="5605905"/>
            <a:ext cx="1649954" cy="263111"/>
          </a:xfrm>
          <a:prstGeom prst="rect">
            <a:avLst/>
          </a:prstGeom>
        </p:spPr>
        <p:txBody>
          <a:bodyPr vert="horz" wrap="square" lIns="0" tIns="11519" rIns="0" bIns="0" rtlCol="0">
            <a:spAutoFit/>
          </a:bodyPr>
          <a:lstStyle/>
          <a:p>
            <a:pPr marL="11519">
              <a:spcBef>
                <a:spcPts val="91"/>
              </a:spcBef>
            </a:pPr>
            <a:r>
              <a:rPr sz="1634" spc="-9" dirty="0">
                <a:solidFill>
                  <a:prstClr val="black"/>
                </a:solidFill>
                <a:cs typeface="Calibri"/>
              </a:rPr>
              <a:t>Research</a:t>
            </a:r>
            <a:r>
              <a:rPr sz="1634" spc="-32" dirty="0">
                <a:solidFill>
                  <a:prstClr val="black"/>
                </a:solidFill>
                <a:cs typeface="Calibri"/>
              </a:rPr>
              <a:t> </a:t>
            </a:r>
            <a:r>
              <a:rPr sz="1634" spc="-9" dirty="0">
                <a:solidFill>
                  <a:prstClr val="black"/>
                </a:solidFill>
                <a:cs typeface="Calibri"/>
              </a:rPr>
              <a:t>questions</a:t>
            </a:r>
            <a:endParaRPr sz="1634" dirty="0">
              <a:solidFill>
                <a:prstClr val="black"/>
              </a:solidFill>
              <a:cs typeface="Calibri"/>
            </a:endParaRPr>
          </a:p>
        </p:txBody>
      </p:sp>
      <p:sp>
        <p:nvSpPr>
          <p:cNvPr id="9" name="object 9"/>
          <p:cNvSpPr/>
          <p:nvPr/>
        </p:nvSpPr>
        <p:spPr>
          <a:xfrm>
            <a:off x="4296215" y="5221193"/>
            <a:ext cx="969917" cy="246081"/>
          </a:xfrm>
          <a:custGeom>
            <a:avLst/>
            <a:gdLst/>
            <a:ahLst/>
            <a:cxnLst/>
            <a:rect l="l" t="t" r="r" b="b"/>
            <a:pathLst>
              <a:path w="1068704" h="271145">
                <a:moveTo>
                  <a:pt x="1031508" y="237777"/>
                </a:moveTo>
                <a:lnTo>
                  <a:pt x="970026" y="257683"/>
                </a:lnTo>
                <a:lnTo>
                  <a:pt x="966724" y="258826"/>
                </a:lnTo>
                <a:lnTo>
                  <a:pt x="964818" y="262382"/>
                </a:lnTo>
                <a:lnTo>
                  <a:pt x="965962" y="265684"/>
                </a:lnTo>
                <a:lnTo>
                  <a:pt x="966977" y="269113"/>
                </a:lnTo>
                <a:lnTo>
                  <a:pt x="970660" y="270891"/>
                </a:lnTo>
                <a:lnTo>
                  <a:pt x="973963" y="269748"/>
                </a:lnTo>
                <a:lnTo>
                  <a:pt x="1057203" y="242824"/>
                </a:lnTo>
                <a:lnTo>
                  <a:pt x="1054607" y="242824"/>
                </a:lnTo>
                <a:lnTo>
                  <a:pt x="1031508" y="237777"/>
                </a:lnTo>
                <a:close/>
              </a:path>
              <a:path w="1068704" h="271145">
                <a:moveTo>
                  <a:pt x="1043507" y="233893"/>
                </a:moveTo>
                <a:lnTo>
                  <a:pt x="1031508" y="237777"/>
                </a:lnTo>
                <a:lnTo>
                  <a:pt x="1054607" y="242824"/>
                </a:lnTo>
                <a:lnTo>
                  <a:pt x="1054934" y="241300"/>
                </a:lnTo>
                <a:lnTo>
                  <a:pt x="1051559" y="241300"/>
                </a:lnTo>
                <a:lnTo>
                  <a:pt x="1043507" y="233893"/>
                </a:lnTo>
                <a:close/>
              </a:path>
              <a:path w="1068704" h="271145">
                <a:moveTo>
                  <a:pt x="992631" y="169926"/>
                </a:moveTo>
                <a:lnTo>
                  <a:pt x="988694" y="170053"/>
                </a:lnTo>
                <a:lnTo>
                  <a:pt x="986281" y="172593"/>
                </a:lnTo>
                <a:lnTo>
                  <a:pt x="983868" y="175260"/>
                </a:lnTo>
                <a:lnTo>
                  <a:pt x="984122" y="179197"/>
                </a:lnTo>
                <a:lnTo>
                  <a:pt x="986663" y="181610"/>
                </a:lnTo>
                <a:lnTo>
                  <a:pt x="1034205" y="225337"/>
                </a:lnTo>
                <a:lnTo>
                  <a:pt x="1057275" y="230378"/>
                </a:lnTo>
                <a:lnTo>
                  <a:pt x="1054607" y="242824"/>
                </a:lnTo>
                <a:lnTo>
                  <a:pt x="1057203" y="242824"/>
                </a:lnTo>
                <a:lnTo>
                  <a:pt x="1068196" y="239268"/>
                </a:lnTo>
                <a:lnTo>
                  <a:pt x="995299" y="172212"/>
                </a:lnTo>
                <a:lnTo>
                  <a:pt x="992631" y="169926"/>
                </a:lnTo>
                <a:close/>
              </a:path>
              <a:path w="1068704" h="271145">
                <a:moveTo>
                  <a:pt x="1053972" y="230505"/>
                </a:moveTo>
                <a:lnTo>
                  <a:pt x="1043507" y="233893"/>
                </a:lnTo>
                <a:lnTo>
                  <a:pt x="1051559" y="241300"/>
                </a:lnTo>
                <a:lnTo>
                  <a:pt x="1053972" y="230505"/>
                </a:lnTo>
                <a:close/>
              </a:path>
              <a:path w="1068704" h="271145">
                <a:moveTo>
                  <a:pt x="1057247" y="230505"/>
                </a:moveTo>
                <a:lnTo>
                  <a:pt x="1053972" y="230505"/>
                </a:lnTo>
                <a:lnTo>
                  <a:pt x="1051559" y="241300"/>
                </a:lnTo>
                <a:lnTo>
                  <a:pt x="1054934" y="241300"/>
                </a:lnTo>
                <a:lnTo>
                  <a:pt x="1057247" y="230505"/>
                </a:lnTo>
                <a:close/>
              </a:path>
              <a:path w="1068704" h="271145">
                <a:moveTo>
                  <a:pt x="2793" y="0"/>
                </a:moveTo>
                <a:lnTo>
                  <a:pt x="0" y="12446"/>
                </a:lnTo>
                <a:lnTo>
                  <a:pt x="1031508" y="237777"/>
                </a:lnTo>
                <a:lnTo>
                  <a:pt x="1043507" y="233893"/>
                </a:lnTo>
                <a:lnTo>
                  <a:pt x="1034205" y="225337"/>
                </a:lnTo>
                <a:lnTo>
                  <a:pt x="2793" y="0"/>
                </a:lnTo>
                <a:close/>
              </a:path>
              <a:path w="1068704" h="271145">
                <a:moveTo>
                  <a:pt x="1034205" y="225337"/>
                </a:moveTo>
                <a:lnTo>
                  <a:pt x="1043507" y="233893"/>
                </a:lnTo>
                <a:lnTo>
                  <a:pt x="1053972" y="230505"/>
                </a:lnTo>
                <a:lnTo>
                  <a:pt x="1057247" y="230505"/>
                </a:lnTo>
                <a:lnTo>
                  <a:pt x="1057275" y="230378"/>
                </a:lnTo>
                <a:lnTo>
                  <a:pt x="1034205" y="225337"/>
                </a:lnTo>
                <a:close/>
              </a:path>
            </a:pathLst>
          </a:custGeom>
          <a:solidFill>
            <a:srgbClr val="000000"/>
          </a:solidFill>
        </p:spPr>
        <p:txBody>
          <a:bodyPr wrap="square" lIns="0" tIns="0" rIns="0" bIns="0" rtlCol="0"/>
          <a:lstStyle/>
          <a:p>
            <a:endParaRPr sz="1634">
              <a:solidFill>
                <a:prstClr val="black"/>
              </a:solidFill>
            </a:endParaRPr>
          </a:p>
        </p:txBody>
      </p:sp>
      <p:sp>
        <p:nvSpPr>
          <p:cNvPr id="10" name="object 10"/>
          <p:cNvSpPr/>
          <p:nvPr/>
        </p:nvSpPr>
        <p:spPr>
          <a:xfrm>
            <a:off x="4296322" y="5480756"/>
            <a:ext cx="969341" cy="236860"/>
          </a:xfrm>
          <a:custGeom>
            <a:avLst/>
            <a:gdLst/>
            <a:ahLst/>
            <a:cxnLst/>
            <a:rect l="l" t="t" r="r" b="b"/>
            <a:pathLst>
              <a:path w="1068070" h="260985">
                <a:moveTo>
                  <a:pt x="1031340" y="33770"/>
                </a:moveTo>
                <a:lnTo>
                  <a:pt x="0" y="248323"/>
                </a:lnTo>
                <a:lnTo>
                  <a:pt x="2539" y="260756"/>
                </a:lnTo>
                <a:lnTo>
                  <a:pt x="1034120" y="46165"/>
                </a:lnTo>
                <a:lnTo>
                  <a:pt x="1043404" y="37815"/>
                </a:lnTo>
                <a:lnTo>
                  <a:pt x="1031340" y="33770"/>
                </a:lnTo>
                <a:close/>
              </a:path>
              <a:path w="1068070" h="260985">
                <a:moveTo>
                  <a:pt x="1057080" y="28955"/>
                </a:moveTo>
                <a:lnTo>
                  <a:pt x="1054480" y="28955"/>
                </a:lnTo>
                <a:lnTo>
                  <a:pt x="1057020" y="41401"/>
                </a:lnTo>
                <a:lnTo>
                  <a:pt x="1034120" y="46165"/>
                </a:lnTo>
                <a:lnTo>
                  <a:pt x="983361" y="91820"/>
                </a:lnTo>
                <a:lnTo>
                  <a:pt x="983106" y="95884"/>
                </a:lnTo>
                <a:lnTo>
                  <a:pt x="985519" y="98424"/>
                </a:lnTo>
                <a:lnTo>
                  <a:pt x="987805" y="101091"/>
                </a:lnTo>
                <a:lnTo>
                  <a:pt x="991869" y="101345"/>
                </a:lnTo>
                <a:lnTo>
                  <a:pt x="994410" y="98932"/>
                </a:lnTo>
                <a:lnTo>
                  <a:pt x="1068069" y="32638"/>
                </a:lnTo>
                <a:lnTo>
                  <a:pt x="1057080" y="28955"/>
                </a:lnTo>
                <a:close/>
              </a:path>
              <a:path w="1068070" h="260985">
                <a:moveTo>
                  <a:pt x="1043404" y="37815"/>
                </a:moveTo>
                <a:lnTo>
                  <a:pt x="1034120" y="46165"/>
                </a:lnTo>
                <a:lnTo>
                  <a:pt x="1057020" y="41401"/>
                </a:lnTo>
                <a:lnTo>
                  <a:pt x="1056995" y="41274"/>
                </a:lnTo>
                <a:lnTo>
                  <a:pt x="1053718" y="41274"/>
                </a:lnTo>
                <a:lnTo>
                  <a:pt x="1043404" y="37815"/>
                </a:lnTo>
                <a:close/>
              </a:path>
              <a:path w="1068070" h="260985">
                <a:moveTo>
                  <a:pt x="1051560" y="30479"/>
                </a:moveTo>
                <a:lnTo>
                  <a:pt x="1043404" y="37815"/>
                </a:lnTo>
                <a:lnTo>
                  <a:pt x="1053718" y="41274"/>
                </a:lnTo>
                <a:lnTo>
                  <a:pt x="1051560" y="30479"/>
                </a:lnTo>
                <a:close/>
              </a:path>
              <a:path w="1068070" h="260985">
                <a:moveTo>
                  <a:pt x="1054792" y="30479"/>
                </a:moveTo>
                <a:lnTo>
                  <a:pt x="1051560" y="30479"/>
                </a:lnTo>
                <a:lnTo>
                  <a:pt x="1053718" y="41274"/>
                </a:lnTo>
                <a:lnTo>
                  <a:pt x="1056995" y="41274"/>
                </a:lnTo>
                <a:lnTo>
                  <a:pt x="1054792" y="30479"/>
                </a:lnTo>
                <a:close/>
              </a:path>
              <a:path w="1068070" h="260985">
                <a:moveTo>
                  <a:pt x="1054480" y="28955"/>
                </a:moveTo>
                <a:lnTo>
                  <a:pt x="1031340" y="33770"/>
                </a:lnTo>
                <a:lnTo>
                  <a:pt x="1043404" y="37815"/>
                </a:lnTo>
                <a:lnTo>
                  <a:pt x="1051560" y="30479"/>
                </a:lnTo>
                <a:lnTo>
                  <a:pt x="1054792" y="30479"/>
                </a:lnTo>
                <a:lnTo>
                  <a:pt x="1054480" y="28955"/>
                </a:lnTo>
                <a:close/>
              </a:path>
              <a:path w="1068070" h="260985">
                <a:moveTo>
                  <a:pt x="970788" y="0"/>
                </a:moveTo>
                <a:lnTo>
                  <a:pt x="967231" y="1904"/>
                </a:lnTo>
                <a:lnTo>
                  <a:pt x="964945" y="8508"/>
                </a:lnTo>
                <a:lnTo>
                  <a:pt x="966724" y="12064"/>
                </a:lnTo>
                <a:lnTo>
                  <a:pt x="970026" y="13207"/>
                </a:lnTo>
                <a:lnTo>
                  <a:pt x="1031340" y="33770"/>
                </a:lnTo>
                <a:lnTo>
                  <a:pt x="1054480" y="28955"/>
                </a:lnTo>
                <a:lnTo>
                  <a:pt x="1057080" y="28955"/>
                </a:lnTo>
                <a:lnTo>
                  <a:pt x="974089" y="1142"/>
                </a:lnTo>
                <a:lnTo>
                  <a:pt x="970788" y="0"/>
                </a:lnTo>
                <a:close/>
              </a:path>
            </a:pathLst>
          </a:custGeom>
          <a:solidFill>
            <a:srgbClr val="000000"/>
          </a:solidFill>
        </p:spPr>
        <p:txBody>
          <a:bodyPr wrap="square" lIns="0" tIns="0" rIns="0" bIns="0" rtlCol="0"/>
          <a:lstStyle/>
          <a:p>
            <a:endParaRPr sz="1634">
              <a:solidFill>
                <a:prstClr val="black"/>
              </a:solidFill>
            </a:endParaRPr>
          </a:p>
        </p:txBody>
      </p:sp>
      <p:sp>
        <p:nvSpPr>
          <p:cNvPr id="11" name="object 11"/>
          <p:cNvSpPr/>
          <p:nvPr/>
        </p:nvSpPr>
        <p:spPr>
          <a:xfrm>
            <a:off x="6563036" y="5386016"/>
            <a:ext cx="242047" cy="93937"/>
          </a:xfrm>
          <a:custGeom>
            <a:avLst/>
            <a:gdLst/>
            <a:ahLst/>
            <a:cxnLst/>
            <a:rect l="l" t="t" r="r" b="b"/>
            <a:pathLst>
              <a:path w="266700" h="103504">
                <a:moveTo>
                  <a:pt x="241590" y="51689"/>
                </a:moveTo>
                <a:lnTo>
                  <a:pt x="171704" y="92456"/>
                </a:lnTo>
                <a:lnTo>
                  <a:pt x="170687" y="96266"/>
                </a:lnTo>
                <a:lnTo>
                  <a:pt x="174244" y="102362"/>
                </a:lnTo>
                <a:lnTo>
                  <a:pt x="178054" y="103378"/>
                </a:lnTo>
                <a:lnTo>
                  <a:pt x="255809" y="58039"/>
                </a:lnTo>
                <a:lnTo>
                  <a:pt x="254126" y="58039"/>
                </a:lnTo>
                <a:lnTo>
                  <a:pt x="254126" y="57150"/>
                </a:lnTo>
                <a:lnTo>
                  <a:pt x="250951" y="57150"/>
                </a:lnTo>
                <a:lnTo>
                  <a:pt x="241590" y="51689"/>
                </a:lnTo>
                <a:close/>
              </a:path>
              <a:path w="266700" h="103504">
                <a:moveTo>
                  <a:pt x="230704" y="45339"/>
                </a:moveTo>
                <a:lnTo>
                  <a:pt x="0" y="45339"/>
                </a:lnTo>
                <a:lnTo>
                  <a:pt x="0" y="58039"/>
                </a:lnTo>
                <a:lnTo>
                  <a:pt x="230704" y="58039"/>
                </a:lnTo>
                <a:lnTo>
                  <a:pt x="241590" y="51689"/>
                </a:lnTo>
                <a:lnTo>
                  <a:pt x="230704" y="45339"/>
                </a:lnTo>
                <a:close/>
              </a:path>
              <a:path w="266700" h="103504">
                <a:moveTo>
                  <a:pt x="255809" y="45339"/>
                </a:moveTo>
                <a:lnTo>
                  <a:pt x="254126" y="45339"/>
                </a:lnTo>
                <a:lnTo>
                  <a:pt x="254126" y="58039"/>
                </a:lnTo>
                <a:lnTo>
                  <a:pt x="255809" y="58039"/>
                </a:lnTo>
                <a:lnTo>
                  <a:pt x="266700" y="51689"/>
                </a:lnTo>
                <a:lnTo>
                  <a:pt x="255809" y="45339"/>
                </a:lnTo>
                <a:close/>
              </a:path>
              <a:path w="266700" h="103504">
                <a:moveTo>
                  <a:pt x="250951" y="46228"/>
                </a:moveTo>
                <a:lnTo>
                  <a:pt x="241590" y="51689"/>
                </a:lnTo>
                <a:lnTo>
                  <a:pt x="250951" y="57150"/>
                </a:lnTo>
                <a:lnTo>
                  <a:pt x="250951" y="46228"/>
                </a:lnTo>
                <a:close/>
              </a:path>
              <a:path w="266700" h="103504">
                <a:moveTo>
                  <a:pt x="254126" y="46228"/>
                </a:moveTo>
                <a:lnTo>
                  <a:pt x="250951" y="46228"/>
                </a:lnTo>
                <a:lnTo>
                  <a:pt x="250951" y="57150"/>
                </a:lnTo>
                <a:lnTo>
                  <a:pt x="254126" y="57150"/>
                </a:lnTo>
                <a:lnTo>
                  <a:pt x="254126" y="46228"/>
                </a:lnTo>
                <a:close/>
              </a:path>
              <a:path w="266700" h="103504">
                <a:moveTo>
                  <a:pt x="178054" y="0"/>
                </a:moveTo>
                <a:lnTo>
                  <a:pt x="174244" y="1016"/>
                </a:lnTo>
                <a:lnTo>
                  <a:pt x="170687" y="7112"/>
                </a:lnTo>
                <a:lnTo>
                  <a:pt x="171704" y="10922"/>
                </a:lnTo>
                <a:lnTo>
                  <a:pt x="241590" y="51689"/>
                </a:lnTo>
                <a:lnTo>
                  <a:pt x="250951" y="46228"/>
                </a:lnTo>
                <a:lnTo>
                  <a:pt x="254126" y="46228"/>
                </a:lnTo>
                <a:lnTo>
                  <a:pt x="254126" y="45339"/>
                </a:lnTo>
                <a:lnTo>
                  <a:pt x="255809" y="45339"/>
                </a:lnTo>
                <a:lnTo>
                  <a:pt x="178054" y="0"/>
                </a:lnTo>
                <a:close/>
              </a:path>
            </a:pathLst>
          </a:custGeom>
          <a:solidFill>
            <a:srgbClr val="000000"/>
          </a:solidFill>
        </p:spPr>
        <p:txBody>
          <a:bodyPr wrap="square" lIns="0" tIns="0" rIns="0" bIns="0" rtlCol="0"/>
          <a:lstStyle/>
          <a:p>
            <a:endParaRPr sz="1634">
              <a:solidFill>
                <a:prstClr val="black"/>
              </a:solidFill>
            </a:endParaRPr>
          </a:p>
        </p:txBody>
      </p:sp>
      <p:sp>
        <p:nvSpPr>
          <p:cNvPr id="12" name="object 12"/>
          <p:cNvSpPr/>
          <p:nvPr/>
        </p:nvSpPr>
        <p:spPr>
          <a:xfrm>
            <a:off x="7675069" y="5386016"/>
            <a:ext cx="242047" cy="93937"/>
          </a:xfrm>
          <a:custGeom>
            <a:avLst/>
            <a:gdLst/>
            <a:ahLst/>
            <a:cxnLst/>
            <a:rect l="l" t="t" r="r" b="b"/>
            <a:pathLst>
              <a:path w="266700" h="103504">
                <a:moveTo>
                  <a:pt x="241590" y="51689"/>
                </a:moveTo>
                <a:lnTo>
                  <a:pt x="171703" y="92456"/>
                </a:lnTo>
                <a:lnTo>
                  <a:pt x="170688" y="96266"/>
                </a:lnTo>
                <a:lnTo>
                  <a:pt x="174244" y="102362"/>
                </a:lnTo>
                <a:lnTo>
                  <a:pt x="178053" y="103378"/>
                </a:lnTo>
                <a:lnTo>
                  <a:pt x="255809" y="58039"/>
                </a:lnTo>
                <a:lnTo>
                  <a:pt x="254126" y="58039"/>
                </a:lnTo>
                <a:lnTo>
                  <a:pt x="254126" y="57150"/>
                </a:lnTo>
                <a:lnTo>
                  <a:pt x="250951" y="57150"/>
                </a:lnTo>
                <a:lnTo>
                  <a:pt x="241590" y="51689"/>
                </a:lnTo>
                <a:close/>
              </a:path>
              <a:path w="266700" h="103504">
                <a:moveTo>
                  <a:pt x="230704" y="45339"/>
                </a:moveTo>
                <a:lnTo>
                  <a:pt x="0" y="45339"/>
                </a:lnTo>
                <a:lnTo>
                  <a:pt x="0" y="58039"/>
                </a:lnTo>
                <a:lnTo>
                  <a:pt x="230704" y="58039"/>
                </a:lnTo>
                <a:lnTo>
                  <a:pt x="241590" y="51689"/>
                </a:lnTo>
                <a:lnTo>
                  <a:pt x="230704" y="45339"/>
                </a:lnTo>
                <a:close/>
              </a:path>
              <a:path w="266700" h="103504">
                <a:moveTo>
                  <a:pt x="255809" y="45339"/>
                </a:moveTo>
                <a:lnTo>
                  <a:pt x="254126" y="45339"/>
                </a:lnTo>
                <a:lnTo>
                  <a:pt x="254126" y="58039"/>
                </a:lnTo>
                <a:lnTo>
                  <a:pt x="255809" y="58039"/>
                </a:lnTo>
                <a:lnTo>
                  <a:pt x="266700" y="51689"/>
                </a:lnTo>
                <a:lnTo>
                  <a:pt x="255809" y="45339"/>
                </a:lnTo>
                <a:close/>
              </a:path>
              <a:path w="266700" h="103504">
                <a:moveTo>
                  <a:pt x="250951" y="46228"/>
                </a:moveTo>
                <a:lnTo>
                  <a:pt x="241590" y="51689"/>
                </a:lnTo>
                <a:lnTo>
                  <a:pt x="250951" y="57150"/>
                </a:lnTo>
                <a:lnTo>
                  <a:pt x="250951" y="46228"/>
                </a:lnTo>
                <a:close/>
              </a:path>
              <a:path w="266700" h="103504">
                <a:moveTo>
                  <a:pt x="254126" y="46228"/>
                </a:moveTo>
                <a:lnTo>
                  <a:pt x="250951" y="46228"/>
                </a:lnTo>
                <a:lnTo>
                  <a:pt x="250951" y="57150"/>
                </a:lnTo>
                <a:lnTo>
                  <a:pt x="254126" y="57150"/>
                </a:lnTo>
                <a:lnTo>
                  <a:pt x="254126" y="46228"/>
                </a:lnTo>
                <a:close/>
              </a:path>
              <a:path w="266700" h="103504">
                <a:moveTo>
                  <a:pt x="178053" y="0"/>
                </a:moveTo>
                <a:lnTo>
                  <a:pt x="174244" y="1016"/>
                </a:lnTo>
                <a:lnTo>
                  <a:pt x="170688" y="7112"/>
                </a:lnTo>
                <a:lnTo>
                  <a:pt x="171703" y="10922"/>
                </a:lnTo>
                <a:lnTo>
                  <a:pt x="241590" y="51689"/>
                </a:lnTo>
                <a:lnTo>
                  <a:pt x="250951" y="46228"/>
                </a:lnTo>
                <a:lnTo>
                  <a:pt x="254126" y="46228"/>
                </a:lnTo>
                <a:lnTo>
                  <a:pt x="254126" y="45339"/>
                </a:lnTo>
                <a:lnTo>
                  <a:pt x="255809" y="45339"/>
                </a:lnTo>
                <a:lnTo>
                  <a:pt x="178053" y="0"/>
                </a:lnTo>
                <a:close/>
              </a:path>
            </a:pathLst>
          </a:custGeom>
          <a:solidFill>
            <a:srgbClr val="000000"/>
          </a:solidFill>
        </p:spPr>
        <p:txBody>
          <a:bodyPr wrap="square" lIns="0" tIns="0" rIns="0" bIns="0" rtlCol="0"/>
          <a:lstStyle/>
          <a:p>
            <a:endParaRPr sz="1634">
              <a:solidFill>
                <a:prstClr val="black"/>
              </a:solidFill>
            </a:endParaRPr>
          </a:p>
        </p:txBody>
      </p:sp>
      <p:sp>
        <p:nvSpPr>
          <p:cNvPr id="13" name="object 13"/>
          <p:cNvSpPr/>
          <p:nvPr/>
        </p:nvSpPr>
        <p:spPr>
          <a:xfrm>
            <a:off x="8361099" y="5386016"/>
            <a:ext cx="242047" cy="93937"/>
          </a:xfrm>
          <a:custGeom>
            <a:avLst/>
            <a:gdLst/>
            <a:ahLst/>
            <a:cxnLst/>
            <a:rect l="l" t="t" r="r" b="b"/>
            <a:pathLst>
              <a:path w="266700" h="103504">
                <a:moveTo>
                  <a:pt x="241590" y="51689"/>
                </a:moveTo>
                <a:lnTo>
                  <a:pt x="171703" y="92456"/>
                </a:lnTo>
                <a:lnTo>
                  <a:pt x="170688" y="96266"/>
                </a:lnTo>
                <a:lnTo>
                  <a:pt x="174244" y="102362"/>
                </a:lnTo>
                <a:lnTo>
                  <a:pt x="178053" y="103378"/>
                </a:lnTo>
                <a:lnTo>
                  <a:pt x="255809" y="58039"/>
                </a:lnTo>
                <a:lnTo>
                  <a:pt x="254126" y="58039"/>
                </a:lnTo>
                <a:lnTo>
                  <a:pt x="254126" y="57150"/>
                </a:lnTo>
                <a:lnTo>
                  <a:pt x="250951" y="57150"/>
                </a:lnTo>
                <a:lnTo>
                  <a:pt x="241590" y="51689"/>
                </a:lnTo>
                <a:close/>
              </a:path>
              <a:path w="266700" h="103504">
                <a:moveTo>
                  <a:pt x="230704" y="45339"/>
                </a:moveTo>
                <a:lnTo>
                  <a:pt x="0" y="45339"/>
                </a:lnTo>
                <a:lnTo>
                  <a:pt x="0" y="58039"/>
                </a:lnTo>
                <a:lnTo>
                  <a:pt x="230704" y="58039"/>
                </a:lnTo>
                <a:lnTo>
                  <a:pt x="241590" y="51689"/>
                </a:lnTo>
                <a:lnTo>
                  <a:pt x="230704" y="45339"/>
                </a:lnTo>
                <a:close/>
              </a:path>
              <a:path w="266700" h="103504">
                <a:moveTo>
                  <a:pt x="255809" y="45339"/>
                </a:moveTo>
                <a:lnTo>
                  <a:pt x="254126" y="45339"/>
                </a:lnTo>
                <a:lnTo>
                  <a:pt x="254126" y="58039"/>
                </a:lnTo>
                <a:lnTo>
                  <a:pt x="255809" y="58039"/>
                </a:lnTo>
                <a:lnTo>
                  <a:pt x="266700" y="51689"/>
                </a:lnTo>
                <a:lnTo>
                  <a:pt x="255809" y="45339"/>
                </a:lnTo>
                <a:close/>
              </a:path>
              <a:path w="266700" h="103504">
                <a:moveTo>
                  <a:pt x="250951" y="46228"/>
                </a:moveTo>
                <a:lnTo>
                  <a:pt x="241590" y="51689"/>
                </a:lnTo>
                <a:lnTo>
                  <a:pt x="250951" y="57150"/>
                </a:lnTo>
                <a:lnTo>
                  <a:pt x="250951" y="46228"/>
                </a:lnTo>
                <a:close/>
              </a:path>
              <a:path w="266700" h="103504">
                <a:moveTo>
                  <a:pt x="254126" y="46228"/>
                </a:moveTo>
                <a:lnTo>
                  <a:pt x="250951" y="46228"/>
                </a:lnTo>
                <a:lnTo>
                  <a:pt x="250951" y="57150"/>
                </a:lnTo>
                <a:lnTo>
                  <a:pt x="254126" y="57150"/>
                </a:lnTo>
                <a:lnTo>
                  <a:pt x="254126" y="46228"/>
                </a:lnTo>
                <a:close/>
              </a:path>
              <a:path w="266700" h="103504">
                <a:moveTo>
                  <a:pt x="178053" y="0"/>
                </a:moveTo>
                <a:lnTo>
                  <a:pt x="174244" y="1016"/>
                </a:lnTo>
                <a:lnTo>
                  <a:pt x="170688" y="7112"/>
                </a:lnTo>
                <a:lnTo>
                  <a:pt x="171703" y="10922"/>
                </a:lnTo>
                <a:lnTo>
                  <a:pt x="241590" y="51689"/>
                </a:lnTo>
                <a:lnTo>
                  <a:pt x="250951" y="46228"/>
                </a:lnTo>
                <a:lnTo>
                  <a:pt x="254126" y="46228"/>
                </a:lnTo>
                <a:lnTo>
                  <a:pt x="254126" y="45339"/>
                </a:lnTo>
                <a:lnTo>
                  <a:pt x="255809" y="45339"/>
                </a:lnTo>
                <a:lnTo>
                  <a:pt x="178053" y="0"/>
                </a:lnTo>
                <a:close/>
              </a:path>
            </a:pathLst>
          </a:custGeom>
          <a:solidFill>
            <a:srgbClr val="000000"/>
          </a:solidFill>
        </p:spPr>
        <p:txBody>
          <a:bodyPr wrap="square" lIns="0" tIns="0" rIns="0" bIns="0" rtlCol="0"/>
          <a:lstStyle/>
          <a:p>
            <a:endParaRPr sz="1634">
              <a:solidFill>
                <a:prstClr val="black"/>
              </a:solidFill>
            </a:endParaRPr>
          </a:p>
        </p:txBody>
      </p:sp>
      <p:sp>
        <p:nvSpPr>
          <p:cNvPr id="14" name="object 14"/>
          <p:cNvSpPr/>
          <p:nvPr/>
        </p:nvSpPr>
        <p:spPr>
          <a:xfrm>
            <a:off x="2874929" y="5507955"/>
            <a:ext cx="247810" cy="172891"/>
          </a:xfrm>
          <a:custGeom>
            <a:avLst/>
            <a:gdLst/>
            <a:ahLst/>
            <a:cxnLst/>
            <a:rect l="l" t="t" r="r" b="b"/>
            <a:pathLst>
              <a:path w="273050" h="190500">
                <a:moveTo>
                  <a:pt x="0" y="0"/>
                </a:moveTo>
                <a:lnTo>
                  <a:pt x="0" y="67818"/>
                </a:lnTo>
                <a:lnTo>
                  <a:pt x="593" y="78097"/>
                </a:lnTo>
                <a:lnTo>
                  <a:pt x="2365" y="88328"/>
                </a:lnTo>
                <a:lnTo>
                  <a:pt x="5304" y="98464"/>
                </a:lnTo>
                <a:lnTo>
                  <a:pt x="9398" y="108458"/>
                </a:lnTo>
                <a:lnTo>
                  <a:pt x="272796" y="190500"/>
                </a:lnTo>
                <a:lnTo>
                  <a:pt x="9398" y="40640"/>
                </a:lnTo>
                <a:lnTo>
                  <a:pt x="5304" y="30646"/>
                </a:lnTo>
                <a:lnTo>
                  <a:pt x="2365" y="20510"/>
                </a:lnTo>
                <a:lnTo>
                  <a:pt x="593" y="10279"/>
                </a:lnTo>
                <a:lnTo>
                  <a:pt x="0" y="0"/>
                </a:lnTo>
                <a:close/>
              </a:path>
            </a:pathLst>
          </a:custGeom>
          <a:solidFill>
            <a:srgbClr val="FFFFFF"/>
          </a:solidFill>
        </p:spPr>
        <p:txBody>
          <a:bodyPr wrap="square" lIns="0" tIns="0" rIns="0" bIns="0" rtlCol="0"/>
          <a:lstStyle/>
          <a:p>
            <a:endParaRPr sz="1634">
              <a:solidFill>
                <a:prstClr val="black"/>
              </a:solidFill>
            </a:endParaRPr>
          </a:p>
        </p:txBody>
      </p:sp>
      <p:sp>
        <p:nvSpPr>
          <p:cNvPr id="15" name="object 15"/>
          <p:cNvSpPr/>
          <p:nvPr/>
        </p:nvSpPr>
        <p:spPr>
          <a:xfrm>
            <a:off x="2874897" y="5365837"/>
            <a:ext cx="247810" cy="172891"/>
          </a:xfrm>
          <a:custGeom>
            <a:avLst/>
            <a:gdLst/>
            <a:ahLst/>
            <a:cxnLst/>
            <a:rect l="l" t="t" r="r" b="b"/>
            <a:pathLst>
              <a:path w="273050" h="190500">
                <a:moveTo>
                  <a:pt x="272832" y="0"/>
                </a:moveTo>
                <a:lnTo>
                  <a:pt x="228344" y="2089"/>
                </a:lnTo>
                <a:lnTo>
                  <a:pt x="154277" y="15517"/>
                </a:lnTo>
                <a:lnTo>
                  <a:pt x="102663" y="34165"/>
                </a:lnTo>
                <a:lnTo>
                  <a:pt x="60182" y="58510"/>
                </a:lnTo>
                <a:lnTo>
                  <a:pt x="28080" y="87433"/>
                </a:lnTo>
                <a:lnTo>
                  <a:pt x="7604" y="119817"/>
                </a:lnTo>
                <a:lnTo>
                  <a:pt x="0" y="154545"/>
                </a:lnTo>
                <a:lnTo>
                  <a:pt x="6513" y="190499"/>
                </a:lnTo>
                <a:lnTo>
                  <a:pt x="26973" y="156541"/>
                </a:lnTo>
                <a:lnTo>
                  <a:pt x="59444" y="126858"/>
                </a:lnTo>
                <a:lnTo>
                  <a:pt x="102097" y="102298"/>
                </a:lnTo>
                <a:lnTo>
                  <a:pt x="153099" y="83707"/>
                </a:lnTo>
                <a:lnTo>
                  <a:pt x="210622" y="71931"/>
                </a:lnTo>
                <a:lnTo>
                  <a:pt x="272832" y="67817"/>
                </a:lnTo>
                <a:lnTo>
                  <a:pt x="272832" y="0"/>
                </a:lnTo>
                <a:close/>
              </a:path>
            </a:pathLst>
          </a:custGeom>
          <a:solidFill>
            <a:srgbClr val="CDCDCD"/>
          </a:solidFill>
        </p:spPr>
        <p:txBody>
          <a:bodyPr wrap="square" lIns="0" tIns="0" rIns="0" bIns="0" rtlCol="0"/>
          <a:lstStyle/>
          <a:p>
            <a:endParaRPr sz="1634">
              <a:solidFill>
                <a:prstClr val="black"/>
              </a:solidFill>
            </a:endParaRPr>
          </a:p>
        </p:txBody>
      </p:sp>
      <p:sp>
        <p:nvSpPr>
          <p:cNvPr id="16" name="object 16"/>
          <p:cNvSpPr/>
          <p:nvPr/>
        </p:nvSpPr>
        <p:spPr>
          <a:xfrm>
            <a:off x="2874929" y="5365838"/>
            <a:ext cx="247810" cy="315237"/>
          </a:xfrm>
          <a:custGeom>
            <a:avLst/>
            <a:gdLst/>
            <a:ahLst/>
            <a:cxnLst/>
            <a:rect l="l" t="t" r="r" b="b"/>
            <a:pathLst>
              <a:path w="273050" h="347345">
                <a:moveTo>
                  <a:pt x="0" y="156590"/>
                </a:moveTo>
                <a:lnTo>
                  <a:pt x="593" y="166870"/>
                </a:lnTo>
                <a:lnTo>
                  <a:pt x="2365" y="177101"/>
                </a:lnTo>
                <a:lnTo>
                  <a:pt x="5304" y="187237"/>
                </a:lnTo>
                <a:lnTo>
                  <a:pt x="9398" y="197230"/>
                </a:lnTo>
                <a:lnTo>
                  <a:pt x="272796" y="347090"/>
                </a:lnTo>
                <a:lnTo>
                  <a:pt x="9398" y="265048"/>
                </a:lnTo>
                <a:lnTo>
                  <a:pt x="5304" y="255055"/>
                </a:lnTo>
                <a:lnTo>
                  <a:pt x="2365" y="244919"/>
                </a:lnTo>
                <a:lnTo>
                  <a:pt x="593" y="234688"/>
                </a:lnTo>
                <a:lnTo>
                  <a:pt x="0" y="224408"/>
                </a:lnTo>
                <a:lnTo>
                  <a:pt x="0" y="156590"/>
                </a:lnTo>
                <a:lnTo>
                  <a:pt x="27734" y="87724"/>
                </a:lnTo>
                <a:lnTo>
                  <a:pt x="59942" y="58649"/>
                </a:lnTo>
                <a:lnTo>
                  <a:pt x="102192" y="34399"/>
                </a:lnTo>
                <a:lnTo>
                  <a:pt x="152844" y="15915"/>
                </a:lnTo>
                <a:lnTo>
                  <a:pt x="210258" y="4135"/>
                </a:lnTo>
                <a:lnTo>
                  <a:pt x="272796" y="0"/>
                </a:lnTo>
                <a:lnTo>
                  <a:pt x="272796" y="67817"/>
                </a:lnTo>
                <a:lnTo>
                  <a:pt x="210585" y="71931"/>
                </a:lnTo>
                <a:lnTo>
                  <a:pt x="153063" y="83707"/>
                </a:lnTo>
                <a:lnTo>
                  <a:pt x="102060" y="102298"/>
                </a:lnTo>
                <a:lnTo>
                  <a:pt x="59407" y="126858"/>
                </a:lnTo>
                <a:lnTo>
                  <a:pt x="26936" y="156541"/>
                </a:lnTo>
                <a:lnTo>
                  <a:pt x="6477" y="190499"/>
                </a:lnTo>
              </a:path>
            </a:pathLst>
          </a:custGeom>
          <a:ln w="25908">
            <a:solidFill>
              <a:srgbClr val="385D89"/>
            </a:solidFill>
          </a:ln>
        </p:spPr>
        <p:txBody>
          <a:bodyPr wrap="square" lIns="0" tIns="0" rIns="0" bIns="0" rtlCol="0"/>
          <a:lstStyle/>
          <a:p>
            <a:endParaRPr sz="1634">
              <a:solidFill>
                <a:prstClr val="black"/>
              </a:solidFill>
            </a:endParaRPr>
          </a:p>
        </p:txBody>
      </p:sp>
      <p:sp>
        <p:nvSpPr>
          <p:cNvPr id="17" name="object 17"/>
          <p:cNvSpPr/>
          <p:nvPr/>
        </p:nvSpPr>
        <p:spPr>
          <a:xfrm>
            <a:off x="3428179" y="5474643"/>
            <a:ext cx="304288" cy="216690"/>
          </a:xfrm>
          <a:custGeom>
            <a:avLst/>
            <a:gdLst/>
            <a:ahLst/>
            <a:cxnLst/>
            <a:rect l="l" t="t" r="r" b="b"/>
            <a:pathLst>
              <a:path w="335280" h="238760">
                <a:moveTo>
                  <a:pt x="335280" y="0"/>
                </a:moveTo>
                <a:lnTo>
                  <a:pt x="314303" y="53907"/>
                </a:lnTo>
                <a:lnTo>
                  <a:pt x="256425" y="99520"/>
                </a:lnTo>
                <a:lnTo>
                  <a:pt x="216014" y="118129"/>
                </a:lnTo>
                <a:lnTo>
                  <a:pt x="169220" y="133359"/>
                </a:lnTo>
                <a:lnTo>
                  <a:pt x="116988" y="144776"/>
                </a:lnTo>
                <a:lnTo>
                  <a:pt x="60265" y="151945"/>
                </a:lnTo>
                <a:lnTo>
                  <a:pt x="0" y="154432"/>
                </a:lnTo>
                <a:lnTo>
                  <a:pt x="0" y="238252"/>
                </a:lnTo>
                <a:lnTo>
                  <a:pt x="60265" y="235765"/>
                </a:lnTo>
                <a:lnTo>
                  <a:pt x="116988" y="228596"/>
                </a:lnTo>
                <a:lnTo>
                  <a:pt x="169220" y="217179"/>
                </a:lnTo>
                <a:lnTo>
                  <a:pt x="216014" y="201949"/>
                </a:lnTo>
                <a:lnTo>
                  <a:pt x="256425" y="183340"/>
                </a:lnTo>
                <a:lnTo>
                  <a:pt x="289503" y="161788"/>
                </a:lnTo>
                <a:lnTo>
                  <a:pt x="329878" y="111593"/>
                </a:lnTo>
                <a:lnTo>
                  <a:pt x="335280" y="83820"/>
                </a:lnTo>
                <a:lnTo>
                  <a:pt x="335280" y="0"/>
                </a:lnTo>
                <a:close/>
              </a:path>
            </a:pathLst>
          </a:custGeom>
          <a:solidFill>
            <a:srgbClr val="CDCDCD"/>
          </a:solidFill>
        </p:spPr>
        <p:txBody>
          <a:bodyPr wrap="square" lIns="0" tIns="0" rIns="0" bIns="0" rtlCol="0"/>
          <a:lstStyle/>
          <a:p>
            <a:endParaRPr sz="1634">
              <a:solidFill>
                <a:prstClr val="black"/>
              </a:solidFill>
            </a:endParaRPr>
          </a:p>
        </p:txBody>
      </p:sp>
      <p:sp>
        <p:nvSpPr>
          <p:cNvPr id="18" name="object 18"/>
          <p:cNvSpPr/>
          <p:nvPr/>
        </p:nvSpPr>
        <p:spPr>
          <a:xfrm>
            <a:off x="3428179" y="5372645"/>
            <a:ext cx="304288" cy="318695"/>
          </a:xfrm>
          <a:custGeom>
            <a:avLst/>
            <a:gdLst/>
            <a:ahLst/>
            <a:cxnLst/>
            <a:rect l="l" t="t" r="r" b="b"/>
            <a:pathLst>
              <a:path w="335280" h="351154">
                <a:moveTo>
                  <a:pt x="335280" y="112395"/>
                </a:moveTo>
                <a:lnTo>
                  <a:pt x="314303" y="166302"/>
                </a:lnTo>
                <a:lnTo>
                  <a:pt x="256425" y="211915"/>
                </a:lnTo>
                <a:lnTo>
                  <a:pt x="216014" y="230524"/>
                </a:lnTo>
                <a:lnTo>
                  <a:pt x="169220" y="245754"/>
                </a:lnTo>
                <a:lnTo>
                  <a:pt x="116988" y="257171"/>
                </a:lnTo>
                <a:lnTo>
                  <a:pt x="60265" y="264340"/>
                </a:lnTo>
                <a:lnTo>
                  <a:pt x="0" y="266827"/>
                </a:lnTo>
                <a:lnTo>
                  <a:pt x="0" y="350647"/>
                </a:lnTo>
                <a:lnTo>
                  <a:pt x="60265" y="348160"/>
                </a:lnTo>
                <a:lnTo>
                  <a:pt x="116988" y="340991"/>
                </a:lnTo>
                <a:lnTo>
                  <a:pt x="169220" y="329574"/>
                </a:lnTo>
                <a:lnTo>
                  <a:pt x="216014" y="314344"/>
                </a:lnTo>
                <a:lnTo>
                  <a:pt x="256425" y="295735"/>
                </a:lnTo>
                <a:lnTo>
                  <a:pt x="289503" y="274183"/>
                </a:lnTo>
                <a:lnTo>
                  <a:pt x="329878" y="223988"/>
                </a:lnTo>
                <a:lnTo>
                  <a:pt x="335280" y="196215"/>
                </a:lnTo>
                <a:lnTo>
                  <a:pt x="335280" y="112395"/>
                </a:lnTo>
                <a:lnTo>
                  <a:pt x="334402" y="101280"/>
                </a:lnTo>
                <a:lnTo>
                  <a:pt x="331787" y="90249"/>
                </a:lnTo>
                <a:lnTo>
                  <a:pt x="327457" y="79337"/>
                </a:lnTo>
                <a:lnTo>
                  <a:pt x="321437" y="68580"/>
                </a:lnTo>
                <a:lnTo>
                  <a:pt x="321437" y="51181"/>
                </a:lnTo>
                <a:lnTo>
                  <a:pt x="0" y="0"/>
                </a:lnTo>
                <a:lnTo>
                  <a:pt x="321437" y="169799"/>
                </a:lnTo>
                <a:lnTo>
                  <a:pt x="321437" y="152400"/>
                </a:lnTo>
                <a:lnTo>
                  <a:pt x="321818" y="153035"/>
                </a:lnTo>
                <a:lnTo>
                  <a:pt x="322325" y="153670"/>
                </a:lnTo>
                <a:lnTo>
                  <a:pt x="322706" y="154305"/>
                </a:lnTo>
              </a:path>
            </a:pathLst>
          </a:custGeom>
          <a:ln w="25908">
            <a:solidFill>
              <a:srgbClr val="385D89"/>
            </a:solidFill>
          </a:ln>
        </p:spPr>
        <p:txBody>
          <a:bodyPr wrap="square" lIns="0" tIns="0" rIns="0" bIns="0" rtlCol="0"/>
          <a:lstStyle/>
          <a:p>
            <a:endParaRPr sz="1634">
              <a:solidFill>
                <a:prstClr val="black"/>
              </a:solidFill>
            </a:endParaRPr>
          </a:p>
        </p:txBody>
      </p:sp>
      <p:sp>
        <p:nvSpPr>
          <p:cNvPr id="19" name="object 19"/>
          <p:cNvSpPr/>
          <p:nvPr/>
        </p:nvSpPr>
        <p:spPr>
          <a:xfrm>
            <a:off x="7096930" y="4647995"/>
            <a:ext cx="2273513" cy="691563"/>
          </a:xfrm>
          <a:custGeom>
            <a:avLst/>
            <a:gdLst/>
            <a:ahLst/>
            <a:cxnLst/>
            <a:rect l="l" t="t" r="r" b="b"/>
            <a:pathLst>
              <a:path w="2505075" h="762000">
                <a:moveTo>
                  <a:pt x="1282064" y="2666"/>
                </a:moveTo>
                <a:lnTo>
                  <a:pt x="1339959" y="6999"/>
                </a:lnTo>
                <a:lnTo>
                  <a:pt x="1396885" y="13256"/>
                </a:lnTo>
                <a:lnTo>
                  <a:pt x="1452770" y="21387"/>
                </a:lnTo>
                <a:lnTo>
                  <a:pt x="1507547" y="31340"/>
                </a:lnTo>
                <a:lnTo>
                  <a:pt x="1561145" y="43065"/>
                </a:lnTo>
                <a:lnTo>
                  <a:pt x="1613495" y="56509"/>
                </a:lnTo>
                <a:lnTo>
                  <a:pt x="1664526" y="71623"/>
                </a:lnTo>
                <a:lnTo>
                  <a:pt x="1714170" y="88354"/>
                </a:lnTo>
                <a:lnTo>
                  <a:pt x="1762357" y="106651"/>
                </a:lnTo>
                <a:lnTo>
                  <a:pt x="1809016" y="126463"/>
                </a:lnTo>
                <a:lnTo>
                  <a:pt x="1854078" y="147740"/>
                </a:lnTo>
                <a:lnTo>
                  <a:pt x="1897474" y="170428"/>
                </a:lnTo>
                <a:lnTo>
                  <a:pt x="1939134" y="194479"/>
                </a:lnTo>
                <a:lnTo>
                  <a:pt x="1978988" y="219839"/>
                </a:lnTo>
                <a:lnTo>
                  <a:pt x="2016966" y="246459"/>
                </a:lnTo>
                <a:lnTo>
                  <a:pt x="2052999" y="274286"/>
                </a:lnTo>
                <a:lnTo>
                  <a:pt x="2087017" y="303270"/>
                </a:lnTo>
                <a:lnTo>
                  <a:pt x="2118951" y="333359"/>
                </a:lnTo>
                <a:lnTo>
                  <a:pt x="2148730" y="364503"/>
                </a:lnTo>
                <a:lnTo>
                  <a:pt x="2176286" y="396649"/>
                </a:lnTo>
                <a:lnTo>
                  <a:pt x="2201547" y="429747"/>
                </a:lnTo>
                <a:lnTo>
                  <a:pt x="2224446" y="463745"/>
                </a:lnTo>
                <a:lnTo>
                  <a:pt x="2244911" y="498592"/>
                </a:lnTo>
                <a:lnTo>
                  <a:pt x="2262874" y="534238"/>
                </a:lnTo>
                <a:lnTo>
                  <a:pt x="2278265" y="570630"/>
                </a:lnTo>
                <a:lnTo>
                  <a:pt x="2291013" y="607718"/>
                </a:lnTo>
                <a:lnTo>
                  <a:pt x="2301050" y="645450"/>
                </a:lnTo>
                <a:lnTo>
                  <a:pt x="2308306" y="683775"/>
                </a:lnTo>
                <a:lnTo>
                  <a:pt x="2312710" y="722642"/>
                </a:lnTo>
                <a:lnTo>
                  <a:pt x="2314193" y="762000"/>
                </a:lnTo>
                <a:lnTo>
                  <a:pt x="2504693" y="762000"/>
                </a:lnTo>
                <a:lnTo>
                  <a:pt x="2499218" y="686413"/>
                </a:lnTo>
                <a:lnTo>
                  <a:pt x="2483137" y="612934"/>
                </a:lnTo>
                <a:lnTo>
                  <a:pt x="2456965" y="541910"/>
                </a:lnTo>
                <a:lnTo>
                  <a:pt x="2440257" y="507429"/>
                </a:lnTo>
                <a:lnTo>
                  <a:pt x="2421221" y="473692"/>
                </a:lnTo>
                <a:lnTo>
                  <a:pt x="2399920" y="440744"/>
                </a:lnTo>
                <a:lnTo>
                  <a:pt x="2376419" y="408627"/>
                </a:lnTo>
                <a:lnTo>
                  <a:pt x="2350784" y="377387"/>
                </a:lnTo>
                <a:lnTo>
                  <a:pt x="2323078" y="347066"/>
                </a:lnTo>
                <a:lnTo>
                  <a:pt x="2293366" y="317708"/>
                </a:lnTo>
                <a:lnTo>
                  <a:pt x="2261712" y="289357"/>
                </a:lnTo>
                <a:lnTo>
                  <a:pt x="2228182" y="262057"/>
                </a:lnTo>
                <a:lnTo>
                  <a:pt x="2192840" y="235850"/>
                </a:lnTo>
                <a:lnTo>
                  <a:pt x="2155750" y="210781"/>
                </a:lnTo>
                <a:lnTo>
                  <a:pt x="2116977" y="186893"/>
                </a:lnTo>
                <a:lnTo>
                  <a:pt x="2076585" y="164230"/>
                </a:lnTo>
                <a:lnTo>
                  <a:pt x="2034640" y="142835"/>
                </a:lnTo>
                <a:lnTo>
                  <a:pt x="1991205" y="122753"/>
                </a:lnTo>
                <a:lnTo>
                  <a:pt x="1946345" y="104027"/>
                </a:lnTo>
                <a:lnTo>
                  <a:pt x="1900125" y="86700"/>
                </a:lnTo>
                <a:lnTo>
                  <a:pt x="1852609" y="70816"/>
                </a:lnTo>
                <a:lnTo>
                  <a:pt x="1803862" y="56418"/>
                </a:lnTo>
                <a:lnTo>
                  <a:pt x="1753949" y="43552"/>
                </a:lnTo>
                <a:lnTo>
                  <a:pt x="1702934" y="32259"/>
                </a:lnTo>
                <a:lnTo>
                  <a:pt x="1650881" y="22584"/>
                </a:lnTo>
                <a:lnTo>
                  <a:pt x="1597855" y="14570"/>
                </a:lnTo>
                <a:lnTo>
                  <a:pt x="1543921" y="8261"/>
                </a:lnTo>
                <a:lnTo>
                  <a:pt x="1489143" y="3700"/>
                </a:lnTo>
                <a:lnTo>
                  <a:pt x="1433586" y="932"/>
                </a:lnTo>
                <a:lnTo>
                  <a:pt x="1377314" y="0"/>
                </a:lnTo>
                <a:lnTo>
                  <a:pt x="1186814" y="0"/>
                </a:lnTo>
                <a:lnTo>
                  <a:pt x="1129974" y="960"/>
                </a:lnTo>
                <a:lnTo>
                  <a:pt x="1073747" y="3815"/>
                </a:lnTo>
                <a:lnTo>
                  <a:pt x="1018212" y="8523"/>
                </a:lnTo>
                <a:lnTo>
                  <a:pt x="963447" y="15043"/>
                </a:lnTo>
                <a:lnTo>
                  <a:pt x="909530" y="23335"/>
                </a:lnTo>
                <a:lnTo>
                  <a:pt x="856537" y="33358"/>
                </a:lnTo>
                <a:lnTo>
                  <a:pt x="804548" y="45071"/>
                </a:lnTo>
                <a:lnTo>
                  <a:pt x="753640" y="58434"/>
                </a:lnTo>
                <a:lnTo>
                  <a:pt x="703890" y="73406"/>
                </a:lnTo>
                <a:lnTo>
                  <a:pt x="655377" y="89945"/>
                </a:lnTo>
                <a:lnTo>
                  <a:pt x="608178" y="108011"/>
                </a:lnTo>
                <a:lnTo>
                  <a:pt x="562372" y="127564"/>
                </a:lnTo>
                <a:lnTo>
                  <a:pt x="518035" y="148562"/>
                </a:lnTo>
                <a:lnTo>
                  <a:pt x="475246" y="170966"/>
                </a:lnTo>
                <a:lnTo>
                  <a:pt x="434083" y="194733"/>
                </a:lnTo>
                <a:lnTo>
                  <a:pt x="394624" y="219823"/>
                </a:lnTo>
                <a:lnTo>
                  <a:pt x="356945" y="246197"/>
                </a:lnTo>
                <a:lnTo>
                  <a:pt x="321126" y="273812"/>
                </a:lnTo>
                <a:lnTo>
                  <a:pt x="287244" y="302627"/>
                </a:lnTo>
                <a:lnTo>
                  <a:pt x="255376" y="332604"/>
                </a:lnTo>
                <a:lnTo>
                  <a:pt x="225601" y="363699"/>
                </a:lnTo>
                <a:lnTo>
                  <a:pt x="197996" y="395874"/>
                </a:lnTo>
                <a:lnTo>
                  <a:pt x="172639" y="429086"/>
                </a:lnTo>
                <a:lnTo>
                  <a:pt x="149608" y="463296"/>
                </a:lnTo>
                <a:lnTo>
                  <a:pt x="128981" y="498461"/>
                </a:lnTo>
                <a:lnTo>
                  <a:pt x="110836" y="534543"/>
                </a:lnTo>
                <a:lnTo>
                  <a:pt x="95250" y="571500"/>
                </a:lnTo>
                <a:lnTo>
                  <a:pt x="0" y="571500"/>
                </a:lnTo>
                <a:lnTo>
                  <a:pt x="154686" y="762000"/>
                </a:lnTo>
                <a:lnTo>
                  <a:pt x="381000" y="571500"/>
                </a:lnTo>
                <a:lnTo>
                  <a:pt x="285750" y="571500"/>
                </a:lnTo>
                <a:lnTo>
                  <a:pt x="301336" y="534543"/>
                </a:lnTo>
                <a:lnTo>
                  <a:pt x="319481" y="498461"/>
                </a:lnTo>
                <a:lnTo>
                  <a:pt x="340108" y="463296"/>
                </a:lnTo>
                <a:lnTo>
                  <a:pt x="363139" y="429086"/>
                </a:lnTo>
                <a:lnTo>
                  <a:pt x="388496" y="395874"/>
                </a:lnTo>
                <a:lnTo>
                  <a:pt x="416101" y="363699"/>
                </a:lnTo>
                <a:lnTo>
                  <a:pt x="445876" y="332604"/>
                </a:lnTo>
                <a:lnTo>
                  <a:pt x="477744" y="302627"/>
                </a:lnTo>
                <a:lnTo>
                  <a:pt x="511626" y="273812"/>
                </a:lnTo>
                <a:lnTo>
                  <a:pt x="547445" y="246197"/>
                </a:lnTo>
                <a:lnTo>
                  <a:pt x="585124" y="219823"/>
                </a:lnTo>
                <a:lnTo>
                  <a:pt x="624583" y="194733"/>
                </a:lnTo>
                <a:lnTo>
                  <a:pt x="665746" y="170966"/>
                </a:lnTo>
                <a:lnTo>
                  <a:pt x="708535" y="148562"/>
                </a:lnTo>
                <a:lnTo>
                  <a:pt x="752872" y="127564"/>
                </a:lnTo>
                <a:lnTo>
                  <a:pt x="798678" y="108011"/>
                </a:lnTo>
                <a:lnTo>
                  <a:pt x="845877" y="89945"/>
                </a:lnTo>
                <a:lnTo>
                  <a:pt x="894390" y="73406"/>
                </a:lnTo>
                <a:lnTo>
                  <a:pt x="944140" y="58434"/>
                </a:lnTo>
                <a:lnTo>
                  <a:pt x="995048" y="45071"/>
                </a:lnTo>
                <a:lnTo>
                  <a:pt x="1047037" y="33358"/>
                </a:lnTo>
                <a:lnTo>
                  <a:pt x="1100030" y="23335"/>
                </a:lnTo>
                <a:lnTo>
                  <a:pt x="1153947" y="15043"/>
                </a:lnTo>
                <a:lnTo>
                  <a:pt x="1208712" y="8523"/>
                </a:lnTo>
                <a:lnTo>
                  <a:pt x="1264247" y="3815"/>
                </a:lnTo>
                <a:lnTo>
                  <a:pt x="1320474" y="960"/>
                </a:lnTo>
                <a:lnTo>
                  <a:pt x="1377314" y="0"/>
                </a:lnTo>
              </a:path>
            </a:pathLst>
          </a:custGeom>
          <a:ln w="25908">
            <a:solidFill>
              <a:srgbClr val="385D89"/>
            </a:solidFill>
          </a:ln>
        </p:spPr>
        <p:txBody>
          <a:bodyPr wrap="square" lIns="0" tIns="0" rIns="0" bIns="0" rtlCol="0"/>
          <a:lstStyle/>
          <a:p>
            <a:endParaRPr sz="1634">
              <a:solidFill>
                <a:prstClr val="black"/>
              </a:solidFill>
            </a:endParaRPr>
          </a:p>
        </p:txBody>
      </p:sp>
      <p:sp>
        <p:nvSpPr>
          <p:cNvPr id="20" name="object 20"/>
          <p:cNvSpPr/>
          <p:nvPr/>
        </p:nvSpPr>
        <p:spPr>
          <a:xfrm>
            <a:off x="5871011" y="4535962"/>
            <a:ext cx="3499309" cy="829876"/>
          </a:xfrm>
          <a:custGeom>
            <a:avLst/>
            <a:gdLst/>
            <a:ahLst/>
            <a:cxnLst/>
            <a:rect l="l" t="t" r="r" b="b"/>
            <a:pathLst>
              <a:path w="3855720" h="914400">
                <a:moveTo>
                  <a:pt x="1956561" y="1904"/>
                </a:moveTo>
                <a:lnTo>
                  <a:pt x="2020275" y="4576"/>
                </a:lnTo>
                <a:lnTo>
                  <a:pt x="2083307" y="8370"/>
                </a:lnTo>
                <a:lnTo>
                  <a:pt x="2145619" y="13266"/>
                </a:lnTo>
                <a:lnTo>
                  <a:pt x="2207175" y="19244"/>
                </a:lnTo>
                <a:lnTo>
                  <a:pt x="2267939" y="26284"/>
                </a:lnTo>
                <a:lnTo>
                  <a:pt x="2327873" y="34365"/>
                </a:lnTo>
                <a:lnTo>
                  <a:pt x="2386940" y="43467"/>
                </a:lnTo>
                <a:lnTo>
                  <a:pt x="2445105" y="53571"/>
                </a:lnTo>
                <a:lnTo>
                  <a:pt x="2502329" y="64656"/>
                </a:lnTo>
                <a:lnTo>
                  <a:pt x="2558577" y="76702"/>
                </a:lnTo>
                <a:lnTo>
                  <a:pt x="2613810" y="89689"/>
                </a:lnTo>
                <a:lnTo>
                  <a:pt x="2667994" y="103597"/>
                </a:lnTo>
                <a:lnTo>
                  <a:pt x="2721089" y="118406"/>
                </a:lnTo>
                <a:lnTo>
                  <a:pt x="2773061" y="134095"/>
                </a:lnTo>
                <a:lnTo>
                  <a:pt x="2823872" y="150644"/>
                </a:lnTo>
                <a:lnTo>
                  <a:pt x="2873485" y="168034"/>
                </a:lnTo>
                <a:lnTo>
                  <a:pt x="2921864" y="186244"/>
                </a:lnTo>
                <a:lnTo>
                  <a:pt x="2968971" y="205254"/>
                </a:lnTo>
                <a:lnTo>
                  <a:pt x="3014769" y="225044"/>
                </a:lnTo>
                <a:lnTo>
                  <a:pt x="3059223" y="245594"/>
                </a:lnTo>
                <a:lnTo>
                  <a:pt x="3102295" y="266884"/>
                </a:lnTo>
                <a:lnTo>
                  <a:pt x="3143948" y="288893"/>
                </a:lnTo>
                <a:lnTo>
                  <a:pt x="3184146" y="311601"/>
                </a:lnTo>
                <a:lnTo>
                  <a:pt x="3222851" y="334989"/>
                </a:lnTo>
                <a:lnTo>
                  <a:pt x="3260027" y="359036"/>
                </a:lnTo>
                <a:lnTo>
                  <a:pt x="3295637" y="383722"/>
                </a:lnTo>
                <a:lnTo>
                  <a:pt x="3329645" y="409027"/>
                </a:lnTo>
                <a:lnTo>
                  <a:pt x="3362012" y="434930"/>
                </a:lnTo>
                <a:lnTo>
                  <a:pt x="3392704" y="461413"/>
                </a:lnTo>
                <a:lnTo>
                  <a:pt x="3421682" y="488453"/>
                </a:lnTo>
                <a:lnTo>
                  <a:pt x="3448910" y="516033"/>
                </a:lnTo>
                <a:lnTo>
                  <a:pt x="3497968" y="572726"/>
                </a:lnTo>
                <a:lnTo>
                  <a:pt x="3539585" y="631331"/>
                </a:lnTo>
                <a:lnTo>
                  <a:pt x="3573465" y="691687"/>
                </a:lnTo>
                <a:lnTo>
                  <a:pt x="3599313" y="753634"/>
                </a:lnTo>
                <a:lnTo>
                  <a:pt x="3616836" y="817009"/>
                </a:lnTo>
                <a:lnTo>
                  <a:pt x="3625739" y="881653"/>
                </a:lnTo>
                <a:lnTo>
                  <a:pt x="3626865" y="914399"/>
                </a:lnTo>
                <a:lnTo>
                  <a:pt x="3855465" y="914399"/>
                </a:lnTo>
                <a:lnTo>
                  <a:pt x="3851172" y="850481"/>
                </a:lnTo>
                <a:lnTo>
                  <a:pt x="3838482" y="787744"/>
                </a:lnTo>
                <a:lnTo>
                  <a:pt x="3817678" y="726336"/>
                </a:lnTo>
                <a:lnTo>
                  <a:pt x="3789042" y="666401"/>
                </a:lnTo>
                <a:lnTo>
                  <a:pt x="3752858" y="608084"/>
                </a:lnTo>
                <a:lnTo>
                  <a:pt x="3709409" y="551530"/>
                </a:lnTo>
                <a:lnTo>
                  <a:pt x="3658978" y="496885"/>
                </a:lnTo>
                <a:lnTo>
                  <a:pt x="3631233" y="470323"/>
                </a:lnTo>
                <a:lnTo>
                  <a:pt x="3601848" y="444293"/>
                </a:lnTo>
                <a:lnTo>
                  <a:pt x="3570860" y="418813"/>
                </a:lnTo>
                <a:lnTo>
                  <a:pt x="3538303" y="393900"/>
                </a:lnTo>
                <a:lnTo>
                  <a:pt x="3504212" y="369574"/>
                </a:lnTo>
                <a:lnTo>
                  <a:pt x="3468624" y="345851"/>
                </a:lnTo>
                <a:lnTo>
                  <a:pt x="3431573" y="322751"/>
                </a:lnTo>
                <a:lnTo>
                  <a:pt x="3393096" y="300292"/>
                </a:lnTo>
                <a:lnTo>
                  <a:pt x="3353227" y="278490"/>
                </a:lnTo>
                <a:lnTo>
                  <a:pt x="3312001" y="257366"/>
                </a:lnTo>
                <a:lnTo>
                  <a:pt x="3269455" y="236936"/>
                </a:lnTo>
                <a:lnTo>
                  <a:pt x="3225623" y="217220"/>
                </a:lnTo>
                <a:lnTo>
                  <a:pt x="3180540" y="198234"/>
                </a:lnTo>
                <a:lnTo>
                  <a:pt x="3134244" y="179998"/>
                </a:lnTo>
                <a:lnTo>
                  <a:pt x="3086767" y="162529"/>
                </a:lnTo>
                <a:lnTo>
                  <a:pt x="3038147" y="145846"/>
                </a:lnTo>
                <a:lnTo>
                  <a:pt x="2988418" y="129966"/>
                </a:lnTo>
                <a:lnTo>
                  <a:pt x="2937616" y="114908"/>
                </a:lnTo>
                <a:lnTo>
                  <a:pt x="2885777" y="100691"/>
                </a:lnTo>
                <a:lnTo>
                  <a:pt x="2832934" y="87331"/>
                </a:lnTo>
                <a:lnTo>
                  <a:pt x="2779125" y="74847"/>
                </a:lnTo>
                <a:lnTo>
                  <a:pt x="2724384" y="63258"/>
                </a:lnTo>
                <a:lnTo>
                  <a:pt x="2668747" y="52582"/>
                </a:lnTo>
                <a:lnTo>
                  <a:pt x="2612248" y="42836"/>
                </a:lnTo>
                <a:lnTo>
                  <a:pt x="2554925" y="34039"/>
                </a:lnTo>
                <a:lnTo>
                  <a:pt x="2496811" y="26209"/>
                </a:lnTo>
                <a:lnTo>
                  <a:pt x="2437942" y="19365"/>
                </a:lnTo>
                <a:lnTo>
                  <a:pt x="2378354" y="13523"/>
                </a:lnTo>
                <a:lnTo>
                  <a:pt x="2318082" y="8703"/>
                </a:lnTo>
                <a:lnTo>
                  <a:pt x="2257161" y="4922"/>
                </a:lnTo>
                <a:lnTo>
                  <a:pt x="2195627" y="2200"/>
                </a:lnTo>
                <a:lnTo>
                  <a:pt x="2133516" y="553"/>
                </a:lnTo>
                <a:lnTo>
                  <a:pt x="2070861" y="0"/>
                </a:lnTo>
                <a:lnTo>
                  <a:pt x="1842261" y="0"/>
                </a:lnTo>
                <a:lnTo>
                  <a:pt x="1781425" y="526"/>
                </a:lnTo>
                <a:lnTo>
                  <a:pt x="1721013" y="2095"/>
                </a:lnTo>
                <a:lnTo>
                  <a:pt x="1661064" y="4692"/>
                </a:lnTo>
                <a:lnTo>
                  <a:pt x="1601615" y="8301"/>
                </a:lnTo>
                <a:lnTo>
                  <a:pt x="1542704" y="12908"/>
                </a:lnTo>
                <a:lnTo>
                  <a:pt x="1484369" y="18498"/>
                </a:lnTo>
                <a:lnTo>
                  <a:pt x="1426648" y="25055"/>
                </a:lnTo>
                <a:lnTo>
                  <a:pt x="1369580" y="32564"/>
                </a:lnTo>
                <a:lnTo>
                  <a:pt x="1313201" y="41011"/>
                </a:lnTo>
                <a:lnTo>
                  <a:pt x="1257550" y="50381"/>
                </a:lnTo>
                <a:lnTo>
                  <a:pt x="1202664" y="60658"/>
                </a:lnTo>
                <a:lnTo>
                  <a:pt x="1148582" y="71827"/>
                </a:lnTo>
                <a:lnTo>
                  <a:pt x="1095341" y="83873"/>
                </a:lnTo>
                <a:lnTo>
                  <a:pt x="1042979" y="96782"/>
                </a:lnTo>
                <a:lnTo>
                  <a:pt x="991535" y="110538"/>
                </a:lnTo>
                <a:lnTo>
                  <a:pt x="941045" y="125126"/>
                </a:lnTo>
                <a:lnTo>
                  <a:pt x="891548" y="140531"/>
                </a:lnTo>
                <a:lnTo>
                  <a:pt x="843083" y="156739"/>
                </a:lnTo>
                <a:lnTo>
                  <a:pt x="795685" y="173733"/>
                </a:lnTo>
                <a:lnTo>
                  <a:pt x="749395" y="191500"/>
                </a:lnTo>
                <a:lnTo>
                  <a:pt x="704249" y="210023"/>
                </a:lnTo>
                <a:lnTo>
                  <a:pt x="660285" y="229289"/>
                </a:lnTo>
                <a:lnTo>
                  <a:pt x="617541" y="249281"/>
                </a:lnTo>
                <a:lnTo>
                  <a:pt x="576055" y="269985"/>
                </a:lnTo>
                <a:lnTo>
                  <a:pt x="535866" y="291386"/>
                </a:lnTo>
                <a:lnTo>
                  <a:pt x="497010" y="313469"/>
                </a:lnTo>
                <a:lnTo>
                  <a:pt x="459526" y="336219"/>
                </a:lnTo>
                <a:lnTo>
                  <a:pt x="423451" y="359620"/>
                </a:lnTo>
                <a:lnTo>
                  <a:pt x="388824" y="383659"/>
                </a:lnTo>
                <a:lnTo>
                  <a:pt x="355683" y="408318"/>
                </a:lnTo>
                <a:lnTo>
                  <a:pt x="324065" y="433585"/>
                </a:lnTo>
                <a:lnTo>
                  <a:pt x="294008" y="459443"/>
                </a:lnTo>
                <a:lnTo>
                  <a:pt x="265550" y="485877"/>
                </a:lnTo>
                <a:lnTo>
                  <a:pt x="213582" y="540416"/>
                </a:lnTo>
                <a:lnTo>
                  <a:pt x="168466" y="597080"/>
                </a:lnTo>
                <a:lnTo>
                  <a:pt x="130503" y="655750"/>
                </a:lnTo>
                <a:lnTo>
                  <a:pt x="114300" y="685799"/>
                </a:lnTo>
                <a:lnTo>
                  <a:pt x="0" y="685799"/>
                </a:lnTo>
                <a:lnTo>
                  <a:pt x="171957" y="914399"/>
                </a:lnTo>
                <a:lnTo>
                  <a:pt x="457200" y="685799"/>
                </a:lnTo>
                <a:lnTo>
                  <a:pt x="342900" y="685799"/>
                </a:lnTo>
                <a:lnTo>
                  <a:pt x="359103" y="655750"/>
                </a:lnTo>
                <a:lnTo>
                  <a:pt x="397066" y="597080"/>
                </a:lnTo>
                <a:lnTo>
                  <a:pt x="442182" y="540416"/>
                </a:lnTo>
                <a:lnTo>
                  <a:pt x="494150" y="485877"/>
                </a:lnTo>
                <a:lnTo>
                  <a:pt x="522608" y="459443"/>
                </a:lnTo>
                <a:lnTo>
                  <a:pt x="552665" y="433585"/>
                </a:lnTo>
                <a:lnTo>
                  <a:pt x="584283" y="408318"/>
                </a:lnTo>
                <a:lnTo>
                  <a:pt x="617424" y="383659"/>
                </a:lnTo>
                <a:lnTo>
                  <a:pt x="652051" y="359620"/>
                </a:lnTo>
                <a:lnTo>
                  <a:pt x="688126" y="336219"/>
                </a:lnTo>
                <a:lnTo>
                  <a:pt x="725610" y="313469"/>
                </a:lnTo>
                <a:lnTo>
                  <a:pt x="764466" y="291386"/>
                </a:lnTo>
                <a:lnTo>
                  <a:pt x="804655" y="269985"/>
                </a:lnTo>
                <a:lnTo>
                  <a:pt x="846141" y="249281"/>
                </a:lnTo>
                <a:lnTo>
                  <a:pt x="888885" y="229289"/>
                </a:lnTo>
                <a:lnTo>
                  <a:pt x="932849" y="210023"/>
                </a:lnTo>
                <a:lnTo>
                  <a:pt x="977995" y="191500"/>
                </a:lnTo>
                <a:lnTo>
                  <a:pt x="1024285" y="173733"/>
                </a:lnTo>
                <a:lnTo>
                  <a:pt x="1071683" y="156739"/>
                </a:lnTo>
                <a:lnTo>
                  <a:pt x="1120148" y="140531"/>
                </a:lnTo>
                <a:lnTo>
                  <a:pt x="1169645" y="125126"/>
                </a:lnTo>
                <a:lnTo>
                  <a:pt x="1220135" y="110538"/>
                </a:lnTo>
                <a:lnTo>
                  <a:pt x="1271579" y="96782"/>
                </a:lnTo>
                <a:lnTo>
                  <a:pt x="1323941" y="83873"/>
                </a:lnTo>
                <a:lnTo>
                  <a:pt x="1377182" y="71827"/>
                </a:lnTo>
                <a:lnTo>
                  <a:pt x="1431264" y="60658"/>
                </a:lnTo>
                <a:lnTo>
                  <a:pt x="1486150" y="50381"/>
                </a:lnTo>
                <a:lnTo>
                  <a:pt x="1541801" y="41011"/>
                </a:lnTo>
                <a:lnTo>
                  <a:pt x="1598180" y="32564"/>
                </a:lnTo>
                <a:lnTo>
                  <a:pt x="1655248" y="25055"/>
                </a:lnTo>
                <a:lnTo>
                  <a:pt x="1712969" y="18498"/>
                </a:lnTo>
                <a:lnTo>
                  <a:pt x="1771304" y="12908"/>
                </a:lnTo>
                <a:lnTo>
                  <a:pt x="1830215" y="8301"/>
                </a:lnTo>
                <a:lnTo>
                  <a:pt x="1889664" y="4692"/>
                </a:lnTo>
                <a:lnTo>
                  <a:pt x="1949613" y="2095"/>
                </a:lnTo>
                <a:lnTo>
                  <a:pt x="2010025" y="526"/>
                </a:lnTo>
                <a:lnTo>
                  <a:pt x="2070861" y="0"/>
                </a:lnTo>
              </a:path>
            </a:pathLst>
          </a:custGeom>
          <a:ln w="25908">
            <a:solidFill>
              <a:srgbClr val="385D89"/>
            </a:solidFill>
          </a:ln>
        </p:spPr>
        <p:txBody>
          <a:bodyPr wrap="square" lIns="0" tIns="0" rIns="0" bIns="0" rtlCol="0"/>
          <a:lstStyle/>
          <a:p>
            <a:endParaRPr sz="1634">
              <a:solidFill>
                <a:prstClr val="black"/>
              </a:solidFill>
            </a:endParaRPr>
          </a:p>
        </p:txBody>
      </p:sp>
    </p:spTree>
    <p:extLst>
      <p:ext uri="{BB962C8B-B14F-4D97-AF65-F5344CB8AC3E}">
        <p14:creationId xmlns:p14="http://schemas.microsoft.com/office/powerpoint/2010/main" val="33350148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Philosophical</a:t>
            </a:r>
            <a:r>
              <a:rPr lang="nb-NO" dirty="0" smtClean="0"/>
              <a:t> </a:t>
            </a:r>
            <a:r>
              <a:rPr lang="nb-NO" dirty="0" err="1" smtClean="0"/>
              <a:t>assumptions</a:t>
            </a:r>
            <a:r>
              <a:rPr lang="nb-NO" dirty="0" smtClean="0"/>
              <a:t>; </a:t>
            </a:r>
            <a:r>
              <a:rPr lang="nb-NO" dirty="0" err="1" smtClean="0"/>
              <a:t>why</a:t>
            </a:r>
            <a:r>
              <a:rPr lang="nb-NO" dirty="0" smtClean="0"/>
              <a:t> </a:t>
            </a:r>
            <a:r>
              <a:rPr lang="nb-NO" dirty="0" err="1" smtClean="0"/>
              <a:t>bother</a:t>
            </a:r>
            <a:r>
              <a:rPr lang="nb-NO" dirty="0" smtClean="0"/>
              <a:t>?</a:t>
            </a:r>
            <a:endParaRPr lang="nb-NO" dirty="0"/>
          </a:p>
        </p:txBody>
      </p:sp>
      <p:sp>
        <p:nvSpPr>
          <p:cNvPr id="3" name="Content Placeholder 2"/>
          <p:cNvSpPr>
            <a:spLocks noGrp="1"/>
          </p:cNvSpPr>
          <p:nvPr>
            <p:ph idx="1"/>
          </p:nvPr>
        </p:nvSpPr>
        <p:spPr/>
        <p:txBody>
          <a:bodyPr/>
          <a:lstStyle/>
          <a:p>
            <a:r>
              <a:rPr lang="nb-NO" dirty="0" err="1" smtClean="0"/>
              <a:t>What</a:t>
            </a:r>
            <a:r>
              <a:rPr lang="nb-NO" dirty="0" smtClean="0"/>
              <a:t> is true? (</a:t>
            </a:r>
            <a:r>
              <a:rPr lang="nb-NO" dirty="0" err="1" smtClean="0"/>
              <a:t>ontology</a:t>
            </a:r>
            <a:r>
              <a:rPr lang="nb-NO" dirty="0" smtClean="0"/>
              <a:t>)</a:t>
            </a:r>
          </a:p>
          <a:p>
            <a:r>
              <a:rPr lang="nb-NO" dirty="0" err="1" smtClean="0"/>
              <a:t>What</a:t>
            </a:r>
            <a:r>
              <a:rPr lang="nb-NO" dirty="0" smtClean="0"/>
              <a:t> is </a:t>
            </a:r>
            <a:r>
              <a:rPr lang="nb-NO" dirty="0" err="1" smtClean="0"/>
              <a:t>knowledge</a:t>
            </a:r>
            <a:r>
              <a:rPr lang="nb-NO" dirty="0" smtClean="0"/>
              <a:t>? (</a:t>
            </a:r>
            <a:r>
              <a:rPr lang="nb-NO" dirty="0" err="1" smtClean="0"/>
              <a:t>epistemology</a:t>
            </a:r>
            <a:r>
              <a:rPr lang="nb-NO" dirty="0" smtClean="0"/>
              <a:t>)</a:t>
            </a:r>
          </a:p>
          <a:p>
            <a:endParaRPr lang="nb-NO" dirty="0"/>
          </a:p>
          <a:p>
            <a:endParaRPr lang="nb-NO" dirty="0" smtClean="0"/>
          </a:p>
          <a:p>
            <a:r>
              <a:rPr lang="nb-NO" dirty="0" err="1" smtClean="0"/>
              <a:t>Orlikowski</a:t>
            </a:r>
            <a:r>
              <a:rPr lang="nb-NO" dirty="0" smtClean="0"/>
              <a:t> and </a:t>
            </a:r>
            <a:r>
              <a:rPr lang="nb-NO" dirty="0" err="1" smtClean="0"/>
              <a:t>Baroudi</a:t>
            </a:r>
            <a:r>
              <a:rPr lang="nb-NO" dirty="0" smtClean="0"/>
              <a:t>: </a:t>
            </a:r>
            <a:r>
              <a:rPr lang="nb-NO" dirty="0" err="1" smtClean="0"/>
              <a:t>Studying</a:t>
            </a:r>
            <a:r>
              <a:rPr lang="nb-NO" dirty="0" smtClean="0"/>
              <a:t> Information Technology in Organizations: Research </a:t>
            </a:r>
            <a:r>
              <a:rPr lang="nb-NO" dirty="0" err="1" smtClean="0"/>
              <a:t>Approaches</a:t>
            </a:r>
            <a:r>
              <a:rPr lang="nb-NO" dirty="0" smtClean="0"/>
              <a:t> and </a:t>
            </a:r>
            <a:r>
              <a:rPr lang="nb-NO" dirty="0" err="1" smtClean="0"/>
              <a:t>Assumptions</a:t>
            </a:r>
            <a:endParaRPr lang="nb-NO" dirty="0"/>
          </a:p>
        </p:txBody>
      </p:sp>
    </p:spTree>
    <p:extLst>
      <p:ext uri="{BB962C8B-B14F-4D97-AF65-F5344CB8AC3E}">
        <p14:creationId xmlns:p14="http://schemas.microsoft.com/office/powerpoint/2010/main" val="3693901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Sample questions for </a:t>
            </a:r>
            <a:r>
              <a:rPr lang="nb-NO" dirty="0" err="1" smtClean="0"/>
              <a:t>discussion</a:t>
            </a:r>
            <a:endParaRPr lang="nb-NO" dirty="0"/>
          </a:p>
        </p:txBody>
      </p:sp>
      <p:sp>
        <p:nvSpPr>
          <p:cNvPr id="3" name="Content Placeholder 2"/>
          <p:cNvSpPr>
            <a:spLocks noGrp="1"/>
          </p:cNvSpPr>
          <p:nvPr>
            <p:ph idx="1"/>
          </p:nvPr>
        </p:nvSpPr>
        <p:spPr>
          <a:xfrm>
            <a:off x="838200" y="1825625"/>
            <a:ext cx="6998368" cy="4351338"/>
          </a:xfrm>
        </p:spPr>
        <p:txBody>
          <a:bodyPr>
            <a:normAutofit fontScale="85000" lnSpcReduction="20000"/>
          </a:bodyPr>
          <a:lstStyle/>
          <a:p>
            <a:r>
              <a:rPr lang="nb-NO" dirty="0" smtClean="0"/>
              <a:t>2+2=?</a:t>
            </a:r>
          </a:p>
          <a:p>
            <a:r>
              <a:rPr lang="nb-NO" dirty="0" smtClean="0"/>
              <a:t>How far is it to </a:t>
            </a:r>
            <a:r>
              <a:rPr lang="nb-NO" dirty="0" err="1" smtClean="0"/>
              <a:t>the</a:t>
            </a:r>
            <a:r>
              <a:rPr lang="nb-NO" dirty="0" smtClean="0"/>
              <a:t> </a:t>
            </a:r>
            <a:r>
              <a:rPr lang="nb-NO" dirty="0" err="1" smtClean="0"/>
              <a:t>moon</a:t>
            </a:r>
            <a:r>
              <a:rPr lang="nb-NO" dirty="0" smtClean="0"/>
              <a:t>?</a:t>
            </a:r>
          </a:p>
          <a:p>
            <a:r>
              <a:rPr lang="nb-NO" dirty="0" err="1" smtClean="0"/>
              <a:t>What</a:t>
            </a:r>
            <a:r>
              <a:rPr lang="nb-NO" dirty="0" smtClean="0"/>
              <a:t> is </a:t>
            </a:r>
            <a:r>
              <a:rPr lang="nb-NO" dirty="0" err="1" smtClean="0"/>
              <a:t>your</a:t>
            </a:r>
            <a:r>
              <a:rPr lang="nb-NO" dirty="0" smtClean="0"/>
              <a:t> </a:t>
            </a:r>
            <a:r>
              <a:rPr lang="nb-NO" dirty="0" err="1" smtClean="0"/>
              <a:t>favourite</a:t>
            </a:r>
            <a:r>
              <a:rPr lang="nb-NO" dirty="0" smtClean="0"/>
              <a:t> </a:t>
            </a:r>
            <a:r>
              <a:rPr lang="nb-NO" dirty="0" err="1" smtClean="0"/>
              <a:t>colour</a:t>
            </a:r>
            <a:r>
              <a:rPr lang="nb-NO" dirty="0" smtClean="0"/>
              <a:t>?</a:t>
            </a:r>
          </a:p>
          <a:p>
            <a:r>
              <a:rPr lang="nb-NO" dirty="0" smtClean="0"/>
              <a:t>Am I a </a:t>
            </a:r>
            <a:r>
              <a:rPr lang="nb-NO" dirty="0" err="1" smtClean="0"/>
              <a:t>good</a:t>
            </a:r>
            <a:r>
              <a:rPr lang="nb-NO" dirty="0" smtClean="0"/>
              <a:t> </a:t>
            </a:r>
            <a:r>
              <a:rPr lang="nb-NO" dirty="0" err="1" smtClean="0"/>
              <a:t>teacher</a:t>
            </a:r>
            <a:r>
              <a:rPr lang="nb-NO" dirty="0" smtClean="0"/>
              <a:t>?</a:t>
            </a:r>
          </a:p>
          <a:p>
            <a:r>
              <a:rPr lang="nb-NO" dirty="0" err="1" smtClean="0"/>
              <a:t>What</a:t>
            </a:r>
            <a:r>
              <a:rPr lang="nb-NO" dirty="0" smtClean="0"/>
              <a:t> </a:t>
            </a:r>
            <a:r>
              <a:rPr lang="nb-NO" dirty="0" err="1" smtClean="0"/>
              <a:t>happens</a:t>
            </a:r>
            <a:r>
              <a:rPr lang="nb-NO" dirty="0" smtClean="0"/>
              <a:t> </a:t>
            </a:r>
            <a:r>
              <a:rPr lang="nb-NO" dirty="0" err="1" smtClean="0"/>
              <a:t>if</a:t>
            </a:r>
            <a:r>
              <a:rPr lang="nb-NO" dirty="0" smtClean="0"/>
              <a:t> </a:t>
            </a:r>
            <a:r>
              <a:rPr lang="nb-NO" dirty="0" err="1" smtClean="0"/>
              <a:t>you</a:t>
            </a:r>
            <a:r>
              <a:rPr lang="nb-NO" dirty="0" smtClean="0"/>
              <a:t> </a:t>
            </a:r>
            <a:r>
              <a:rPr lang="nb-NO" dirty="0" err="1" smtClean="0"/>
              <a:t>pour</a:t>
            </a:r>
            <a:r>
              <a:rPr lang="nb-NO" dirty="0" smtClean="0"/>
              <a:t> </a:t>
            </a:r>
            <a:r>
              <a:rPr lang="nb-NO" dirty="0" err="1" smtClean="0"/>
              <a:t>olive</a:t>
            </a:r>
            <a:r>
              <a:rPr lang="nb-NO" dirty="0" smtClean="0"/>
              <a:t> </a:t>
            </a:r>
            <a:r>
              <a:rPr lang="nb-NO" dirty="0" err="1" smtClean="0"/>
              <a:t>oil</a:t>
            </a:r>
            <a:r>
              <a:rPr lang="nb-NO" dirty="0" smtClean="0"/>
              <a:t> </a:t>
            </a:r>
            <a:r>
              <a:rPr lang="nb-NO" dirty="0" err="1" smtClean="0"/>
              <a:t>into</a:t>
            </a:r>
            <a:r>
              <a:rPr lang="nb-NO" dirty="0" smtClean="0"/>
              <a:t> water?</a:t>
            </a:r>
          </a:p>
          <a:p>
            <a:r>
              <a:rPr lang="nb-NO" dirty="0" err="1" smtClean="0"/>
              <a:t>What</a:t>
            </a:r>
            <a:r>
              <a:rPr lang="nb-NO" dirty="0" smtClean="0"/>
              <a:t> </a:t>
            </a:r>
            <a:r>
              <a:rPr lang="nb-NO" dirty="0" err="1" smtClean="0"/>
              <a:t>happens</a:t>
            </a:r>
            <a:r>
              <a:rPr lang="nb-NO" dirty="0" smtClean="0"/>
              <a:t> </a:t>
            </a:r>
            <a:r>
              <a:rPr lang="nb-NO" dirty="0" err="1" smtClean="0"/>
              <a:t>if</a:t>
            </a:r>
            <a:r>
              <a:rPr lang="nb-NO" dirty="0" smtClean="0"/>
              <a:t> </a:t>
            </a:r>
            <a:r>
              <a:rPr lang="nb-NO" dirty="0" err="1" smtClean="0"/>
              <a:t>you</a:t>
            </a:r>
            <a:r>
              <a:rPr lang="nb-NO" dirty="0" smtClean="0"/>
              <a:t> </a:t>
            </a:r>
            <a:r>
              <a:rPr lang="nb-NO" dirty="0" err="1" smtClean="0"/>
              <a:t>pour</a:t>
            </a:r>
            <a:r>
              <a:rPr lang="nb-NO" dirty="0" smtClean="0"/>
              <a:t> Coca Cola </a:t>
            </a:r>
            <a:r>
              <a:rPr lang="nb-NO" dirty="0" err="1" smtClean="0"/>
              <a:t>into</a:t>
            </a:r>
            <a:r>
              <a:rPr lang="nb-NO" dirty="0" smtClean="0"/>
              <a:t> water?</a:t>
            </a:r>
          </a:p>
          <a:p>
            <a:r>
              <a:rPr lang="nb-NO" dirty="0" smtClean="0"/>
              <a:t>How </a:t>
            </a:r>
            <a:r>
              <a:rPr lang="nb-NO" dirty="0" err="1" smtClean="0"/>
              <a:t>good</a:t>
            </a:r>
            <a:r>
              <a:rPr lang="nb-NO" dirty="0" smtClean="0"/>
              <a:t> is </a:t>
            </a:r>
            <a:r>
              <a:rPr lang="nb-NO" dirty="0" err="1" smtClean="0"/>
              <a:t>the</a:t>
            </a:r>
            <a:r>
              <a:rPr lang="nb-NO" dirty="0" smtClean="0"/>
              <a:t> </a:t>
            </a:r>
            <a:r>
              <a:rPr lang="nb-NO" dirty="0" err="1" smtClean="0"/>
              <a:t>University</a:t>
            </a:r>
            <a:r>
              <a:rPr lang="nb-NO" dirty="0" smtClean="0"/>
              <a:t> </a:t>
            </a:r>
            <a:r>
              <a:rPr lang="nb-NO" dirty="0" err="1" smtClean="0"/>
              <a:t>of</a:t>
            </a:r>
            <a:r>
              <a:rPr lang="nb-NO" dirty="0" smtClean="0"/>
              <a:t> Oslo?</a:t>
            </a:r>
          </a:p>
          <a:p>
            <a:r>
              <a:rPr lang="nb-NO" dirty="0" smtClean="0"/>
              <a:t>Is it </a:t>
            </a:r>
            <a:r>
              <a:rPr lang="nb-NO" dirty="0" err="1" smtClean="0"/>
              <a:t>cold</a:t>
            </a:r>
            <a:r>
              <a:rPr lang="nb-NO" dirty="0" smtClean="0"/>
              <a:t> or hot </a:t>
            </a:r>
            <a:r>
              <a:rPr lang="nb-NO" dirty="0" err="1" smtClean="0"/>
              <a:t>outside</a:t>
            </a:r>
            <a:r>
              <a:rPr lang="nb-NO" dirty="0" smtClean="0"/>
              <a:t> </a:t>
            </a:r>
            <a:r>
              <a:rPr lang="nb-NO" dirty="0" err="1" smtClean="0"/>
              <a:t>today</a:t>
            </a:r>
            <a:r>
              <a:rPr lang="nb-NO" dirty="0" smtClean="0"/>
              <a:t>?</a:t>
            </a:r>
          </a:p>
          <a:p>
            <a:r>
              <a:rPr lang="nb-NO" dirty="0" smtClean="0"/>
              <a:t>Is it </a:t>
            </a:r>
            <a:r>
              <a:rPr lang="nb-NO" dirty="0" err="1" smtClean="0"/>
              <a:t>cold</a:t>
            </a:r>
            <a:r>
              <a:rPr lang="nb-NO" dirty="0" smtClean="0"/>
              <a:t> or hot in </a:t>
            </a:r>
            <a:r>
              <a:rPr lang="nb-NO" dirty="0" err="1" smtClean="0"/>
              <a:t>our</a:t>
            </a:r>
            <a:r>
              <a:rPr lang="nb-NO" dirty="0" smtClean="0"/>
              <a:t> </a:t>
            </a:r>
            <a:r>
              <a:rPr lang="nb-NO" dirty="0" err="1" smtClean="0"/>
              <a:t>room</a:t>
            </a:r>
            <a:r>
              <a:rPr lang="nb-NO" dirty="0" smtClean="0"/>
              <a:t>?</a:t>
            </a:r>
          </a:p>
          <a:p>
            <a:r>
              <a:rPr lang="nb-NO" dirty="0" err="1" smtClean="0"/>
              <a:t>What</a:t>
            </a:r>
            <a:r>
              <a:rPr lang="nb-NO" dirty="0" smtClean="0"/>
              <a:t> is </a:t>
            </a:r>
            <a:r>
              <a:rPr lang="nb-NO" dirty="0" err="1" smtClean="0"/>
              <a:t>the</a:t>
            </a:r>
            <a:r>
              <a:rPr lang="nb-NO" dirty="0" smtClean="0"/>
              <a:t> best </a:t>
            </a:r>
            <a:r>
              <a:rPr lang="nb-NO" dirty="0" err="1" smtClean="0"/>
              <a:t>movie</a:t>
            </a:r>
            <a:r>
              <a:rPr lang="nb-NO" dirty="0" smtClean="0"/>
              <a:t>?</a:t>
            </a:r>
          </a:p>
          <a:p>
            <a:r>
              <a:rPr lang="nb-NO" dirty="0" smtClean="0"/>
              <a:t>How do </a:t>
            </a:r>
            <a:r>
              <a:rPr lang="nb-NO" dirty="0" err="1" smtClean="0"/>
              <a:t>you</a:t>
            </a:r>
            <a:r>
              <a:rPr lang="nb-NO" dirty="0"/>
              <a:t> </a:t>
            </a:r>
            <a:r>
              <a:rPr lang="nb-NO" dirty="0" err="1" smtClean="0"/>
              <a:t>determine</a:t>
            </a:r>
            <a:r>
              <a:rPr lang="nb-NO" dirty="0" smtClean="0"/>
              <a:t> </a:t>
            </a:r>
            <a:r>
              <a:rPr lang="nb-NO" dirty="0" err="1" smtClean="0"/>
              <a:t>if</a:t>
            </a:r>
            <a:r>
              <a:rPr lang="nb-NO" dirty="0" smtClean="0"/>
              <a:t> a </a:t>
            </a:r>
            <a:r>
              <a:rPr lang="nb-NO" dirty="0" err="1" smtClean="0"/>
              <a:t>movie</a:t>
            </a:r>
            <a:r>
              <a:rPr lang="nb-NO" dirty="0" smtClean="0"/>
              <a:t> is </a:t>
            </a:r>
            <a:r>
              <a:rPr lang="nb-NO" dirty="0" err="1" smtClean="0"/>
              <a:t>good</a:t>
            </a:r>
            <a:r>
              <a:rPr lang="nb-NO" dirty="0" smtClean="0"/>
              <a:t>?</a:t>
            </a:r>
            <a:endParaRPr lang="nb-NO" dirty="0"/>
          </a:p>
        </p:txBody>
      </p:sp>
      <p:sp>
        <p:nvSpPr>
          <p:cNvPr id="4" name="TextBox 3"/>
          <p:cNvSpPr txBox="1"/>
          <p:nvPr/>
        </p:nvSpPr>
        <p:spPr>
          <a:xfrm>
            <a:off x="8029072" y="2735179"/>
            <a:ext cx="3192379" cy="1569660"/>
          </a:xfrm>
          <a:prstGeom prst="rect">
            <a:avLst/>
          </a:prstGeom>
          <a:noFill/>
        </p:spPr>
        <p:txBody>
          <a:bodyPr wrap="square" rtlCol="0">
            <a:spAutoFit/>
          </a:bodyPr>
          <a:lstStyle/>
          <a:p>
            <a:r>
              <a:rPr lang="nb-NO" sz="2400" dirty="0" err="1" smtClean="0"/>
              <a:t>What</a:t>
            </a:r>
            <a:r>
              <a:rPr lang="nb-NO" sz="2400" dirty="0" smtClean="0"/>
              <a:t> is </a:t>
            </a:r>
            <a:r>
              <a:rPr lang="nb-NO" sz="2400" dirty="0" err="1" smtClean="0"/>
              <a:t>truth</a:t>
            </a:r>
            <a:r>
              <a:rPr lang="nb-NO" sz="2400" dirty="0" smtClean="0"/>
              <a:t>?</a:t>
            </a:r>
          </a:p>
          <a:p>
            <a:r>
              <a:rPr lang="nb-NO" sz="2400" dirty="0" err="1" smtClean="0"/>
              <a:t>Can</a:t>
            </a:r>
            <a:r>
              <a:rPr lang="nb-NO" sz="2400" dirty="0" smtClean="0"/>
              <a:t> </a:t>
            </a:r>
            <a:r>
              <a:rPr lang="nb-NO" sz="2400" dirty="0" err="1" smtClean="0"/>
              <a:t>we</a:t>
            </a:r>
            <a:r>
              <a:rPr lang="nb-NO" sz="2400" dirty="0" smtClean="0"/>
              <a:t> </a:t>
            </a:r>
            <a:r>
              <a:rPr lang="nb-NO" sz="2400" dirty="0" err="1" smtClean="0"/>
              <a:t>know</a:t>
            </a:r>
            <a:r>
              <a:rPr lang="nb-NO" sz="2400" dirty="0" smtClean="0"/>
              <a:t> </a:t>
            </a:r>
            <a:r>
              <a:rPr lang="nb-NO" sz="2400" dirty="0" err="1" smtClean="0"/>
              <a:t>the</a:t>
            </a:r>
            <a:r>
              <a:rPr lang="nb-NO" sz="2400" dirty="0" smtClean="0"/>
              <a:t> </a:t>
            </a:r>
            <a:r>
              <a:rPr lang="nb-NO" sz="2400" dirty="0" err="1" smtClean="0"/>
              <a:t>truth</a:t>
            </a:r>
            <a:r>
              <a:rPr lang="nb-NO" sz="2400" dirty="0" smtClean="0"/>
              <a:t>?</a:t>
            </a:r>
          </a:p>
          <a:p>
            <a:r>
              <a:rPr lang="nb-NO" sz="2400" dirty="0" err="1" smtClean="0"/>
              <a:t>What</a:t>
            </a:r>
            <a:r>
              <a:rPr lang="nb-NO" sz="2400" dirty="0" smtClean="0"/>
              <a:t> </a:t>
            </a:r>
            <a:r>
              <a:rPr lang="nb-NO" sz="2400" dirty="0" err="1" smtClean="0"/>
              <a:t>can</a:t>
            </a:r>
            <a:r>
              <a:rPr lang="nb-NO" sz="2400" dirty="0" smtClean="0"/>
              <a:t> </a:t>
            </a:r>
            <a:r>
              <a:rPr lang="nb-NO" sz="2400" dirty="0" err="1" smtClean="0"/>
              <a:t>we</a:t>
            </a:r>
            <a:r>
              <a:rPr lang="nb-NO" sz="2400" dirty="0" smtClean="0"/>
              <a:t> </a:t>
            </a:r>
            <a:r>
              <a:rPr lang="nb-NO" sz="2400" dirty="0" err="1" smtClean="0"/>
              <a:t>know</a:t>
            </a:r>
            <a:r>
              <a:rPr lang="nb-NO" sz="2400" dirty="0" smtClean="0"/>
              <a:t>?</a:t>
            </a:r>
          </a:p>
          <a:p>
            <a:r>
              <a:rPr lang="nb-NO" sz="2400" dirty="0" err="1" smtClean="0"/>
              <a:t>Why</a:t>
            </a:r>
            <a:r>
              <a:rPr lang="nb-NO" sz="2400" dirty="0" smtClean="0"/>
              <a:t> </a:t>
            </a:r>
            <a:r>
              <a:rPr lang="nb-NO" sz="2400" dirty="0" err="1" smtClean="0"/>
              <a:t>should</a:t>
            </a:r>
            <a:r>
              <a:rPr lang="nb-NO" sz="2400" dirty="0" smtClean="0"/>
              <a:t> </a:t>
            </a:r>
            <a:r>
              <a:rPr lang="nb-NO" sz="2400" dirty="0" err="1" smtClean="0"/>
              <a:t>we</a:t>
            </a:r>
            <a:r>
              <a:rPr lang="nb-NO" sz="2400" dirty="0" smtClean="0"/>
              <a:t> </a:t>
            </a:r>
            <a:r>
              <a:rPr lang="nb-NO" sz="2400" dirty="0" err="1" smtClean="0"/>
              <a:t>know</a:t>
            </a:r>
            <a:r>
              <a:rPr lang="nb-NO" sz="2400" dirty="0" smtClean="0"/>
              <a:t>?</a:t>
            </a:r>
            <a:endParaRPr lang="nb-NO" sz="2400" dirty="0"/>
          </a:p>
        </p:txBody>
      </p:sp>
    </p:spTree>
    <p:extLst>
      <p:ext uri="{BB962C8B-B14F-4D97-AF65-F5344CB8AC3E}">
        <p14:creationId xmlns:p14="http://schemas.microsoft.com/office/powerpoint/2010/main" val="237480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0" end="0"/>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
                                            <p:txEl>
                                              <p:pRg st="1" end="1"/>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
                                            <p:txEl>
                                              <p:pRg st="2" end="2"/>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3 </a:t>
            </a:r>
            <a:r>
              <a:rPr lang="nb-NO" dirty="0" err="1" smtClean="0"/>
              <a:t>main</a:t>
            </a:r>
            <a:r>
              <a:rPr lang="nb-NO" dirty="0" smtClean="0"/>
              <a:t> </a:t>
            </a:r>
            <a:r>
              <a:rPr lang="nb-NO" dirty="0" err="1" smtClean="0"/>
              <a:t>paradigms</a:t>
            </a:r>
            <a:r>
              <a:rPr lang="nb-NO" dirty="0" smtClean="0"/>
              <a:t> in IS </a:t>
            </a:r>
            <a:r>
              <a:rPr lang="nb-NO" dirty="0" err="1" smtClean="0"/>
              <a:t>research</a:t>
            </a:r>
            <a:endParaRPr lang="nb-NO" dirty="0"/>
          </a:p>
        </p:txBody>
      </p:sp>
      <p:sp>
        <p:nvSpPr>
          <p:cNvPr id="3" name="Content Placeholder 2"/>
          <p:cNvSpPr>
            <a:spLocks noGrp="1"/>
          </p:cNvSpPr>
          <p:nvPr>
            <p:ph idx="1"/>
          </p:nvPr>
        </p:nvSpPr>
        <p:spPr/>
        <p:txBody>
          <a:bodyPr>
            <a:normAutofit fontScale="92500" lnSpcReduction="10000"/>
          </a:bodyPr>
          <a:lstStyle/>
          <a:p>
            <a:r>
              <a:rPr lang="nb-NO" dirty="0" smtClean="0"/>
              <a:t>Positivist</a:t>
            </a:r>
          </a:p>
          <a:p>
            <a:pPr lvl="1"/>
            <a:r>
              <a:rPr lang="nb-NO" dirty="0" err="1" smtClean="0"/>
              <a:t>Assumes</a:t>
            </a:r>
            <a:r>
              <a:rPr lang="nb-NO" dirty="0" smtClean="0"/>
              <a:t> </a:t>
            </a:r>
            <a:r>
              <a:rPr lang="nb-NO" dirty="0" err="1" smtClean="0"/>
              <a:t>the</a:t>
            </a:r>
            <a:r>
              <a:rPr lang="nb-NO" dirty="0" smtClean="0"/>
              <a:t> </a:t>
            </a:r>
            <a:r>
              <a:rPr lang="nb-NO" dirty="0" err="1" smtClean="0"/>
              <a:t>existence</a:t>
            </a:r>
            <a:r>
              <a:rPr lang="nb-NO" dirty="0" smtClean="0"/>
              <a:t> </a:t>
            </a:r>
            <a:r>
              <a:rPr lang="nb-NO" dirty="0" err="1" smtClean="0"/>
              <a:t>of</a:t>
            </a:r>
            <a:r>
              <a:rPr lang="nb-NO" dirty="0" smtClean="0"/>
              <a:t> </a:t>
            </a:r>
            <a:r>
              <a:rPr lang="nb-NO" dirty="0" err="1" smtClean="0"/>
              <a:t>some</a:t>
            </a:r>
            <a:r>
              <a:rPr lang="nb-NO" dirty="0" smtClean="0"/>
              <a:t> (</a:t>
            </a:r>
            <a:r>
              <a:rPr lang="nb-NO" dirty="0" err="1" smtClean="0"/>
              <a:t>measurable</a:t>
            </a:r>
            <a:r>
              <a:rPr lang="nb-NO" dirty="0" smtClean="0"/>
              <a:t>) relationships, or </a:t>
            </a:r>
            <a:r>
              <a:rPr lang="nb-NO" dirty="0" err="1" smtClean="0"/>
              <a:t>truths</a:t>
            </a:r>
            <a:r>
              <a:rPr lang="nb-NO" dirty="0" smtClean="0"/>
              <a:t>, </a:t>
            </a:r>
            <a:r>
              <a:rPr lang="nb-NO" dirty="0" err="1" smtClean="0"/>
              <a:t>both</a:t>
            </a:r>
            <a:r>
              <a:rPr lang="nb-NO" dirty="0" smtClean="0"/>
              <a:t> </a:t>
            </a:r>
            <a:r>
              <a:rPr lang="nb-NO" dirty="0" err="1" smtClean="0">
                <a:solidFill>
                  <a:schemeClr val="accent1"/>
                </a:solidFill>
              </a:rPr>
              <a:t>physical</a:t>
            </a:r>
            <a:r>
              <a:rPr lang="nb-NO" dirty="0" smtClean="0">
                <a:solidFill>
                  <a:schemeClr val="accent1"/>
                </a:solidFill>
              </a:rPr>
              <a:t> and </a:t>
            </a:r>
            <a:r>
              <a:rPr lang="nb-NO" dirty="0" err="1" smtClean="0">
                <a:solidFill>
                  <a:schemeClr val="accent1"/>
                </a:solidFill>
              </a:rPr>
              <a:t>social</a:t>
            </a:r>
            <a:endParaRPr lang="nb-NO" dirty="0" smtClean="0">
              <a:solidFill>
                <a:schemeClr val="accent1"/>
              </a:solidFill>
            </a:endParaRPr>
          </a:p>
          <a:p>
            <a:pPr lvl="1"/>
            <a:r>
              <a:rPr lang="nb-NO" dirty="0" smtClean="0"/>
              <a:t>Methods </a:t>
            </a:r>
            <a:r>
              <a:rPr lang="nb-NO" dirty="0" err="1" smtClean="0"/>
              <a:t>aim</a:t>
            </a:r>
            <a:r>
              <a:rPr lang="nb-NO" dirty="0" smtClean="0"/>
              <a:t> to test </a:t>
            </a:r>
            <a:r>
              <a:rPr lang="nb-NO" dirty="0" err="1" smtClean="0"/>
              <a:t>theory</a:t>
            </a:r>
            <a:r>
              <a:rPr lang="nb-NO" dirty="0" smtClean="0"/>
              <a:t> or </a:t>
            </a:r>
            <a:r>
              <a:rPr lang="nb-NO" dirty="0" err="1" smtClean="0"/>
              <a:t>hypothesis</a:t>
            </a:r>
            <a:endParaRPr lang="nb-NO" dirty="0" smtClean="0"/>
          </a:p>
          <a:p>
            <a:r>
              <a:rPr lang="nb-NO" dirty="0" err="1" smtClean="0"/>
              <a:t>Interpretivist</a:t>
            </a:r>
            <a:endParaRPr lang="nb-NO" dirty="0" smtClean="0"/>
          </a:p>
          <a:p>
            <a:pPr lvl="1"/>
            <a:r>
              <a:rPr lang="nb-NO" dirty="0" err="1" smtClean="0"/>
              <a:t>Assumes</a:t>
            </a:r>
            <a:r>
              <a:rPr lang="nb-NO" dirty="0" smtClean="0"/>
              <a:t> </a:t>
            </a:r>
            <a:r>
              <a:rPr lang="nb-NO" dirty="0" err="1" smtClean="0"/>
              <a:t>people</a:t>
            </a:r>
            <a:r>
              <a:rPr lang="nb-NO" dirty="0" smtClean="0"/>
              <a:t> </a:t>
            </a:r>
            <a:r>
              <a:rPr lang="nb-NO" dirty="0" err="1" smtClean="0"/>
              <a:t>create</a:t>
            </a:r>
            <a:r>
              <a:rPr lang="nb-NO" dirty="0" smtClean="0"/>
              <a:t> </a:t>
            </a:r>
            <a:r>
              <a:rPr lang="nb-NO" dirty="0" err="1" smtClean="0"/>
              <a:t>their</a:t>
            </a:r>
            <a:r>
              <a:rPr lang="nb-NO" dirty="0" smtClean="0"/>
              <a:t> </a:t>
            </a:r>
            <a:r>
              <a:rPr lang="nb-NO" dirty="0" err="1" smtClean="0"/>
              <a:t>own</a:t>
            </a:r>
            <a:r>
              <a:rPr lang="nb-NO" dirty="0" smtClean="0"/>
              <a:t> </a:t>
            </a:r>
            <a:r>
              <a:rPr lang="nb-NO" dirty="0" err="1" smtClean="0"/>
              <a:t>subjective</a:t>
            </a:r>
            <a:r>
              <a:rPr lang="nb-NO" dirty="0" smtClean="0"/>
              <a:t> and </a:t>
            </a:r>
            <a:r>
              <a:rPr lang="nb-NO" dirty="0" err="1" smtClean="0"/>
              <a:t>intersubjective</a:t>
            </a:r>
            <a:r>
              <a:rPr lang="nb-NO" dirty="0" smtClean="0"/>
              <a:t> </a:t>
            </a:r>
            <a:r>
              <a:rPr lang="nb-NO" dirty="0" err="1" smtClean="0"/>
              <a:t>meanings</a:t>
            </a:r>
            <a:endParaRPr lang="nb-NO" dirty="0" smtClean="0"/>
          </a:p>
          <a:p>
            <a:pPr lvl="1"/>
            <a:r>
              <a:rPr lang="nb-NO" dirty="0" err="1" smtClean="0"/>
              <a:t>Rejects</a:t>
            </a:r>
            <a:r>
              <a:rPr lang="nb-NO" dirty="0" smtClean="0"/>
              <a:t> «</a:t>
            </a:r>
            <a:r>
              <a:rPr lang="nb-NO" dirty="0" err="1" smtClean="0"/>
              <a:t>objective</a:t>
            </a:r>
            <a:r>
              <a:rPr lang="nb-NO" dirty="0" smtClean="0"/>
              <a:t>» or «</a:t>
            </a:r>
            <a:r>
              <a:rPr lang="nb-NO" dirty="0" err="1" smtClean="0"/>
              <a:t>factual</a:t>
            </a:r>
            <a:r>
              <a:rPr lang="nb-NO" dirty="0" smtClean="0"/>
              <a:t>» </a:t>
            </a:r>
            <a:r>
              <a:rPr lang="nb-NO" dirty="0" err="1" smtClean="0"/>
              <a:t>account</a:t>
            </a:r>
            <a:r>
              <a:rPr lang="nb-NO" dirty="0" smtClean="0"/>
              <a:t> </a:t>
            </a:r>
            <a:r>
              <a:rPr lang="nb-NO" dirty="0" err="1" smtClean="0"/>
              <a:t>of</a:t>
            </a:r>
            <a:r>
              <a:rPr lang="nb-NO" dirty="0" smtClean="0"/>
              <a:t> </a:t>
            </a:r>
            <a:r>
              <a:rPr lang="nb-NO" dirty="0" err="1" smtClean="0"/>
              <a:t>events</a:t>
            </a:r>
            <a:r>
              <a:rPr lang="nb-NO" dirty="0" smtClean="0"/>
              <a:t>: </a:t>
            </a:r>
            <a:r>
              <a:rPr lang="nb-NO" dirty="0" err="1" smtClean="0">
                <a:solidFill>
                  <a:schemeClr val="accent1"/>
                </a:solidFill>
              </a:rPr>
              <a:t>Reality</a:t>
            </a:r>
            <a:r>
              <a:rPr lang="nb-NO" dirty="0" smtClean="0">
                <a:solidFill>
                  <a:schemeClr val="accent1"/>
                </a:solidFill>
              </a:rPr>
              <a:t> as </a:t>
            </a:r>
            <a:r>
              <a:rPr lang="nb-NO" dirty="0" err="1" smtClean="0">
                <a:solidFill>
                  <a:schemeClr val="accent1"/>
                </a:solidFill>
              </a:rPr>
              <a:t>social</a:t>
            </a:r>
            <a:r>
              <a:rPr lang="nb-NO" dirty="0" smtClean="0">
                <a:solidFill>
                  <a:schemeClr val="accent1"/>
                </a:solidFill>
              </a:rPr>
              <a:t> </a:t>
            </a:r>
            <a:r>
              <a:rPr lang="nb-NO" dirty="0" err="1" smtClean="0">
                <a:solidFill>
                  <a:schemeClr val="accent1"/>
                </a:solidFill>
              </a:rPr>
              <a:t>construct</a:t>
            </a:r>
            <a:endParaRPr lang="nb-NO" dirty="0" smtClean="0">
              <a:solidFill>
                <a:schemeClr val="accent1"/>
              </a:solidFill>
            </a:endParaRPr>
          </a:p>
          <a:p>
            <a:pPr lvl="1"/>
            <a:r>
              <a:rPr lang="nb-NO" dirty="0" err="1" smtClean="0"/>
              <a:t>Seeking</a:t>
            </a:r>
            <a:r>
              <a:rPr lang="nb-NO" dirty="0" smtClean="0"/>
              <a:t> a </a:t>
            </a:r>
            <a:r>
              <a:rPr lang="nb-NO" dirty="0" err="1" smtClean="0"/>
              <a:t>relativistic</a:t>
            </a:r>
            <a:r>
              <a:rPr lang="nb-NO" dirty="0" smtClean="0"/>
              <a:t>, </a:t>
            </a:r>
            <a:r>
              <a:rPr lang="nb-NO" dirty="0" err="1" smtClean="0"/>
              <a:t>albeit</a:t>
            </a:r>
            <a:r>
              <a:rPr lang="nb-NO" dirty="0" smtClean="0"/>
              <a:t> </a:t>
            </a:r>
            <a:r>
              <a:rPr lang="nb-NO" dirty="0" err="1" smtClean="0"/>
              <a:t>shared</a:t>
            </a:r>
            <a:r>
              <a:rPr lang="nb-NO" dirty="0" smtClean="0"/>
              <a:t>, </a:t>
            </a:r>
            <a:r>
              <a:rPr lang="nb-NO" dirty="0" err="1" smtClean="0"/>
              <a:t>understanding</a:t>
            </a:r>
            <a:r>
              <a:rPr lang="nb-NO" dirty="0" smtClean="0"/>
              <a:t> </a:t>
            </a:r>
            <a:r>
              <a:rPr lang="nb-NO" dirty="0" err="1" smtClean="0"/>
              <a:t>of</a:t>
            </a:r>
            <a:r>
              <a:rPr lang="nb-NO" dirty="0" smtClean="0"/>
              <a:t> </a:t>
            </a:r>
            <a:r>
              <a:rPr lang="nb-NO" dirty="0" err="1" smtClean="0"/>
              <a:t>phenomena</a:t>
            </a:r>
            <a:endParaRPr lang="nb-NO" dirty="0" smtClean="0"/>
          </a:p>
          <a:p>
            <a:r>
              <a:rPr lang="nb-NO" dirty="0" smtClean="0"/>
              <a:t>Critical</a:t>
            </a:r>
          </a:p>
          <a:p>
            <a:pPr lvl="1"/>
            <a:r>
              <a:rPr lang="nb-NO" dirty="0" err="1" smtClean="0"/>
              <a:t>Aim</a:t>
            </a:r>
            <a:r>
              <a:rPr lang="nb-NO" dirty="0"/>
              <a:t> </a:t>
            </a:r>
            <a:r>
              <a:rPr lang="nb-NO" dirty="0" smtClean="0"/>
              <a:t>to </a:t>
            </a:r>
            <a:r>
              <a:rPr lang="nb-NO" dirty="0" err="1" smtClean="0"/>
              <a:t>critically</a:t>
            </a:r>
            <a:r>
              <a:rPr lang="nb-NO" dirty="0" smtClean="0"/>
              <a:t> </a:t>
            </a:r>
            <a:r>
              <a:rPr lang="nb-NO" dirty="0" err="1" smtClean="0">
                <a:solidFill>
                  <a:schemeClr val="accent1"/>
                </a:solidFill>
              </a:rPr>
              <a:t>evaluate</a:t>
            </a:r>
            <a:r>
              <a:rPr lang="nb-NO" dirty="0" smtClean="0">
                <a:solidFill>
                  <a:schemeClr val="accent1"/>
                </a:solidFill>
              </a:rPr>
              <a:t> and </a:t>
            </a:r>
            <a:r>
              <a:rPr lang="nb-NO" dirty="0" err="1" smtClean="0">
                <a:solidFill>
                  <a:schemeClr val="accent1"/>
                </a:solidFill>
              </a:rPr>
              <a:t>transform</a:t>
            </a:r>
            <a:r>
              <a:rPr lang="nb-NO" dirty="0" smtClean="0">
                <a:solidFill>
                  <a:schemeClr val="accent1"/>
                </a:solidFill>
              </a:rPr>
              <a:t> </a:t>
            </a:r>
            <a:r>
              <a:rPr lang="nb-NO" dirty="0" err="1" smtClean="0">
                <a:solidFill>
                  <a:schemeClr val="accent1"/>
                </a:solidFill>
              </a:rPr>
              <a:t>the</a:t>
            </a:r>
            <a:r>
              <a:rPr lang="nb-NO" dirty="0" smtClean="0">
                <a:solidFill>
                  <a:schemeClr val="accent1"/>
                </a:solidFill>
              </a:rPr>
              <a:t> </a:t>
            </a:r>
            <a:r>
              <a:rPr lang="nb-NO" dirty="0" err="1" smtClean="0">
                <a:solidFill>
                  <a:schemeClr val="accent1"/>
                </a:solidFill>
              </a:rPr>
              <a:t>social</a:t>
            </a:r>
            <a:r>
              <a:rPr lang="nb-NO" dirty="0" smtClean="0">
                <a:solidFill>
                  <a:schemeClr val="accent1"/>
                </a:solidFill>
              </a:rPr>
              <a:t> </a:t>
            </a:r>
            <a:r>
              <a:rPr lang="nb-NO" dirty="0" err="1" smtClean="0">
                <a:solidFill>
                  <a:schemeClr val="accent1"/>
                </a:solidFill>
              </a:rPr>
              <a:t>reality</a:t>
            </a:r>
            <a:r>
              <a:rPr lang="nb-NO" dirty="0" smtClean="0">
                <a:solidFill>
                  <a:schemeClr val="accent1"/>
                </a:solidFill>
              </a:rPr>
              <a:t> </a:t>
            </a:r>
            <a:r>
              <a:rPr lang="nb-NO" dirty="0" smtClean="0"/>
              <a:t>under </a:t>
            </a:r>
            <a:r>
              <a:rPr lang="nb-NO" dirty="0" err="1" smtClean="0"/>
              <a:t>investigation</a:t>
            </a:r>
            <a:endParaRPr lang="nb-NO" dirty="0" smtClean="0"/>
          </a:p>
          <a:p>
            <a:pPr lvl="1"/>
            <a:r>
              <a:rPr lang="nb-NO" dirty="0" err="1" smtClean="0"/>
              <a:t>Social</a:t>
            </a:r>
            <a:r>
              <a:rPr lang="nb-NO" dirty="0" smtClean="0"/>
              <a:t> </a:t>
            </a:r>
            <a:r>
              <a:rPr lang="nb-NO" dirty="0" err="1" smtClean="0"/>
              <a:t>reality</a:t>
            </a:r>
            <a:r>
              <a:rPr lang="nb-NO" dirty="0" smtClean="0"/>
              <a:t> is </a:t>
            </a:r>
            <a:r>
              <a:rPr lang="nb-NO" dirty="0" err="1" smtClean="0"/>
              <a:t>historically</a:t>
            </a:r>
            <a:r>
              <a:rPr lang="nb-NO" dirty="0" smtClean="0"/>
              <a:t> </a:t>
            </a:r>
            <a:r>
              <a:rPr lang="nb-NO" dirty="0" err="1" smtClean="0"/>
              <a:t>constituted</a:t>
            </a:r>
            <a:endParaRPr lang="nb-NO" dirty="0" smtClean="0"/>
          </a:p>
          <a:p>
            <a:pPr lvl="1"/>
            <a:r>
              <a:rPr lang="nb-NO" dirty="0" err="1" smtClean="0"/>
              <a:t>Anything</a:t>
            </a:r>
            <a:r>
              <a:rPr lang="nb-NO" dirty="0" smtClean="0"/>
              <a:t> </a:t>
            </a:r>
            <a:r>
              <a:rPr lang="nb-NO" dirty="0" err="1" smtClean="0"/>
              <a:t>only</a:t>
            </a:r>
            <a:r>
              <a:rPr lang="nb-NO" dirty="0" smtClean="0"/>
              <a:t> </a:t>
            </a:r>
            <a:r>
              <a:rPr lang="nb-NO" dirty="0" err="1" smtClean="0"/>
              <a:t>exists</a:t>
            </a:r>
            <a:r>
              <a:rPr lang="nb-NO" dirty="0" smtClean="0"/>
              <a:t> in a </a:t>
            </a:r>
            <a:r>
              <a:rPr lang="nb-NO" dirty="0" err="1" smtClean="0"/>
              <a:t>context</a:t>
            </a:r>
            <a:r>
              <a:rPr lang="nb-NO" dirty="0" smtClean="0"/>
              <a:t> </a:t>
            </a:r>
            <a:r>
              <a:rPr lang="nb-NO" dirty="0" err="1" smtClean="0"/>
              <a:t>of</a:t>
            </a:r>
            <a:r>
              <a:rPr lang="nb-NO" dirty="0" smtClean="0"/>
              <a:t> </a:t>
            </a:r>
            <a:r>
              <a:rPr lang="nb-NO" dirty="0" err="1" smtClean="0"/>
              <a:t>the</a:t>
            </a:r>
            <a:r>
              <a:rPr lang="nb-NO" dirty="0" smtClean="0"/>
              <a:t> </a:t>
            </a:r>
            <a:r>
              <a:rPr lang="nb-NO" dirty="0" err="1" smtClean="0"/>
              <a:t>totality</a:t>
            </a:r>
            <a:r>
              <a:rPr lang="nb-NO" dirty="0" smtClean="0"/>
              <a:t> </a:t>
            </a:r>
            <a:r>
              <a:rPr lang="nb-NO" dirty="0" err="1" smtClean="0"/>
              <a:t>of</a:t>
            </a:r>
            <a:r>
              <a:rPr lang="nb-NO" dirty="0" smtClean="0"/>
              <a:t> relationships.</a:t>
            </a:r>
            <a:endParaRPr lang="nb-NO" dirty="0"/>
          </a:p>
        </p:txBody>
      </p:sp>
    </p:spTree>
    <p:extLst>
      <p:ext uri="{BB962C8B-B14F-4D97-AF65-F5344CB8AC3E}">
        <p14:creationId xmlns:p14="http://schemas.microsoft.com/office/powerpoint/2010/main" val="10948778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Example</a:t>
            </a:r>
            <a:r>
              <a:rPr lang="nb-NO" dirty="0" smtClean="0"/>
              <a:t>: The IT support unit vs. Management</a:t>
            </a:r>
            <a:endParaRPr lang="nb-NO" dirty="0"/>
          </a:p>
        </p:txBody>
      </p:sp>
      <p:sp>
        <p:nvSpPr>
          <p:cNvPr id="3" name="Content Placeholder 2"/>
          <p:cNvSpPr>
            <a:spLocks noGrp="1"/>
          </p:cNvSpPr>
          <p:nvPr>
            <p:ph idx="1"/>
          </p:nvPr>
        </p:nvSpPr>
        <p:spPr/>
        <p:txBody>
          <a:bodyPr>
            <a:normAutofit fontScale="92500" lnSpcReduction="20000"/>
          </a:bodyPr>
          <a:lstStyle/>
          <a:p>
            <a:r>
              <a:rPr lang="nb-NO" dirty="0" err="1" smtClean="0"/>
              <a:t>Positivst</a:t>
            </a:r>
            <a:r>
              <a:rPr lang="nb-NO" dirty="0" smtClean="0"/>
              <a:t> </a:t>
            </a:r>
            <a:r>
              <a:rPr lang="nb-NO" dirty="0" err="1" smtClean="0"/>
              <a:t>example</a:t>
            </a:r>
            <a:r>
              <a:rPr lang="nb-NO" dirty="0" smtClean="0"/>
              <a:t>:</a:t>
            </a:r>
          </a:p>
          <a:p>
            <a:pPr lvl="1"/>
            <a:r>
              <a:rPr lang="nb-NO" dirty="0" err="1" smtClean="0"/>
              <a:t>There</a:t>
            </a:r>
            <a:r>
              <a:rPr lang="nb-NO" dirty="0" smtClean="0"/>
              <a:t> is an </a:t>
            </a:r>
            <a:r>
              <a:rPr lang="nb-NO" dirty="0" err="1" smtClean="0"/>
              <a:t>objective</a:t>
            </a:r>
            <a:r>
              <a:rPr lang="nb-NO" dirty="0" smtClean="0"/>
              <a:t> </a:t>
            </a:r>
            <a:r>
              <a:rPr lang="nb-NO" dirty="0" err="1" smtClean="0"/>
              <a:t>social</a:t>
            </a:r>
            <a:r>
              <a:rPr lang="nb-NO" dirty="0" smtClean="0"/>
              <a:t> </a:t>
            </a:r>
            <a:r>
              <a:rPr lang="nb-NO" dirty="0" err="1" smtClean="0"/>
              <a:t>reality</a:t>
            </a:r>
            <a:r>
              <a:rPr lang="nb-NO" dirty="0" smtClean="0"/>
              <a:t>: The IT unit </a:t>
            </a:r>
            <a:r>
              <a:rPr lang="nb-NO" dirty="0" err="1" smtClean="0"/>
              <a:t>relates</a:t>
            </a:r>
            <a:r>
              <a:rPr lang="nb-NO" dirty="0" smtClean="0"/>
              <a:t> to management in </a:t>
            </a:r>
            <a:r>
              <a:rPr lang="nb-NO" dirty="0" err="1" smtClean="0"/>
              <a:t>this</a:t>
            </a:r>
            <a:r>
              <a:rPr lang="nb-NO" dirty="0" smtClean="0"/>
              <a:t> or </a:t>
            </a:r>
            <a:r>
              <a:rPr lang="nb-NO" dirty="0" err="1" smtClean="0"/>
              <a:t>that</a:t>
            </a:r>
            <a:r>
              <a:rPr lang="nb-NO" dirty="0" smtClean="0"/>
              <a:t> </a:t>
            </a:r>
            <a:r>
              <a:rPr lang="nb-NO" dirty="0" err="1" smtClean="0"/>
              <a:t>way</a:t>
            </a:r>
            <a:endParaRPr lang="nb-NO" dirty="0" smtClean="0"/>
          </a:p>
          <a:p>
            <a:pPr lvl="1"/>
            <a:r>
              <a:rPr lang="nb-NO" dirty="0" err="1" smtClean="0"/>
              <a:t>We</a:t>
            </a:r>
            <a:r>
              <a:rPr lang="nb-NO" dirty="0" smtClean="0"/>
              <a:t> </a:t>
            </a:r>
            <a:r>
              <a:rPr lang="nb-NO" dirty="0" err="1" smtClean="0"/>
              <a:t>can</a:t>
            </a:r>
            <a:r>
              <a:rPr lang="nb-NO" dirty="0" smtClean="0"/>
              <a:t> «</a:t>
            </a:r>
            <a:r>
              <a:rPr lang="nb-NO" dirty="0" err="1" smtClean="0"/>
              <a:t>discover</a:t>
            </a:r>
            <a:r>
              <a:rPr lang="nb-NO" dirty="0" smtClean="0"/>
              <a:t>» </a:t>
            </a:r>
            <a:r>
              <a:rPr lang="nb-NO" dirty="0" err="1" smtClean="0"/>
              <a:t>these</a:t>
            </a:r>
            <a:r>
              <a:rPr lang="nb-NO" dirty="0" smtClean="0"/>
              <a:t> relationships</a:t>
            </a:r>
          </a:p>
          <a:p>
            <a:r>
              <a:rPr lang="nb-NO" dirty="0" err="1" smtClean="0"/>
              <a:t>Interpretive</a:t>
            </a:r>
            <a:r>
              <a:rPr lang="nb-NO" dirty="0" smtClean="0"/>
              <a:t> </a:t>
            </a:r>
            <a:r>
              <a:rPr lang="nb-NO" dirty="0" err="1" smtClean="0"/>
              <a:t>example</a:t>
            </a:r>
            <a:r>
              <a:rPr lang="nb-NO" dirty="0" smtClean="0"/>
              <a:t>:</a:t>
            </a:r>
          </a:p>
          <a:p>
            <a:pPr lvl="1"/>
            <a:r>
              <a:rPr lang="nb-NO" dirty="0" smtClean="0"/>
              <a:t>The </a:t>
            </a:r>
            <a:r>
              <a:rPr lang="nb-NO" dirty="0" err="1" smtClean="0"/>
              <a:t>relationship</a:t>
            </a:r>
            <a:r>
              <a:rPr lang="nb-NO" dirty="0" smtClean="0"/>
              <a:t> </a:t>
            </a:r>
            <a:r>
              <a:rPr lang="nb-NO" dirty="0" err="1" smtClean="0"/>
              <a:t>between</a:t>
            </a:r>
            <a:r>
              <a:rPr lang="nb-NO" dirty="0" smtClean="0"/>
              <a:t> </a:t>
            </a:r>
            <a:r>
              <a:rPr lang="nb-NO" dirty="0" err="1" smtClean="0"/>
              <a:t>the</a:t>
            </a:r>
            <a:r>
              <a:rPr lang="nb-NO" dirty="0" smtClean="0"/>
              <a:t> </a:t>
            </a:r>
            <a:r>
              <a:rPr lang="nb-NO" dirty="0" err="1" smtClean="0"/>
              <a:t>people</a:t>
            </a:r>
            <a:r>
              <a:rPr lang="nb-NO" dirty="0" smtClean="0"/>
              <a:t> is </a:t>
            </a:r>
            <a:r>
              <a:rPr lang="nb-NO" dirty="0" err="1" smtClean="0"/>
              <a:t>produced</a:t>
            </a:r>
            <a:r>
              <a:rPr lang="nb-NO" dirty="0" smtClean="0"/>
              <a:t> and </a:t>
            </a:r>
            <a:r>
              <a:rPr lang="nb-NO" dirty="0" err="1" smtClean="0"/>
              <a:t>reinforced</a:t>
            </a:r>
            <a:r>
              <a:rPr lang="nb-NO" dirty="0" smtClean="0"/>
              <a:t> by </a:t>
            </a:r>
            <a:r>
              <a:rPr lang="nb-NO" dirty="0" err="1" smtClean="0"/>
              <a:t>humans</a:t>
            </a:r>
            <a:r>
              <a:rPr lang="nb-NO" dirty="0" smtClean="0"/>
              <a:t> </a:t>
            </a:r>
            <a:r>
              <a:rPr lang="nb-NO" dirty="0" err="1" smtClean="0"/>
              <a:t>through</a:t>
            </a:r>
            <a:r>
              <a:rPr lang="nb-NO" dirty="0" smtClean="0"/>
              <a:t> </a:t>
            </a:r>
            <a:r>
              <a:rPr lang="nb-NO" dirty="0" err="1" smtClean="0"/>
              <a:t>their</a:t>
            </a:r>
            <a:r>
              <a:rPr lang="nb-NO" dirty="0" smtClean="0"/>
              <a:t> action and </a:t>
            </a:r>
            <a:r>
              <a:rPr lang="nb-NO" dirty="0" err="1" smtClean="0"/>
              <a:t>interaction</a:t>
            </a:r>
            <a:r>
              <a:rPr lang="nb-NO" dirty="0" smtClean="0"/>
              <a:t>. </a:t>
            </a:r>
          </a:p>
          <a:p>
            <a:pPr lvl="1"/>
            <a:r>
              <a:rPr lang="nb-NO" dirty="0" err="1" smtClean="0"/>
              <a:t>We</a:t>
            </a:r>
            <a:r>
              <a:rPr lang="nb-NO" dirty="0" smtClean="0"/>
              <a:t> as </a:t>
            </a:r>
            <a:r>
              <a:rPr lang="nb-NO" dirty="0" err="1" smtClean="0"/>
              <a:t>researchers</a:t>
            </a:r>
            <a:r>
              <a:rPr lang="nb-NO" dirty="0" smtClean="0"/>
              <a:t> </a:t>
            </a:r>
            <a:r>
              <a:rPr lang="nb-NO" dirty="0" err="1" smtClean="0"/>
              <a:t>can</a:t>
            </a:r>
            <a:r>
              <a:rPr lang="nb-NO" dirty="0" smtClean="0"/>
              <a:t> </a:t>
            </a:r>
            <a:r>
              <a:rPr lang="nb-NO" dirty="0" err="1" smtClean="0"/>
              <a:t>only</a:t>
            </a:r>
            <a:r>
              <a:rPr lang="nb-NO" dirty="0" smtClean="0"/>
              <a:t> interpret </a:t>
            </a:r>
            <a:r>
              <a:rPr lang="nb-NO" dirty="0" err="1" smtClean="0"/>
              <a:t>this</a:t>
            </a:r>
            <a:r>
              <a:rPr lang="nb-NO" dirty="0" smtClean="0"/>
              <a:t> (</a:t>
            </a:r>
            <a:r>
              <a:rPr lang="nb-NO" dirty="0" err="1" smtClean="0"/>
              <a:t>can’t</a:t>
            </a:r>
            <a:r>
              <a:rPr lang="nb-NO" dirty="0" smtClean="0"/>
              <a:t> «</a:t>
            </a:r>
            <a:r>
              <a:rPr lang="nb-NO" dirty="0" err="1" smtClean="0"/>
              <a:t>measure</a:t>
            </a:r>
            <a:r>
              <a:rPr lang="nb-NO" dirty="0" smtClean="0"/>
              <a:t>» </a:t>
            </a:r>
            <a:r>
              <a:rPr lang="nb-NO" dirty="0" err="1" smtClean="0"/>
              <a:t>people’s</a:t>
            </a:r>
            <a:r>
              <a:rPr lang="nb-NO" dirty="0" smtClean="0"/>
              <a:t> </a:t>
            </a:r>
            <a:r>
              <a:rPr lang="nb-NO" dirty="0" err="1" smtClean="0"/>
              <a:t>relations</a:t>
            </a:r>
            <a:r>
              <a:rPr lang="nb-NO" dirty="0"/>
              <a:t>)</a:t>
            </a:r>
          </a:p>
          <a:p>
            <a:r>
              <a:rPr lang="nb-NO" dirty="0" smtClean="0"/>
              <a:t>Critical </a:t>
            </a:r>
            <a:r>
              <a:rPr lang="nb-NO" dirty="0" err="1" smtClean="0"/>
              <a:t>example</a:t>
            </a:r>
            <a:endParaRPr lang="nb-NO" dirty="0" smtClean="0"/>
          </a:p>
          <a:p>
            <a:pPr lvl="1"/>
            <a:r>
              <a:rPr lang="nb-NO" dirty="0" smtClean="0"/>
              <a:t>The relationships </a:t>
            </a:r>
            <a:r>
              <a:rPr lang="nb-NO" dirty="0" err="1" smtClean="0"/>
              <a:t>are</a:t>
            </a:r>
            <a:r>
              <a:rPr lang="nb-NO" dirty="0" smtClean="0"/>
              <a:t> </a:t>
            </a:r>
            <a:r>
              <a:rPr lang="nb-NO" dirty="0" err="1" smtClean="0"/>
              <a:t>historic</a:t>
            </a:r>
            <a:r>
              <a:rPr lang="nb-NO" dirty="0" smtClean="0"/>
              <a:t>, and lead to </a:t>
            </a:r>
            <a:r>
              <a:rPr lang="nb-NO" dirty="0" err="1" smtClean="0"/>
              <a:t>inequalities</a:t>
            </a:r>
            <a:r>
              <a:rPr lang="nb-NO" dirty="0" smtClean="0"/>
              <a:t> and </a:t>
            </a:r>
            <a:r>
              <a:rPr lang="nb-NO" dirty="0" err="1" smtClean="0"/>
              <a:t>conflicts</a:t>
            </a:r>
            <a:r>
              <a:rPr lang="nb-NO" dirty="0" smtClean="0"/>
              <a:t>. The </a:t>
            </a:r>
            <a:r>
              <a:rPr lang="nb-NO" dirty="0" err="1" smtClean="0"/>
              <a:t>conflicts</a:t>
            </a:r>
            <a:r>
              <a:rPr lang="nb-NO" dirty="0" smtClean="0"/>
              <a:t> form </a:t>
            </a:r>
            <a:r>
              <a:rPr lang="nb-NO" dirty="0" err="1" smtClean="0"/>
              <a:t>the</a:t>
            </a:r>
            <a:r>
              <a:rPr lang="nb-NO" dirty="0" smtClean="0"/>
              <a:t> basis for </a:t>
            </a:r>
            <a:r>
              <a:rPr lang="nb-NO" dirty="0" err="1" smtClean="0"/>
              <a:t>change</a:t>
            </a:r>
            <a:endParaRPr lang="nb-NO" dirty="0" smtClean="0"/>
          </a:p>
          <a:p>
            <a:pPr lvl="1"/>
            <a:r>
              <a:rPr lang="nb-NO" dirty="0" err="1" smtClean="0"/>
              <a:t>Understanding</a:t>
            </a:r>
            <a:r>
              <a:rPr lang="nb-NO" dirty="0" smtClean="0"/>
              <a:t> is not </a:t>
            </a:r>
            <a:r>
              <a:rPr lang="nb-NO" dirty="0" err="1" smtClean="0"/>
              <a:t>enough</a:t>
            </a:r>
            <a:r>
              <a:rPr lang="nb-NO" dirty="0" smtClean="0"/>
              <a:t>. </a:t>
            </a:r>
            <a:r>
              <a:rPr lang="nb-NO" dirty="0" err="1" smtClean="0"/>
              <a:t>Intepreting</a:t>
            </a:r>
            <a:r>
              <a:rPr lang="nb-NO" dirty="0" smtClean="0"/>
              <a:t> </a:t>
            </a:r>
            <a:r>
              <a:rPr lang="nb-NO" dirty="0" err="1" smtClean="0"/>
              <a:t>the</a:t>
            </a:r>
            <a:r>
              <a:rPr lang="nb-NO" dirty="0" smtClean="0"/>
              <a:t> IT </a:t>
            </a:r>
            <a:r>
              <a:rPr lang="nb-NO" dirty="0" err="1" smtClean="0"/>
              <a:t>unit’s</a:t>
            </a:r>
            <a:r>
              <a:rPr lang="nb-NO" dirty="0" smtClean="0"/>
              <a:t> and </a:t>
            </a:r>
            <a:r>
              <a:rPr lang="nb-NO" dirty="0" err="1" smtClean="0"/>
              <a:t>managment’s</a:t>
            </a:r>
            <a:r>
              <a:rPr lang="nb-NO" dirty="0" smtClean="0"/>
              <a:t> </a:t>
            </a:r>
            <a:r>
              <a:rPr lang="nb-NO" dirty="0" err="1" smtClean="0"/>
              <a:t>understanding</a:t>
            </a:r>
            <a:r>
              <a:rPr lang="nb-NO" dirty="0" smtClean="0"/>
              <a:t> is not </a:t>
            </a:r>
            <a:r>
              <a:rPr lang="nb-NO" dirty="0" err="1" smtClean="0"/>
              <a:t>enough</a:t>
            </a:r>
            <a:r>
              <a:rPr lang="nb-NO" dirty="0" smtClean="0"/>
              <a:t> </a:t>
            </a:r>
            <a:r>
              <a:rPr lang="nb-NO" dirty="0" err="1" smtClean="0"/>
              <a:t>either</a:t>
            </a:r>
            <a:r>
              <a:rPr lang="nb-NO" dirty="0" smtClean="0"/>
              <a:t>. </a:t>
            </a:r>
            <a:r>
              <a:rPr lang="nb-NO" dirty="0" err="1" smtClean="0"/>
              <a:t>We</a:t>
            </a:r>
            <a:r>
              <a:rPr lang="nb-NO" dirty="0" smtClean="0"/>
              <a:t> </a:t>
            </a:r>
            <a:r>
              <a:rPr lang="nb-NO" dirty="0" err="1" smtClean="0"/>
              <a:t>need</a:t>
            </a:r>
            <a:r>
              <a:rPr lang="nb-NO" dirty="0" smtClean="0"/>
              <a:t> to </a:t>
            </a:r>
            <a:r>
              <a:rPr lang="nb-NO" dirty="0" err="1" smtClean="0"/>
              <a:t>critically</a:t>
            </a:r>
            <a:r>
              <a:rPr lang="nb-NO" dirty="0" smtClean="0"/>
              <a:t> </a:t>
            </a:r>
            <a:r>
              <a:rPr lang="nb-NO" dirty="0" err="1" smtClean="0"/>
              <a:t>analyze</a:t>
            </a:r>
            <a:r>
              <a:rPr lang="nb-NO" dirty="0" smtClean="0"/>
              <a:t> it.</a:t>
            </a:r>
          </a:p>
          <a:p>
            <a:pPr lvl="1"/>
            <a:endParaRPr lang="nb-NO" dirty="0"/>
          </a:p>
        </p:txBody>
      </p:sp>
    </p:spTree>
    <p:extLst>
      <p:ext uri="{BB962C8B-B14F-4D97-AF65-F5344CB8AC3E}">
        <p14:creationId xmlns:p14="http://schemas.microsoft.com/office/powerpoint/2010/main" val="39185854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548064" y="1771901"/>
            <a:ext cx="2133600" cy="2143125"/>
          </a:xfrm>
          <a:prstGeom prst="rect">
            <a:avLst/>
          </a:prstGeom>
        </p:spPr>
      </p:pic>
      <p:pic>
        <p:nvPicPr>
          <p:cNvPr id="6" name="Picture 5"/>
          <p:cNvPicPr>
            <a:picLocks noChangeAspect="1"/>
          </p:cNvPicPr>
          <p:nvPr/>
        </p:nvPicPr>
        <p:blipFill>
          <a:blip r:embed="rId3"/>
          <a:stretch>
            <a:fillRect/>
          </a:stretch>
        </p:blipFill>
        <p:spPr>
          <a:xfrm>
            <a:off x="7534025" y="2454692"/>
            <a:ext cx="2257425" cy="2028825"/>
          </a:xfrm>
          <a:prstGeom prst="rect">
            <a:avLst/>
          </a:prstGeom>
        </p:spPr>
      </p:pic>
      <p:sp>
        <p:nvSpPr>
          <p:cNvPr id="7" name="Cloud Callout 6"/>
          <p:cNvSpPr/>
          <p:nvPr/>
        </p:nvSpPr>
        <p:spPr>
          <a:xfrm>
            <a:off x="3890212" y="1459080"/>
            <a:ext cx="2582778" cy="1227221"/>
          </a:xfrm>
          <a:prstGeom prst="cloudCallout">
            <a:avLst>
              <a:gd name="adj1" fmla="val 84176"/>
              <a:gd name="adj2" fmla="val -7556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How </a:t>
            </a:r>
            <a:r>
              <a:rPr lang="nb-NO" dirty="0" err="1" smtClean="0"/>
              <a:t>does</a:t>
            </a:r>
            <a:r>
              <a:rPr lang="nb-NO" dirty="0" smtClean="0"/>
              <a:t> IT understand </a:t>
            </a:r>
            <a:r>
              <a:rPr lang="nb-NO" dirty="0" err="1" smtClean="0"/>
              <a:t>the</a:t>
            </a:r>
            <a:r>
              <a:rPr lang="nb-NO" dirty="0" smtClean="0"/>
              <a:t> </a:t>
            </a:r>
            <a:r>
              <a:rPr lang="nb-NO" dirty="0" err="1" smtClean="0"/>
              <a:t>situation</a:t>
            </a:r>
            <a:r>
              <a:rPr lang="nb-NO" dirty="0" smtClean="0"/>
              <a:t>?</a:t>
            </a:r>
            <a:endParaRPr lang="nb-NO" dirty="0"/>
          </a:p>
        </p:txBody>
      </p:sp>
      <p:sp>
        <p:nvSpPr>
          <p:cNvPr id="8" name="Cloud Callout 7"/>
          <p:cNvSpPr/>
          <p:nvPr/>
        </p:nvSpPr>
        <p:spPr>
          <a:xfrm>
            <a:off x="9301540" y="920918"/>
            <a:ext cx="2582778" cy="1448259"/>
          </a:xfrm>
          <a:prstGeom prst="cloudCallout">
            <a:avLst>
              <a:gd name="adj1" fmla="val -98743"/>
              <a:gd name="adj2" fmla="val -4123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How </a:t>
            </a:r>
            <a:r>
              <a:rPr lang="nb-NO" dirty="0" err="1" smtClean="0"/>
              <a:t>does</a:t>
            </a:r>
            <a:r>
              <a:rPr lang="nb-NO" dirty="0" smtClean="0"/>
              <a:t> Management understand </a:t>
            </a:r>
            <a:r>
              <a:rPr lang="nb-NO" dirty="0" err="1" smtClean="0"/>
              <a:t>the</a:t>
            </a:r>
            <a:r>
              <a:rPr lang="nb-NO" dirty="0" smtClean="0"/>
              <a:t> </a:t>
            </a:r>
            <a:r>
              <a:rPr lang="nb-NO" dirty="0" err="1" smtClean="0"/>
              <a:t>situation</a:t>
            </a:r>
            <a:r>
              <a:rPr lang="nb-NO" dirty="0" smtClean="0"/>
              <a:t>?</a:t>
            </a:r>
            <a:endParaRPr lang="nb-NO" dirty="0"/>
          </a:p>
        </p:txBody>
      </p:sp>
      <p:sp>
        <p:nvSpPr>
          <p:cNvPr id="9" name="Cloud Callout 8"/>
          <p:cNvSpPr/>
          <p:nvPr/>
        </p:nvSpPr>
        <p:spPr>
          <a:xfrm>
            <a:off x="5109411" y="4257090"/>
            <a:ext cx="2727157" cy="1583406"/>
          </a:xfrm>
          <a:prstGeom prst="cloudCallout">
            <a:avLst>
              <a:gd name="adj1" fmla="val 66784"/>
              <a:gd name="adj2" fmla="val 51883"/>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smtClean="0"/>
              <a:t>What</a:t>
            </a:r>
            <a:r>
              <a:rPr lang="nb-NO" dirty="0" smtClean="0"/>
              <a:t> is </a:t>
            </a:r>
            <a:r>
              <a:rPr lang="nb-NO" dirty="0" err="1" smtClean="0"/>
              <a:t>the</a:t>
            </a:r>
            <a:r>
              <a:rPr lang="nb-NO" dirty="0" smtClean="0"/>
              <a:t> </a:t>
            </a:r>
            <a:r>
              <a:rPr lang="nb-NO" dirty="0" err="1" smtClean="0"/>
              <a:t>relationship</a:t>
            </a:r>
            <a:r>
              <a:rPr lang="nb-NO" dirty="0" smtClean="0"/>
              <a:t> </a:t>
            </a:r>
            <a:r>
              <a:rPr lang="nb-NO" dirty="0" err="1" smtClean="0"/>
              <a:t>between</a:t>
            </a:r>
            <a:r>
              <a:rPr lang="nb-NO" dirty="0" smtClean="0"/>
              <a:t> IT and management?</a:t>
            </a:r>
            <a:endParaRPr lang="nb-NO" dirty="0"/>
          </a:p>
        </p:txBody>
      </p:sp>
      <p:sp>
        <p:nvSpPr>
          <p:cNvPr id="11" name="Cloud Callout 10"/>
          <p:cNvSpPr/>
          <p:nvPr/>
        </p:nvSpPr>
        <p:spPr>
          <a:xfrm>
            <a:off x="1708484" y="4168858"/>
            <a:ext cx="2727157" cy="1583406"/>
          </a:xfrm>
          <a:prstGeom prst="cloudCallout">
            <a:avLst>
              <a:gd name="adj1" fmla="val -58216"/>
              <a:gd name="adj2" fmla="val 52390"/>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smtClean="0"/>
              <a:t>What</a:t>
            </a:r>
            <a:r>
              <a:rPr lang="nb-NO" dirty="0" smtClean="0"/>
              <a:t> has </a:t>
            </a:r>
            <a:r>
              <a:rPr lang="nb-NO" dirty="0" err="1" smtClean="0"/>
              <a:t>caused</a:t>
            </a:r>
            <a:r>
              <a:rPr lang="nb-NO" dirty="0" smtClean="0"/>
              <a:t> </a:t>
            </a:r>
            <a:r>
              <a:rPr lang="nb-NO" dirty="0" err="1" smtClean="0"/>
              <a:t>this</a:t>
            </a:r>
            <a:r>
              <a:rPr lang="nb-NO" dirty="0" smtClean="0"/>
              <a:t> </a:t>
            </a:r>
            <a:r>
              <a:rPr lang="nb-NO" dirty="0" err="1" smtClean="0"/>
              <a:t>relationship</a:t>
            </a:r>
            <a:r>
              <a:rPr lang="nb-NO" dirty="0" smtClean="0"/>
              <a:t>, and </a:t>
            </a:r>
            <a:r>
              <a:rPr lang="nb-NO" dirty="0" err="1" smtClean="0"/>
              <a:t>how</a:t>
            </a:r>
            <a:r>
              <a:rPr lang="nb-NO" dirty="0" smtClean="0"/>
              <a:t> do </a:t>
            </a:r>
            <a:r>
              <a:rPr lang="nb-NO" dirty="0" err="1" smtClean="0"/>
              <a:t>we</a:t>
            </a:r>
            <a:r>
              <a:rPr lang="nb-NO" dirty="0" smtClean="0"/>
              <a:t> </a:t>
            </a:r>
            <a:r>
              <a:rPr lang="nb-NO" dirty="0" err="1" smtClean="0"/>
              <a:t>change</a:t>
            </a:r>
            <a:r>
              <a:rPr lang="nb-NO" dirty="0" smtClean="0"/>
              <a:t> it?</a:t>
            </a:r>
            <a:endParaRPr lang="nb-NO" dirty="0"/>
          </a:p>
        </p:txBody>
      </p:sp>
      <p:sp>
        <p:nvSpPr>
          <p:cNvPr id="12" name="TextBox 11"/>
          <p:cNvSpPr txBox="1"/>
          <p:nvPr/>
        </p:nvSpPr>
        <p:spPr>
          <a:xfrm>
            <a:off x="6649452" y="551586"/>
            <a:ext cx="2743187" cy="369332"/>
          </a:xfrm>
          <a:prstGeom prst="rect">
            <a:avLst/>
          </a:prstGeom>
          <a:noFill/>
        </p:spPr>
        <p:txBody>
          <a:bodyPr wrap="none" rtlCol="0">
            <a:spAutoFit/>
          </a:bodyPr>
          <a:lstStyle/>
          <a:p>
            <a:r>
              <a:rPr lang="nb-NO" dirty="0" smtClean="0"/>
              <a:t>The </a:t>
            </a:r>
            <a:r>
              <a:rPr lang="nb-NO" dirty="0" err="1" smtClean="0"/>
              <a:t>interpretive</a:t>
            </a:r>
            <a:r>
              <a:rPr lang="nb-NO" dirty="0" smtClean="0"/>
              <a:t> </a:t>
            </a:r>
            <a:r>
              <a:rPr lang="nb-NO" dirty="0" err="1" smtClean="0"/>
              <a:t>researcher</a:t>
            </a:r>
            <a:endParaRPr lang="nb-NO" dirty="0"/>
          </a:p>
        </p:txBody>
      </p:sp>
      <p:sp>
        <p:nvSpPr>
          <p:cNvPr id="14" name="TextBox 13"/>
          <p:cNvSpPr txBox="1"/>
          <p:nvPr/>
        </p:nvSpPr>
        <p:spPr>
          <a:xfrm>
            <a:off x="8241645" y="5857707"/>
            <a:ext cx="2477601" cy="369332"/>
          </a:xfrm>
          <a:prstGeom prst="rect">
            <a:avLst/>
          </a:prstGeom>
          <a:noFill/>
        </p:spPr>
        <p:txBody>
          <a:bodyPr wrap="none" rtlCol="0">
            <a:spAutoFit/>
          </a:bodyPr>
          <a:lstStyle/>
          <a:p>
            <a:r>
              <a:rPr lang="nb-NO" dirty="0" smtClean="0"/>
              <a:t>The positivist </a:t>
            </a:r>
            <a:r>
              <a:rPr lang="nb-NO" dirty="0" err="1" smtClean="0"/>
              <a:t>researcher</a:t>
            </a:r>
            <a:endParaRPr lang="nb-NO" dirty="0"/>
          </a:p>
        </p:txBody>
      </p:sp>
      <p:sp>
        <p:nvSpPr>
          <p:cNvPr id="15" name="TextBox 14"/>
          <p:cNvSpPr txBox="1"/>
          <p:nvPr/>
        </p:nvSpPr>
        <p:spPr>
          <a:xfrm>
            <a:off x="336890" y="5985717"/>
            <a:ext cx="2260234" cy="369332"/>
          </a:xfrm>
          <a:prstGeom prst="rect">
            <a:avLst/>
          </a:prstGeom>
          <a:noFill/>
        </p:spPr>
        <p:txBody>
          <a:bodyPr wrap="none" rtlCol="0">
            <a:spAutoFit/>
          </a:bodyPr>
          <a:lstStyle/>
          <a:p>
            <a:r>
              <a:rPr lang="nb-NO" dirty="0" smtClean="0"/>
              <a:t>The </a:t>
            </a:r>
            <a:r>
              <a:rPr lang="nb-NO" dirty="0" err="1" smtClean="0"/>
              <a:t>critical</a:t>
            </a:r>
            <a:r>
              <a:rPr lang="nb-NO" dirty="0" smtClean="0"/>
              <a:t> </a:t>
            </a:r>
            <a:r>
              <a:rPr lang="nb-NO" dirty="0" err="1" smtClean="0"/>
              <a:t>researcher</a:t>
            </a:r>
            <a:endParaRPr lang="nb-NO" dirty="0"/>
          </a:p>
        </p:txBody>
      </p:sp>
    </p:spTree>
    <p:extLst>
      <p:ext uri="{BB962C8B-B14F-4D97-AF65-F5344CB8AC3E}">
        <p14:creationId xmlns:p14="http://schemas.microsoft.com/office/powerpoint/2010/main" val="833480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Another</a:t>
            </a:r>
            <a:r>
              <a:rPr lang="nb-NO" dirty="0" smtClean="0"/>
              <a:t> </a:t>
            </a:r>
            <a:r>
              <a:rPr lang="nb-NO" dirty="0" err="1" smtClean="0"/>
              <a:t>attempt</a:t>
            </a:r>
            <a:r>
              <a:rPr lang="nb-NO" dirty="0" smtClean="0"/>
              <a:t> at </a:t>
            </a:r>
            <a:r>
              <a:rPr lang="nb-NO" dirty="0" err="1" smtClean="0"/>
              <a:t>example</a:t>
            </a:r>
            <a:r>
              <a:rPr lang="nb-NO" dirty="0" smtClean="0"/>
              <a:t>: art</a:t>
            </a:r>
            <a:endParaRPr lang="nb-NO"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13295" y="1353803"/>
            <a:ext cx="3810000" cy="29464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33" y="1933909"/>
            <a:ext cx="4496514" cy="299018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0625" y="2672280"/>
            <a:ext cx="2794000" cy="3467100"/>
          </a:xfrm>
          <a:prstGeom prst="rect">
            <a:avLst/>
          </a:prstGeom>
        </p:spPr>
      </p:pic>
      <p:sp>
        <p:nvSpPr>
          <p:cNvPr id="7" name="TextBox 6"/>
          <p:cNvSpPr txBox="1"/>
          <p:nvPr/>
        </p:nvSpPr>
        <p:spPr>
          <a:xfrm>
            <a:off x="55433" y="5358063"/>
            <a:ext cx="3794672" cy="646331"/>
          </a:xfrm>
          <a:prstGeom prst="rect">
            <a:avLst/>
          </a:prstGeom>
          <a:noFill/>
        </p:spPr>
        <p:txBody>
          <a:bodyPr wrap="square" rtlCol="0">
            <a:spAutoFit/>
          </a:bodyPr>
          <a:lstStyle/>
          <a:p>
            <a:r>
              <a:rPr lang="nb-NO" dirty="0" smtClean="0"/>
              <a:t>William </a:t>
            </a:r>
            <a:r>
              <a:rPr lang="nb-NO" dirty="0" err="1" smtClean="0"/>
              <a:t>Bliss</a:t>
            </a:r>
            <a:r>
              <a:rPr lang="nb-NO" dirty="0" smtClean="0"/>
              <a:t> Baker, «Fallen Monarchs», 1886</a:t>
            </a:r>
            <a:endParaRPr lang="nb-NO" dirty="0"/>
          </a:p>
        </p:txBody>
      </p:sp>
      <p:sp>
        <p:nvSpPr>
          <p:cNvPr id="8" name="TextBox 7"/>
          <p:cNvSpPr txBox="1"/>
          <p:nvPr/>
        </p:nvSpPr>
        <p:spPr>
          <a:xfrm>
            <a:off x="8243304" y="4600925"/>
            <a:ext cx="3549982" cy="646331"/>
          </a:xfrm>
          <a:prstGeom prst="rect">
            <a:avLst/>
          </a:prstGeom>
          <a:noFill/>
        </p:spPr>
        <p:txBody>
          <a:bodyPr wrap="square" rtlCol="0">
            <a:spAutoFit/>
          </a:bodyPr>
          <a:lstStyle/>
          <a:p>
            <a:r>
              <a:rPr lang="nb-NO" dirty="0" smtClean="0"/>
              <a:t>Francisco </a:t>
            </a:r>
            <a:r>
              <a:rPr lang="nb-NO" dirty="0" err="1" smtClean="0"/>
              <a:t>Goya</a:t>
            </a:r>
            <a:r>
              <a:rPr lang="nb-NO" dirty="0" smtClean="0"/>
              <a:t>: «The Third </a:t>
            </a:r>
            <a:r>
              <a:rPr lang="nb-NO" dirty="0" err="1" smtClean="0"/>
              <a:t>of</a:t>
            </a:r>
            <a:r>
              <a:rPr lang="nb-NO" dirty="0" smtClean="0"/>
              <a:t> May 1808», 1814</a:t>
            </a:r>
            <a:endParaRPr lang="nb-NO" dirty="0"/>
          </a:p>
        </p:txBody>
      </p:sp>
      <p:sp>
        <p:nvSpPr>
          <p:cNvPr id="9" name="TextBox 8"/>
          <p:cNvSpPr txBox="1"/>
          <p:nvPr/>
        </p:nvSpPr>
        <p:spPr>
          <a:xfrm>
            <a:off x="5298708" y="2025949"/>
            <a:ext cx="2423696" cy="646331"/>
          </a:xfrm>
          <a:prstGeom prst="rect">
            <a:avLst/>
          </a:prstGeom>
          <a:noFill/>
        </p:spPr>
        <p:txBody>
          <a:bodyPr wrap="square" rtlCol="0">
            <a:spAutoFit/>
          </a:bodyPr>
          <a:lstStyle/>
          <a:p>
            <a:r>
              <a:rPr lang="nb-NO" dirty="0" smtClean="0"/>
              <a:t>Edward Munch, «</a:t>
            </a:r>
            <a:r>
              <a:rPr lang="nb-NO" dirty="0" err="1" smtClean="0"/>
              <a:t>Scream</a:t>
            </a:r>
            <a:r>
              <a:rPr lang="nb-NO" dirty="0" smtClean="0"/>
              <a:t>», 1893</a:t>
            </a:r>
            <a:endParaRPr lang="nb-NO" dirty="0"/>
          </a:p>
        </p:txBody>
      </p:sp>
      <p:sp>
        <p:nvSpPr>
          <p:cNvPr id="11" name="TextBox 10"/>
          <p:cNvSpPr txBox="1"/>
          <p:nvPr/>
        </p:nvSpPr>
        <p:spPr>
          <a:xfrm>
            <a:off x="3619524" y="6253700"/>
            <a:ext cx="5556201" cy="369332"/>
          </a:xfrm>
          <a:prstGeom prst="rect">
            <a:avLst/>
          </a:prstGeom>
          <a:noFill/>
        </p:spPr>
        <p:txBody>
          <a:bodyPr wrap="none" rtlCol="0">
            <a:spAutoFit/>
          </a:bodyPr>
          <a:lstStyle/>
          <a:p>
            <a:r>
              <a:rPr lang="nb-NO" dirty="0" smtClean="0"/>
              <a:t>«</a:t>
            </a:r>
            <a:r>
              <a:rPr lang="nb-NO" dirty="0" err="1" smtClean="0"/>
              <a:t>You</a:t>
            </a:r>
            <a:r>
              <a:rPr lang="nb-NO" dirty="0" smtClean="0"/>
              <a:t> </a:t>
            </a:r>
            <a:r>
              <a:rPr lang="nb-NO" dirty="0" err="1" smtClean="0"/>
              <a:t>should</a:t>
            </a:r>
            <a:r>
              <a:rPr lang="nb-NO" dirty="0" smtClean="0"/>
              <a:t> not </a:t>
            </a:r>
            <a:r>
              <a:rPr lang="nb-NO" dirty="0" err="1" smtClean="0"/>
              <a:t>paint</a:t>
            </a:r>
            <a:r>
              <a:rPr lang="nb-NO" dirty="0" smtClean="0"/>
              <a:t> </a:t>
            </a:r>
            <a:r>
              <a:rPr lang="nb-NO" dirty="0" err="1" smtClean="0"/>
              <a:t>the</a:t>
            </a:r>
            <a:r>
              <a:rPr lang="nb-NO" dirty="0" smtClean="0"/>
              <a:t> </a:t>
            </a:r>
            <a:r>
              <a:rPr lang="nb-NO" dirty="0" err="1" smtClean="0"/>
              <a:t>world</a:t>
            </a:r>
            <a:r>
              <a:rPr lang="nb-NO" dirty="0" smtClean="0"/>
              <a:t> as it is, </a:t>
            </a:r>
            <a:r>
              <a:rPr lang="nb-NO" dirty="0" err="1" smtClean="0"/>
              <a:t>but</a:t>
            </a:r>
            <a:r>
              <a:rPr lang="nb-NO" dirty="0" smtClean="0"/>
              <a:t> as </a:t>
            </a:r>
            <a:r>
              <a:rPr lang="nb-NO" dirty="0" err="1" smtClean="0"/>
              <a:t>you</a:t>
            </a:r>
            <a:r>
              <a:rPr lang="nb-NO" dirty="0" smtClean="0"/>
              <a:t> </a:t>
            </a:r>
            <a:r>
              <a:rPr lang="nb-NO" dirty="0" err="1" smtClean="0"/>
              <a:t>see</a:t>
            </a:r>
            <a:r>
              <a:rPr lang="nb-NO" dirty="0" smtClean="0"/>
              <a:t> it»</a:t>
            </a:r>
            <a:endParaRPr lang="nb-NO" dirty="0"/>
          </a:p>
        </p:txBody>
      </p:sp>
    </p:spTree>
    <p:extLst>
      <p:ext uri="{BB962C8B-B14F-4D97-AF65-F5344CB8AC3E}">
        <p14:creationId xmlns:p14="http://schemas.microsoft.com/office/powerpoint/2010/main" val="24531125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638185" y="524436"/>
            <a:ext cx="6942140" cy="446923"/>
          </a:xfrm>
          <a:noFill/>
        </p:spPr>
        <p:txBody>
          <a:bodyPr vert="horz" lIns="95241" tIns="47621" rIns="95241" bIns="47621" rtlCol="0" anchor="ctr">
            <a:normAutofit fontScale="90000"/>
          </a:bodyPr>
          <a:lstStyle/>
          <a:p>
            <a:pPr eaLnBrk="1" hangingPunct="1"/>
            <a:r>
              <a:rPr lang="en-NZ" altLang="en-US" dirty="0" smtClean="0"/>
              <a:t>Assumptions of positivist research</a:t>
            </a:r>
          </a:p>
        </p:txBody>
      </p:sp>
      <p:sp>
        <p:nvSpPr>
          <p:cNvPr id="8195" name="Rectangle 3"/>
          <p:cNvSpPr>
            <a:spLocks noGrp="1" noChangeArrowheads="1"/>
          </p:cNvSpPr>
          <p:nvPr>
            <p:ph type="body" idx="1"/>
          </p:nvPr>
        </p:nvSpPr>
        <p:spPr>
          <a:xfrm>
            <a:off x="745958" y="1817578"/>
            <a:ext cx="10611852" cy="4503012"/>
          </a:xfrm>
          <a:noFill/>
        </p:spPr>
        <p:txBody>
          <a:bodyPr vert="horz" lIns="95241" tIns="47621" rIns="95241" bIns="47621" rtlCol="0">
            <a:normAutofit fontScale="92500" lnSpcReduction="20000"/>
          </a:bodyPr>
          <a:lstStyle/>
          <a:p>
            <a:pPr marL="414955" indent="-414955"/>
            <a:r>
              <a:rPr lang="en-NZ" altLang="en-US" dirty="0" smtClean="0"/>
              <a:t>Social reality is objective, testable and independent of theoretical explanation </a:t>
            </a:r>
          </a:p>
          <a:p>
            <a:pPr marL="414955" indent="-414955"/>
            <a:r>
              <a:rPr lang="en-NZ" altLang="en-US" dirty="0" smtClean="0"/>
              <a:t>The researcher should be objective and unbiased</a:t>
            </a:r>
          </a:p>
          <a:p>
            <a:pPr marL="414955" indent="-414955"/>
            <a:r>
              <a:rPr lang="en-NZ" altLang="en-US" dirty="0" smtClean="0"/>
              <a:t>The researcher should be a detached value-free spectator, only an observer of the objects of study</a:t>
            </a:r>
          </a:p>
          <a:p>
            <a:pPr marL="414955" indent="-414955"/>
            <a:r>
              <a:rPr lang="en-NZ" altLang="en-US" dirty="0" smtClean="0"/>
              <a:t>Theories and hypotheses can be tested independently of an understanding of meanings and intentions </a:t>
            </a:r>
          </a:p>
          <a:p>
            <a:pPr marL="414955" indent="-414955"/>
            <a:r>
              <a:rPr lang="en-NZ" altLang="en-US" dirty="0" err="1" smtClean="0"/>
              <a:t>Lawlike</a:t>
            </a:r>
            <a:r>
              <a:rPr lang="en-NZ" altLang="en-US" dirty="0" smtClean="0"/>
              <a:t> relations can be discovered in organizations, and the purpose of research is to increase our predictive understanding of phenomena</a:t>
            </a:r>
          </a:p>
          <a:p>
            <a:pPr marL="414955" indent="-414955"/>
            <a:r>
              <a:rPr lang="en-NZ" altLang="en-US" dirty="0" smtClean="0"/>
              <a:t>Scientific research should have formal propositions, quantifiable measures of variables, and hypothesis testing - cases are of interest only as representative of populations</a:t>
            </a:r>
          </a:p>
        </p:txBody>
      </p:sp>
      <p:sp>
        <p:nvSpPr>
          <p:cNvPr id="8196" name="Slide Number Placeholder 3"/>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Gill Sans MT" pitchFamily="34" charset="0"/>
              </a:defRPr>
            </a:lvl1pPr>
            <a:lvl2pPr marL="768527" indent="-295586" eaLnBrk="0" hangingPunct="0">
              <a:defRPr b="1">
                <a:solidFill>
                  <a:schemeClr val="tx1"/>
                </a:solidFill>
                <a:latin typeface="Gill Sans MT" pitchFamily="34" charset="0"/>
              </a:defRPr>
            </a:lvl2pPr>
            <a:lvl3pPr marL="1182346" indent="-236470" eaLnBrk="0" hangingPunct="0">
              <a:defRPr b="1">
                <a:solidFill>
                  <a:schemeClr val="tx1"/>
                </a:solidFill>
                <a:latin typeface="Gill Sans MT" pitchFamily="34" charset="0"/>
              </a:defRPr>
            </a:lvl3pPr>
            <a:lvl4pPr marL="1655283" indent="-236470" eaLnBrk="0" hangingPunct="0">
              <a:defRPr b="1">
                <a:solidFill>
                  <a:schemeClr val="tx1"/>
                </a:solidFill>
                <a:latin typeface="Gill Sans MT" pitchFamily="34" charset="0"/>
              </a:defRPr>
            </a:lvl4pPr>
            <a:lvl5pPr marL="2128222" indent="-236470" eaLnBrk="0" hangingPunct="0">
              <a:defRPr b="1">
                <a:solidFill>
                  <a:schemeClr val="tx1"/>
                </a:solidFill>
                <a:latin typeface="Gill Sans MT" pitchFamily="34" charset="0"/>
              </a:defRPr>
            </a:lvl5pPr>
            <a:lvl6pPr marL="2601162" indent="-236470" eaLnBrk="0" fontAlgn="base" hangingPunct="0">
              <a:spcBef>
                <a:spcPct val="0"/>
              </a:spcBef>
              <a:spcAft>
                <a:spcPct val="0"/>
              </a:spcAft>
              <a:defRPr b="1">
                <a:solidFill>
                  <a:schemeClr val="tx1"/>
                </a:solidFill>
                <a:latin typeface="Gill Sans MT" pitchFamily="34" charset="0"/>
              </a:defRPr>
            </a:lvl6pPr>
            <a:lvl7pPr marL="3074098" indent="-236470" eaLnBrk="0" fontAlgn="base" hangingPunct="0">
              <a:spcBef>
                <a:spcPct val="0"/>
              </a:spcBef>
              <a:spcAft>
                <a:spcPct val="0"/>
              </a:spcAft>
              <a:defRPr b="1">
                <a:solidFill>
                  <a:schemeClr val="tx1"/>
                </a:solidFill>
                <a:latin typeface="Gill Sans MT" pitchFamily="34" charset="0"/>
              </a:defRPr>
            </a:lvl7pPr>
            <a:lvl8pPr marL="3547036" indent="-236470" eaLnBrk="0" fontAlgn="base" hangingPunct="0">
              <a:spcBef>
                <a:spcPct val="0"/>
              </a:spcBef>
              <a:spcAft>
                <a:spcPct val="0"/>
              </a:spcAft>
              <a:defRPr b="1">
                <a:solidFill>
                  <a:schemeClr val="tx1"/>
                </a:solidFill>
                <a:latin typeface="Gill Sans MT" pitchFamily="34" charset="0"/>
              </a:defRPr>
            </a:lvl8pPr>
            <a:lvl9pPr marL="4019975" indent="-236470" eaLnBrk="0" fontAlgn="base" hangingPunct="0">
              <a:spcBef>
                <a:spcPct val="0"/>
              </a:spcBef>
              <a:spcAft>
                <a:spcPct val="0"/>
              </a:spcAft>
              <a:defRPr b="1">
                <a:solidFill>
                  <a:schemeClr val="tx1"/>
                </a:solidFill>
                <a:latin typeface="Gill Sans MT" pitchFamily="34" charset="0"/>
              </a:defRPr>
            </a:lvl9pPr>
          </a:lstStyle>
          <a:p>
            <a:pPr eaLnBrk="1" hangingPunct="1"/>
            <a:fld id="{E8FEDAF7-A186-4735-9046-D6DC531680AF}" type="slidenum">
              <a:rPr lang="en-GB" altLang="en-US" b="0" smtClean="0">
                <a:solidFill>
                  <a:srgbClr val="969696"/>
                </a:solidFill>
                <a:latin typeface="Times New Roman" pitchFamily="18" charset="0"/>
              </a:rPr>
              <a:pPr eaLnBrk="1" hangingPunct="1"/>
              <a:t>9</a:t>
            </a:fld>
            <a:endParaRPr lang="en-GB" altLang="en-US" b="0" smtClean="0">
              <a:solidFill>
                <a:srgbClr val="969696"/>
              </a:solidFill>
              <a:latin typeface="Times New Roman" pitchFamily="18" charset="0"/>
            </a:endParaRPr>
          </a:p>
        </p:txBody>
      </p:sp>
    </p:spTree>
    <p:extLst>
      <p:ext uri="{BB962C8B-B14F-4D97-AF65-F5344CB8AC3E}">
        <p14:creationId xmlns:p14="http://schemas.microsoft.com/office/powerpoint/2010/main" val="378563504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1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430716" y="480422"/>
            <a:ext cx="6942140" cy="446923"/>
          </a:xfrm>
          <a:noFill/>
        </p:spPr>
        <p:txBody>
          <a:bodyPr vert="horz" lIns="95259" tIns="47630" rIns="95259" bIns="47630" rtlCol="0" anchor="ctr">
            <a:normAutofit fontScale="90000"/>
          </a:bodyPr>
          <a:lstStyle/>
          <a:p>
            <a:pPr eaLnBrk="1" hangingPunct="1"/>
            <a:r>
              <a:rPr lang="en-NZ" altLang="en-US" dirty="0" smtClean="0"/>
              <a:t>Assumptions of interpretive research</a:t>
            </a:r>
          </a:p>
        </p:txBody>
      </p:sp>
      <p:sp>
        <p:nvSpPr>
          <p:cNvPr id="9219" name="Rectangle 3"/>
          <p:cNvSpPr>
            <a:spLocks noGrp="1" noChangeArrowheads="1"/>
          </p:cNvSpPr>
          <p:nvPr>
            <p:ph type="body" idx="1"/>
          </p:nvPr>
        </p:nvSpPr>
        <p:spPr>
          <a:xfrm>
            <a:off x="641684" y="1370556"/>
            <a:ext cx="10659978" cy="4917950"/>
          </a:xfrm>
          <a:noFill/>
        </p:spPr>
        <p:txBody>
          <a:bodyPr vert="horz" lIns="95259" tIns="47630" rIns="95259" bIns="47630" rtlCol="0">
            <a:normAutofit/>
          </a:bodyPr>
          <a:lstStyle/>
          <a:p>
            <a:pPr marL="311216" indent="-311216"/>
            <a:r>
              <a:rPr lang="en-NZ" altLang="en-US" sz="2541" dirty="0"/>
              <a:t>Social reality is socially constructed - </a:t>
            </a:r>
            <a:r>
              <a:rPr lang="en-GB" altLang="en-US" sz="2541" dirty="0"/>
              <a:t>The aim is to understand phenomena  through the meanings people assign to  them. Access to meaning is through social  constructions, such as talking.</a:t>
            </a:r>
          </a:p>
          <a:p>
            <a:pPr marL="311216" indent="-311216"/>
            <a:r>
              <a:rPr lang="en-GB" altLang="en-US" sz="2541" dirty="0"/>
              <a:t>Focuses on the full complexity of human  sense-making as a situation emerges. Not  predeﬁned dependent and independent  variables.</a:t>
            </a:r>
          </a:p>
          <a:p>
            <a:pPr marL="311216" indent="-311216"/>
            <a:r>
              <a:rPr lang="en-GB" altLang="en-US" sz="2541" dirty="0"/>
              <a:t>Interpretive methods of research in IS are  "aimed at producing an understanding of  the context of the information system,  and the process whereby the information  system inﬂuences and is inﬂuenced by  the context" (Walsham 1993, p.4-5).</a:t>
            </a:r>
          </a:p>
          <a:p>
            <a:pPr marL="311216" indent="-311216"/>
            <a:r>
              <a:rPr lang="en-NZ" altLang="en-US" sz="2541" dirty="0"/>
              <a:t>The hermeneutic circle – the ‘logic’ of interpretation is irreducibly circular: parts cannot be understood without the whole, data and concepts cannot be understood without theory and context </a:t>
            </a:r>
            <a:r>
              <a:rPr lang="en-NZ" altLang="en-US" sz="2541" dirty="0" err="1"/>
              <a:t>etc</a:t>
            </a:r>
            <a:endParaRPr lang="en-NZ" altLang="en-US" sz="2541" dirty="0"/>
          </a:p>
        </p:txBody>
      </p:sp>
      <p:sp>
        <p:nvSpPr>
          <p:cNvPr id="9220" name="Slide Number Placeholder 3"/>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Gill Sans MT" pitchFamily="34" charset="0"/>
              </a:defRPr>
            </a:lvl1pPr>
            <a:lvl2pPr marL="768675" indent="-295644" eaLnBrk="0" hangingPunct="0">
              <a:defRPr b="1">
                <a:solidFill>
                  <a:schemeClr val="tx1"/>
                </a:solidFill>
                <a:latin typeface="Gill Sans MT" pitchFamily="34" charset="0"/>
              </a:defRPr>
            </a:lvl2pPr>
            <a:lvl3pPr marL="1182576" indent="-236515" eaLnBrk="0" hangingPunct="0">
              <a:defRPr b="1">
                <a:solidFill>
                  <a:schemeClr val="tx1"/>
                </a:solidFill>
                <a:latin typeface="Gill Sans MT" pitchFamily="34" charset="0"/>
              </a:defRPr>
            </a:lvl3pPr>
            <a:lvl4pPr marL="1655604" indent="-236515" eaLnBrk="0" hangingPunct="0">
              <a:defRPr b="1">
                <a:solidFill>
                  <a:schemeClr val="tx1"/>
                </a:solidFill>
                <a:latin typeface="Gill Sans MT" pitchFamily="34" charset="0"/>
              </a:defRPr>
            </a:lvl4pPr>
            <a:lvl5pPr marL="2128637" indent="-236515" eaLnBrk="0" hangingPunct="0">
              <a:defRPr b="1">
                <a:solidFill>
                  <a:schemeClr val="tx1"/>
                </a:solidFill>
                <a:latin typeface="Gill Sans MT" pitchFamily="34" charset="0"/>
              </a:defRPr>
            </a:lvl5pPr>
            <a:lvl6pPr marL="2601668" indent="-236515" eaLnBrk="0" fontAlgn="base" hangingPunct="0">
              <a:spcBef>
                <a:spcPct val="0"/>
              </a:spcBef>
              <a:spcAft>
                <a:spcPct val="0"/>
              </a:spcAft>
              <a:defRPr b="1">
                <a:solidFill>
                  <a:schemeClr val="tx1"/>
                </a:solidFill>
                <a:latin typeface="Gill Sans MT" pitchFamily="34" charset="0"/>
              </a:defRPr>
            </a:lvl6pPr>
            <a:lvl7pPr marL="3074696" indent="-236515" eaLnBrk="0" fontAlgn="base" hangingPunct="0">
              <a:spcBef>
                <a:spcPct val="0"/>
              </a:spcBef>
              <a:spcAft>
                <a:spcPct val="0"/>
              </a:spcAft>
              <a:defRPr b="1">
                <a:solidFill>
                  <a:schemeClr val="tx1"/>
                </a:solidFill>
                <a:latin typeface="Gill Sans MT" pitchFamily="34" charset="0"/>
              </a:defRPr>
            </a:lvl7pPr>
            <a:lvl8pPr marL="3547727" indent="-236515" eaLnBrk="0" fontAlgn="base" hangingPunct="0">
              <a:spcBef>
                <a:spcPct val="0"/>
              </a:spcBef>
              <a:spcAft>
                <a:spcPct val="0"/>
              </a:spcAft>
              <a:defRPr b="1">
                <a:solidFill>
                  <a:schemeClr val="tx1"/>
                </a:solidFill>
                <a:latin typeface="Gill Sans MT" pitchFamily="34" charset="0"/>
              </a:defRPr>
            </a:lvl8pPr>
            <a:lvl9pPr marL="4020757" indent="-236515" eaLnBrk="0" fontAlgn="base" hangingPunct="0">
              <a:spcBef>
                <a:spcPct val="0"/>
              </a:spcBef>
              <a:spcAft>
                <a:spcPct val="0"/>
              </a:spcAft>
              <a:defRPr b="1">
                <a:solidFill>
                  <a:schemeClr val="tx1"/>
                </a:solidFill>
                <a:latin typeface="Gill Sans MT" pitchFamily="34" charset="0"/>
              </a:defRPr>
            </a:lvl9pPr>
          </a:lstStyle>
          <a:p>
            <a:pPr eaLnBrk="1" hangingPunct="1"/>
            <a:fld id="{28C325DA-40D0-4651-9A52-E323269CFEF0}" type="slidenum">
              <a:rPr lang="en-GB" altLang="en-US" b="0" smtClean="0">
                <a:solidFill>
                  <a:srgbClr val="969696"/>
                </a:solidFill>
                <a:latin typeface="Times New Roman" pitchFamily="18" charset="0"/>
              </a:rPr>
              <a:pPr eaLnBrk="1" hangingPunct="1"/>
              <a:t>10</a:t>
            </a:fld>
            <a:endParaRPr lang="en-GB" altLang="en-US" b="0" smtClean="0">
              <a:solidFill>
                <a:srgbClr val="969696"/>
              </a:solidFill>
              <a:latin typeface="Times New Roman" pitchFamily="18" charset="0"/>
            </a:endParaRPr>
          </a:p>
        </p:txBody>
      </p:sp>
    </p:spTree>
    <p:extLst>
      <p:ext uri="{BB962C8B-B14F-4D97-AF65-F5344CB8AC3E}">
        <p14:creationId xmlns:p14="http://schemas.microsoft.com/office/powerpoint/2010/main" val="211298077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2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1676400" y="164599"/>
            <a:ext cx="10515600" cy="1325563"/>
          </a:xfrm>
        </p:spPr>
        <p:txBody>
          <a:bodyPr/>
          <a:lstStyle/>
          <a:p>
            <a:pPr eaLnBrk="1" hangingPunct="1"/>
            <a:r>
              <a:rPr lang="en-NZ" altLang="en-US" dirty="0" smtClean="0"/>
              <a:t>Assumptions of critical research</a:t>
            </a:r>
            <a:endParaRPr lang="en-GB" altLang="en-US" dirty="0" smtClean="0"/>
          </a:p>
        </p:txBody>
      </p:sp>
      <p:sp>
        <p:nvSpPr>
          <p:cNvPr id="10244" name="Rectangle 3"/>
          <p:cNvSpPr>
            <a:spLocks noGrp="1" noChangeArrowheads="1"/>
          </p:cNvSpPr>
          <p:nvPr>
            <p:ph type="body" idx="1"/>
          </p:nvPr>
        </p:nvSpPr>
        <p:spPr>
          <a:xfrm>
            <a:off x="697831" y="1490162"/>
            <a:ext cx="10643937" cy="4460952"/>
          </a:xfrm>
        </p:spPr>
        <p:txBody>
          <a:bodyPr>
            <a:normAutofit lnSpcReduction="10000"/>
          </a:bodyPr>
          <a:lstStyle/>
          <a:p>
            <a:pPr eaLnBrk="1" hangingPunct="1"/>
            <a:r>
              <a:rPr lang="en-NZ" altLang="en-US" dirty="0" smtClean="0"/>
              <a:t>Similar to interpretive research except that in addition:</a:t>
            </a:r>
          </a:p>
          <a:p>
            <a:pPr marL="414955" indent="-414955"/>
            <a:r>
              <a:rPr lang="en-US" altLang="en-US" dirty="0" smtClean="0"/>
              <a:t>A focus on critique – critique of the prevailing social conditions and system of constraints</a:t>
            </a:r>
          </a:p>
          <a:p>
            <a:pPr marL="414955" indent="-414955"/>
            <a:r>
              <a:rPr lang="en-US" altLang="en-US" dirty="0" smtClean="0"/>
              <a:t>Consider the complex relationships between human interests, knowledge, power and forms of social control.</a:t>
            </a:r>
          </a:p>
          <a:p>
            <a:pPr marL="414955" indent="-414955"/>
            <a:r>
              <a:rPr lang="en-US" altLang="en-US" dirty="0" smtClean="0"/>
              <a:t>Challenge prevailing communities of assumptions</a:t>
            </a:r>
          </a:p>
          <a:p>
            <a:pPr marL="414955" indent="-414955"/>
            <a:r>
              <a:rPr lang="en-US" altLang="en-US" dirty="0" smtClean="0"/>
              <a:t>Challenge established social practices</a:t>
            </a:r>
          </a:p>
          <a:p>
            <a:pPr marL="414955" indent="-414955"/>
            <a:r>
              <a:rPr lang="en-US" altLang="en-US" dirty="0" smtClean="0"/>
              <a:t>Have an ethically based stance</a:t>
            </a:r>
          </a:p>
          <a:p>
            <a:pPr marL="414955" indent="-414955"/>
            <a:r>
              <a:rPr lang="en-US" altLang="en-US" dirty="0" smtClean="0"/>
              <a:t>Some types of critical theory suggest individual emancipation and/or improvements in society</a:t>
            </a:r>
          </a:p>
          <a:p>
            <a:pPr eaLnBrk="1" hangingPunct="1">
              <a:buFont typeface="Wingdings" pitchFamily="2" charset="2"/>
              <a:buAutoNum type="arabicPeriod"/>
            </a:pPr>
            <a:endParaRPr lang="en-US" altLang="en-US" dirty="0" smtClean="0"/>
          </a:p>
          <a:p>
            <a:pPr eaLnBrk="1" hangingPunct="1"/>
            <a:endParaRPr lang="en-NZ" altLang="en-US" dirty="0" smtClean="0"/>
          </a:p>
          <a:p>
            <a:pPr eaLnBrk="1" hangingPunct="1"/>
            <a:endParaRPr lang="en-GB" altLang="en-US" dirty="0" smtClean="0"/>
          </a:p>
        </p:txBody>
      </p:sp>
      <p:sp>
        <p:nvSpPr>
          <p:cNvPr id="10242" name="Slide Number Placeholder 4"/>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Gill Sans MT" pitchFamily="34" charset="0"/>
              </a:defRPr>
            </a:lvl1pPr>
            <a:lvl2pPr marL="768899" indent="-295730" eaLnBrk="0" hangingPunct="0">
              <a:defRPr b="1">
                <a:solidFill>
                  <a:schemeClr val="tx1"/>
                </a:solidFill>
                <a:latin typeface="Gill Sans MT" pitchFamily="34" charset="0"/>
              </a:defRPr>
            </a:lvl2pPr>
            <a:lvl3pPr marL="1182921" indent="-236583" eaLnBrk="0" hangingPunct="0">
              <a:defRPr b="1">
                <a:solidFill>
                  <a:schemeClr val="tx1"/>
                </a:solidFill>
                <a:latin typeface="Gill Sans MT" pitchFamily="34" charset="0"/>
              </a:defRPr>
            </a:lvl3pPr>
            <a:lvl4pPr marL="1656089" indent="-236583" eaLnBrk="0" hangingPunct="0">
              <a:defRPr b="1">
                <a:solidFill>
                  <a:schemeClr val="tx1"/>
                </a:solidFill>
                <a:latin typeface="Gill Sans MT" pitchFamily="34" charset="0"/>
              </a:defRPr>
            </a:lvl4pPr>
            <a:lvl5pPr marL="2129258" indent="-236583" eaLnBrk="0" hangingPunct="0">
              <a:defRPr b="1">
                <a:solidFill>
                  <a:schemeClr val="tx1"/>
                </a:solidFill>
                <a:latin typeface="Gill Sans MT" pitchFamily="34" charset="0"/>
              </a:defRPr>
            </a:lvl5pPr>
            <a:lvl6pPr marL="2602427" indent="-236583" eaLnBrk="0" fontAlgn="base" hangingPunct="0">
              <a:spcBef>
                <a:spcPct val="0"/>
              </a:spcBef>
              <a:spcAft>
                <a:spcPct val="0"/>
              </a:spcAft>
              <a:defRPr b="1">
                <a:solidFill>
                  <a:schemeClr val="tx1"/>
                </a:solidFill>
                <a:latin typeface="Gill Sans MT" pitchFamily="34" charset="0"/>
              </a:defRPr>
            </a:lvl6pPr>
            <a:lvl7pPr marL="3075594" indent="-236583" eaLnBrk="0" fontAlgn="base" hangingPunct="0">
              <a:spcBef>
                <a:spcPct val="0"/>
              </a:spcBef>
              <a:spcAft>
                <a:spcPct val="0"/>
              </a:spcAft>
              <a:defRPr b="1">
                <a:solidFill>
                  <a:schemeClr val="tx1"/>
                </a:solidFill>
                <a:latin typeface="Gill Sans MT" pitchFamily="34" charset="0"/>
              </a:defRPr>
            </a:lvl7pPr>
            <a:lvl8pPr marL="3548763" indent="-236583" eaLnBrk="0" fontAlgn="base" hangingPunct="0">
              <a:spcBef>
                <a:spcPct val="0"/>
              </a:spcBef>
              <a:spcAft>
                <a:spcPct val="0"/>
              </a:spcAft>
              <a:defRPr b="1">
                <a:solidFill>
                  <a:schemeClr val="tx1"/>
                </a:solidFill>
                <a:latin typeface="Gill Sans MT" pitchFamily="34" charset="0"/>
              </a:defRPr>
            </a:lvl8pPr>
            <a:lvl9pPr marL="4021930" indent="-236583" eaLnBrk="0" fontAlgn="base" hangingPunct="0">
              <a:spcBef>
                <a:spcPct val="0"/>
              </a:spcBef>
              <a:spcAft>
                <a:spcPct val="0"/>
              </a:spcAft>
              <a:defRPr b="1">
                <a:solidFill>
                  <a:schemeClr val="tx1"/>
                </a:solidFill>
                <a:latin typeface="Gill Sans MT" pitchFamily="34" charset="0"/>
              </a:defRPr>
            </a:lvl9pPr>
          </a:lstStyle>
          <a:p>
            <a:pPr eaLnBrk="1" hangingPunct="1"/>
            <a:fld id="{6E6693D1-77BC-4EE6-AED0-DD86B532672D}" type="slidenum">
              <a:rPr lang="en-GB" altLang="en-US" b="0" smtClean="0">
                <a:solidFill>
                  <a:srgbClr val="969696"/>
                </a:solidFill>
                <a:latin typeface="Times New Roman" pitchFamily="18" charset="0"/>
              </a:rPr>
              <a:pPr eaLnBrk="1" hangingPunct="1"/>
              <a:t>11</a:t>
            </a:fld>
            <a:endParaRPr lang="en-GB" altLang="en-US" b="0" smtClean="0">
              <a:solidFill>
                <a:srgbClr val="969696"/>
              </a:solidFill>
              <a:latin typeface="Times New Roman" pitchFamily="18" charset="0"/>
            </a:endParaRPr>
          </a:p>
        </p:txBody>
      </p:sp>
    </p:spTree>
    <p:extLst>
      <p:ext uri="{BB962C8B-B14F-4D97-AF65-F5344CB8AC3E}">
        <p14:creationId xmlns:p14="http://schemas.microsoft.com/office/powerpoint/2010/main" val="26843302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4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4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4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3600" dirty="0" err="1" smtClean="0"/>
              <a:t>Paradigms</a:t>
            </a:r>
            <a:r>
              <a:rPr lang="nb-NO" sz="3600" dirty="0" smtClean="0"/>
              <a:t> </a:t>
            </a:r>
            <a:r>
              <a:rPr lang="nb-NO" sz="3600" dirty="0" err="1" smtClean="0"/>
              <a:t>important</a:t>
            </a:r>
            <a:r>
              <a:rPr lang="nb-NO" sz="3600" dirty="0" smtClean="0"/>
              <a:t> for RQ and </a:t>
            </a:r>
            <a:r>
              <a:rPr lang="nb-NO" sz="3600" dirty="0" err="1" smtClean="0"/>
              <a:t>methodology</a:t>
            </a:r>
            <a:r>
              <a:rPr lang="nb-NO" sz="3600" dirty="0" smtClean="0"/>
              <a:t>, </a:t>
            </a:r>
            <a:r>
              <a:rPr lang="nb-NO" sz="3600" dirty="0" err="1" smtClean="0"/>
              <a:t>methods</a:t>
            </a:r>
            <a:endParaRPr lang="nb-NO" sz="3600" dirty="0"/>
          </a:p>
        </p:txBody>
      </p:sp>
      <p:sp>
        <p:nvSpPr>
          <p:cNvPr id="4" name="object 4"/>
          <p:cNvSpPr txBox="1"/>
          <p:nvPr/>
        </p:nvSpPr>
        <p:spPr>
          <a:xfrm>
            <a:off x="4695207" y="3103051"/>
            <a:ext cx="1157792" cy="263111"/>
          </a:xfrm>
          <a:prstGeom prst="rect">
            <a:avLst/>
          </a:prstGeom>
        </p:spPr>
        <p:txBody>
          <a:bodyPr vert="horz" wrap="square" lIns="0" tIns="11519" rIns="0" bIns="0" rtlCol="0">
            <a:spAutoFit/>
          </a:bodyPr>
          <a:lstStyle/>
          <a:p>
            <a:pPr marL="11519">
              <a:spcBef>
                <a:spcPts val="91"/>
              </a:spcBef>
            </a:pPr>
            <a:r>
              <a:rPr sz="1634" spc="-5" dirty="0">
                <a:solidFill>
                  <a:prstClr val="black"/>
                </a:solidFill>
                <a:cs typeface="Calibri"/>
              </a:rPr>
              <a:t>Methodology</a:t>
            </a:r>
            <a:endParaRPr sz="1634">
              <a:solidFill>
                <a:prstClr val="black"/>
              </a:solidFill>
              <a:cs typeface="Calibri"/>
            </a:endParaRPr>
          </a:p>
        </p:txBody>
      </p:sp>
      <p:sp>
        <p:nvSpPr>
          <p:cNvPr id="5" name="object 5"/>
          <p:cNvSpPr txBox="1"/>
          <p:nvPr/>
        </p:nvSpPr>
        <p:spPr>
          <a:xfrm>
            <a:off x="6514243" y="3110826"/>
            <a:ext cx="700784" cy="263111"/>
          </a:xfrm>
          <a:prstGeom prst="rect">
            <a:avLst/>
          </a:prstGeom>
        </p:spPr>
        <p:txBody>
          <a:bodyPr vert="horz" wrap="square" lIns="0" tIns="11519" rIns="0" bIns="0" rtlCol="0">
            <a:spAutoFit/>
          </a:bodyPr>
          <a:lstStyle/>
          <a:p>
            <a:pPr marL="11519">
              <a:spcBef>
                <a:spcPts val="91"/>
              </a:spcBef>
            </a:pPr>
            <a:r>
              <a:rPr sz="1634" dirty="0">
                <a:solidFill>
                  <a:prstClr val="black"/>
                </a:solidFill>
                <a:cs typeface="Calibri"/>
              </a:rPr>
              <a:t>M</a:t>
            </a:r>
            <a:r>
              <a:rPr sz="1634" spc="-9" dirty="0">
                <a:solidFill>
                  <a:prstClr val="black"/>
                </a:solidFill>
                <a:cs typeface="Calibri"/>
              </a:rPr>
              <a:t>e</a:t>
            </a:r>
            <a:r>
              <a:rPr sz="1634" dirty="0">
                <a:solidFill>
                  <a:prstClr val="black"/>
                </a:solidFill>
                <a:cs typeface="Calibri"/>
              </a:rPr>
              <a:t>th</a:t>
            </a:r>
            <a:r>
              <a:rPr sz="1634" spc="5" dirty="0">
                <a:solidFill>
                  <a:prstClr val="black"/>
                </a:solidFill>
                <a:cs typeface="Calibri"/>
              </a:rPr>
              <a:t>o</a:t>
            </a:r>
            <a:r>
              <a:rPr sz="1634" dirty="0">
                <a:solidFill>
                  <a:prstClr val="black"/>
                </a:solidFill>
                <a:cs typeface="Calibri"/>
              </a:rPr>
              <a:t>d</a:t>
            </a:r>
          </a:p>
        </p:txBody>
      </p:sp>
      <p:sp>
        <p:nvSpPr>
          <p:cNvPr id="6" name="object 6"/>
          <p:cNvSpPr txBox="1"/>
          <p:nvPr/>
        </p:nvSpPr>
        <p:spPr>
          <a:xfrm>
            <a:off x="8856002" y="3110826"/>
            <a:ext cx="397649" cy="263111"/>
          </a:xfrm>
          <a:prstGeom prst="rect">
            <a:avLst/>
          </a:prstGeom>
        </p:spPr>
        <p:txBody>
          <a:bodyPr vert="horz" wrap="square" lIns="0" tIns="11519" rIns="0" bIns="0" rtlCol="0">
            <a:spAutoFit/>
          </a:bodyPr>
          <a:lstStyle/>
          <a:p>
            <a:pPr marL="11519">
              <a:spcBef>
                <a:spcPts val="91"/>
              </a:spcBef>
            </a:pPr>
            <a:r>
              <a:rPr sz="1634" dirty="0">
                <a:solidFill>
                  <a:prstClr val="black"/>
                </a:solidFill>
                <a:cs typeface="Calibri"/>
              </a:rPr>
              <a:t>d</a:t>
            </a:r>
            <a:r>
              <a:rPr sz="1634" spc="-9" dirty="0">
                <a:solidFill>
                  <a:prstClr val="black"/>
                </a:solidFill>
                <a:cs typeface="Calibri"/>
              </a:rPr>
              <a:t>a</a:t>
            </a:r>
            <a:r>
              <a:rPr sz="1634" spc="-27" dirty="0">
                <a:solidFill>
                  <a:prstClr val="black"/>
                </a:solidFill>
                <a:cs typeface="Calibri"/>
              </a:rPr>
              <a:t>t</a:t>
            </a:r>
            <a:r>
              <a:rPr sz="1634" dirty="0">
                <a:solidFill>
                  <a:prstClr val="black"/>
                </a:solidFill>
                <a:cs typeface="Calibri"/>
              </a:rPr>
              <a:t>a</a:t>
            </a:r>
          </a:p>
        </p:txBody>
      </p:sp>
      <p:sp>
        <p:nvSpPr>
          <p:cNvPr id="7" name="object 7"/>
          <p:cNvSpPr txBox="1"/>
          <p:nvPr/>
        </p:nvSpPr>
        <p:spPr>
          <a:xfrm>
            <a:off x="10020235" y="3103051"/>
            <a:ext cx="1333565" cy="263111"/>
          </a:xfrm>
          <a:prstGeom prst="rect">
            <a:avLst/>
          </a:prstGeom>
        </p:spPr>
        <p:txBody>
          <a:bodyPr vert="horz" wrap="square" lIns="0" tIns="11519" rIns="0" bIns="0" rtlCol="0">
            <a:spAutoFit/>
          </a:bodyPr>
          <a:lstStyle/>
          <a:p>
            <a:pPr marL="11519">
              <a:spcBef>
                <a:spcPts val="91"/>
              </a:spcBef>
            </a:pPr>
            <a:r>
              <a:rPr sz="1634" dirty="0">
                <a:solidFill>
                  <a:prstClr val="black"/>
                </a:solidFill>
                <a:cs typeface="Calibri"/>
              </a:rPr>
              <a:t>A</a:t>
            </a:r>
            <a:r>
              <a:rPr sz="1634" spc="5" dirty="0">
                <a:solidFill>
                  <a:prstClr val="black"/>
                </a:solidFill>
                <a:cs typeface="Calibri"/>
              </a:rPr>
              <a:t>n</a:t>
            </a:r>
            <a:r>
              <a:rPr sz="1634" dirty="0">
                <a:solidFill>
                  <a:prstClr val="black"/>
                </a:solidFill>
                <a:cs typeface="Calibri"/>
              </a:rPr>
              <a:t>al</a:t>
            </a:r>
            <a:r>
              <a:rPr sz="1634" spc="-14" dirty="0">
                <a:solidFill>
                  <a:prstClr val="black"/>
                </a:solidFill>
                <a:cs typeface="Calibri"/>
              </a:rPr>
              <a:t>y</a:t>
            </a:r>
            <a:r>
              <a:rPr sz="1634" spc="5" dirty="0">
                <a:solidFill>
                  <a:prstClr val="black"/>
                </a:solidFill>
                <a:cs typeface="Calibri"/>
              </a:rPr>
              <a:t>s</a:t>
            </a:r>
            <a:r>
              <a:rPr sz="1634" spc="-5" dirty="0">
                <a:solidFill>
                  <a:prstClr val="black"/>
                </a:solidFill>
                <a:cs typeface="Calibri"/>
              </a:rPr>
              <a:t>i</a:t>
            </a:r>
            <a:r>
              <a:rPr sz="1634" spc="5" dirty="0">
                <a:solidFill>
                  <a:prstClr val="black"/>
                </a:solidFill>
                <a:cs typeface="Calibri"/>
              </a:rPr>
              <a:t>s</a:t>
            </a:r>
            <a:r>
              <a:rPr sz="1634" spc="-5" dirty="0">
                <a:solidFill>
                  <a:prstClr val="black"/>
                </a:solidFill>
                <a:cs typeface="Calibri"/>
              </a:rPr>
              <a:t>/</a:t>
            </a:r>
            <a:r>
              <a:rPr sz="1634" spc="5" dirty="0">
                <a:solidFill>
                  <a:prstClr val="black"/>
                </a:solidFill>
                <a:cs typeface="Calibri"/>
              </a:rPr>
              <a:t>d</a:t>
            </a:r>
            <a:r>
              <a:rPr sz="1634" dirty="0">
                <a:solidFill>
                  <a:prstClr val="black"/>
                </a:solidFill>
                <a:cs typeface="Calibri"/>
              </a:rPr>
              <a:t>e</a:t>
            </a:r>
            <a:r>
              <a:rPr sz="1634" spc="5" dirty="0">
                <a:solidFill>
                  <a:prstClr val="black"/>
                </a:solidFill>
                <a:cs typeface="Calibri"/>
              </a:rPr>
              <a:t>s</a:t>
            </a:r>
            <a:r>
              <a:rPr sz="1634" spc="-5" dirty="0">
                <a:solidFill>
                  <a:prstClr val="black"/>
                </a:solidFill>
                <a:cs typeface="Calibri"/>
              </a:rPr>
              <a:t>i</a:t>
            </a:r>
            <a:r>
              <a:rPr sz="1634" spc="5" dirty="0">
                <a:solidFill>
                  <a:prstClr val="black"/>
                </a:solidFill>
                <a:cs typeface="Calibri"/>
              </a:rPr>
              <a:t>g</a:t>
            </a:r>
            <a:r>
              <a:rPr sz="1634" dirty="0">
                <a:solidFill>
                  <a:prstClr val="black"/>
                </a:solidFill>
                <a:cs typeface="Calibri"/>
              </a:rPr>
              <a:t>n</a:t>
            </a:r>
          </a:p>
        </p:txBody>
      </p:sp>
      <p:sp>
        <p:nvSpPr>
          <p:cNvPr id="8" name="object 8"/>
          <p:cNvSpPr txBox="1"/>
          <p:nvPr/>
        </p:nvSpPr>
        <p:spPr>
          <a:xfrm>
            <a:off x="1936676" y="3351990"/>
            <a:ext cx="1649954" cy="263111"/>
          </a:xfrm>
          <a:prstGeom prst="rect">
            <a:avLst/>
          </a:prstGeom>
        </p:spPr>
        <p:txBody>
          <a:bodyPr vert="horz" wrap="square" lIns="0" tIns="11519" rIns="0" bIns="0" rtlCol="0">
            <a:spAutoFit/>
          </a:bodyPr>
          <a:lstStyle/>
          <a:p>
            <a:pPr marL="11519">
              <a:spcBef>
                <a:spcPts val="91"/>
              </a:spcBef>
            </a:pPr>
            <a:r>
              <a:rPr sz="1634" spc="-9" dirty="0">
                <a:solidFill>
                  <a:prstClr val="black"/>
                </a:solidFill>
                <a:cs typeface="Calibri"/>
              </a:rPr>
              <a:t>Research</a:t>
            </a:r>
            <a:r>
              <a:rPr sz="1634" spc="-32" dirty="0">
                <a:solidFill>
                  <a:prstClr val="black"/>
                </a:solidFill>
                <a:cs typeface="Calibri"/>
              </a:rPr>
              <a:t> </a:t>
            </a:r>
            <a:r>
              <a:rPr sz="1634" spc="-9" dirty="0">
                <a:solidFill>
                  <a:prstClr val="black"/>
                </a:solidFill>
                <a:cs typeface="Calibri"/>
              </a:rPr>
              <a:t>questions</a:t>
            </a:r>
            <a:endParaRPr sz="1634" dirty="0">
              <a:solidFill>
                <a:prstClr val="black"/>
              </a:solidFill>
              <a:cs typeface="Calibri"/>
            </a:endParaRPr>
          </a:p>
        </p:txBody>
      </p:sp>
      <p:sp>
        <p:nvSpPr>
          <p:cNvPr id="9" name="object 9"/>
          <p:cNvSpPr/>
          <p:nvPr/>
        </p:nvSpPr>
        <p:spPr>
          <a:xfrm>
            <a:off x="3734741" y="2967278"/>
            <a:ext cx="969917" cy="246081"/>
          </a:xfrm>
          <a:custGeom>
            <a:avLst/>
            <a:gdLst/>
            <a:ahLst/>
            <a:cxnLst/>
            <a:rect l="l" t="t" r="r" b="b"/>
            <a:pathLst>
              <a:path w="1068704" h="271145">
                <a:moveTo>
                  <a:pt x="1031508" y="237777"/>
                </a:moveTo>
                <a:lnTo>
                  <a:pt x="970026" y="257683"/>
                </a:lnTo>
                <a:lnTo>
                  <a:pt x="966724" y="258826"/>
                </a:lnTo>
                <a:lnTo>
                  <a:pt x="964818" y="262382"/>
                </a:lnTo>
                <a:lnTo>
                  <a:pt x="965962" y="265684"/>
                </a:lnTo>
                <a:lnTo>
                  <a:pt x="966977" y="269113"/>
                </a:lnTo>
                <a:lnTo>
                  <a:pt x="970660" y="270891"/>
                </a:lnTo>
                <a:lnTo>
                  <a:pt x="973963" y="269748"/>
                </a:lnTo>
                <a:lnTo>
                  <a:pt x="1057203" y="242824"/>
                </a:lnTo>
                <a:lnTo>
                  <a:pt x="1054607" y="242824"/>
                </a:lnTo>
                <a:lnTo>
                  <a:pt x="1031508" y="237777"/>
                </a:lnTo>
                <a:close/>
              </a:path>
              <a:path w="1068704" h="271145">
                <a:moveTo>
                  <a:pt x="1043507" y="233893"/>
                </a:moveTo>
                <a:lnTo>
                  <a:pt x="1031508" y="237777"/>
                </a:lnTo>
                <a:lnTo>
                  <a:pt x="1054607" y="242824"/>
                </a:lnTo>
                <a:lnTo>
                  <a:pt x="1054934" y="241300"/>
                </a:lnTo>
                <a:lnTo>
                  <a:pt x="1051559" y="241300"/>
                </a:lnTo>
                <a:lnTo>
                  <a:pt x="1043507" y="233893"/>
                </a:lnTo>
                <a:close/>
              </a:path>
              <a:path w="1068704" h="271145">
                <a:moveTo>
                  <a:pt x="992631" y="169926"/>
                </a:moveTo>
                <a:lnTo>
                  <a:pt x="988694" y="170053"/>
                </a:lnTo>
                <a:lnTo>
                  <a:pt x="986281" y="172593"/>
                </a:lnTo>
                <a:lnTo>
                  <a:pt x="983868" y="175260"/>
                </a:lnTo>
                <a:lnTo>
                  <a:pt x="984122" y="179197"/>
                </a:lnTo>
                <a:lnTo>
                  <a:pt x="986663" y="181610"/>
                </a:lnTo>
                <a:lnTo>
                  <a:pt x="1034205" y="225337"/>
                </a:lnTo>
                <a:lnTo>
                  <a:pt x="1057275" y="230378"/>
                </a:lnTo>
                <a:lnTo>
                  <a:pt x="1054607" y="242824"/>
                </a:lnTo>
                <a:lnTo>
                  <a:pt x="1057203" y="242824"/>
                </a:lnTo>
                <a:lnTo>
                  <a:pt x="1068196" y="239268"/>
                </a:lnTo>
                <a:lnTo>
                  <a:pt x="995299" y="172212"/>
                </a:lnTo>
                <a:lnTo>
                  <a:pt x="992631" y="169926"/>
                </a:lnTo>
                <a:close/>
              </a:path>
              <a:path w="1068704" h="271145">
                <a:moveTo>
                  <a:pt x="1053972" y="230505"/>
                </a:moveTo>
                <a:lnTo>
                  <a:pt x="1043507" y="233893"/>
                </a:lnTo>
                <a:lnTo>
                  <a:pt x="1051559" y="241300"/>
                </a:lnTo>
                <a:lnTo>
                  <a:pt x="1053972" y="230505"/>
                </a:lnTo>
                <a:close/>
              </a:path>
              <a:path w="1068704" h="271145">
                <a:moveTo>
                  <a:pt x="1057247" y="230505"/>
                </a:moveTo>
                <a:lnTo>
                  <a:pt x="1053972" y="230505"/>
                </a:lnTo>
                <a:lnTo>
                  <a:pt x="1051559" y="241300"/>
                </a:lnTo>
                <a:lnTo>
                  <a:pt x="1054934" y="241300"/>
                </a:lnTo>
                <a:lnTo>
                  <a:pt x="1057247" y="230505"/>
                </a:lnTo>
                <a:close/>
              </a:path>
              <a:path w="1068704" h="271145">
                <a:moveTo>
                  <a:pt x="2793" y="0"/>
                </a:moveTo>
                <a:lnTo>
                  <a:pt x="0" y="12446"/>
                </a:lnTo>
                <a:lnTo>
                  <a:pt x="1031508" y="237777"/>
                </a:lnTo>
                <a:lnTo>
                  <a:pt x="1043507" y="233893"/>
                </a:lnTo>
                <a:lnTo>
                  <a:pt x="1034205" y="225337"/>
                </a:lnTo>
                <a:lnTo>
                  <a:pt x="2793" y="0"/>
                </a:lnTo>
                <a:close/>
              </a:path>
              <a:path w="1068704" h="271145">
                <a:moveTo>
                  <a:pt x="1034205" y="225337"/>
                </a:moveTo>
                <a:lnTo>
                  <a:pt x="1043507" y="233893"/>
                </a:lnTo>
                <a:lnTo>
                  <a:pt x="1053972" y="230505"/>
                </a:lnTo>
                <a:lnTo>
                  <a:pt x="1057247" y="230505"/>
                </a:lnTo>
                <a:lnTo>
                  <a:pt x="1057275" y="230378"/>
                </a:lnTo>
                <a:lnTo>
                  <a:pt x="1034205" y="225337"/>
                </a:lnTo>
                <a:close/>
              </a:path>
            </a:pathLst>
          </a:custGeom>
          <a:solidFill>
            <a:srgbClr val="000000"/>
          </a:solidFill>
        </p:spPr>
        <p:txBody>
          <a:bodyPr wrap="square" lIns="0" tIns="0" rIns="0" bIns="0" rtlCol="0"/>
          <a:lstStyle/>
          <a:p>
            <a:endParaRPr sz="1634">
              <a:solidFill>
                <a:prstClr val="black"/>
              </a:solidFill>
            </a:endParaRPr>
          </a:p>
        </p:txBody>
      </p:sp>
      <p:sp>
        <p:nvSpPr>
          <p:cNvPr id="10" name="object 10"/>
          <p:cNvSpPr/>
          <p:nvPr/>
        </p:nvSpPr>
        <p:spPr>
          <a:xfrm>
            <a:off x="3734848" y="3226841"/>
            <a:ext cx="969341" cy="236860"/>
          </a:xfrm>
          <a:custGeom>
            <a:avLst/>
            <a:gdLst/>
            <a:ahLst/>
            <a:cxnLst/>
            <a:rect l="l" t="t" r="r" b="b"/>
            <a:pathLst>
              <a:path w="1068070" h="260985">
                <a:moveTo>
                  <a:pt x="1031340" y="33770"/>
                </a:moveTo>
                <a:lnTo>
                  <a:pt x="0" y="248323"/>
                </a:lnTo>
                <a:lnTo>
                  <a:pt x="2539" y="260756"/>
                </a:lnTo>
                <a:lnTo>
                  <a:pt x="1034120" y="46165"/>
                </a:lnTo>
                <a:lnTo>
                  <a:pt x="1043404" y="37815"/>
                </a:lnTo>
                <a:lnTo>
                  <a:pt x="1031340" y="33770"/>
                </a:lnTo>
                <a:close/>
              </a:path>
              <a:path w="1068070" h="260985">
                <a:moveTo>
                  <a:pt x="1057080" y="28955"/>
                </a:moveTo>
                <a:lnTo>
                  <a:pt x="1054480" y="28955"/>
                </a:lnTo>
                <a:lnTo>
                  <a:pt x="1057020" y="41401"/>
                </a:lnTo>
                <a:lnTo>
                  <a:pt x="1034120" y="46165"/>
                </a:lnTo>
                <a:lnTo>
                  <a:pt x="983361" y="91820"/>
                </a:lnTo>
                <a:lnTo>
                  <a:pt x="983106" y="95884"/>
                </a:lnTo>
                <a:lnTo>
                  <a:pt x="985519" y="98424"/>
                </a:lnTo>
                <a:lnTo>
                  <a:pt x="987805" y="101091"/>
                </a:lnTo>
                <a:lnTo>
                  <a:pt x="991869" y="101345"/>
                </a:lnTo>
                <a:lnTo>
                  <a:pt x="994410" y="98932"/>
                </a:lnTo>
                <a:lnTo>
                  <a:pt x="1068069" y="32638"/>
                </a:lnTo>
                <a:lnTo>
                  <a:pt x="1057080" y="28955"/>
                </a:lnTo>
                <a:close/>
              </a:path>
              <a:path w="1068070" h="260985">
                <a:moveTo>
                  <a:pt x="1043404" y="37815"/>
                </a:moveTo>
                <a:lnTo>
                  <a:pt x="1034120" y="46165"/>
                </a:lnTo>
                <a:lnTo>
                  <a:pt x="1057020" y="41401"/>
                </a:lnTo>
                <a:lnTo>
                  <a:pt x="1056995" y="41274"/>
                </a:lnTo>
                <a:lnTo>
                  <a:pt x="1053718" y="41274"/>
                </a:lnTo>
                <a:lnTo>
                  <a:pt x="1043404" y="37815"/>
                </a:lnTo>
                <a:close/>
              </a:path>
              <a:path w="1068070" h="260985">
                <a:moveTo>
                  <a:pt x="1051560" y="30479"/>
                </a:moveTo>
                <a:lnTo>
                  <a:pt x="1043404" y="37815"/>
                </a:lnTo>
                <a:lnTo>
                  <a:pt x="1053718" y="41274"/>
                </a:lnTo>
                <a:lnTo>
                  <a:pt x="1051560" y="30479"/>
                </a:lnTo>
                <a:close/>
              </a:path>
              <a:path w="1068070" h="260985">
                <a:moveTo>
                  <a:pt x="1054792" y="30479"/>
                </a:moveTo>
                <a:lnTo>
                  <a:pt x="1051560" y="30479"/>
                </a:lnTo>
                <a:lnTo>
                  <a:pt x="1053718" y="41274"/>
                </a:lnTo>
                <a:lnTo>
                  <a:pt x="1056995" y="41274"/>
                </a:lnTo>
                <a:lnTo>
                  <a:pt x="1054792" y="30479"/>
                </a:lnTo>
                <a:close/>
              </a:path>
              <a:path w="1068070" h="260985">
                <a:moveTo>
                  <a:pt x="1054480" y="28955"/>
                </a:moveTo>
                <a:lnTo>
                  <a:pt x="1031340" y="33770"/>
                </a:lnTo>
                <a:lnTo>
                  <a:pt x="1043404" y="37815"/>
                </a:lnTo>
                <a:lnTo>
                  <a:pt x="1051560" y="30479"/>
                </a:lnTo>
                <a:lnTo>
                  <a:pt x="1054792" y="30479"/>
                </a:lnTo>
                <a:lnTo>
                  <a:pt x="1054480" y="28955"/>
                </a:lnTo>
                <a:close/>
              </a:path>
              <a:path w="1068070" h="260985">
                <a:moveTo>
                  <a:pt x="970788" y="0"/>
                </a:moveTo>
                <a:lnTo>
                  <a:pt x="967231" y="1904"/>
                </a:lnTo>
                <a:lnTo>
                  <a:pt x="964945" y="8508"/>
                </a:lnTo>
                <a:lnTo>
                  <a:pt x="966724" y="12064"/>
                </a:lnTo>
                <a:lnTo>
                  <a:pt x="970026" y="13207"/>
                </a:lnTo>
                <a:lnTo>
                  <a:pt x="1031340" y="33770"/>
                </a:lnTo>
                <a:lnTo>
                  <a:pt x="1054480" y="28955"/>
                </a:lnTo>
                <a:lnTo>
                  <a:pt x="1057080" y="28955"/>
                </a:lnTo>
                <a:lnTo>
                  <a:pt x="974089" y="1142"/>
                </a:lnTo>
                <a:lnTo>
                  <a:pt x="970788" y="0"/>
                </a:lnTo>
                <a:close/>
              </a:path>
            </a:pathLst>
          </a:custGeom>
          <a:solidFill>
            <a:srgbClr val="000000"/>
          </a:solidFill>
        </p:spPr>
        <p:txBody>
          <a:bodyPr wrap="square" lIns="0" tIns="0" rIns="0" bIns="0" rtlCol="0"/>
          <a:lstStyle/>
          <a:p>
            <a:endParaRPr sz="1634">
              <a:solidFill>
                <a:prstClr val="black"/>
              </a:solidFill>
            </a:endParaRPr>
          </a:p>
        </p:txBody>
      </p:sp>
      <p:sp>
        <p:nvSpPr>
          <p:cNvPr id="11" name="object 11"/>
          <p:cNvSpPr/>
          <p:nvPr/>
        </p:nvSpPr>
        <p:spPr>
          <a:xfrm>
            <a:off x="6001562" y="3132101"/>
            <a:ext cx="242047" cy="93937"/>
          </a:xfrm>
          <a:custGeom>
            <a:avLst/>
            <a:gdLst/>
            <a:ahLst/>
            <a:cxnLst/>
            <a:rect l="l" t="t" r="r" b="b"/>
            <a:pathLst>
              <a:path w="266700" h="103504">
                <a:moveTo>
                  <a:pt x="241590" y="51689"/>
                </a:moveTo>
                <a:lnTo>
                  <a:pt x="171704" y="92456"/>
                </a:lnTo>
                <a:lnTo>
                  <a:pt x="170687" y="96266"/>
                </a:lnTo>
                <a:lnTo>
                  <a:pt x="174244" y="102362"/>
                </a:lnTo>
                <a:lnTo>
                  <a:pt x="178054" y="103378"/>
                </a:lnTo>
                <a:lnTo>
                  <a:pt x="255809" y="58039"/>
                </a:lnTo>
                <a:lnTo>
                  <a:pt x="254126" y="58039"/>
                </a:lnTo>
                <a:lnTo>
                  <a:pt x="254126" y="57150"/>
                </a:lnTo>
                <a:lnTo>
                  <a:pt x="250951" y="57150"/>
                </a:lnTo>
                <a:lnTo>
                  <a:pt x="241590" y="51689"/>
                </a:lnTo>
                <a:close/>
              </a:path>
              <a:path w="266700" h="103504">
                <a:moveTo>
                  <a:pt x="230704" y="45339"/>
                </a:moveTo>
                <a:lnTo>
                  <a:pt x="0" y="45339"/>
                </a:lnTo>
                <a:lnTo>
                  <a:pt x="0" y="58039"/>
                </a:lnTo>
                <a:lnTo>
                  <a:pt x="230704" y="58039"/>
                </a:lnTo>
                <a:lnTo>
                  <a:pt x="241590" y="51689"/>
                </a:lnTo>
                <a:lnTo>
                  <a:pt x="230704" y="45339"/>
                </a:lnTo>
                <a:close/>
              </a:path>
              <a:path w="266700" h="103504">
                <a:moveTo>
                  <a:pt x="255809" y="45339"/>
                </a:moveTo>
                <a:lnTo>
                  <a:pt x="254126" y="45339"/>
                </a:lnTo>
                <a:lnTo>
                  <a:pt x="254126" y="58039"/>
                </a:lnTo>
                <a:lnTo>
                  <a:pt x="255809" y="58039"/>
                </a:lnTo>
                <a:lnTo>
                  <a:pt x="266700" y="51689"/>
                </a:lnTo>
                <a:lnTo>
                  <a:pt x="255809" y="45339"/>
                </a:lnTo>
                <a:close/>
              </a:path>
              <a:path w="266700" h="103504">
                <a:moveTo>
                  <a:pt x="250951" y="46228"/>
                </a:moveTo>
                <a:lnTo>
                  <a:pt x="241590" y="51689"/>
                </a:lnTo>
                <a:lnTo>
                  <a:pt x="250951" y="57150"/>
                </a:lnTo>
                <a:lnTo>
                  <a:pt x="250951" y="46228"/>
                </a:lnTo>
                <a:close/>
              </a:path>
              <a:path w="266700" h="103504">
                <a:moveTo>
                  <a:pt x="254126" y="46228"/>
                </a:moveTo>
                <a:lnTo>
                  <a:pt x="250951" y="46228"/>
                </a:lnTo>
                <a:lnTo>
                  <a:pt x="250951" y="57150"/>
                </a:lnTo>
                <a:lnTo>
                  <a:pt x="254126" y="57150"/>
                </a:lnTo>
                <a:lnTo>
                  <a:pt x="254126" y="46228"/>
                </a:lnTo>
                <a:close/>
              </a:path>
              <a:path w="266700" h="103504">
                <a:moveTo>
                  <a:pt x="178054" y="0"/>
                </a:moveTo>
                <a:lnTo>
                  <a:pt x="174244" y="1016"/>
                </a:lnTo>
                <a:lnTo>
                  <a:pt x="170687" y="7112"/>
                </a:lnTo>
                <a:lnTo>
                  <a:pt x="171704" y="10922"/>
                </a:lnTo>
                <a:lnTo>
                  <a:pt x="241590" y="51689"/>
                </a:lnTo>
                <a:lnTo>
                  <a:pt x="250951" y="46228"/>
                </a:lnTo>
                <a:lnTo>
                  <a:pt x="254126" y="46228"/>
                </a:lnTo>
                <a:lnTo>
                  <a:pt x="254126" y="45339"/>
                </a:lnTo>
                <a:lnTo>
                  <a:pt x="255809" y="45339"/>
                </a:lnTo>
                <a:lnTo>
                  <a:pt x="178054" y="0"/>
                </a:lnTo>
                <a:close/>
              </a:path>
            </a:pathLst>
          </a:custGeom>
          <a:solidFill>
            <a:srgbClr val="000000"/>
          </a:solidFill>
        </p:spPr>
        <p:txBody>
          <a:bodyPr wrap="square" lIns="0" tIns="0" rIns="0" bIns="0" rtlCol="0"/>
          <a:lstStyle/>
          <a:p>
            <a:endParaRPr sz="1634">
              <a:solidFill>
                <a:prstClr val="black"/>
              </a:solidFill>
            </a:endParaRPr>
          </a:p>
        </p:txBody>
      </p:sp>
      <p:sp>
        <p:nvSpPr>
          <p:cNvPr id="12" name="object 12"/>
          <p:cNvSpPr/>
          <p:nvPr/>
        </p:nvSpPr>
        <p:spPr>
          <a:xfrm>
            <a:off x="7728066" y="3207071"/>
            <a:ext cx="242047" cy="93937"/>
          </a:xfrm>
          <a:custGeom>
            <a:avLst/>
            <a:gdLst/>
            <a:ahLst/>
            <a:cxnLst/>
            <a:rect l="l" t="t" r="r" b="b"/>
            <a:pathLst>
              <a:path w="266700" h="103504">
                <a:moveTo>
                  <a:pt x="241590" y="51689"/>
                </a:moveTo>
                <a:lnTo>
                  <a:pt x="171703" y="92456"/>
                </a:lnTo>
                <a:lnTo>
                  <a:pt x="170688" y="96266"/>
                </a:lnTo>
                <a:lnTo>
                  <a:pt x="174244" y="102362"/>
                </a:lnTo>
                <a:lnTo>
                  <a:pt x="178053" y="103378"/>
                </a:lnTo>
                <a:lnTo>
                  <a:pt x="255809" y="58039"/>
                </a:lnTo>
                <a:lnTo>
                  <a:pt x="254126" y="58039"/>
                </a:lnTo>
                <a:lnTo>
                  <a:pt x="254126" y="57150"/>
                </a:lnTo>
                <a:lnTo>
                  <a:pt x="250951" y="57150"/>
                </a:lnTo>
                <a:lnTo>
                  <a:pt x="241590" y="51689"/>
                </a:lnTo>
                <a:close/>
              </a:path>
              <a:path w="266700" h="103504">
                <a:moveTo>
                  <a:pt x="230704" y="45339"/>
                </a:moveTo>
                <a:lnTo>
                  <a:pt x="0" y="45339"/>
                </a:lnTo>
                <a:lnTo>
                  <a:pt x="0" y="58039"/>
                </a:lnTo>
                <a:lnTo>
                  <a:pt x="230704" y="58039"/>
                </a:lnTo>
                <a:lnTo>
                  <a:pt x="241590" y="51689"/>
                </a:lnTo>
                <a:lnTo>
                  <a:pt x="230704" y="45339"/>
                </a:lnTo>
                <a:close/>
              </a:path>
              <a:path w="266700" h="103504">
                <a:moveTo>
                  <a:pt x="255809" y="45339"/>
                </a:moveTo>
                <a:lnTo>
                  <a:pt x="254126" y="45339"/>
                </a:lnTo>
                <a:lnTo>
                  <a:pt x="254126" y="58039"/>
                </a:lnTo>
                <a:lnTo>
                  <a:pt x="255809" y="58039"/>
                </a:lnTo>
                <a:lnTo>
                  <a:pt x="266700" y="51689"/>
                </a:lnTo>
                <a:lnTo>
                  <a:pt x="255809" y="45339"/>
                </a:lnTo>
                <a:close/>
              </a:path>
              <a:path w="266700" h="103504">
                <a:moveTo>
                  <a:pt x="250951" y="46228"/>
                </a:moveTo>
                <a:lnTo>
                  <a:pt x="241590" y="51689"/>
                </a:lnTo>
                <a:lnTo>
                  <a:pt x="250951" y="57150"/>
                </a:lnTo>
                <a:lnTo>
                  <a:pt x="250951" y="46228"/>
                </a:lnTo>
                <a:close/>
              </a:path>
              <a:path w="266700" h="103504">
                <a:moveTo>
                  <a:pt x="254126" y="46228"/>
                </a:moveTo>
                <a:lnTo>
                  <a:pt x="250951" y="46228"/>
                </a:lnTo>
                <a:lnTo>
                  <a:pt x="250951" y="57150"/>
                </a:lnTo>
                <a:lnTo>
                  <a:pt x="254126" y="57150"/>
                </a:lnTo>
                <a:lnTo>
                  <a:pt x="254126" y="46228"/>
                </a:lnTo>
                <a:close/>
              </a:path>
              <a:path w="266700" h="103504">
                <a:moveTo>
                  <a:pt x="178053" y="0"/>
                </a:moveTo>
                <a:lnTo>
                  <a:pt x="174244" y="1016"/>
                </a:lnTo>
                <a:lnTo>
                  <a:pt x="170688" y="7112"/>
                </a:lnTo>
                <a:lnTo>
                  <a:pt x="171703" y="10922"/>
                </a:lnTo>
                <a:lnTo>
                  <a:pt x="241590" y="51689"/>
                </a:lnTo>
                <a:lnTo>
                  <a:pt x="250951" y="46228"/>
                </a:lnTo>
                <a:lnTo>
                  <a:pt x="254126" y="46228"/>
                </a:lnTo>
                <a:lnTo>
                  <a:pt x="254126" y="45339"/>
                </a:lnTo>
                <a:lnTo>
                  <a:pt x="255809" y="45339"/>
                </a:lnTo>
                <a:lnTo>
                  <a:pt x="178053" y="0"/>
                </a:lnTo>
                <a:close/>
              </a:path>
            </a:pathLst>
          </a:custGeom>
          <a:solidFill>
            <a:srgbClr val="000000"/>
          </a:solidFill>
        </p:spPr>
        <p:txBody>
          <a:bodyPr wrap="square" lIns="0" tIns="0" rIns="0" bIns="0" rtlCol="0"/>
          <a:lstStyle/>
          <a:p>
            <a:endParaRPr sz="1634">
              <a:solidFill>
                <a:prstClr val="black"/>
              </a:solidFill>
            </a:endParaRPr>
          </a:p>
        </p:txBody>
      </p:sp>
      <p:sp>
        <p:nvSpPr>
          <p:cNvPr id="13" name="object 13"/>
          <p:cNvSpPr/>
          <p:nvPr/>
        </p:nvSpPr>
        <p:spPr>
          <a:xfrm>
            <a:off x="9524285" y="3197584"/>
            <a:ext cx="242047" cy="93937"/>
          </a:xfrm>
          <a:custGeom>
            <a:avLst/>
            <a:gdLst/>
            <a:ahLst/>
            <a:cxnLst/>
            <a:rect l="l" t="t" r="r" b="b"/>
            <a:pathLst>
              <a:path w="266700" h="103504">
                <a:moveTo>
                  <a:pt x="241590" y="51689"/>
                </a:moveTo>
                <a:lnTo>
                  <a:pt x="171703" y="92456"/>
                </a:lnTo>
                <a:lnTo>
                  <a:pt x="170688" y="96266"/>
                </a:lnTo>
                <a:lnTo>
                  <a:pt x="174244" y="102362"/>
                </a:lnTo>
                <a:lnTo>
                  <a:pt x="178053" y="103378"/>
                </a:lnTo>
                <a:lnTo>
                  <a:pt x="255809" y="58039"/>
                </a:lnTo>
                <a:lnTo>
                  <a:pt x="254126" y="58039"/>
                </a:lnTo>
                <a:lnTo>
                  <a:pt x="254126" y="57150"/>
                </a:lnTo>
                <a:lnTo>
                  <a:pt x="250951" y="57150"/>
                </a:lnTo>
                <a:lnTo>
                  <a:pt x="241590" y="51689"/>
                </a:lnTo>
                <a:close/>
              </a:path>
              <a:path w="266700" h="103504">
                <a:moveTo>
                  <a:pt x="230704" y="45339"/>
                </a:moveTo>
                <a:lnTo>
                  <a:pt x="0" y="45339"/>
                </a:lnTo>
                <a:lnTo>
                  <a:pt x="0" y="58039"/>
                </a:lnTo>
                <a:lnTo>
                  <a:pt x="230704" y="58039"/>
                </a:lnTo>
                <a:lnTo>
                  <a:pt x="241590" y="51689"/>
                </a:lnTo>
                <a:lnTo>
                  <a:pt x="230704" y="45339"/>
                </a:lnTo>
                <a:close/>
              </a:path>
              <a:path w="266700" h="103504">
                <a:moveTo>
                  <a:pt x="255809" y="45339"/>
                </a:moveTo>
                <a:lnTo>
                  <a:pt x="254126" y="45339"/>
                </a:lnTo>
                <a:lnTo>
                  <a:pt x="254126" y="58039"/>
                </a:lnTo>
                <a:lnTo>
                  <a:pt x="255809" y="58039"/>
                </a:lnTo>
                <a:lnTo>
                  <a:pt x="266700" y="51689"/>
                </a:lnTo>
                <a:lnTo>
                  <a:pt x="255809" y="45339"/>
                </a:lnTo>
                <a:close/>
              </a:path>
              <a:path w="266700" h="103504">
                <a:moveTo>
                  <a:pt x="250951" y="46228"/>
                </a:moveTo>
                <a:lnTo>
                  <a:pt x="241590" y="51689"/>
                </a:lnTo>
                <a:lnTo>
                  <a:pt x="250951" y="57150"/>
                </a:lnTo>
                <a:lnTo>
                  <a:pt x="250951" y="46228"/>
                </a:lnTo>
                <a:close/>
              </a:path>
              <a:path w="266700" h="103504">
                <a:moveTo>
                  <a:pt x="254126" y="46228"/>
                </a:moveTo>
                <a:lnTo>
                  <a:pt x="250951" y="46228"/>
                </a:lnTo>
                <a:lnTo>
                  <a:pt x="250951" y="57150"/>
                </a:lnTo>
                <a:lnTo>
                  <a:pt x="254126" y="57150"/>
                </a:lnTo>
                <a:lnTo>
                  <a:pt x="254126" y="46228"/>
                </a:lnTo>
                <a:close/>
              </a:path>
              <a:path w="266700" h="103504">
                <a:moveTo>
                  <a:pt x="178053" y="0"/>
                </a:moveTo>
                <a:lnTo>
                  <a:pt x="174244" y="1016"/>
                </a:lnTo>
                <a:lnTo>
                  <a:pt x="170688" y="7112"/>
                </a:lnTo>
                <a:lnTo>
                  <a:pt x="171703" y="10922"/>
                </a:lnTo>
                <a:lnTo>
                  <a:pt x="241590" y="51689"/>
                </a:lnTo>
                <a:lnTo>
                  <a:pt x="250951" y="46228"/>
                </a:lnTo>
                <a:lnTo>
                  <a:pt x="254126" y="46228"/>
                </a:lnTo>
                <a:lnTo>
                  <a:pt x="254126" y="45339"/>
                </a:lnTo>
                <a:lnTo>
                  <a:pt x="255809" y="45339"/>
                </a:lnTo>
                <a:lnTo>
                  <a:pt x="178053" y="0"/>
                </a:lnTo>
                <a:close/>
              </a:path>
            </a:pathLst>
          </a:custGeom>
          <a:solidFill>
            <a:srgbClr val="000000"/>
          </a:solidFill>
        </p:spPr>
        <p:txBody>
          <a:bodyPr wrap="square" lIns="0" tIns="0" rIns="0" bIns="0" rtlCol="0"/>
          <a:lstStyle/>
          <a:p>
            <a:endParaRPr sz="1634">
              <a:solidFill>
                <a:prstClr val="black"/>
              </a:solidFill>
            </a:endParaRPr>
          </a:p>
        </p:txBody>
      </p:sp>
      <p:sp>
        <p:nvSpPr>
          <p:cNvPr id="14" name="object 14"/>
          <p:cNvSpPr/>
          <p:nvPr/>
        </p:nvSpPr>
        <p:spPr>
          <a:xfrm>
            <a:off x="2313455" y="3254040"/>
            <a:ext cx="247810" cy="172891"/>
          </a:xfrm>
          <a:custGeom>
            <a:avLst/>
            <a:gdLst/>
            <a:ahLst/>
            <a:cxnLst/>
            <a:rect l="l" t="t" r="r" b="b"/>
            <a:pathLst>
              <a:path w="273050" h="190500">
                <a:moveTo>
                  <a:pt x="0" y="0"/>
                </a:moveTo>
                <a:lnTo>
                  <a:pt x="0" y="67818"/>
                </a:lnTo>
                <a:lnTo>
                  <a:pt x="593" y="78097"/>
                </a:lnTo>
                <a:lnTo>
                  <a:pt x="2365" y="88328"/>
                </a:lnTo>
                <a:lnTo>
                  <a:pt x="5304" y="98464"/>
                </a:lnTo>
                <a:lnTo>
                  <a:pt x="9398" y="108458"/>
                </a:lnTo>
                <a:lnTo>
                  <a:pt x="272796" y="190500"/>
                </a:lnTo>
                <a:lnTo>
                  <a:pt x="9398" y="40640"/>
                </a:lnTo>
                <a:lnTo>
                  <a:pt x="5304" y="30646"/>
                </a:lnTo>
                <a:lnTo>
                  <a:pt x="2365" y="20510"/>
                </a:lnTo>
                <a:lnTo>
                  <a:pt x="593" y="10279"/>
                </a:lnTo>
                <a:lnTo>
                  <a:pt x="0" y="0"/>
                </a:lnTo>
                <a:close/>
              </a:path>
            </a:pathLst>
          </a:custGeom>
          <a:solidFill>
            <a:srgbClr val="FFFFFF"/>
          </a:solidFill>
        </p:spPr>
        <p:txBody>
          <a:bodyPr wrap="square" lIns="0" tIns="0" rIns="0" bIns="0" rtlCol="0"/>
          <a:lstStyle/>
          <a:p>
            <a:endParaRPr sz="1634">
              <a:solidFill>
                <a:prstClr val="black"/>
              </a:solidFill>
            </a:endParaRPr>
          </a:p>
        </p:txBody>
      </p:sp>
      <p:sp>
        <p:nvSpPr>
          <p:cNvPr id="15" name="object 15"/>
          <p:cNvSpPr/>
          <p:nvPr/>
        </p:nvSpPr>
        <p:spPr>
          <a:xfrm>
            <a:off x="2313423" y="3111922"/>
            <a:ext cx="247810" cy="172891"/>
          </a:xfrm>
          <a:custGeom>
            <a:avLst/>
            <a:gdLst/>
            <a:ahLst/>
            <a:cxnLst/>
            <a:rect l="l" t="t" r="r" b="b"/>
            <a:pathLst>
              <a:path w="273050" h="190500">
                <a:moveTo>
                  <a:pt x="272832" y="0"/>
                </a:moveTo>
                <a:lnTo>
                  <a:pt x="228344" y="2089"/>
                </a:lnTo>
                <a:lnTo>
                  <a:pt x="154277" y="15517"/>
                </a:lnTo>
                <a:lnTo>
                  <a:pt x="102663" y="34165"/>
                </a:lnTo>
                <a:lnTo>
                  <a:pt x="60182" y="58510"/>
                </a:lnTo>
                <a:lnTo>
                  <a:pt x="28080" y="87433"/>
                </a:lnTo>
                <a:lnTo>
                  <a:pt x="7604" y="119817"/>
                </a:lnTo>
                <a:lnTo>
                  <a:pt x="0" y="154545"/>
                </a:lnTo>
                <a:lnTo>
                  <a:pt x="6513" y="190499"/>
                </a:lnTo>
                <a:lnTo>
                  <a:pt x="26973" y="156541"/>
                </a:lnTo>
                <a:lnTo>
                  <a:pt x="59444" y="126858"/>
                </a:lnTo>
                <a:lnTo>
                  <a:pt x="102097" y="102298"/>
                </a:lnTo>
                <a:lnTo>
                  <a:pt x="153099" y="83707"/>
                </a:lnTo>
                <a:lnTo>
                  <a:pt x="210622" y="71931"/>
                </a:lnTo>
                <a:lnTo>
                  <a:pt x="272832" y="67817"/>
                </a:lnTo>
                <a:lnTo>
                  <a:pt x="272832" y="0"/>
                </a:lnTo>
                <a:close/>
              </a:path>
            </a:pathLst>
          </a:custGeom>
          <a:solidFill>
            <a:srgbClr val="CDCDCD"/>
          </a:solidFill>
        </p:spPr>
        <p:txBody>
          <a:bodyPr wrap="square" lIns="0" tIns="0" rIns="0" bIns="0" rtlCol="0"/>
          <a:lstStyle/>
          <a:p>
            <a:endParaRPr sz="1634">
              <a:solidFill>
                <a:prstClr val="black"/>
              </a:solidFill>
            </a:endParaRPr>
          </a:p>
        </p:txBody>
      </p:sp>
      <p:sp>
        <p:nvSpPr>
          <p:cNvPr id="16" name="object 16"/>
          <p:cNvSpPr/>
          <p:nvPr/>
        </p:nvSpPr>
        <p:spPr>
          <a:xfrm>
            <a:off x="2313423" y="3040686"/>
            <a:ext cx="247810" cy="315237"/>
          </a:xfrm>
          <a:custGeom>
            <a:avLst/>
            <a:gdLst/>
            <a:ahLst/>
            <a:cxnLst/>
            <a:rect l="l" t="t" r="r" b="b"/>
            <a:pathLst>
              <a:path w="273050" h="347345">
                <a:moveTo>
                  <a:pt x="0" y="156590"/>
                </a:moveTo>
                <a:lnTo>
                  <a:pt x="593" y="166870"/>
                </a:lnTo>
                <a:lnTo>
                  <a:pt x="2365" y="177101"/>
                </a:lnTo>
                <a:lnTo>
                  <a:pt x="5304" y="187237"/>
                </a:lnTo>
                <a:lnTo>
                  <a:pt x="9398" y="197230"/>
                </a:lnTo>
                <a:lnTo>
                  <a:pt x="272796" y="347090"/>
                </a:lnTo>
                <a:lnTo>
                  <a:pt x="9398" y="265048"/>
                </a:lnTo>
                <a:lnTo>
                  <a:pt x="5304" y="255055"/>
                </a:lnTo>
                <a:lnTo>
                  <a:pt x="2365" y="244919"/>
                </a:lnTo>
                <a:lnTo>
                  <a:pt x="593" y="234688"/>
                </a:lnTo>
                <a:lnTo>
                  <a:pt x="0" y="224408"/>
                </a:lnTo>
                <a:lnTo>
                  <a:pt x="0" y="156590"/>
                </a:lnTo>
                <a:lnTo>
                  <a:pt x="27734" y="87724"/>
                </a:lnTo>
                <a:lnTo>
                  <a:pt x="59942" y="58649"/>
                </a:lnTo>
                <a:lnTo>
                  <a:pt x="102192" y="34399"/>
                </a:lnTo>
                <a:lnTo>
                  <a:pt x="152844" y="15915"/>
                </a:lnTo>
                <a:lnTo>
                  <a:pt x="210258" y="4135"/>
                </a:lnTo>
                <a:lnTo>
                  <a:pt x="272796" y="0"/>
                </a:lnTo>
                <a:lnTo>
                  <a:pt x="272796" y="67817"/>
                </a:lnTo>
                <a:lnTo>
                  <a:pt x="210585" y="71931"/>
                </a:lnTo>
                <a:lnTo>
                  <a:pt x="153063" y="83707"/>
                </a:lnTo>
                <a:lnTo>
                  <a:pt x="102060" y="102298"/>
                </a:lnTo>
                <a:lnTo>
                  <a:pt x="59407" y="126858"/>
                </a:lnTo>
                <a:lnTo>
                  <a:pt x="26936" y="156541"/>
                </a:lnTo>
                <a:lnTo>
                  <a:pt x="6477" y="190499"/>
                </a:lnTo>
              </a:path>
            </a:pathLst>
          </a:custGeom>
          <a:ln w="25908">
            <a:solidFill>
              <a:srgbClr val="385D89"/>
            </a:solidFill>
          </a:ln>
        </p:spPr>
        <p:txBody>
          <a:bodyPr wrap="square" lIns="0" tIns="0" rIns="0" bIns="0" rtlCol="0"/>
          <a:lstStyle/>
          <a:p>
            <a:endParaRPr sz="1634">
              <a:solidFill>
                <a:prstClr val="black"/>
              </a:solidFill>
            </a:endParaRPr>
          </a:p>
        </p:txBody>
      </p:sp>
      <p:sp>
        <p:nvSpPr>
          <p:cNvPr id="17" name="object 17"/>
          <p:cNvSpPr/>
          <p:nvPr/>
        </p:nvSpPr>
        <p:spPr>
          <a:xfrm>
            <a:off x="2866705" y="3220728"/>
            <a:ext cx="304288" cy="216690"/>
          </a:xfrm>
          <a:custGeom>
            <a:avLst/>
            <a:gdLst/>
            <a:ahLst/>
            <a:cxnLst/>
            <a:rect l="l" t="t" r="r" b="b"/>
            <a:pathLst>
              <a:path w="335280" h="238760">
                <a:moveTo>
                  <a:pt x="335280" y="0"/>
                </a:moveTo>
                <a:lnTo>
                  <a:pt x="314303" y="53907"/>
                </a:lnTo>
                <a:lnTo>
                  <a:pt x="256425" y="99520"/>
                </a:lnTo>
                <a:lnTo>
                  <a:pt x="216014" y="118129"/>
                </a:lnTo>
                <a:lnTo>
                  <a:pt x="169220" y="133359"/>
                </a:lnTo>
                <a:lnTo>
                  <a:pt x="116988" y="144776"/>
                </a:lnTo>
                <a:lnTo>
                  <a:pt x="60265" y="151945"/>
                </a:lnTo>
                <a:lnTo>
                  <a:pt x="0" y="154432"/>
                </a:lnTo>
                <a:lnTo>
                  <a:pt x="0" y="238252"/>
                </a:lnTo>
                <a:lnTo>
                  <a:pt x="60265" y="235765"/>
                </a:lnTo>
                <a:lnTo>
                  <a:pt x="116988" y="228596"/>
                </a:lnTo>
                <a:lnTo>
                  <a:pt x="169220" y="217179"/>
                </a:lnTo>
                <a:lnTo>
                  <a:pt x="216014" y="201949"/>
                </a:lnTo>
                <a:lnTo>
                  <a:pt x="256425" y="183340"/>
                </a:lnTo>
                <a:lnTo>
                  <a:pt x="289503" y="161788"/>
                </a:lnTo>
                <a:lnTo>
                  <a:pt x="329878" y="111593"/>
                </a:lnTo>
                <a:lnTo>
                  <a:pt x="335280" y="83820"/>
                </a:lnTo>
                <a:lnTo>
                  <a:pt x="335280" y="0"/>
                </a:lnTo>
                <a:close/>
              </a:path>
            </a:pathLst>
          </a:custGeom>
          <a:solidFill>
            <a:srgbClr val="CDCDCD"/>
          </a:solidFill>
        </p:spPr>
        <p:txBody>
          <a:bodyPr wrap="square" lIns="0" tIns="0" rIns="0" bIns="0" rtlCol="0"/>
          <a:lstStyle/>
          <a:p>
            <a:endParaRPr sz="1634">
              <a:solidFill>
                <a:prstClr val="black"/>
              </a:solidFill>
            </a:endParaRPr>
          </a:p>
        </p:txBody>
      </p:sp>
      <p:sp>
        <p:nvSpPr>
          <p:cNvPr id="18" name="object 18"/>
          <p:cNvSpPr/>
          <p:nvPr/>
        </p:nvSpPr>
        <p:spPr>
          <a:xfrm>
            <a:off x="2866705" y="3038237"/>
            <a:ext cx="304288" cy="318695"/>
          </a:xfrm>
          <a:custGeom>
            <a:avLst/>
            <a:gdLst/>
            <a:ahLst/>
            <a:cxnLst/>
            <a:rect l="l" t="t" r="r" b="b"/>
            <a:pathLst>
              <a:path w="335280" h="351154">
                <a:moveTo>
                  <a:pt x="335280" y="112395"/>
                </a:moveTo>
                <a:lnTo>
                  <a:pt x="314303" y="166302"/>
                </a:lnTo>
                <a:lnTo>
                  <a:pt x="256425" y="211915"/>
                </a:lnTo>
                <a:lnTo>
                  <a:pt x="216014" y="230524"/>
                </a:lnTo>
                <a:lnTo>
                  <a:pt x="169220" y="245754"/>
                </a:lnTo>
                <a:lnTo>
                  <a:pt x="116988" y="257171"/>
                </a:lnTo>
                <a:lnTo>
                  <a:pt x="60265" y="264340"/>
                </a:lnTo>
                <a:lnTo>
                  <a:pt x="0" y="266827"/>
                </a:lnTo>
                <a:lnTo>
                  <a:pt x="0" y="350647"/>
                </a:lnTo>
                <a:lnTo>
                  <a:pt x="60265" y="348160"/>
                </a:lnTo>
                <a:lnTo>
                  <a:pt x="116988" y="340991"/>
                </a:lnTo>
                <a:lnTo>
                  <a:pt x="169220" y="329574"/>
                </a:lnTo>
                <a:lnTo>
                  <a:pt x="216014" y="314344"/>
                </a:lnTo>
                <a:lnTo>
                  <a:pt x="256425" y="295735"/>
                </a:lnTo>
                <a:lnTo>
                  <a:pt x="289503" y="274183"/>
                </a:lnTo>
                <a:lnTo>
                  <a:pt x="329878" y="223988"/>
                </a:lnTo>
                <a:lnTo>
                  <a:pt x="335280" y="196215"/>
                </a:lnTo>
                <a:lnTo>
                  <a:pt x="335280" y="112395"/>
                </a:lnTo>
                <a:lnTo>
                  <a:pt x="334402" y="101280"/>
                </a:lnTo>
                <a:lnTo>
                  <a:pt x="331787" y="90249"/>
                </a:lnTo>
                <a:lnTo>
                  <a:pt x="327457" y="79337"/>
                </a:lnTo>
                <a:lnTo>
                  <a:pt x="321437" y="68580"/>
                </a:lnTo>
                <a:lnTo>
                  <a:pt x="321437" y="51181"/>
                </a:lnTo>
                <a:lnTo>
                  <a:pt x="0" y="0"/>
                </a:lnTo>
                <a:lnTo>
                  <a:pt x="321437" y="169799"/>
                </a:lnTo>
                <a:lnTo>
                  <a:pt x="321437" y="152400"/>
                </a:lnTo>
                <a:lnTo>
                  <a:pt x="321818" y="153035"/>
                </a:lnTo>
                <a:lnTo>
                  <a:pt x="322325" y="153670"/>
                </a:lnTo>
                <a:lnTo>
                  <a:pt x="322706" y="154305"/>
                </a:lnTo>
              </a:path>
            </a:pathLst>
          </a:custGeom>
          <a:ln w="25908">
            <a:solidFill>
              <a:srgbClr val="385D89"/>
            </a:solidFill>
          </a:ln>
        </p:spPr>
        <p:txBody>
          <a:bodyPr wrap="square" lIns="0" tIns="0" rIns="0" bIns="0" rtlCol="0"/>
          <a:lstStyle/>
          <a:p>
            <a:endParaRPr sz="1634">
              <a:solidFill>
                <a:prstClr val="black"/>
              </a:solidFill>
            </a:endParaRPr>
          </a:p>
        </p:txBody>
      </p:sp>
      <p:sp>
        <p:nvSpPr>
          <p:cNvPr id="21" name="TextBox 20"/>
          <p:cNvSpPr txBox="1"/>
          <p:nvPr/>
        </p:nvSpPr>
        <p:spPr>
          <a:xfrm>
            <a:off x="1674728" y="2178571"/>
            <a:ext cx="2648619" cy="646331"/>
          </a:xfrm>
          <a:prstGeom prst="rect">
            <a:avLst/>
          </a:prstGeom>
          <a:noFill/>
        </p:spPr>
        <p:txBody>
          <a:bodyPr wrap="square" rtlCol="0">
            <a:spAutoFit/>
          </a:bodyPr>
          <a:lstStyle/>
          <a:p>
            <a:r>
              <a:rPr lang="nb-NO" dirty="0" err="1" smtClean="0"/>
              <a:t>Philosophical</a:t>
            </a:r>
            <a:r>
              <a:rPr lang="nb-NO" dirty="0" smtClean="0"/>
              <a:t> </a:t>
            </a:r>
            <a:r>
              <a:rPr lang="nb-NO" dirty="0" err="1" smtClean="0"/>
              <a:t>assumptions</a:t>
            </a:r>
            <a:r>
              <a:rPr lang="nb-NO" dirty="0" smtClean="0"/>
              <a:t> (</a:t>
            </a:r>
            <a:r>
              <a:rPr lang="nb-NO" dirty="0" err="1" smtClean="0"/>
              <a:t>paradigms</a:t>
            </a:r>
            <a:r>
              <a:rPr lang="nb-NO" dirty="0" smtClean="0"/>
              <a:t>)</a:t>
            </a:r>
            <a:endParaRPr lang="nb-NO" dirty="0"/>
          </a:p>
        </p:txBody>
      </p:sp>
      <p:sp>
        <p:nvSpPr>
          <p:cNvPr id="22" name="TextBox 21"/>
          <p:cNvSpPr txBox="1"/>
          <p:nvPr/>
        </p:nvSpPr>
        <p:spPr>
          <a:xfrm>
            <a:off x="1936676" y="4195011"/>
            <a:ext cx="1292470" cy="1200329"/>
          </a:xfrm>
          <a:prstGeom prst="rect">
            <a:avLst/>
          </a:prstGeom>
          <a:noFill/>
        </p:spPr>
        <p:txBody>
          <a:bodyPr wrap="none" rtlCol="0">
            <a:spAutoFit/>
          </a:bodyPr>
          <a:lstStyle/>
          <a:p>
            <a:r>
              <a:rPr lang="nb-NO" dirty="0" smtClean="0"/>
              <a:t>Positivist</a:t>
            </a:r>
          </a:p>
          <a:p>
            <a:r>
              <a:rPr lang="nb-NO" dirty="0" err="1" smtClean="0"/>
              <a:t>Interpretive</a:t>
            </a:r>
            <a:endParaRPr lang="nb-NO" dirty="0" smtClean="0"/>
          </a:p>
          <a:p>
            <a:r>
              <a:rPr lang="nb-NO" dirty="0" smtClean="0"/>
              <a:t>Critical</a:t>
            </a:r>
          </a:p>
          <a:p>
            <a:r>
              <a:rPr lang="nb-NO" dirty="0" smtClean="0"/>
              <a:t>…</a:t>
            </a:r>
            <a:endParaRPr lang="nb-NO" dirty="0"/>
          </a:p>
        </p:txBody>
      </p:sp>
      <p:sp>
        <p:nvSpPr>
          <p:cNvPr id="23" name="TextBox 22"/>
          <p:cNvSpPr txBox="1"/>
          <p:nvPr/>
        </p:nvSpPr>
        <p:spPr>
          <a:xfrm>
            <a:off x="4432122" y="4068911"/>
            <a:ext cx="1690463" cy="1754326"/>
          </a:xfrm>
          <a:prstGeom prst="rect">
            <a:avLst/>
          </a:prstGeom>
          <a:noFill/>
        </p:spPr>
        <p:txBody>
          <a:bodyPr wrap="none" rtlCol="0">
            <a:spAutoFit/>
          </a:bodyPr>
          <a:lstStyle/>
          <a:p>
            <a:r>
              <a:rPr lang="nb-NO" dirty="0" smtClean="0"/>
              <a:t>Case </a:t>
            </a:r>
            <a:r>
              <a:rPr lang="nb-NO" dirty="0" err="1" smtClean="0"/>
              <a:t>study</a:t>
            </a:r>
            <a:endParaRPr lang="nb-NO" dirty="0" smtClean="0"/>
          </a:p>
          <a:p>
            <a:r>
              <a:rPr lang="nb-NO" dirty="0" err="1" smtClean="0"/>
              <a:t>Ethnography</a:t>
            </a:r>
            <a:endParaRPr lang="nb-NO" dirty="0" smtClean="0"/>
          </a:p>
          <a:p>
            <a:r>
              <a:rPr lang="nb-NO" dirty="0" smtClean="0"/>
              <a:t>Action Research</a:t>
            </a:r>
          </a:p>
          <a:p>
            <a:r>
              <a:rPr lang="nb-NO" dirty="0" smtClean="0"/>
              <a:t>Experiments</a:t>
            </a:r>
          </a:p>
          <a:p>
            <a:r>
              <a:rPr lang="nb-NO" dirty="0" smtClean="0"/>
              <a:t>…</a:t>
            </a:r>
          </a:p>
          <a:p>
            <a:endParaRPr lang="nb-NO" dirty="0"/>
          </a:p>
        </p:txBody>
      </p:sp>
      <p:sp>
        <p:nvSpPr>
          <p:cNvPr id="24" name="TextBox 23"/>
          <p:cNvSpPr txBox="1"/>
          <p:nvPr/>
        </p:nvSpPr>
        <p:spPr>
          <a:xfrm>
            <a:off x="6561500" y="4068911"/>
            <a:ext cx="2294502" cy="2031325"/>
          </a:xfrm>
          <a:prstGeom prst="rect">
            <a:avLst/>
          </a:prstGeom>
          <a:noFill/>
        </p:spPr>
        <p:txBody>
          <a:bodyPr wrap="square" rtlCol="0">
            <a:spAutoFit/>
          </a:bodyPr>
          <a:lstStyle/>
          <a:p>
            <a:r>
              <a:rPr lang="nb-NO" dirty="0" err="1" smtClean="0"/>
              <a:t>Observation</a:t>
            </a:r>
            <a:endParaRPr lang="nb-NO" dirty="0" smtClean="0"/>
          </a:p>
          <a:p>
            <a:r>
              <a:rPr lang="nb-NO" dirty="0" err="1" smtClean="0"/>
              <a:t>Interview</a:t>
            </a:r>
            <a:endParaRPr lang="nb-NO" dirty="0" smtClean="0"/>
          </a:p>
          <a:p>
            <a:r>
              <a:rPr lang="nb-NO" dirty="0" err="1" smtClean="0"/>
              <a:t>Document</a:t>
            </a:r>
            <a:r>
              <a:rPr lang="nb-NO" dirty="0" smtClean="0"/>
              <a:t> </a:t>
            </a:r>
            <a:r>
              <a:rPr lang="nb-NO" dirty="0" err="1" smtClean="0"/>
              <a:t>analysis</a:t>
            </a:r>
            <a:endParaRPr lang="nb-NO" dirty="0" smtClean="0"/>
          </a:p>
          <a:p>
            <a:r>
              <a:rPr lang="nb-NO" dirty="0" err="1" smtClean="0"/>
              <a:t>Structured</a:t>
            </a:r>
            <a:r>
              <a:rPr lang="nb-NO" dirty="0" smtClean="0"/>
              <a:t> </a:t>
            </a:r>
            <a:r>
              <a:rPr lang="nb-NO" dirty="0" err="1" smtClean="0"/>
              <a:t>research</a:t>
            </a:r>
            <a:r>
              <a:rPr lang="nb-NO" dirty="0" smtClean="0"/>
              <a:t> </a:t>
            </a:r>
            <a:r>
              <a:rPr lang="nb-NO" dirty="0" err="1" smtClean="0"/>
              <a:t>intstruments</a:t>
            </a:r>
            <a:endParaRPr lang="nb-NO" dirty="0" smtClean="0"/>
          </a:p>
          <a:p>
            <a:r>
              <a:rPr lang="nb-NO" dirty="0" smtClean="0"/>
              <a:t>…</a:t>
            </a:r>
          </a:p>
          <a:p>
            <a:endParaRPr lang="nb-NO" dirty="0"/>
          </a:p>
        </p:txBody>
      </p:sp>
      <p:sp>
        <p:nvSpPr>
          <p:cNvPr id="25" name="TextBox 24"/>
          <p:cNvSpPr txBox="1"/>
          <p:nvPr/>
        </p:nvSpPr>
        <p:spPr>
          <a:xfrm>
            <a:off x="8910107" y="4068911"/>
            <a:ext cx="1719702" cy="1477328"/>
          </a:xfrm>
          <a:prstGeom prst="rect">
            <a:avLst/>
          </a:prstGeom>
          <a:noFill/>
        </p:spPr>
        <p:txBody>
          <a:bodyPr wrap="none" rtlCol="0">
            <a:spAutoFit/>
          </a:bodyPr>
          <a:lstStyle/>
          <a:p>
            <a:r>
              <a:rPr lang="nb-NO" dirty="0" smtClean="0"/>
              <a:t>Notes</a:t>
            </a:r>
          </a:p>
          <a:p>
            <a:r>
              <a:rPr lang="nb-NO" dirty="0" err="1" smtClean="0"/>
              <a:t>Transcripts</a:t>
            </a:r>
            <a:endParaRPr lang="nb-NO" dirty="0" smtClean="0"/>
          </a:p>
          <a:p>
            <a:r>
              <a:rPr lang="nb-NO" dirty="0" smtClean="0"/>
              <a:t>Pictures</a:t>
            </a:r>
          </a:p>
          <a:p>
            <a:r>
              <a:rPr lang="nb-NO" dirty="0" err="1" smtClean="0"/>
              <a:t>Result</a:t>
            </a:r>
            <a:r>
              <a:rPr lang="nb-NO" dirty="0" smtClean="0"/>
              <a:t> </a:t>
            </a:r>
            <a:r>
              <a:rPr lang="nb-NO" dirty="0" err="1" smtClean="0"/>
              <a:t>measures</a:t>
            </a:r>
            <a:endParaRPr lang="nb-NO" dirty="0" smtClean="0"/>
          </a:p>
          <a:p>
            <a:r>
              <a:rPr lang="nb-NO" dirty="0" smtClean="0"/>
              <a:t>…</a:t>
            </a:r>
            <a:endParaRPr lang="nb-NO" dirty="0"/>
          </a:p>
        </p:txBody>
      </p:sp>
    </p:spTree>
    <p:extLst>
      <p:ext uri="{BB962C8B-B14F-4D97-AF65-F5344CB8AC3E}">
        <p14:creationId xmlns:p14="http://schemas.microsoft.com/office/powerpoint/2010/main" val="32171238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5664</TotalTime>
  <Words>869</Words>
  <Application>Microsoft Office PowerPoint</Application>
  <PresentationFormat>Widescreen</PresentationFormat>
  <Paragraphs>123</Paragraphs>
  <Slides>12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Gill Sans MT</vt:lpstr>
      <vt:lpstr>Times New Roman</vt:lpstr>
      <vt:lpstr>Wingdings</vt:lpstr>
      <vt:lpstr>Office Theme</vt:lpstr>
      <vt:lpstr>IN5000</vt:lpstr>
      <vt:lpstr>Paradigms – Methodologies - Methods</vt:lpstr>
      <vt:lpstr>Philosophical assumptions; why bother?</vt:lpstr>
      <vt:lpstr>Sample questions for discussion</vt:lpstr>
      <vt:lpstr>3 main paradigms in IS research</vt:lpstr>
      <vt:lpstr>Example: The IT support unit vs. Management</vt:lpstr>
      <vt:lpstr>PowerPoint Presentation</vt:lpstr>
      <vt:lpstr>Another attempt at example: art</vt:lpstr>
      <vt:lpstr>Assumptions of positivist research</vt:lpstr>
      <vt:lpstr>Assumptions of interpretive research</vt:lpstr>
      <vt:lpstr>Assumptions of critical research</vt:lpstr>
      <vt:lpstr>Paradigms important for RQ and methodology, methods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IN5000</dc:title>
  <dc:creator>Johan Ivar Sæbø</dc:creator>
  <cp:lastModifiedBy>Johan Ivar Sæbø</cp:lastModifiedBy>
  <cp:revision>20</cp:revision>
  <dcterms:created xsi:type="dcterms:W3CDTF">2019-03-29T12:11:03Z</dcterms:created>
  <dcterms:modified xsi:type="dcterms:W3CDTF">2019-04-02T13:18:43Z</dcterms:modified>
</cp:coreProperties>
</file>