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showGuides="1">
      <p:cViewPr>
        <p:scale>
          <a:sx n="129" d="100"/>
          <a:sy n="129" d="100"/>
        </p:scale>
        <p:origin x="38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61A1-8E0C-F94D-A12A-F4B4F64B829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561E6F2-CB16-B643-958B-3F76859DD9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DCFA758-B5B6-0E4B-8547-28CE26C3698E}"/>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A0067418-6399-AA44-8776-C9D3E8DBD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001E-6A12-DF4F-B257-4648AA20CC1F}"/>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37286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CCD2-A598-B148-8754-F2BE137133B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1280A59-11BF-124C-ABDD-0E638B0145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18BB41-D818-514E-B0FC-B6BCD7B45008}"/>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B855FCC1-3322-6C45-B3DF-64D10AA30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217FA-CAD6-E243-87BF-4B9B128E1A6C}"/>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382803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FA4F-CFCA-394B-B0B5-B9FE79BC52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C4EA299-C0CD-FC4C-8180-9C109BA9AC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A4D7A3B-991A-C148-AE84-E285C7A2BD7C}"/>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A5266F86-C12F-674D-892D-1A806C7E1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433391-854B-394D-9972-B63B9D21AD02}"/>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420392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D234-084A-0B45-BEBA-FD51691E68F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D686A0-65E6-1140-A027-47550471D88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FDCE2B3-A2DD-4A4A-888E-6BC57093AA2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8C4A3D8-16FC-2940-98A6-2A824D6AA011}"/>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6" name="Footer Placeholder 5">
            <a:extLst>
              <a:ext uri="{FF2B5EF4-FFF2-40B4-BE49-F238E27FC236}">
                <a16:creationId xmlns:a16="http://schemas.microsoft.com/office/drawing/2014/main" id="{31444BFF-03F1-B542-8B94-A4F5E7F55E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84D53-3965-F941-B53C-7DDC281451FE}"/>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148638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DE68-58BF-4E4A-8C4B-480ECE836B2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C22993F-AD51-B14C-A1DD-585FEA1CDF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6D4F6E7-1E77-9C44-8BCC-544D70B1FBD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C7E1C9E-3FE8-524E-A34A-CF1290362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CBA1F3E-6B0D-D64F-A0CD-60E6A9DA692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00F257B-F6B1-8B4E-87D5-E52183A3F772}"/>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8" name="Footer Placeholder 7">
            <a:extLst>
              <a:ext uri="{FF2B5EF4-FFF2-40B4-BE49-F238E27FC236}">
                <a16:creationId xmlns:a16="http://schemas.microsoft.com/office/drawing/2014/main" id="{DBC13D94-E1EA-8541-889D-51FC179E93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149315-DD5F-BE4F-9D1E-63DB4A19AC2B}"/>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3976701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8561-CA61-3843-8679-52A6B8C1E3E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5F8A84-E9ED-C64B-8A36-529867F260C6}"/>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4" name="Footer Placeholder 3">
            <a:extLst>
              <a:ext uri="{FF2B5EF4-FFF2-40B4-BE49-F238E27FC236}">
                <a16:creationId xmlns:a16="http://schemas.microsoft.com/office/drawing/2014/main" id="{315C3C8A-6E34-4840-83F3-32E4BCF129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4DE40D-056A-8A4C-889B-2A349CFAB5FC}"/>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343502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17CE39-27C9-0846-B625-895CEF5693D5}"/>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3" name="Footer Placeholder 2">
            <a:extLst>
              <a:ext uri="{FF2B5EF4-FFF2-40B4-BE49-F238E27FC236}">
                <a16:creationId xmlns:a16="http://schemas.microsoft.com/office/drawing/2014/main" id="{C85470DF-6B62-6146-AEB0-D231FCBFFC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E6A9DC-DE24-FB4B-826F-54512BD76465}"/>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4031432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7201-BD81-D440-8BED-5C1F2426D2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F93043A-1A1B-AC49-AC58-4DF2EAFCBC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FFAEE7A-E156-BB44-9B0B-0882C985C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6BE092-3BCC-214C-89AC-964BD796A5A7}"/>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6" name="Footer Placeholder 5">
            <a:extLst>
              <a:ext uri="{FF2B5EF4-FFF2-40B4-BE49-F238E27FC236}">
                <a16:creationId xmlns:a16="http://schemas.microsoft.com/office/drawing/2014/main" id="{5D7B286E-8793-9D45-9612-C62AACE5C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969062-8E15-CF44-A434-1FD1263F1426}"/>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2841342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17AE-C9ED-984E-8A16-DF474FB466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ECDF79-6A99-214F-9161-A5A73A020C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490677-0A3C-FF44-9DC2-83497465F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7AC7DA1-DEB2-1F45-B6F4-20E8E5F2E2ED}"/>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6" name="Footer Placeholder 5">
            <a:extLst>
              <a:ext uri="{FF2B5EF4-FFF2-40B4-BE49-F238E27FC236}">
                <a16:creationId xmlns:a16="http://schemas.microsoft.com/office/drawing/2014/main" id="{E5856773-2A25-AD40-B5D4-701009399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3E82DB-90DF-3744-9C60-0699EB8CD29B}"/>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155780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1643-521F-F34F-93F6-DC96968209A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E67030-3CDC-1746-BED9-DE7D701732C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96DD4A-7706-5C43-B489-65C2781248FC}"/>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37D7FE1D-5881-1746-AB77-5026256E6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A47BF-20DF-4C43-B06D-C1B35848821F}"/>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1568329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E83D96-300E-0140-A328-7F219219978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2499602-2AF0-E843-BEFB-5F620AE863D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75E308E-B200-D04E-ADE7-69118105CB4A}"/>
              </a:ext>
            </a:extLst>
          </p:cNvPr>
          <p:cNvSpPr>
            <a:spLocks noGrp="1"/>
          </p:cNvSpPr>
          <p:nvPr>
            <p:ph type="dt" sz="half" idx="10"/>
          </p:nvPr>
        </p:nvSpPr>
        <p:spPr/>
        <p:txBody>
          <a:body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38C4F2FA-D1DD-DB45-BB62-1390ADE06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37741-9200-CE41-8011-686A054A6100}"/>
              </a:ext>
            </a:extLst>
          </p:cNvPr>
          <p:cNvSpPr>
            <a:spLocks noGrp="1"/>
          </p:cNvSpPr>
          <p:nvPr>
            <p:ph type="sldNum" sz="quarter" idx="12"/>
          </p:nvPr>
        </p:nvSpPr>
        <p:spPr/>
        <p:txBody>
          <a:bodyPr/>
          <a:lstStyle/>
          <a:p>
            <a:fld id="{1C558E68-271B-1A4A-97AC-0C7E9F3813FD}" type="slidenum">
              <a:rPr lang="en-US" smtClean="0"/>
              <a:t>‹#›</a:t>
            </a:fld>
            <a:endParaRPr lang="en-US"/>
          </a:p>
        </p:txBody>
      </p:sp>
    </p:spTree>
    <p:extLst>
      <p:ext uri="{BB962C8B-B14F-4D97-AF65-F5344CB8AC3E}">
        <p14:creationId xmlns:p14="http://schemas.microsoft.com/office/powerpoint/2010/main" val="3914428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178E5-9862-7E40-A67A-969B5CD680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0073DBF-C160-EB42-BA34-1019AC950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4E2E4E-B4C6-464C-81A2-70BFB54ED5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13C64-9CEC-3441-90EB-F08DA67D69BC}" type="datetimeFigureOut">
              <a:rPr lang="en-US" smtClean="0"/>
              <a:t>10/19/19</a:t>
            </a:fld>
            <a:endParaRPr lang="en-US"/>
          </a:p>
        </p:txBody>
      </p:sp>
      <p:sp>
        <p:nvSpPr>
          <p:cNvPr id="5" name="Footer Placeholder 4">
            <a:extLst>
              <a:ext uri="{FF2B5EF4-FFF2-40B4-BE49-F238E27FC236}">
                <a16:creationId xmlns:a16="http://schemas.microsoft.com/office/drawing/2014/main" id="{8BA8CF71-A080-6349-A0D3-69D368A944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727D85-595F-F94B-8C93-FF97BFBAA7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58E68-271B-1A4A-97AC-0C7E9F3813FD}" type="slidenum">
              <a:rPr lang="en-US" smtClean="0"/>
              <a:t>‹#›</a:t>
            </a:fld>
            <a:endParaRPr lang="en-US"/>
          </a:p>
        </p:txBody>
      </p:sp>
    </p:spTree>
    <p:extLst>
      <p:ext uri="{BB962C8B-B14F-4D97-AF65-F5344CB8AC3E}">
        <p14:creationId xmlns:p14="http://schemas.microsoft.com/office/powerpoint/2010/main" val="2497513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C9998-FB10-BE4E-9EDA-F1CB38DA2CFE}"/>
              </a:ext>
            </a:extLst>
          </p:cNvPr>
          <p:cNvSpPr>
            <a:spLocks noGrp="1"/>
          </p:cNvSpPr>
          <p:nvPr>
            <p:ph type="ctrTitle"/>
          </p:nvPr>
        </p:nvSpPr>
        <p:spPr/>
        <p:txBody>
          <a:bodyPr/>
          <a:lstStyle/>
          <a:p>
            <a:r>
              <a:rPr lang="en-US" dirty="0"/>
              <a:t>Final Project 1</a:t>
            </a:r>
          </a:p>
        </p:txBody>
      </p:sp>
    </p:spTree>
    <p:extLst>
      <p:ext uri="{BB962C8B-B14F-4D97-AF65-F5344CB8AC3E}">
        <p14:creationId xmlns:p14="http://schemas.microsoft.com/office/powerpoint/2010/main" val="1211792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F779-8A2F-1D41-8727-C8C749FC7889}"/>
              </a:ext>
            </a:extLst>
          </p:cNvPr>
          <p:cNvSpPr>
            <a:spLocks noGrp="1"/>
          </p:cNvSpPr>
          <p:nvPr>
            <p:ph type="title"/>
          </p:nvPr>
        </p:nvSpPr>
        <p:spPr/>
        <p:txBody>
          <a:bodyPr/>
          <a:lstStyle/>
          <a:p>
            <a:pPr fontAlgn="base"/>
            <a:r>
              <a:rPr lang="en-US" b="1" dirty="0"/>
              <a:t>Part 1: Passive single-harmonic trap HPF</a:t>
            </a:r>
            <a:endParaRPr lang="en-US" dirty="0"/>
          </a:p>
        </p:txBody>
      </p:sp>
      <p:sp>
        <p:nvSpPr>
          <p:cNvPr id="3" name="Content Placeholder 2">
            <a:extLst>
              <a:ext uri="{FF2B5EF4-FFF2-40B4-BE49-F238E27FC236}">
                <a16:creationId xmlns:a16="http://schemas.microsoft.com/office/drawing/2014/main" id="{8C0A8400-8D03-C74E-88E5-96AFCD9E263D}"/>
              </a:ext>
            </a:extLst>
          </p:cNvPr>
          <p:cNvSpPr>
            <a:spLocks noGrp="1"/>
          </p:cNvSpPr>
          <p:nvPr>
            <p:ph idx="1"/>
          </p:nvPr>
        </p:nvSpPr>
        <p:spPr>
          <a:xfrm>
            <a:off x="838200" y="1825625"/>
            <a:ext cx="10515600" cy="4667250"/>
          </a:xfrm>
        </p:spPr>
        <p:txBody>
          <a:bodyPr>
            <a:normAutofit fontScale="92500" lnSpcReduction="10000"/>
          </a:bodyPr>
          <a:lstStyle/>
          <a:p>
            <a:pPr marL="0" indent="0" fontAlgn="base">
              <a:buNone/>
            </a:pPr>
            <a:r>
              <a:rPr lang="en-US" dirty="0"/>
              <a:t>Specifications</a:t>
            </a:r>
          </a:p>
          <a:p>
            <a:pPr marL="971550" lvl="1" indent="-514350" fontAlgn="base">
              <a:buFont typeface="+mj-lt"/>
              <a:buAutoNum type="arabicPeriod"/>
            </a:pPr>
            <a:r>
              <a:rPr lang="en-US" dirty="0"/>
              <a:t>Passband frequency of interest 7.9 GHz w/ 1 GHz BW</a:t>
            </a:r>
          </a:p>
          <a:p>
            <a:pPr marL="971550" lvl="1" indent="-514350" fontAlgn="base">
              <a:buFont typeface="+mj-lt"/>
              <a:buAutoNum type="arabicPeriod"/>
            </a:pPr>
            <a:r>
              <a:rPr lang="en-US" dirty="0"/>
              <a:t>Matching, S</a:t>
            </a:r>
            <a:r>
              <a:rPr lang="en-US" baseline="-25000" dirty="0"/>
              <a:t>11</a:t>
            </a:r>
            <a:r>
              <a:rPr lang="en-US" dirty="0"/>
              <a:t> &lt; -10 dB</a:t>
            </a:r>
          </a:p>
          <a:p>
            <a:pPr marL="971550" lvl="1" indent="-514350" fontAlgn="base">
              <a:buFont typeface="+mj-lt"/>
              <a:buAutoNum type="arabicPeriod"/>
            </a:pPr>
            <a:r>
              <a:rPr lang="en-US" dirty="0"/>
              <a:t>Input/output port impedances: 50/50</a:t>
            </a:r>
            <a:r>
              <a:rPr lang="en-US" b="1" dirty="0"/>
              <a:t> </a:t>
            </a:r>
            <a:r>
              <a:rPr lang="en-US" dirty="0"/>
              <a:t>Ω </a:t>
            </a:r>
          </a:p>
          <a:p>
            <a:pPr marL="971550" lvl="1" indent="-514350" fontAlgn="base">
              <a:buFont typeface="+mj-lt"/>
              <a:buAutoNum type="arabicPeriod"/>
            </a:pPr>
            <a:r>
              <a:rPr lang="en-US" dirty="0"/>
              <a:t>Insertion loss/NF &lt; 3.5 dB</a:t>
            </a:r>
          </a:p>
          <a:p>
            <a:pPr marL="971550" lvl="1" indent="-514350" fontAlgn="base">
              <a:buFont typeface="+mj-lt"/>
              <a:buAutoNum type="arabicPeriod"/>
            </a:pPr>
            <a:r>
              <a:rPr lang="en-US" dirty="0"/>
              <a:t>In-band ripple &lt;1 dB</a:t>
            </a:r>
          </a:p>
          <a:p>
            <a:pPr marL="971550" lvl="1" indent="-514350" fontAlgn="base">
              <a:buFont typeface="+mj-lt"/>
              <a:buAutoNum type="arabicPeriod"/>
            </a:pPr>
            <a:r>
              <a:rPr lang="en-US" dirty="0"/>
              <a:t>Rejection at 5.8 GHz &gt; 15 dB</a:t>
            </a:r>
          </a:p>
          <a:p>
            <a:pPr marL="971550" lvl="1" indent="-514350" fontAlgn="base">
              <a:buFont typeface="+mj-lt"/>
              <a:buAutoNum type="arabicPeriod"/>
            </a:pPr>
            <a:r>
              <a:rPr lang="en-US" dirty="0"/>
              <a:t>Rejection at 5.1 GHz &gt; 20 dB</a:t>
            </a:r>
          </a:p>
          <a:p>
            <a:pPr marL="457200" lvl="1" indent="0" fontAlgn="base">
              <a:buNone/>
            </a:pPr>
            <a:endParaRPr lang="en-US" dirty="0"/>
          </a:p>
          <a:p>
            <a:pPr marL="0" indent="0" fontAlgn="base">
              <a:buNone/>
            </a:pPr>
            <a:r>
              <a:rPr lang="en-US" dirty="0"/>
              <a:t>Choose the type of filter and order through hand calculations, online calculators (e.g., rfcooltools.com), or look up tables. Build layout (to approximate interconnects) and use Momentum to extract interconnects. Provide reasons for your choices!</a:t>
            </a:r>
          </a:p>
        </p:txBody>
      </p:sp>
    </p:spTree>
    <p:extLst>
      <p:ext uri="{BB962C8B-B14F-4D97-AF65-F5344CB8AC3E}">
        <p14:creationId xmlns:p14="http://schemas.microsoft.com/office/powerpoint/2010/main" val="2543352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62116-63A4-AB4C-A36C-B60368086853}"/>
              </a:ext>
            </a:extLst>
          </p:cNvPr>
          <p:cNvSpPr>
            <a:spLocks noGrp="1"/>
          </p:cNvSpPr>
          <p:nvPr>
            <p:ph type="title"/>
          </p:nvPr>
        </p:nvSpPr>
        <p:spPr>
          <a:xfrm>
            <a:off x="838199" y="365125"/>
            <a:ext cx="10760765" cy="1325563"/>
          </a:xfrm>
        </p:spPr>
        <p:txBody>
          <a:bodyPr/>
          <a:lstStyle/>
          <a:p>
            <a:r>
              <a:rPr lang="en-US" b="1" dirty="0"/>
              <a:t>Part 2: Build amplifier/buffer (A) for impedance transformation </a:t>
            </a:r>
          </a:p>
        </p:txBody>
      </p:sp>
      <p:sp>
        <p:nvSpPr>
          <p:cNvPr id="4" name="Rectangle 3">
            <a:extLst>
              <a:ext uri="{FF2B5EF4-FFF2-40B4-BE49-F238E27FC236}">
                <a16:creationId xmlns:a16="http://schemas.microsoft.com/office/drawing/2014/main" id="{87E4C230-C085-6B4E-932A-CA1E080356C0}"/>
              </a:ext>
            </a:extLst>
          </p:cNvPr>
          <p:cNvSpPr/>
          <p:nvPr/>
        </p:nvSpPr>
        <p:spPr>
          <a:xfrm>
            <a:off x="3971392" y="2579914"/>
            <a:ext cx="1807028" cy="1698171"/>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D9E4EE6A-8D72-2141-B97D-E802C6918327}"/>
              </a:ext>
            </a:extLst>
          </p:cNvPr>
          <p:cNvSpPr/>
          <p:nvPr/>
        </p:nvSpPr>
        <p:spPr>
          <a:xfrm rot="5400000">
            <a:off x="6297932" y="2729874"/>
            <a:ext cx="1621971" cy="1398251"/>
          </a:xfrm>
          <a:prstGeom prst="triangl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0940267-A031-E04E-9E53-E7EFA2825B44}"/>
              </a:ext>
            </a:extLst>
          </p:cNvPr>
          <p:cNvSpPr txBox="1"/>
          <p:nvPr/>
        </p:nvSpPr>
        <p:spPr>
          <a:xfrm>
            <a:off x="3971392" y="3168132"/>
            <a:ext cx="1807027" cy="523220"/>
          </a:xfrm>
          <a:prstGeom prst="rect">
            <a:avLst/>
          </a:prstGeom>
          <a:noFill/>
          <a:ln w="31750">
            <a:noFill/>
          </a:ln>
        </p:spPr>
        <p:txBody>
          <a:bodyPr wrap="square" rtlCol="0">
            <a:spAutoFit/>
          </a:bodyPr>
          <a:lstStyle/>
          <a:p>
            <a:pPr algn="ctr"/>
            <a:r>
              <a:rPr lang="en-US" sz="2800" b="1" dirty="0"/>
              <a:t>HPF</a:t>
            </a:r>
          </a:p>
        </p:txBody>
      </p:sp>
      <p:cxnSp>
        <p:nvCxnSpPr>
          <p:cNvPr id="8" name="Straight Connector 7">
            <a:extLst>
              <a:ext uri="{FF2B5EF4-FFF2-40B4-BE49-F238E27FC236}">
                <a16:creationId xmlns:a16="http://schemas.microsoft.com/office/drawing/2014/main" id="{C3BFB38A-EABF-A84B-8D3B-D5D131303E82}"/>
              </a:ext>
            </a:extLst>
          </p:cNvPr>
          <p:cNvCxnSpPr>
            <a:stCxn id="6" idx="3"/>
            <a:endCxn id="5" idx="3"/>
          </p:cNvCxnSpPr>
          <p:nvPr/>
        </p:nvCxnSpPr>
        <p:spPr>
          <a:xfrm flipV="1">
            <a:off x="5778419" y="3429000"/>
            <a:ext cx="631373" cy="7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79CBC84-3E20-DF41-ADFF-8255CC2C6897}"/>
              </a:ext>
            </a:extLst>
          </p:cNvPr>
          <p:cNvCxnSpPr/>
          <p:nvPr/>
        </p:nvCxnSpPr>
        <p:spPr>
          <a:xfrm flipV="1">
            <a:off x="7808043" y="3428257"/>
            <a:ext cx="631373" cy="7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54A0E3-2D0B-7242-A59C-9D230B693670}"/>
              </a:ext>
            </a:extLst>
          </p:cNvPr>
          <p:cNvCxnSpPr/>
          <p:nvPr/>
        </p:nvCxnSpPr>
        <p:spPr>
          <a:xfrm flipV="1">
            <a:off x="3340019" y="3429000"/>
            <a:ext cx="631373" cy="7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2A9BAFE-29FE-AE47-93FC-B62E03B2C7ED}"/>
              </a:ext>
            </a:extLst>
          </p:cNvPr>
          <p:cNvSpPr txBox="1"/>
          <p:nvPr/>
        </p:nvSpPr>
        <p:spPr>
          <a:xfrm>
            <a:off x="6030880" y="3166647"/>
            <a:ext cx="1807027" cy="523220"/>
          </a:xfrm>
          <a:prstGeom prst="rect">
            <a:avLst/>
          </a:prstGeom>
          <a:noFill/>
          <a:ln w="31750">
            <a:noFill/>
          </a:ln>
        </p:spPr>
        <p:txBody>
          <a:bodyPr wrap="square" rtlCol="0">
            <a:spAutoFit/>
          </a:bodyPr>
          <a:lstStyle/>
          <a:p>
            <a:pPr algn="ctr"/>
            <a:r>
              <a:rPr lang="en-US" sz="2800" b="1" dirty="0"/>
              <a:t>A</a:t>
            </a:r>
          </a:p>
        </p:txBody>
      </p:sp>
      <p:sp>
        <p:nvSpPr>
          <p:cNvPr id="14" name="TextBox 13">
            <a:extLst>
              <a:ext uri="{FF2B5EF4-FFF2-40B4-BE49-F238E27FC236}">
                <a16:creationId xmlns:a16="http://schemas.microsoft.com/office/drawing/2014/main" id="{E8CDF2E6-79A1-C044-B014-69E2433D20C0}"/>
              </a:ext>
            </a:extLst>
          </p:cNvPr>
          <p:cNvSpPr txBox="1"/>
          <p:nvPr/>
        </p:nvSpPr>
        <p:spPr>
          <a:xfrm>
            <a:off x="8030640" y="3166647"/>
            <a:ext cx="2803012" cy="523220"/>
          </a:xfrm>
          <a:prstGeom prst="rect">
            <a:avLst/>
          </a:prstGeom>
          <a:noFill/>
          <a:ln w="31750">
            <a:noFill/>
          </a:ln>
        </p:spPr>
        <p:txBody>
          <a:bodyPr wrap="square" rtlCol="0">
            <a:spAutoFit/>
          </a:bodyPr>
          <a:lstStyle/>
          <a:p>
            <a:pPr algn="ctr"/>
            <a:r>
              <a:rPr lang="en-US" sz="2800" b="1" dirty="0"/>
              <a:t>Load: 100 Ω</a:t>
            </a:r>
          </a:p>
        </p:txBody>
      </p:sp>
      <p:sp>
        <p:nvSpPr>
          <p:cNvPr id="15" name="TextBox 14">
            <a:extLst>
              <a:ext uri="{FF2B5EF4-FFF2-40B4-BE49-F238E27FC236}">
                <a16:creationId xmlns:a16="http://schemas.microsoft.com/office/drawing/2014/main" id="{17892269-71EF-F84A-A94C-052D7A90CB78}"/>
              </a:ext>
            </a:extLst>
          </p:cNvPr>
          <p:cNvSpPr txBox="1"/>
          <p:nvPr/>
        </p:nvSpPr>
        <p:spPr>
          <a:xfrm>
            <a:off x="838199" y="3167390"/>
            <a:ext cx="2988911" cy="523220"/>
          </a:xfrm>
          <a:prstGeom prst="rect">
            <a:avLst/>
          </a:prstGeom>
          <a:noFill/>
          <a:ln w="31750">
            <a:noFill/>
          </a:ln>
        </p:spPr>
        <p:txBody>
          <a:bodyPr wrap="square" rtlCol="0">
            <a:spAutoFit/>
          </a:bodyPr>
          <a:lstStyle/>
          <a:p>
            <a:pPr algn="ctr"/>
            <a:r>
              <a:rPr lang="en-US" sz="2800" b="1" dirty="0"/>
              <a:t>Source: 50 Ω</a:t>
            </a:r>
          </a:p>
        </p:txBody>
      </p:sp>
      <p:cxnSp>
        <p:nvCxnSpPr>
          <p:cNvPr id="26" name="Straight Connector 25">
            <a:extLst>
              <a:ext uri="{FF2B5EF4-FFF2-40B4-BE49-F238E27FC236}">
                <a16:creationId xmlns:a16="http://schemas.microsoft.com/office/drawing/2014/main" id="{76C221D3-B776-D545-B91A-DB25B7CFCB28}"/>
              </a:ext>
            </a:extLst>
          </p:cNvPr>
          <p:cNvCxnSpPr>
            <a:cxnSpLocks/>
          </p:cNvCxnSpPr>
          <p:nvPr/>
        </p:nvCxnSpPr>
        <p:spPr>
          <a:xfrm>
            <a:off x="6030880" y="3595599"/>
            <a:ext cx="0" cy="791917"/>
          </a:xfrm>
          <a:prstGeom prst="line">
            <a:avLst/>
          </a:prstGeom>
          <a:ln w="25400" cap="rnd"/>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8823AAD-6B27-3C4E-8C31-E61A53695E22}"/>
              </a:ext>
            </a:extLst>
          </p:cNvPr>
          <p:cNvCxnSpPr>
            <a:cxnSpLocks/>
          </p:cNvCxnSpPr>
          <p:nvPr/>
        </p:nvCxnSpPr>
        <p:spPr>
          <a:xfrm>
            <a:off x="6030880" y="3595599"/>
            <a:ext cx="273932"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8D0C52D-B546-D04A-904F-5EF4648C8699}"/>
              </a:ext>
            </a:extLst>
          </p:cNvPr>
          <p:cNvSpPr txBox="1"/>
          <p:nvPr/>
        </p:nvSpPr>
        <p:spPr>
          <a:xfrm>
            <a:off x="5055785" y="4402546"/>
            <a:ext cx="1931420" cy="523220"/>
          </a:xfrm>
          <a:prstGeom prst="rect">
            <a:avLst/>
          </a:prstGeom>
          <a:noFill/>
          <a:ln w="31750">
            <a:noFill/>
          </a:ln>
        </p:spPr>
        <p:txBody>
          <a:bodyPr wrap="square" rtlCol="0">
            <a:spAutoFit/>
          </a:bodyPr>
          <a:lstStyle/>
          <a:p>
            <a:pPr algn="ctr"/>
            <a:r>
              <a:rPr lang="en-US" sz="2800" b="1" dirty="0"/>
              <a:t>Z</a:t>
            </a:r>
            <a:r>
              <a:rPr lang="en-US" sz="2800" b="1" baseline="-25000" dirty="0"/>
              <a:t>i,A</a:t>
            </a:r>
            <a:r>
              <a:rPr lang="en-US" sz="2800" b="1" dirty="0"/>
              <a:t> =50 Ω</a:t>
            </a:r>
          </a:p>
        </p:txBody>
      </p:sp>
    </p:spTree>
    <p:extLst>
      <p:ext uri="{BB962C8B-B14F-4D97-AF65-F5344CB8AC3E}">
        <p14:creationId xmlns:p14="http://schemas.microsoft.com/office/powerpoint/2010/main" val="3671662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FF20-75EA-1C40-930A-1BFF2B0E2C80}"/>
              </a:ext>
            </a:extLst>
          </p:cNvPr>
          <p:cNvSpPr>
            <a:spLocks noGrp="1"/>
          </p:cNvSpPr>
          <p:nvPr>
            <p:ph type="title"/>
          </p:nvPr>
        </p:nvSpPr>
        <p:spPr/>
        <p:txBody>
          <a:bodyPr/>
          <a:lstStyle/>
          <a:p>
            <a:r>
              <a:rPr lang="en-US" b="1" dirty="0"/>
              <a:t>Requirements</a:t>
            </a:r>
          </a:p>
        </p:txBody>
      </p:sp>
      <p:sp>
        <p:nvSpPr>
          <p:cNvPr id="3" name="Content Placeholder 2">
            <a:extLst>
              <a:ext uri="{FF2B5EF4-FFF2-40B4-BE49-F238E27FC236}">
                <a16:creationId xmlns:a16="http://schemas.microsoft.com/office/drawing/2014/main" id="{A82EB132-645F-DB4D-92A6-083DCBB4CC31}"/>
              </a:ext>
            </a:extLst>
          </p:cNvPr>
          <p:cNvSpPr>
            <a:spLocks noGrp="1"/>
          </p:cNvSpPr>
          <p:nvPr>
            <p:ph idx="1"/>
          </p:nvPr>
        </p:nvSpPr>
        <p:spPr/>
        <p:txBody>
          <a:bodyPr/>
          <a:lstStyle/>
          <a:p>
            <a:r>
              <a:rPr lang="en-US" dirty="0"/>
              <a:t>Presentation in PowerPoint</a:t>
            </a:r>
          </a:p>
          <a:p>
            <a:r>
              <a:rPr lang="en-US" b="1" dirty="0"/>
              <a:t>No screenshots</a:t>
            </a:r>
            <a:r>
              <a:rPr lang="en-US" dirty="0"/>
              <a:t>: draw schematic incl. interconnects</a:t>
            </a:r>
          </a:p>
          <a:p>
            <a:pPr lvl="1"/>
            <a:r>
              <a:rPr lang="en-US" dirty="0"/>
              <a:t>Provide detail (e.g., inductance and capacitance values of the components, length, width, L, C of the interconnects)</a:t>
            </a:r>
          </a:p>
          <a:p>
            <a:r>
              <a:rPr lang="en-US" dirty="0"/>
              <a:t>Table of specifications and results</a:t>
            </a:r>
          </a:p>
          <a:p>
            <a:r>
              <a:rPr lang="en-US" dirty="0"/>
              <a:t>Graphs for S</a:t>
            </a:r>
            <a:r>
              <a:rPr lang="en-US" baseline="-25000" dirty="0"/>
              <a:t>21</a:t>
            </a:r>
            <a:r>
              <a:rPr lang="en-US" dirty="0"/>
              <a:t> (dB20 and phase) and S</a:t>
            </a:r>
            <a:r>
              <a:rPr lang="en-US" baseline="-25000" dirty="0"/>
              <a:t>11</a:t>
            </a:r>
            <a:r>
              <a:rPr lang="en-US" dirty="0"/>
              <a:t> (dB20), NF and group delay</a:t>
            </a:r>
          </a:p>
          <a:p>
            <a:r>
              <a:rPr lang="en-US" dirty="0"/>
              <a:t>Graphs of inductor parameters (e.g., r</a:t>
            </a:r>
            <a:r>
              <a:rPr lang="en-US" baseline="-25000" dirty="0"/>
              <a:t>s</a:t>
            </a:r>
            <a:r>
              <a:rPr lang="en-US" dirty="0"/>
              <a:t>, L, Q and SRF) for given dimension</a:t>
            </a:r>
          </a:p>
        </p:txBody>
      </p:sp>
    </p:spTree>
    <p:extLst>
      <p:ext uri="{BB962C8B-B14F-4D97-AF65-F5344CB8AC3E}">
        <p14:creationId xmlns:p14="http://schemas.microsoft.com/office/powerpoint/2010/main" val="653952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178</Words>
  <Application>Microsoft Macintosh PowerPoint</Application>
  <PresentationFormat>Widescreen</PresentationFormat>
  <Paragraphs>25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Final Project 1</vt:lpstr>
      <vt:lpstr>Part 1: Passive single-harmonic trap HPF</vt:lpstr>
      <vt:lpstr>Part 2: Build amplifier/buffer (A) for impedance transformation </vt:lpstr>
      <vt:lpstr>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1</dc:title>
  <dc:creator>Sumit Bagga</dc:creator>
  <cp:lastModifiedBy>Sumit Bagga</cp:lastModifiedBy>
  <cp:revision>30</cp:revision>
  <dcterms:created xsi:type="dcterms:W3CDTF">2019-10-19T09:24:38Z</dcterms:created>
  <dcterms:modified xsi:type="dcterms:W3CDTF">2019-10-19T10:22:18Z</dcterms:modified>
</cp:coreProperties>
</file>