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738" r:id="rId1"/>
  </p:sldMasterIdLst>
  <p:notesMasterIdLst>
    <p:notesMasterId r:id="rId12"/>
  </p:notesMasterIdLst>
  <p:handoutMasterIdLst>
    <p:handoutMasterId r:id="rId13"/>
  </p:handoutMasterIdLst>
  <p:sldIdLst>
    <p:sldId id="265" r:id="rId2"/>
    <p:sldId id="291" r:id="rId3"/>
    <p:sldId id="274" r:id="rId4"/>
    <p:sldId id="296" r:id="rId5"/>
    <p:sldId id="275" r:id="rId6"/>
    <p:sldId id="297" r:id="rId7"/>
    <p:sldId id="295" r:id="rId8"/>
    <p:sldId id="293" r:id="rId9"/>
    <p:sldId id="298" r:id="rId10"/>
    <p:sldId id="299" r:id="rId11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883" autoAdjust="0"/>
  </p:normalViewPr>
  <p:slideViewPr>
    <p:cSldViewPr>
      <p:cViewPr varScale="1">
        <p:scale>
          <a:sx n="134" d="100"/>
          <a:sy n="134" d="100"/>
        </p:scale>
        <p:origin x="2574" y="13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2CEC585-F209-0249-87B1-95C1AA7BF750}" type="datetime1">
              <a:rPr lang="nb-NO"/>
              <a:pPr>
                <a:defRPr/>
              </a:pPr>
              <a:t>08.02.2019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78034AB-4BDC-1A4E-B997-0CCC3F1DB64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91046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3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D21BD64-BEF5-304E-BFE0-849DE736EC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3450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Business_model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Business_model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21BD64-BEF5-304E-BFE0-849DE736ECC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276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students must participate in a project assignment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will be 2 group deliverables and 1 individual assignment.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35DD3E-44E4-4942-8C21-DF512489AD9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10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AU" dirty="0" smtClean="0"/>
              <a:t>“EA</a:t>
            </a:r>
            <a:r>
              <a:rPr lang="en-AU" baseline="0" dirty="0" smtClean="0"/>
              <a:t> is the fundamental organization of a system embodied in its components, their relationship to each other, and to the environment, &amp; the principles guiding its design and evolution” (IEEE)</a:t>
            </a:r>
            <a:endParaRPr lang="en-AU" dirty="0" smtClean="0"/>
          </a:p>
          <a:p>
            <a:pPr marL="171450" indent="-171450">
              <a:buFontTx/>
              <a:buChar char="-"/>
            </a:pPr>
            <a:r>
              <a:rPr lang="en-AU" dirty="0" smtClean="0"/>
              <a:t>How</a:t>
            </a:r>
            <a:r>
              <a:rPr lang="en-AU" baseline="0" dirty="0" smtClean="0"/>
              <a:t> to translate IT strategy into digital transformation or information infrastructure</a:t>
            </a:r>
          </a:p>
          <a:p>
            <a:pPr marL="628650" lvl="1" indent="-171450">
              <a:buFontTx/>
              <a:buChar char="-"/>
            </a:pPr>
            <a:r>
              <a:rPr lang="en-AU" baseline="0" dirty="0" smtClean="0"/>
              <a:t>How to build on the foundation for execution</a:t>
            </a:r>
            <a:endParaRPr lang="en-AU" dirty="0" smtClean="0"/>
          </a:p>
          <a:p>
            <a:pPr marL="171450" indent="-171450">
              <a:buFontTx/>
              <a:buChar char="-"/>
            </a:pPr>
            <a:r>
              <a:rPr lang="en-AU" dirty="0" smtClean="0"/>
              <a:t>To guide future action</a:t>
            </a:r>
          </a:p>
          <a:p>
            <a:pPr marL="171450" indent="-171450">
              <a:buFontTx/>
              <a:buChar char="-"/>
            </a:pPr>
            <a:r>
              <a:rPr lang="en-AU" dirty="0" smtClean="0"/>
              <a:t>To move</a:t>
            </a:r>
            <a:r>
              <a:rPr lang="en-AU" baseline="0" dirty="0" smtClean="0"/>
              <a:t> from silo applications that address immediate local business needs to integrated solutions and building IT capabilities</a:t>
            </a:r>
          </a:p>
          <a:p>
            <a:pPr marL="171450" indent="-171450">
              <a:buFontTx/>
              <a:buChar char="-"/>
            </a:pPr>
            <a:endParaRPr lang="en-AU" dirty="0" smtClean="0"/>
          </a:p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21BD64-BEF5-304E-BFE0-849DE736ECC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03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AU" dirty="0" smtClean="0"/>
              <a:t>“EA</a:t>
            </a:r>
            <a:r>
              <a:rPr lang="en-AU" baseline="0" dirty="0" smtClean="0"/>
              <a:t> is the fundamental organization of a system embodied in its components, their relationship to each other, and to the environment, &amp; the principles guiding its design and evolution” (IEEE)</a:t>
            </a:r>
            <a:endParaRPr lang="en-AU" dirty="0" smtClean="0"/>
          </a:p>
          <a:p>
            <a:pPr marL="171450" indent="-171450">
              <a:buFontTx/>
              <a:buChar char="-"/>
            </a:pPr>
            <a:r>
              <a:rPr lang="en-AU" dirty="0" smtClean="0"/>
              <a:t>How</a:t>
            </a:r>
            <a:r>
              <a:rPr lang="en-AU" baseline="0" dirty="0" smtClean="0"/>
              <a:t> to translate IT strategy into digital transformation or information infrastructure</a:t>
            </a:r>
          </a:p>
          <a:p>
            <a:pPr marL="628650" lvl="1" indent="-171450">
              <a:buFontTx/>
              <a:buChar char="-"/>
            </a:pPr>
            <a:r>
              <a:rPr lang="en-AU" baseline="0" dirty="0" smtClean="0"/>
              <a:t>How to build on the foundation for execution</a:t>
            </a:r>
            <a:endParaRPr lang="en-AU" dirty="0" smtClean="0"/>
          </a:p>
          <a:p>
            <a:pPr marL="171450" indent="-171450">
              <a:buFontTx/>
              <a:buChar char="-"/>
            </a:pPr>
            <a:r>
              <a:rPr lang="en-AU" dirty="0" smtClean="0"/>
              <a:t>To guide future action</a:t>
            </a:r>
          </a:p>
          <a:p>
            <a:pPr marL="171450" indent="-171450">
              <a:buFontTx/>
              <a:buChar char="-"/>
            </a:pPr>
            <a:r>
              <a:rPr lang="en-AU" dirty="0" smtClean="0"/>
              <a:t>To move</a:t>
            </a:r>
            <a:r>
              <a:rPr lang="en-AU" baseline="0" dirty="0" smtClean="0"/>
              <a:t> from silo applications that address immediate local business needs to integrated solutions and building IT capabilities</a:t>
            </a:r>
          </a:p>
          <a:p>
            <a:pPr marL="171450" indent="-171450">
              <a:buFontTx/>
              <a:buChar char="-"/>
            </a:pPr>
            <a:endParaRPr lang="en-AU" dirty="0" smtClean="0"/>
          </a:p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21BD64-BEF5-304E-BFE0-849DE736ECC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288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 how an organization operates across a range of domains in order to accomplish its function</a:t>
            </a:r>
          </a:p>
          <a:p>
            <a:pPr marL="171450" indent="-171450">
              <a:buFontTx/>
              <a:buChar char="-"/>
            </a:pPr>
            <a:r>
              <a:rPr lang="en-AU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The level of</a:t>
            </a:r>
            <a:r>
              <a:rPr lang="en-AU" sz="1200" b="0" i="0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business process integration and standardization for delivering goods or services to customers</a:t>
            </a:r>
          </a:p>
          <a:p>
            <a:pPr marL="628650" lvl="1" indent="-171450">
              <a:buFontTx/>
              <a:buChar char="-"/>
            </a:pPr>
            <a:r>
              <a:rPr lang="en-AU" sz="1200" b="0" i="0" u="sng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Standardization</a:t>
            </a:r>
            <a:r>
              <a:rPr lang="en-AU" sz="1200" b="0" i="0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: of business processes and related systems refers to how a process will be executed regardless of who or where the process is completed (benefits: efficiency and predictability)</a:t>
            </a:r>
          </a:p>
          <a:p>
            <a:pPr marL="628650" lvl="1" indent="-171450">
              <a:buFontTx/>
              <a:buChar char="-"/>
            </a:pPr>
            <a:r>
              <a:rPr lang="en-AU" sz="1200" b="0" i="0" u="sng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Integration</a:t>
            </a:r>
            <a:r>
              <a:rPr lang="en-AU" sz="1200" b="0" i="0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: linking of organization units through shared data. This sharing of data can be between processes or across processes. (benefits: efficiency, coordination, transparency)</a:t>
            </a:r>
          </a:p>
          <a:p>
            <a:pPr marL="171450" indent="-171450">
              <a:buFontTx/>
              <a:buChar char="-"/>
            </a:pPr>
            <a:endParaRPr lang="en-GB" sz="1200" b="0" i="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 </a:t>
            </a:r>
            <a:r>
              <a:rPr lang="en-GB" sz="1200" b="0" i="1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  <a:hlinkClick r:id="rId3" tooltip="Business model"/>
              </a:rPr>
              <a:t>business model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 describes how an organization creates, delivers and captures value and sustains itself in the process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21BD64-BEF5-304E-BFE0-849DE736ECC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2813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 how an organization operates across a range of domains in order to accomplish its function</a:t>
            </a:r>
          </a:p>
          <a:p>
            <a:pPr marL="171450" indent="-171450">
              <a:buFontTx/>
              <a:buChar char="-"/>
            </a:pPr>
            <a:r>
              <a:rPr lang="en-AU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The level of</a:t>
            </a:r>
            <a:r>
              <a:rPr lang="en-AU" sz="1200" b="0" i="0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business process integration and standardization for delivering goods or services to customers</a:t>
            </a:r>
          </a:p>
          <a:p>
            <a:pPr marL="628650" lvl="1" indent="-171450">
              <a:buFontTx/>
              <a:buChar char="-"/>
            </a:pPr>
            <a:r>
              <a:rPr lang="en-AU" sz="1200" b="0" i="0" u="sng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Standardization</a:t>
            </a:r>
            <a:r>
              <a:rPr lang="en-AU" sz="1200" b="0" i="0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: of business processes and related systems refers to how a process will be executed regardless of who or where the process is completed (benefits: efficiency and predictability)</a:t>
            </a:r>
          </a:p>
          <a:p>
            <a:pPr marL="628650" lvl="1" indent="-171450">
              <a:buFontTx/>
              <a:buChar char="-"/>
            </a:pPr>
            <a:r>
              <a:rPr lang="en-AU" sz="1200" b="0" i="0" u="sng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Integration</a:t>
            </a:r>
            <a:r>
              <a:rPr lang="en-AU" sz="1200" b="0" i="0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: linking of organization units through shared data. This sharing of data can be between processes or across processes. (benefits: efficiency, coordination, transparency)</a:t>
            </a:r>
          </a:p>
          <a:p>
            <a:pPr marL="171450" indent="-171450">
              <a:buFontTx/>
              <a:buChar char="-"/>
            </a:pPr>
            <a:endParaRPr lang="en-GB" sz="1200" b="0" i="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 </a:t>
            </a:r>
            <a:r>
              <a:rPr lang="en-GB" sz="1200" b="0" i="1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  <a:hlinkClick r:id="rId3" tooltip="Business model"/>
              </a:rPr>
              <a:t>business model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 describes how an organization creates, delivers and captures value and sustains itself in the process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21BD64-BEF5-304E-BFE0-849DE736ECC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931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Diversification is effectively "independence with shared services."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Coordination is "seamless access to shared data."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Replication is "standardized independence.“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Unification is "standardized, integrated processes."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n-NO" dirty="0" smtClean="0"/>
          </a:p>
          <a:p>
            <a:r>
              <a:rPr lang="en-AU" sz="2400" dirty="0" smtClean="0"/>
              <a:t>How can you determine your organizations operating model?</a:t>
            </a:r>
          </a:p>
          <a:p>
            <a:pPr lvl="1">
              <a:buFont typeface="+mj-lt"/>
              <a:buAutoNum type="arabicPeriod"/>
            </a:pPr>
            <a:r>
              <a:rPr lang="en-AU" sz="2000" dirty="0" smtClean="0"/>
              <a:t>Determine to what extent the completion of one business unit’s transaction depends on other business units’ data? (level of integration)</a:t>
            </a:r>
          </a:p>
          <a:p>
            <a:pPr lvl="1">
              <a:buFont typeface="+mj-lt"/>
              <a:buAutoNum type="arabicPeriod"/>
            </a:pPr>
            <a:r>
              <a:rPr lang="en-AU" sz="2000" dirty="0" smtClean="0"/>
              <a:t>Determine to what extent the company benefits by having business units run their operations in the same way? (level of standardization)</a:t>
            </a:r>
            <a:endParaRPr lang="en-AU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21BD64-BEF5-304E-BFE0-849DE736ECC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3747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Diversification is effectively "independence with shared services."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Coordination is "seamless access to shared data."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Replication is "standardized independence.“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Unification is "standardized, integrated processes."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n-NO" dirty="0" smtClean="0"/>
          </a:p>
          <a:p>
            <a:r>
              <a:rPr lang="en-AU" sz="2400" dirty="0" smtClean="0"/>
              <a:t>How can you determine your organizations operating model?</a:t>
            </a:r>
          </a:p>
          <a:p>
            <a:pPr lvl="1">
              <a:buFont typeface="+mj-lt"/>
              <a:buAutoNum type="arabicPeriod"/>
            </a:pPr>
            <a:r>
              <a:rPr lang="en-AU" sz="2000" dirty="0" smtClean="0"/>
              <a:t>Determine to what extent the completion of one business unit’s transaction depends on other business units’ data? (level of integration)</a:t>
            </a:r>
          </a:p>
          <a:p>
            <a:pPr lvl="1">
              <a:buFont typeface="+mj-lt"/>
              <a:buAutoNum type="arabicPeriod"/>
            </a:pPr>
            <a:r>
              <a:rPr lang="en-AU" sz="2000" dirty="0" smtClean="0"/>
              <a:t>Determine to what extent the company benefits by having business units run their operations in the same way? (level of standardization)</a:t>
            </a:r>
            <a:endParaRPr lang="en-AU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21BD64-BEF5-304E-BFE0-849DE736ECC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712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F728A-6708-4AC8-8449-51FA16FD4CFA}" type="datetimeFigureOut">
              <a:rPr lang="en-US" smtClean="0"/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FAB3-ED8A-4658-8689-3C4F2B38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358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330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D3C82E-6957-154C-A3A6-BD3BD6E976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905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49E5B3-F030-5149-9D15-FCF868BEE2A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59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384E29-2E0F-7F47-BFEA-A86513DCC4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142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FB4EC9-94C3-A841-AFA4-55D6E98A98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741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F5594B-E748-8240-ADF2-2639D805EAA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708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0D909-D38D-C04C-8016-194A51E9713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869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750556-91E3-494F-A8C3-CBBFE7A3B15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01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99D102-E8BA-A648-A6A2-B42490AA324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433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222B15-60D5-084C-BB9C-A0EB8F12BB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979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Tema Powerpoint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1FFC0CC-0FD3-3243-BD7A-655E39B7B0E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66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191000"/>
            <a:ext cx="77724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AU" sz="4000" dirty="0" smtClean="0">
                <a:solidFill>
                  <a:schemeClr val="bg1">
                    <a:lumMod val="50000"/>
                  </a:schemeClr>
                </a:solidFill>
              </a:rPr>
              <a:t>IN5430 </a:t>
            </a:r>
            <a:r>
              <a:rPr lang="en-AU" sz="4000" dirty="0" smtClean="0">
                <a:solidFill>
                  <a:schemeClr val="bg1">
                    <a:lumMod val="50000"/>
                  </a:schemeClr>
                </a:solidFill>
              </a:rPr>
              <a:t>- Seminar</a:t>
            </a:r>
            <a:r>
              <a:rPr lang="en-AU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AU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AU" sz="27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AU" sz="27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AU" sz="2200" dirty="0" smtClean="0">
                <a:solidFill>
                  <a:schemeClr val="bg1">
                    <a:lumMod val="50000"/>
                  </a:schemeClr>
                </a:solidFill>
              </a:rPr>
              <a:t>Feb. </a:t>
            </a:r>
            <a:r>
              <a:rPr lang="en-AU" sz="2200" dirty="0" smtClean="0">
                <a:solidFill>
                  <a:schemeClr val="bg1">
                    <a:lumMod val="50000"/>
                  </a:schemeClr>
                </a:solidFill>
              </a:rPr>
              <a:t>12 </a:t>
            </a:r>
            <a:br>
              <a:rPr lang="en-AU" sz="22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AU" sz="2200" dirty="0" smtClean="0">
                <a:solidFill>
                  <a:schemeClr val="bg1">
                    <a:lumMod val="50000"/>
                  </a:schemeClr>
                </a:solidFill>
              </a:rPr>
              <a:t>2019</a:t>
            </a:r>
            <a:endParaRPr lang="en-GB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2286000"/>
            <a:ext cx="77724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 smtClean="0"/>
              <a:t>Enterprise </a:t>
            </a:r>
            <a:r>
              <a:rPr lang="en-AU" dirty="0" smtClean="0"/>
              <a:t>Architecture and Operating models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472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Upcoming Key </a:t>
            </a:r>
            <a:r>
              <a:rPr lang="en-AU" dirty="0" smtClean="0"/>
              <a:t>Dates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089508"/>
              </p:ext>
            </p:extLst>
          </p:nvPr>
        </p:nvGraphicFramePr>
        <p:xfrm>
          <a:off x="914400" y="2743200"/>
          <a:ext cx="7315200" cy="1343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12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3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7757">
                <a:tc>
                  <a:txBody>
                    <a:bodyPr/>
                    <a:lstStyle/>
                    <a:p>
                      <a:pPr algn="ctr"/>
                      <a:r>
                        <a:rPr lang="en-AU" sz="3200" dirty="0" smtClean="0"/>
                        <a:t>Item</a:t>
                      </a:r>
                      <a:endParaRPr lang="en-US" sz="3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200" dirty="0" smtClean="0"/>
                        <a:t>Date</a:t>
                      </a:r>
                      <a:endParaRPr lang="en-US" sz="3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41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400" dirty="0" smtClean="0">
                          <a:solidFill>
                            <a:srgbClr val="FF0000"/>
                          </a:solidFill>
                        </a:rPr>
                        <a:t>Deadline for </a:t>
                      </a:r>
                      <a:r>
                        <a:rPr lang="en-AU" sz="2400" baseline="0" dirty="0" smtClean="0">
                          <a:solidFill>
                            <a:srgbClr val="FF0000"/>
                          </a:solidFill>
                        </a:rPr>
                        <a:t>securing </a:t>
                      </a:r>
                      <a:r>
                        <a:rPr lang="en-AU" sz="2400" dirty="0" smtClean="0">
                          <a:solidFill>
                            <a:srgbClr val="FF0000"/>
                          </a:solidFill>
                        </a:rPr>
                        <a:t>organization </a:t>
                      </a:r>
                      <a:endParaRPr lang="en-US" sz="2400" b="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 smtClean="0">
                          <a:solidFill>
                            <a:srgbClr val="FF0000"/>
                          </a:solidFill>
                        </a:rPr>
                        <a:t>Today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64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696200" cy="1143000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Group work: </a:t>
            </a:r>
            <a:r>
              <a:rPr lang="en-AU" dirty="0" smtClean="0"/>
              <a:t>Enterprise </a:t>
            </a:r>
            <a:r>
              <a:rPr lang="en-AU" dirty="0" smtClean="0"/>
              <a:t>Architecture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910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AU" dirty="0" smtClean="0"/>
              <a:t>Discuss in groups of 3-5 (5 + 5):</a:t>
            </a:r>
          </a:p>
          <a:p>
            <a:pPr lvl="1">
              <a:spcAft>
                <a:spcPts val="600"/>
              </a:spcAft>
            </a:pPr>
            <a:r>
              <a:rPr lang="en-AU" dirty="0" smtClean="0"/>
              <a:t>What </a:t>
            </a:r>
            <a:r>
              <a:rPr lang="en-AU" dirty="0" smtClean="0"/>
              <a:t>is enterprise architecture?</a:t>
            </a:r>
          </a:p>
          <a:p>
            <a:pPr lvl="1">
              <a:spcAft>
                <a:spcPts val="1200"/>
              </a:spcAft>
            </a:pPr>
            <a:r>
              <a:rPr lang="en-AU" dirty="0" smtClean="0"/>
              <a:t>What </a:t>
            </a:r>
            <a:r>
              <a:rPr lang="en-AU" dirty="0"/>
              <a:t>is the aim of enterprise architecture?</a:t>
            </a:r>
          </a:p>
          <a:p>
            <a:pPr marL="457200" lvl="1" indent="0">
              <a:buNone/>
            </a:pPr>
            <a:endParaRPr lang="en-AU" sz="22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122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696200" cy="1143000"/>
          </a:xfrm>
        </p:spPr>
        <p:txBody>
          <a:bodyPr>
            <a:normAutofit/>
          </a:bodyPr>
          <a:lstStyle/>
          <a:p>
            <a:r>
              <a:rPr lang="en-AU" dirty="0" smtClean="0"/>
              <a:t>Enterprise </a:t>
            </a:r>
            <a:r>
              <a:rPr lang="en-AU" dirty="0" smtClean="0"/>
              <a:t>Architecture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91000"/>
          </a:xfrm>
        </p:spPr>
        <p:txBody>
          <a:bodyPr>
            <a:normAutofit fontScale="70000" lnSpcReduction="20000"/>
          </a:bodyPr>
          <a:lstStyle/>
          <a:p>
            <a:pPr>
              <a:spcAft>
                <a:spcPts val="600"/>
              </a:spcAft>
            </a:pPr>
            <a:r>
              <a:rPr lang="en-AU" dirty="0" smtClean="0"/>
              <a:t>What is enterprise architecture?</a:t>
            </a:r>
          </a:p>
          <a:p>
            <a:pPr lvl="1">
              <a:spcAft>
                <a:spcPts val="1800"/>
              </a:spcAft>
            </a:pPr>
            <a:r>
              <a:rPr lang="en-AU" sz="2200" dirty="0" smtClean="0"/>
              <a:t>“the organizing logic for business process and IT infrastructure, reflecting the integration and standardization requirements of the company’s operating model” (Ross et al., 2006, p.9</a:t>
            </a:r>
            <a:r>
              <a:rPr lang="en-AU" sz="2200" dirty="0" smtClean="0"/>
              <a:t>)</a:t>
            </a:r>
          </a:p>
          <a:p>
            <a:pPr lvl="1"/>
            <a:r>
              <a:rPr lang="en-US" sz="2100" dirty="0"/>
              <a:t>the </a:t>
            </a:r>
            <a:r>
              <a:rPr lang="en-US" sz="2100" dirty="0"/>
              <a:t>definition and representation of a high-level view of an enterprise‘s business processes and IT systems,</a:t>
            </a:r>
          </a:p>
          <a:p>
            <a:pPr lvl="1"/>
            <a:r>
              <a:rPr lang="en-US" sz="2100" dirty="0"/>
              <a:t>their interrelationships,</a:t>
            </a:r>
          </a:p>
          <a:p>
            <a:pPr lvl="1"/>
            <a:r>
              <a:rPr lang="en-US" sz="2100" dirty="0"/>
              <a:t>and the extent to which these processes and systems are shared by different parts of the enterprise</a:t>
            </a:r>
            <a:r>
              <a:rPr lang="en-US" sz="2100" dirty="0" smtClean="0"/>
              <a:t>. (Tamm et al)</a:t>
            </a:r>
          </a:p>
          <a:p>
            <a:pPr lvl="1"/>
            <a:endParaRPr lang="en-AU" sz="2100" dirty="0"/>
          </a:p>
          <a:p>
            <a:pPr>
              <a:spcAft>
                <a:spcPts val="1200"/>
              </a:spcAft>
            </a:pPr>
            <a:r>
              <a:rPr lang="en-AU" dirty="0" smtClean="0"/>
              <a:t>What </a:t>
            </a:r>
            <a:r>
              <a:rPr lang="en-AU" dirty="0"/>
              <a:t>is the aim of enterprise architecture?</a:t>
            </a:r>
          </a:p>
          <a:p>
            <a:pPr lvl="1"/>
            <a:r>
              <a:rPr lang="en-AU" sz="2200" dirty="0" smtClean="0"/>
              <a:t>Digitize the core to make it reusable &amp; reliable</a:t>
            </a:r>
            <a:endParaRPr lang="en-GB" sz="2200" dirty="0"/>
          </a:p>
          <a:p>
            <a:pPr lvl="1"/>
            <a:r>
              <a:rPr lang="en-AU" sz="2200" dirty="0" smtClean="0"/>
              <a:t>Manage complexity</a:t>
            </a:r>
          </a:p>
          <a:p>
            <a:pPr lvl="1"/>
            <a:r>
              <a:rPr lang="en-AU" sz="2200" dirty="0" smtClean="0"/>
              <a:t>Provide a long-term view of an enterprise’s processes, systems, &amp; technologies</a:t>
            </a:r>
          </a:p>
          <a:p>
            <a:pPr lvl="1"/>
            <a:r>
              <a:rPr lang="en-AU" sz="2200" dirty="0" smtClean="0"/>
              <a:t>Increase value from IT </a:t>
            </a:r>
            <a:r>
              <a:rPr lang="en-AU" sz="2200" dirty="0" smtClean="0"/>
              <a:t>proactively and </a:t>
            </a:r>
            <a:r>
              <a:rPr lang="en-AU" sz="2200" dirty="0" smtClean="0"/>
              <a:t>not just fulfil immediate local business needs</a:t>
            </a:r>
          </a:p>
          <a:p>
            <a:pPr marL="457200" lvl="1" indent="0">
              <a:buNone/>
            </a:pPr>
            <a:endParaRPr lang="en-AU" sz="22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30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7696200" cy="838200"/>
          </a:xfrm>
        </p:spPr>
        <p:txBody>
          <a:bodyPr/>
          <a:lstStyle/>
          <a:p>
            <a:r>
              <a:rPr lang="en-AU" dirty="0" smtClean="0"/>
              <a:t>Operating Model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Autofit/>
          </a:bodyPr>
          <a:lstStyle/>
          <a:p>
            <a:endParaRPr lang="en-AU" sz="2800" b="1" dirty="0" smtClean="0"/>
          </a:p>
          <a:p>
            <a:r>
              <a:rPr lang="en-AU" sz="2800" dirty="0"/>
              <a:t>Discuss in groups of 3-5 </a:t>
            </a:r>
            <a:r>
              <a:rPr lang="en-AU" sz="2800" dirty="0" smtClean="0"/>
              <a:t>(5 </a:t>
            </a:r>
            <a:r>
              <a:rPr lang="en-AU" sz="2800" dirty="0"/>
              <a:t>+ </a:t>
            </a:r>
            <a:r>
              <a:rPr lang="en-AU" sz="2800" dirty="0" smtClean="0"/>
              <a:t>5):</a:t>
            </a:r>
            <a:endParaRPr lang="en-AU" sz="2800" dirty="0"/>
          </a:p>
          <a:p>
            <a:pPr lvl="1"/>
            <a:r>
              <a:rPr lang="en-AU" sz="2400" dirty="0" smtClean="0"/>
              <a:t>What </a:t>
            </a:r>
            <a:r>
              <a:rPr lang="en-AU" sz="2400" dirty="0" smtClean="0"/>
              <a:t>is an operating model?</a:t>
            </a:r>
          </a:p>
          <a:p>
            <a:pPr lvl="1"/>
            <a:r>
              <a:rPr lang="en-US" sz="2400" dirty="0"/>
              <a:t>What are the key dimensions of an operating model?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675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7696200" cy="838200"/>
          </a:xfrm>
        </p:spPr>
        <p:txBody>
          <a:bodyPr/>
          <a:lstStyle/>
          <a:p>
            <a:r>
              <a:rPr lang="en-AU" dirty="0" smtClean="0"/>
              <a:t>Operating Model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Autofit/>
          </a:bodyPr>
          <a:lstStyle/>
          <a:p>
            <a:r>
              <a:rPr lang="en-AU" sz="2800" b="1" dirty="0" smtClean="0"/>
              <a:t>What is an operating model?</a:t>
            </a:r>
          </a:p>
          <a:p>
            <a:pPr lvl="1">
              <a:spcAft>
                <a:spcPts val="1200"/>
              </a:spcAft>
            </a:pPr>
            <a:r>
              <a:rPr lang="en-GB" sz="2200" dirty="0">
                <a:ea typeface="ヒラギノ角ゴ Pro W3" charset="-128"/>
                <a:cs typeface="ヒラギノ角ゴ Pro W3" charset="-128"/>
              </a:rPr>
              <a:t>how an organization operates </a:t>
            </a:r>
            <a:r>
              <a:rPr lang="en-GB" sz="2200" dirty="0" smtClean="0">
                <a:ea typeface="ヒラギノ角ゴ Pro W3" charset="-128"/>
                <a:cs typeface="ヒラギノ角ゴ Pro W3" charset="-128"/>
              </a:rPr>
              <a:t>in </a:t>
            </a:r>
            <a:r>
              <a:rPr lang="en-GB" sz="2200" dirty="0">
                <a:ea typeface="ヒラギノ角ゴ Pro W3" charset="-128"/>
                <a:cs typeface="ヒラギノ角ゴ Pro W3" charset="-128"/>
              </a:rPr>
              <a:t>order to accomplish its </a:t>
            </a:r>
            <a:r>
              <a:rPr lang="en-GB" sz="2200" dirty="0" smtClean="0">
                <a:ea typeface="ヒラギノ角ゴ Pro W3" charset="-128"/>
                <a:cs typeface="ヒラギノ角ゴ Pro W3" charset="-128"/>
              </a:rPr>
              <a:t>main function</a:t>
            </a:r>
            <a:endParaRPr lang="en-AU" sz="2200" dirty="0" smtClean="0"/>
          </a:p>
          <a:p>
            <a:pPr lvl="1">
              <a:spcAft>
                <a:spcPts val="1200"/>
              </a:spcAft>
            </a:pPr>
            <a:r>
              <a:rPr lang="en-AU" sz="2200" dirty="0" smtClean="0"/>
              <a:t>“</a:t>
            </a:r>
            <a:r>
              <a:rPr lang="en-AU" sz="2200" kern="1200" dirty="0">
                <a:ea typeface="ヒラギノ角ゴ Pro W3" charset="-128"/>
                <a:cs typeface="ヒラギノ角ゴ Pro W3" charset="-128"/>
              </a:rPr>
              <a:t>The level of business process </a:t>
            </a:r>
            <a:r>
              <a:rPr lang="en-AU" sz="2200" b="1" kern="1200" dirty="0">
                <a:ea typeface="ヒラギノ角ゴ Pro W3" charset="-128"/>
                <a:cs typeface="ヒラギノ角ゴ Pro W3" charset="-128"/>
              </a:rPr>
              <a:t>integration</a:t>
            </a:r>
            <a:r>
              <a:rPr lang="en-AU" sz="2200" kern="1200" dirty="0">
                <a:ea typeface="ヒラギノ角ゴ Pro W3" charset="-128"/>
                <a:cs typeface="ヒラギノ角ゴ Pro W3" charset="-128"/>
              </a:rPr>
              <a:t> and </a:t>
            </a:r>
            <a:r>
              <a:rPr lang="en-AU" sz="2200" b="1" kern="1200" dirty="0">
                <a:ea typeface="ヒラギノ角ゴ Pro W3" charset="-128"/>
                <a:cs typeface="ヒラギノ角ゴ Pro W3" charset="-128"/>
              </a:rPr>
              <a:t>standardization</a:t>
            </a:r>
            <a:r>
              <a:rPr lang="en-AU" sz="2200" kern="1200" dirty="0">
                <a:ea typeface="ヒラギノ角ゴ Pro W3" charset="-128"/>
                <a:cs typeface="ヒラギノ角ゴ Pro W3" charset="-128"/>
              </a:rPr>
              <a:t> for delivering goods or services to </a:t>
            </a:r>
            <a:r>
              <a:rPr lang="en-AU" sz="2200" kern="1200" dirty="0" smtClean="0">
                <a:ea typeface="ヒラギノ角ゴ Pro W3" charset="-128"/>
                <a:cs typeface="ヒラギノ角ゴ Pro W3" charset="-128"/>
              </a:rPr>
              <a:t>customers.” (Ross et al., 2006, p. 25)</a:t>
            </a:r>
            <a:endParaRPr lang="en-AU" sz="2200" dirty="0" smtClean="0"/>
          </a:p>
          <a:p>
            <a:r>
              <a:rPr lang="en-US" sz="2400" b="1" dirty="0" smtClean="0"/>
              <a:t>What are the key dimensions of an operating model?</a:t>
            </a:r>
          </a:p>
          <a:p>
            <a:pPr lvl="1">
              <a:spcAft>
                <a:spcPts val="1200"/>
              </a:spcAft>
            </a:pPr>
            <a:r>
              <a:rPr lang="en-US" sz="2200" dirty="0"/>
              <a:t>Standardization</a:t>
            </a:r>
          </a:p>
          <a:p>
            <a:pPr lvl="1">
              <a:spcAft>
                <a:spcPts val="1200"/>
              </a:spcAft>
            </a:pPr>
            <a:r>
              <a:rPr lang="en-US" sz="2200" dirty="0"/>
              <a:t>Integration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824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Operating </a:t>
            </a:r>
            <a:r>
              <a:rPr lang="nb-NO" dirty="0" err="1" smtClean="0"/>
              <a:t>models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9" name="Picture 8"/>
          <p:cNvPicPr/>
          <p:nvPr/>
        </p:nvPicPr>
        <p:blipFill>
          <a:blip r:embed="rId2"/>
          <a:stretch>
            <a:fillRect/>
          </a:stretch>
        </p:blipFill>
        <p:spPr>
          <a:xfrm>
            <a:off x="762000" y="1417638"/>
            <a:ext cx="7315200" cy="475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60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4825" y="1222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nn-NO" dirty="0" smtClean="0"/>
              <a:t>Group </a:t>
            </a:r>
            <a:r>
              <a:rPr lang="nn-NO" dirty="0" err="1" smtClean="0"/>
              <a:t>Exercise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1023878"/>
            <a:ext cx="838200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In </a:t>
            </a:r>
            <a:r>
              <a:rPr lang="en-US" b="1" dirty="0" smtClean="0"/>
              <a:t>groups: 20 min</a:t>
            </a:r>
            <a:endParaRPr lang="en-US" dirty="0"/>
          </a:p>
          <a:p>
            <a:pPr>
              <a:spcAft>
                <a:spcPts val="1200"/>
              </a:spcAft>
            </a:pPr>
            <a:endParaRPr lang="en-US" dirty="0"/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Identify </a:t>
            </a:r>
            <a:r>
              <a:rPr lang="en-US" dirty="0" smtClean="0"/>
              <a:t>actual companies that </a:t>
            </a:r>
            <a:r>
              <a:rPr lang="en-US" dirty="0" smtClean="0"/>
              <a:t>could fit </a:t>
            </a:r>
            <a:r>
              <a:rPr lang="en-US" dirty="0" smtClean="0"/>
              <a:t>under each of the four operating models </a:t>
            </a:r>
            <a:r>
              <a:rPr lang="en-US" dirty="0" smtClean="0"/>
              <a:t>(for instance, </a:t>
            </a:r>
            <a:r>
              <a:rPr lang="en-US" dirty="0" err="1" smtClean="0"/>
              <a:t>UiO</a:t>
            </a:r>
            <a:r>
              <a:rPr lang="en-US" dirty="0" smtClean="0"/>
              <a:t>, </a:t>
            </a:r>
            <a:r>
              <a:rPr lang="en-US" dirty="0" err="1" smtClean="0"/>
              <a:t>Posten</a:t>
            </a:r>
            <a:r>
              <a:rPr lang="en-US" dirty="0" smtClean="0"/>
              <a:t> (mail services), McDonalds</a:t>
            </a:r>
            <a:r>
              <a:rPr lang="en-US" dirty="0"/>
              <a:t>) (Fig. 2-1, p. 29</a:t>
            </a:r>
            <a:r>
              <a:rPr lang="en-US" dirty="0" smtClean="0"/>
              <a:t>), and why.</a:t>
            </a:r>
            <a:endParaRPr lang="en-US" dirty="0"/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nn-NO" dirty="0" err="1" smtClean="0"/>
              <a:t>Identify</a:t>
            </a:r>
            <a:r>
              <a:rPr lang="nn-NO" dirty="0" smtClean="0"/>
              <a:t> </a:t>
            </a:r>
            <a:r>
              <a:rPr lang="nn-NO" dirty="0" smtClean="0"/>
              <a:t>at least one </a:t>
            </a:r>
            <a:r>
              <a:rPr lang="nn-NO" dirty="0" err="1" smtClean="0"/>
              <a:t>advantage</a:t>
            </a:r>
            <a:r>
              <a:rPr lang="nn-NO" dirty="0" smtClean="0"/>
              <a:t> </a:t>
            </a:r>
            <a:r>
              <a:rPr lang="nn-NO" dirty="0" err="1" smtClean="0"/>
              <a:t>the</a:t>
            </a:r>
            <a:r>
              <a:rPr lang="nn-NO" dirty="0" smtClean="0"/>
              <a:t> operating </a:t>
            </a:r>
            <a:r>
              <a:rPr lang="nn-NO" dirty="0" err="1" smtClean="0"/>
              <a:t>model</a:t>
            </a:r>
            <a:r>
              <a:rPr lang="nn-NO" dirty="0" smtClean="0"/>
              <a:t> offers </a:t>
            </a:r>
            <a:r>
              <a:rPr lang="nn-NO" dirty="0" err="1" smtClean="0"/>
              <a:t>the</a:t>
            </a:r>
            <a:r>
              <a:rPr lang="nn-NO" dirty="0" smtClean="0"/>
              <a:t> </a:t>
            </a:r>
            <a:r>
              <a:rPr lang="nn-NO" dirty="0" err="1" smtClean="0"/>
              <a:t>organization</a:t>
            </a:r>
            <a:r>
              <a:rPr lang="nn-NO" dirty="0" smtClean="0"/>
              <a:t>.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nn-NO" dirty="0" smtClean="0"/>
              <a:t>The </a:t>
            </a:r>
            <a:r>
              <a:rPr lang="nn-NO" dirty="0" err="1" smtClean="0"/>
              <a:t>group</a:t>
            </a:r>
            <a:r>
              <a:rPr lang="nn-NO" dirty="0"/>
              <a:t> </a:t>
            </a:r>
            <a:r>
              <a:rPr lang="nn-NO" dirty="0" err="1" smtClean="0"/>
              <a:t>shares</a:t>
            </a:r>
            <a:r>
              <a:rPr lang="nn-NO" dirty="0" smtClean="0"/>
              <a:t> </a:t>
            </a:r>
            <a:r>
              <a:rPr lang="nn-NO" dirty="0" err="1" smtClean="0"/>
              <a:t>the</a:t>
            </a:r>
            <a:r>
              <a:rPr lang="nn-NO" dirty="0" smtClean="0"/>
              <a:t> findings</a:t>
            </a:r>
          </a:p>
          <a:p>
            <a:pPr marL="457200" indent="-457200">
              <a:buFont typeface="+mj-lt"/>
              <a:buAutoNum type="arabicPeriod"/>
            </a:pPr>
            <a:endParaRPr lang="nn-NO" dirty="0"/>
          </a:p>
          <a:p>
            <a:endParaRPr lang="nn-NO" dirty="0" smtClean="0"/>
          </a:p>
        </p:txBody>
      </p:sp>
    </p:spTree>
    <p:extLst>
      <p:ext uri="{BB962C8B-B14F-4D97-AF65-F5344CB8AC3E}">
        <p14:creationId xmlns:p14="http://schemas.microsoft.com/office/powerpoint/2010/main" val="299771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7" name="Picture 2" descr="Image result for operating model ro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05" y="572379"/>
            <a:ext cx="7834790" cy="5758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383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7680" y="46932"/>
            <a:ext cx="8229600" cy="639762"/>
          </a:xfrm>
        </p:spPr>
        <p:txBody>
          <a:bodyPr>
            <a:noAutofit/>
          </a:bodyPr>
          <a:lstStyle/>
          <a:p>
            <a:r>
              <a:rPr lang="nn-NO" sz="3600" dirty="0" smtClean="0"/>
              <a:t>Group </a:t>
            </a:r>
            <a:r>
              <a:rPr lang="nn-NO" sz="3600" dirty="0" err="1" smtClean="0"/>
              <a:t>Exercise</a:t>
            </a:r>
            <a:r>
              <a:rPr lang="nn-NO" sz="3600" dirty="0" smtClean="0"/>
              <a:t>: Enter</a:t>
            </a:r>
            <a:r>
              <a:rPr lang="nn-NO" sz="3600" dirty="0" smtClean="0"/>
              <a:t>prise Architecture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399733" y="914400"/>
            <a:ext cx="8382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In </a:t>
            </a:r>
            <a:r>
              <a:rPr lang="en-US" b="1" dirty="0" smtClean="0"/>
              <a:t>groups (25min):</a:t>
            </a:r>
            <a:endParaRPr lang="en-US" dirty="0"/>
          </a:p>
          <a:p>
            <a:pPr>
              <a:spcAft>
                <a:spcPts val="1200"/>
              </a:spcAft>
            </a:pPr>
            <a:endParaRPr lang="en-US" dirty="0"/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Choose one of your companies from the previous exercise:</a:t>
            </a:r>
          </a:p>
          <a:p>
            <a:pPr marL="914400" lvl="1" indent="-45720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Draw a core diagram for the company (main business processes, related IT and their interrelations, users/customers)</a:t>
            </a:r>
            <a:endParaRPr lang="nb-NO" dirty="0"/>
          </a:p>
          <a:p>
            <a:pPr marL="914400" lvl="1" indent="-457200">
              <a:spcAft>
                <a:spcPts val="1200"/>
              </a:spcAft>
              <a:buFont typeface="+mj-lt"/>
              <a:buAutoNum type="arabicPeriod"/>
            </a:pPr>
            <a:r>
              <a:rPr lang="nb-NO" dirty="0" err="1" smtClean="0"/>
              <a:t>Discuss</a:t>
            </a:r>
            <a:r>
              <a:rPr lang="nb-NO" dirty="0" smtClean="0"/>
              <a:t> </a:t>
            </a:r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core</a:t>
            </a:r>
            <a:r>
              <a:rPr lang="nb-NO" dirty="0" smtClean="0"/>
              <a:t> diagram </a:t>
            </a:r>
            <a:r>
              <a:rPr lang="nb-NO" dirty="0" err="1" smtClean="0"/>
              <a:t>relates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operating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found</a:t>
            </a:r>
            <a:r>
              <a:rPr lang="nb-NO" dirty="0" smtClean="0"/>
              <a:t> for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company</a:t>
            </a:r>
            <a:r>
              <a:rPr lang="nb-NO" dirty="0" smtClean="0"/>
              <a:t>.</a:t>
            </a:r>
          </a:p>
          <a:p>
            <a:pPr marL="1371600" lvl="2" indent="-457200">
              <a:spcAft>
                <a:spcPts val="1200"/>
              </a:spcAft>
              <a:buFont typeface="+mj-lt"/>
              <a:buAutoNum type="arabicPeriod"/>
            </a:pPr>
            <a:r>
              <a:rPr lang="nb-NO" dirty="0" err="1" smtClean="0"/>
              <a:t>Why</a:t>
            </a:r>
            <a:r>
              <a:rPr lang="nb-NO" dirty="0" smtClean="0"/>
              <a:t> </a:t>
            </a:r>
            <a:r>
              <a:rPr lang="nb-NO" dirty="0" err="1" smtClean="0"/>
              <a:t>should</a:t>
            </a:r>
            <a:r>
              <a:rPr lang="nb-NO" dirty="0" smtClean="0"/>
              <a:t> it </a:t>
            </a:r>
            <a:r>
              <a:rPr lang="nb-NO" dirty="0" err="1" smtClean="0"/>
              <a:t>look</a:t>
            </a:r>
            <a:r>
              <a:rPr lang="nb-NO" dirty="0" smtClean="0"/>
              <a:t> like it </a:t>
            </a:r>
            <a:r>
              <a:rPr lang="nb-NO" dirty="0" err="1" smtClean="0"/>
              <a:t>does</a:t>
            </a:r>
            <a:r>
              <a:rPr lang="nb-NO" dirty="0" smtClean="0"/>
              <a:t> (as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imagine</a:t>
            </a:r>
            <a:r>
              <a:rPr lang="nb-NO" dirty="0" smtClean="0"/>
              <a:t> it)</a:t>
            </a:r>
            <a:endParaRPr lang="en-US" dirty="0" smtClean="0"/>
          </a:p>
          <a:p>
            <a:pPr marL="914400" lvl="1" indent="-457200">
              <a:spcAft>
                <a:spcPts val="1200"/>
              </a:spcAft>
              <a:buFont typeface="+mj-lt"/>
              <a:buAutoNum type="arabicPeriod"/>
            </a:pPr>
            <a:endParaRPr lang="nb-NO" dirty="0"/>
          </a:p>
          <a:p>
            <a:pPr marL="914400" lvl="1" indent="-457200">
              <a:spcAft>
                <a:spcPts val="1200"/>
              </a:spcAft>
              <a:buFont typeface="+mj-lt"/>
              <a:buAutoNum type="arabicPeriod"/>
            </a:pPr>
            <a:endParaRPr lang="nb-NO" dirty="0" smtClean="0"/>
          </a:p>
          <a:p>
            <a:pPr marL="914400" lvl="1" indent="-457200">
              <a:spcAft>
                <a:spcPts val="1200"/>
              </a:spcAft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nn-NO" dirty="0"/>
          </a:p>
          <a:p>
            <a:endParaRPr lang="nn-NO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07" y="4343400"/>
            <a:ext cx="3859758" cy="23574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4406604"/>
            <a:ext cx="3404642" cy="2231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05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14572</TotalTime>
  <Words>617</Words>
  <Application>Microsoft Office PowerPoint</Application>
  <PresentationFormat>On-screen Show (4:3)</PresentationFormat>
  <Paragraphs>110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ヒラギノ角ゴ Pro W3</vt:lpstr>
      <vt:lpstr>Office Theme</vt:lpstr>
      <vt:lpstr>IN5430 - Seminar  Feb. 12  2019</vt:lpstr>
      <vt:lpstr>Upcoming Key Dates</vt:lpstr>
      <vt:lpstr>Group work: Enterprise Architecture</vt:lpstr>
      <vt:lpstr>Enterprise Architecture</vt:lpstr>
      <vt:lpstr>Operating Model</vt:lpstr>
      <vt:lpstr>Operating Model</vt:lpstr>
      <vt:lpstr>Operating models</vt:lpstr>
      <vt:lpstr>Group Exercise</vt:lpstr>
      <vt:lpstr>PowerPoint Presentation</vt:lpstr>
      <vt:lpstr>Group Exercise: Enterprise Architecture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INF5890  Seminar  February,…..</dc:title>
  <dc:creator>Mikael Hailu Gebre-Mariam</dc:creator>
  <cp:lastModifiedBy>Kristoffer Fossum</cp:lastModifiedBy>
  <cp:revision>135</cp:revision>
  <cp:lastPrinted>2015-03-16T09:43:15Z</cp:lastPrinted>
  <dcterms:created xsi:type="dcterms:W3CDTF">2015-02-10T08:35:44Z</dcterms:created>
  <dcterms:modified xsi:type="dcterms:W3CDTF">2019-02-12T13:59:05Z</dcterms:modified>
</cp:coreProperties>
</file>