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Average"/>
      <p:regular r:id="rId18"/>
    </p:embeddedFont>
    <p:embeddedFont>
      <p:font typeface="Oswald"/>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Oswald-regular.fntdata"/><Relationship Id="rId6" Type="http://schemas.openxmlformats.org/officeDocument/2006/relationships/slide" Target="slides/slide1.xml"/><Relationship Id="rId18" Type="http://schemas.openxmlformats.org/officeDocument/2006/relationships/font" Target="fonts/Average-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7f717ea0f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7f717ea0f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7f717ea0ff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7f717ea0ff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no" sz="1300">
                <a:solidFill>
                  <a:schemeClr val="dk1"/>
                </a:solidFill>
                <a:latin typeface="Times New Roman"/>
                <a:ea typeface="Times New Roman"/>
                <a:cs typeface="Times New Roman"/>
                <a:sym typeface="Times New Roman"/>
              </a:rPr>
              <a:t>Anna</a:t>
            </a:r>
            <a:endParaRPr sz="1300">
              <a:solidFill>
                <a:schemeClr val="dk1"/>
              </a:solidFill>
              <a:latin typeface="Times New Roman"/>
              <a:ea typeface="Times New Roman"/>
              <a:cs typeface="Times New Roman"/>
              <a:sym typeface="Times New Roman"/>
            </a:endParaRPr>
          </a:p>
          <a:p>
            <a:pPr indent="-311150" lvl="0" marL="457200" rtl="0" algn="l">
              <a:lnSpc>
                <a:spcPct val="115000"/>
              </a:lnSpc>
              <a:spcBef>
                <a:spcPts val="0"/>
              </a:spcBef>
              <a:spcAft>
                <a:spcPts val="0"/>
              </a:spcAft>
              <a:buClr>
                <a:schemeClr val="dk1"/>
              </a:buClr>
              <a:buSzPts val="1300"/>
              <a:buFont typeface="Times New Roman"/>
              <a:buChar char="-"/>
            </a:pPr>
            <a:r>
              <a:rPr lang="no" sz="1300">
                <a:solidFill>
                  <a:schemeClr val="dk1"/>
                </a:solidFill>
                <a:latin typeface="Times New Roman"/>
                <a:ea typeface="Times New Roman"/>
                <a:cs typeface="Times New Roman"/>
                <a:sym typeface="Times New Roman"/>
              </a:rPr>
              <a:t>There is a rising trend among younger users to use ChatGPT and other generative AI as a “therapist” </a:t>
            </a:r>
            <a:endParaRPr sz="1300">
              <a:solidFill>
                <a:schemeClr val="dk1"/>
              </a:solidFill>
              <a:latin typeface="Times New Roman"/>
              <a:ea typeface="Times New Roman"/>
              <a:cs typeface="Times New Roman"/>
              <a:sym typeface="Times New Roman"/>
            </a:endParaRPr>
          </a:p>
          <a:p>
            <a:pPr indent="-311150" lvl="0" marL="457200" rtl="0" algn="l">
              <a:lnSpc>
                <a:spcPct val="115000"/>
              </a:lnSpc>
              <a:spcBef>
                <a:spcPts val="0"/>
              </a:spcBef>
              <a:spcAft>
                <a:spcPts val="0"/>
              </a:spcAft>
              <a:buClr>
                <a:schemeClr val="dk1"/>
              </a:buClr>
              <a:buSzPts val="1300"/>
              <a:buFont typeface="Times New Roman"/>
              <a:buChar char="-"/>
            </a:pPr>
            <a:r>
              <a:rPr lang="no" sz="1300">
                <a:solidFill>
                  <a:schemeClr val="dk1"/>
                </a:solidFill>
                <a:latin typeface="Times New Roman"/>
                <a:ea typeface="Times New Roman"/>
                <a:cs typeface="Times New Roman"/>
                <a:sym typeface="Times New Roman"/>
              </a:rPr>
              <a:t>The first theme explores how AI is used in the context of mental health, and the risks that emerge when such systems acts as conversational partners.</a:t>
            </a:r>
            <a:endParaRPr sz="1300">
              <a:solidFill>
                <a:schemeClr val="dk1"/>
              </a:solidFill>
              <a:latin typeface="Times New Roman"/>
              <a:ea typeface="Times New Roman"/>
              <a:cs typeface="Times New Roman"/>
              <a:sym typeface="Times New Roman"/>
            </a:endParaRPr>
          </a:p>
          <a:p>
            <a:pPr indent="-311150" lvl="0" marL="457200" rtl="0" algn="l">
              <a:lnSpc>
                <a:spcPct val="115000"/>
              </a:lnSpc>
              <a:spcBef>
                <a:spcPts val="0"/>
              </a:spcBef>
              <a:spcAft>
                <a:spcPts val="0"/>
              </a:spcAft>
              <a:buClr>
                <a:schemeClr val="dk1"/>
              </a:buClr>
              <a:buSzPts val="1300"/>
              <a:buFont typeface="Times New Roman"/>
              <a:buChar char="-"/>
            </a:pPr>
            <a:r>
              <a:rPr lang="no" sz="1300">
                <a:solidFill>
                  <a:schemeClr val="dk1"/>
                </a:solidFill>
                <a:latin typeface="Times New Roman"/>
                <a:ea typeface="Times New Roman"/>
                <a:cs typeface="Times New Roman"/>
                <a:sym typeface="Times New Roman"/>
              </a:rPr>
              <a:t>When do you draw the line between AI as a support tool and as a “therapist”?</a:t>
            </a:r>
            <a:r>
              <a:rPr b="1" lang="no" sz="1300">
                <a:solidFill>
                  <a:schemeClr val="dk1"/>
                </a:solidFill>
                <a:latin typeface="Times New Roman"/>
                <a:ea typeface="Times New Roman"/>
                <a:cs typeface="Times New Roman"/>
                <a:sym typeface="Times New Roman"/>
              </a:rPr>
              <a:t> </a:t>
            </a:r>
            <a:endParaRPr b="1" sz="13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b="1" sz="1300">
              <a:solidFill>
                <a:schemeClr val="dk1"/>
              </a:solidFill>
              <a:latin typeface="Times New Roman"/>
              <a:ea typeface="Times New Roman"/>
              <a:cs typeface="Times New Roman"/>
              <a:sym typeface="Times New Roman"/>
            </a:endParaRPr>
          </a:p>
          <a:p>
            <a:pPr indent="-311150" lvl="0" marL="457200" rtl="0" algn="l">
              <a:lnSpc>
                <a:spcPct val="115000"/>
              </a:lnSpc>
              <a:spcBef>
                <a:spcPts val="0"/>
              </a:spcBef>
              <a:spcAft>
                <a:spcPts val="0"/>
              </a:spcAft>
              <a:buClr>
                <a:schemeClr val="dk1"/>
              </a:buClr>
              <a:buSzPts val="1300"/>
              <a:buFont typeface="Times New Roman"/>
              <a:buChar char="-"/>
            </a:pPr>
            <a:r>
              <a:rPr lang="no" sz="1300">
                <a:solidFill>
                  <a:schemeClr val="dk1"/>
                </a:solidFill>
                <a:latin typeface="Times New Roman"/>
                <a:ea typeface="Times New Roman"/>
                <a:cs typeface="Times New Roman"/>
                <a:sym typeface="Times New Roman"/>
              </a:rPr>
              <a:t>carries risks, such as informing coping strategies, emotional reliance, delayed professional intervention, potential misinformation, and privacy concerns. </a:t>
            </a:r>
            <a:endParaRPr sz="1300">
              <a:solidFill>
                <a:schemeClr val="dk1"/>
              </a:solidFill>
              <a:latin typeface="Times New Roman"/>
              <a:ea typeface="Times New Roman"/>
              <a:cs typeface="Times New Roman"/>
              <a:sym typeface="Times New Roman"/>
            </a:endParaRPr>
          </a:p>
          <a:p>
            <a:pPr indent="-311150" lvl="0" marL="457200" rtl="0" algn="l">
              <a:lnSpc>
                <a:spcPct val="115000"/>
              </a:lnSpc>
              <a:spcBef>
                <a:spcPts val="0"/>
              </a:spcBef>
              <a:spcAft>
                <a:spcPts val="0"/>
              </a:spcAft>
              <a:buClr>
                <a:schemeClr val="dk1"/>
              </a:buClr>
              <a:buSzPts val="1300"/>
              <a:buFont typeface="Times New Roman"/>
              <a:buChar char="-"/>
            </a:pPr>
            <a:r>
              <a:rPr lang="no" sz="1300">
                <a:solidFill>
                  <a:schemeClr val="dk1"/>
                </a:solidFill>
                <a:latin typeface="Times New Roman"/>
                <a:ea typeface="Times New Roman"/>
                <a:cs typeface="Times New Roman"/>
                <a:sym typeface="Times New Roman"/>
              </a:rPr>
              <a:t>This relation and use of AI raises ethical and societal questions about autonomy, bias, and boundaries. </a:t>
            </a:r>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7f717ea0f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7f717ea0f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Anna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The primary user group are students and young adults who may use AI as a low-threshold form of support when professional help is less accessible. The context we want to study is the use of AI as a conversational partner for reflection, stress management, or everyday support. Relevant technologies include chatbots, ChatGPT and other conversational agents, such as Siri, Google Now, S Voice, etc. (Miner et al., 2016). Typical tasks involve using AI for emotional support, self-reflection, or as a substitute for interpersonal interaction.</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7f717ea0f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7f717ea0f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MARIUS</a:t>
            </a:r>
            <a:endParaRPr b="1">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no">
                <a:solidFill>
                  <a:schemeClr val="dk1"/>
                </a:solidFill>
                <a:latin typeface="Times New Roman"/>
                <a:ea typeface="Times New Roman"/>
                <a:cs typeface="Times New Roman"/>
                <a:sym typeface="Times New Roman"/>
              </a:rPr>
              <a:t>I and mental Health</a:t>
            </a:r>
            <a:endParaRPr b="1">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What impact do chatbots and “AI-therapy” have on mental health?</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Is generative AI becoming a supplement to therapy (like journaling or self-help books), or a replacement for therapy in contexts where access is limited?</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What is required to develop AI-based conversational tools that ensure safety, accountability, and ethics when interacting with vulnerable users?</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How can design choices and technical solutions reduce risk while maintaining the value of these tools as accessible support systems?</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7f717ea0f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7f717ea0f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MARIUS</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We would like to use a broader scope of methods. We will begin with a literature review to gather a deeper understanding of the potential use of AI in therapy, and research on chatbots in mental health and discussions of ethical and legal challenges. We also plan to collect empirical data through qualitative interviews or (anonymous) surveys among students (or younger people) to understand their experiences and attitudes toward AI in this context. Another potential data source is asking participants who have experience in physical therapy about how they feel about AI-assisted therapy. Additionally, an auto-ethnographic approach, where we test such tools ourselves over a limited period, can provide further insights.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7f717ea0ff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7f717ea0ff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So the next topic we have is ai and delegating tasks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7f717ea0ff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7f717ea0ff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no">
                <a:solidFill>
                  <a:schemeClr val="dk1"/>
                </a:solidFill>
                <a:latin typeface="Times New Roman"/>
                <a:ea typeface="Times New Roman"/>
                <a:cs typeface="Times New Roman"/>
                <a:sym typeface="Times New Roman"/>
              </a:rPr>
              <a:t>the main question we want to explore is How ai can </a:t>
            </a:r>
            <a:r>
              <a:rPr lang="no">
                <a:solidFill>
                  <a:schemeClr val="dk1"/>
                </a:solidFill>
                <a:latin typeface="Times New Roman"/>
                <a:ea typeface="Times New Roman"/>
                <a:cs typeface="Times New Roman"/>
                <a:sym typeface="Times New Roman"/>
              </a:rPr>
              <a:t>support …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no">
                <a:solidFill>
                  <a:schemeClr val="dk1"/>
                </a:solidFill>
                <a:latin typeface="Times New Roman"/>
                <a:ea typeface="Times New Roman"/>
                <a:cs typeface="Times New Roman"/>
                <a:sym typeface="Times New Roman"/>
              </a:rPr>
              <a:t>and the keys to the data is based on</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team members skills, preferences, workload, and learning goals.</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no">
                <a:solidFill>
                  <a:schemeClr val="dk1"/>
                </a:solidFill>
                <a:latin typeface="Times New Roman"/>
                <a:ea typeface="Times New Roman"/>
                <a:cs typeface="Times New Roman"/>
                <a:sym typeface="Times New Roman"/>
              </a:rPr>
              <a:t>the scope we want to focus on is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no">
                <a:solidFill>
                  <a:schemeClr val="dk1"/>
                </a:solidFill>
                <a:latin typeface="Times New Roman"/>
                <a:ea typeface="Times New Roman"/>
                <a:cs typeface="Times New Roman"/>
                <a:sym typeface="Times New Roman"/>
              </a:rPr>
              <a:t>Recent progress in AI suggests that collaboration technologies may soon be more than just tools to enhance team performance; machines may become teammates (Seeber et al., 2020). </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With this in mind, we want to investigate how AI can support students in delegating tasks more efficiently when working in teams. </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Our focus is on how AI could go beyond simply distributing tasks randomly by considering The aim is to explore how such tools could improve collaboration, fairness, and workflow in student teamwork, and what risks might arise if delegation is automated.</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7f717ea0ff_0_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7f717ea0ff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1200"/>
              </a:spcBef>
              <a:spcAft>
                <a:spcPts val="0"/>
              </a:spcAft>
              <a:buClr>
                <a:schemeClr val="dk1"/>
              </a:buClr>
              <a:buSzPts val="1000"/>
              <a:buChar char="-"/>
            </a:pPr>
            <a:r>
              <a:rPr lang="no" sz="1000">
                <a:solidFill>
                  <a:schemeClr val="dk1"/>
                </a:solidFill>
              </a:rPr>
              <a:t>The user group is student groups in higher education working on shared projects. </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no" sz="1000">
                <a:solidFill>
                  <a:schemeClr val="dk1"/>
                </a:solidFill>
              </a:rPr>
              <a:t>We focus on group work where tasks must be divided, tracked, and coordinated. </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no" sz="1000">
                <a:solidFill>
                  <a:schemeClr val="dk1"/>
                </a:solidFill>
              </a:rPr>
              <a:t>and relevant tech includes AI project management tools like Gemini, Notion AI, Asana, and LLMs that can analyze skills and preferences. </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no" sz="1000">
                <a:solidFill>
                  <a:schemeClr val="dk1"/>
                </a:solidFill>
              </a:rPr>
              <a:t>Typical tasks are distribution, prioritization, scheduling, and suggesting who should do what.</a:t>
            </a:r>
            <a:endParaRPr sz="1000">
              <a:solidFill>
                <a:schemeClr val="dk1"/>
              </a:solidFill>
            </a:endParaRPr>
          </a:p>
          <a:p>
            <a:pPr indent="0" lvl="0" marL="0" rtl="0" algn="l">
              <a:lnSpc>
                <a:spcPct val="115000"/>
              </a:lnSpc>
              <a:spcBef>
                <a:spcPts val="1200"/>
              </a:spcBef>
              <a:spcAft>
                <a:spcPts val="0"/>
              </a:spcAft>
              <a:buNone/>
            </a:pPr>
            <a:r>
              <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7f717ea0ff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7f717ea0ff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How does AI-driven task delegation impact productivity and the quality of group work?</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How can AI determine task delegation, and based on what criteria?</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Can AI improve motivation and group performance by aligning tasks with individual skills and preferences, or does it risk creating dependency and reducing accountability?</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How can AI be designed to integrate into existing team workflows without undermining autonomy and learning outcomes?</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no">
                <a:solidFill>
                  <a:schemeClr val="dk1"/>
                </a:solidFill>
                <a:latin typeface="Times New Roman"/>
                <a:ea typeface="Times New Roman"/>
                <a:cs typeface="Times New Roman"/>
                <a:sym typeface="Times New Roman"/>
              </a:rPr>
              <a:t>With our questions we aim to investigate:</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How can AI determine task delegation</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Dwell into both positive and negative sides of how AI-driven task </a:t>
            </a:r>
            <a:r>
              <a:rPr lang="no">
                <a:solidFill>
                  <a:schemeClr val="dk1"/>
                </a:solidFill>
                <a:latin typeface="Times New Roman"/>
                <a:ea typeface="Times New Roman"/>
                <a:cs typeface="Times New Roman"/>
                <a:sym typeface="Times New Roman"/>
              </a:rPr>
              <a:t>delegation</a:t>
            </a:r>
            <a:r>
              <a:rPr lang="no">
                <a:solidFill>
                  <a:schemeClr val="dk1"/>
                </a:solidFill>
                <a:latin typeface="Times New Roman"/>
                <a:ea typeface="Times New Roman"/>
                <a:cs typeface="Times New Roman"/>
                <a:sym typeface="Times New Roman"/>
              </a:rPr>
              <a:t> impacts the work in teams: </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productivity and quality</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motivation and </a:t>
            </a:r>
            <a:r>
              <a:rPr lang="no">
                <a:solidFill>
                  <a:schemeClr val="dk1"/>
                </a:solidFill>
                <a:latin typeface="Times New Roman"/>
                <a:ea typeface="Times New Roman"/>
                <a:cs typeface="Times New Roman"/>
                <a:sym typeface="Times New Roman"/>
              </a:rPr>
              <a:t>group</a:t>
            </a:r>
            <a:r>
              <a:rPr lang="no">
                <a:solidFill>
                  <a:schemeClr val="dk1"/>
                </a:solidFill>
                <a:latin typeface="Times New Roman"/>
                <a:ea typeface="Times New Roman"/>
                <a:cs typeface="Times New Roman"/>
                <a:sym typeface="Times New Roman"/>
              </a:rPr>
              <a:t> performance</a:t>
            </a:r>
            <a:endParaRPr>
              <a:solidFill>
                <a:schemeClr val="dk1"/>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but also:</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how it fits into workflows</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does it undermine autonomy and learning outcomes</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Char char="-"/>
            </a:pPr>
            <a:r>
              <a:rPr lang="no">
                <a:solidFill>
                  <a:schemeClr val="dk1"/>
                </a:solidFill>
                <a:latin typeface="Times New Roman"/>
                <a:ea typeface="Times New Roman"/>
                <a:cs typeface="Times New Roman"/>
                <a:sym typeface="Times New Roman"/>
              </a:rPr>
              <a:t>dependencies</a:t>
            </a:r>
            <a:r>
              <a:rPr lang="no">
                <a:solidFill>
                  <a:schemeClr val="dk1"/>
                </a:solidFill>
                <a:latin typeface="Times New Roman"/>
                <a:ea typeface="Times New Roman"/>
                <a:cs typeface="Times New Roman"/>
                <a:sym typeface="Times New Roman"/>
              </a:rPr>
              <a:t> and accountability </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7f717ea0ff_0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7f717ea0ff_0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a:solidFill>
                  <a:schemeClr val="dk1"/>
                </a:solidFill>
                <a:latin typeface="Times New Roman"/>
                <a:ea typeface="Times New Roman"/>
                <a:cs typeface="Times New Roman"/>
                <a:sym typeface="Times New Roman"/>
              </a:rPr>
              <a:t>We could begin with a literature review on AI in team collaboration and project management. We could also apply auto-ethnography by testing AI-supported tools in our own project work reflect on the experience. To broaden our data, we could conduct short interviews or surveys with other student groups to gather perspectives on how they would perceive AI-assisted delegation.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80bb76791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80bb76791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gif"/><Relationship Id="rId4" Type="http://schemas.openxmlformats.org/officeDocument/2006/relationships/image" Target="../media/image5.gif"/><Relationship Id="rId9" Type="http://schemas.openxmlformats.org/officeDocument/2006/relationships/image" Target="../media/image8.gif"/><Relationship Id="rId5" Type="http://schemas.openxmlformats.org/officeDocument/2006/relationships/image" Target="../media/image2.gif"/><Relationship Id="rId6" Type="http://schemas.openxmlformats.org/officeDocument/2006/relationships/image" Target="../media/image6.gif"/><Relationship Id="rId7" Type="http://schemas.openxmlformats.org/officeDocument/2006/relationships/image" Target="../media/image7.gif"/><Relationship Id="rId8" Type="http://schemas.openxmlformats.org/officeDocument/2006/relationships/image" Target="../media/image4.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06401"/>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Femkløver</a:t>
            </a:r>
            <a:endParaRPr/>
          </a:p>
        </p:txBody>
      </p:sp>
      <p:sp>
        <p:nvSpPr>
          <p:cNvPr id="60" name="Google Shape;60;p13"/>
          <p:cNvSpPr txBox="1"/>
          <p:nvPr>
            <p:ph idx="1" type="subTitle"/>
          </p:nvPr>
        </p:nvSpPr>
        <p:spPr>
          <a:xfrm>
            <a:off x="671400" y="4151737"/>
            <a:ext cx="7801500" cy="6951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no" sz="1800">
                <a:solidFill>
                  <a:schemeClr val="dk1"/>
                </a:solidFill>
              </a:rPr>
              <a:t>Abdi M. Muhumed, </a:t>
            </a:r>
            <a:r>
              <a:rPr lang="no" sz="1800">
                <a:solidFill>
                  <a:schemeClr val="dk1"/>
                </a:solidFill>
              </a:rPr>
              <a:t>Anna Cornelia Slettemoen, Anna Hansgård, Linn S. Hjulstad &amp; Marius Eik</a:t>
            </a:r>
            <a:endParaRPr sz="1800"/>
          </a:p>
        </p:txBody>
      </p:sp>
      <p:pic>
        <p:nvPicPr>
          <p:cNvPr id="61" name="Google Shape;61;p13"/>
          <p:cNvPicPr preferRelativeResize="0"/>
          <p:nvPr/>
        </p:nvPicPr>
        <p:blipFill rotWithShape="1">
          <a:blip r:embed="rId3">
            <a:alphaModFix/>
          </a:blip>
          <a:srcRect b="24600" l="3407" r="53347" t="17895"/>
          <a:stretch/>
        </p:blipFill>
        <p:spPr>
          <a:xfrm>
            <a:off x="820775" y="1182226"/>
            <a:ext cx="1894800" cy="1889700"/>
          </a:xfrm>
          <a:prstGeom prst="ellipse">
            <a:avLst/>
          </a:prstGeom>
          <a:noFill/>
          <a:ln>
            <a:noFill/>
          </a:ln>
        </p:spPr>
      </p:pic>
      <p:pic>
        <p:nvPicPr>
          <p:cNvPr id="62" name="Google Shape;62;p13"/>
          <p:cNvPicPr preferRelativeResize="0"/>
          <p:nvPr/>
        </p:nvPicPr>
        <p:blipFill rotWithShape="1">
          <a:blip r:embed="rId3">
            <a:alphaModFix/>
          </a:blip>
          <a:srcRect b="24604" l="53297" r="3463" t="17894"/>
          <a:stretch/>
        </p:blipFill>
        <p:spPr>
          <a:xfrm>
            <a:off x="6547975" y="1182251"/>
            <a:ext cx="1894800" cy="1889700"/>
          </a:xfrm>
          <a:prstGeom prst="ellipse">
            <a:avLst/>
          </a:prstGeom>
          <a:noFill/>
          <a:ln>
            <a:noFill/>
          </a:ln>
        </p:spPr>
      </p:pic>
      <p:sp>
        <p:nvSpPr>
          <p:cNvPr id="63" name="Google Shape;63;p13"/>
          <p:cNvSpPr txBox="1"/>
          <p:nvPr/>
        </p:nvSpPr>
        <p:spPr>
          <a:xfrm>
            <a:off x="820775" y="3159864"/>
            <a:ext cx="7622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2000">
                <a:solidFill>
                  <a:schemeClr val="dk1"/>
                </a:solidFill>
                <a:latin typeface="Average"/>
                <a:ea typeface="Average"/>
                <a:cs typeface="Average"/>
                <a:sym typeface="Average"/>
              </a:rPr>
              <a:t>       Lucky										         Luckier</a:t>
            </a:r>
            <a:endParaRPr sz="2000">
              <a:solidFill>
                <a:schemeClr val="dk1"/>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67" name="Shape 67"/>
        <p:cNvGrpSpPr/>
        <p:nvPr/>
      </p:nvGrpSpPr>
      <p:grpSpPr>
        <a:xfrm>
          <a:off x="0" y="0"/>
          <a:ext cx="0" cy="0"/>
          <a:chOff x="0" y="0"/>
          <a:chExt cx="0" cy="0"/>
        </a:xfrm>
      </p:grpSpPr>
      <p:sp>
        <p:nvSpPr>
          <p:cNvPr id="68" name="Google Shape;68;p14"/>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AI and mental health</a:t>
            </a:r>
            <a:endParaRPr/>
          </a:p>
        </p:txBody>
      </p:sp>
      <p:sp>
        <p:nvSpPr>
          <p:cNvPr id="69" name="Google Shape;69;p14"/>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73" name="Shape 73"/>
        <p:cNvGrpSpPr/>
        <p:nvPr/>
      </p:nvGrpSpPr>
      <p:grpSpPr>
        <a:xfrm>
          <a:off x="0" y="0"/>
          <a:ext cx="0" cy="0"/>
          <a:chOff x="0" y="0"/>
          <a:chExt cx="0" cy="0"/>
        </a:xfrm>
      </p:grpSpPr>
      <p:sp>
        <p:nvSpPr>
          <p:cNvPr id="74" name="Google Shape;74;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Overall Theme</a:t>
            </a:r>
            <a:endParaRPr/>
          </a:p>
        </p:txBody>
      </p:sp>
      <p:sp>
        <p:nvSpPr>
          <p:cNvPr id="75" name="Google Shape;75;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SzPts val="2500"/>
              <a:buChar char="-"/>
            </a:pPr>
            <a:r>
              <a:rPr lang="no">
                <a:solidFill>
                  <a:schemeClr val="dk1"/>
                </a:solidFill>
                <a:latin typeface="Times New Roman"/>
                <a:ea typeface="Times New Roman"/>
                <a:cs typeface="Times New Roman"/>
                <a:sym typeface="Times New Roman"/>
              </a:rPr>
              <a:t>ChatGPT and other genAI used as “therapist” services</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500">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Which concerns arises?</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informing coping strategies</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emotional reliance</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delayed professional intervention</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potential misinformation</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privacy concerns </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500">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Ethical and societal questions about autonomy, bias and boundaries </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no"/>
              <a:t>User group and context</a:t>
            </a:r>
            <a:endParaRPr/>
          </a:p>
        </p:txBody>
      </p:sp>
      <p:sp>
        <p:nvSpPr>
          <p:cNvPr id="81" name="Google Shape;8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no">
                <a:solidFill>
                  <a:schemeClr val="dk1"/>
                </a:solidFill>
              </a:rPr>
              <a:t>Students and young adults</a:t>
            </a:r>
            <a:endParaRPr>
              <a:solidFill>
                <a:schemeClr val="dk1"/>
              </a:solidFill>
            </a:endParaRPr>
          </a:p>
          <a:p>
            <a:pPr indent="0" lvl="0" marL="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Context:</a:t>
            </a:r>
            <a:endParaRPr>
              <a:solidFill>
                <a:schemeClr val="dk1"/>
              </a:solidFill>
            </a:endParaRPr>
          </a:p>
          <a:p>
            <a:pPr indent="-317500" lvl="1" marL="914400" rtl="0" algn="l">
              <a:spcBef>
                <a:spcPts val="0"/>
              </a:spcBef>
              <a:spcAft>
                <a:spcPts val="0"/>
              </a:spcAft>
              <a:buClr>
                <a:schemeClr val="dk1"/>
              </a:buClr>
              <a:buSzPts val="1400"/>
              <a:buChar char="-"/>
            </a:pPr>
            <a:r>
              <a:rPr lang="no">
                <a:solidFill>
                  <a:schemeClr val="dk1"/>
                </a:solidFill>
              </a:rPr>
              <a:t>The use of AI as a conversational partner for reflection, stress management or everyday support. Especially as a way of emotional support, self reflection or as a substitute for interpersonal interaction.</a:t>
            </a:r>
            <a:endParaRPr>
              <a:solidFill>
                <a:schemeClr val="dk1"/>
              </a:solidFill>
            </a:endParaRPr>
          </a:p>
          <a:p>
            <a:pPr indent="0" lvl="0" marL="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Technologies:</a:t>
            </a:r>
            <a:endParaRPr>
              <a:solidFill>
                <a:schemeClr val="dk1"/>
              </a:solidFill>
            </a:endParaRPr>
          </a:p>
          <a:p>
            <a:pPr indent="-317500" lvl="1" marL="914400" rtl="0" algn="l">
              <a:spcBef>
                <a:spcPts val="0"/>
              </a:spcBef>
              <a:spcAft>
                <a:spcPts val="0"/>
              </a:spcAft>
              <a:buClr>
                <a:schemeClr val="dk1"/>
              </a:buClr>
              <a:buSzPts val="1400"/>
              <a:buChar char="-"/>
            </a:pPr>
            <a:r>
              <a:rPr lang="no">
                <a:solidFill>
                  <a:schemeClr val="dk1"/>
                </a:solidFill>
              </a:rPr>
              <a:t>Chatbots, ChatGPT, other conversational agents such as Siri, Google Now, S Voice etc.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Questions to investigate</a:t>
            </a:r>
            <a:endParaRPr/>
          </a:p>
        </p:txBody>
      </p:sp>
      <p:sp>
        <p:nvSpPr>
          <p:cNvPr id="87" name="Google Shape;8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What impact do chatbots and “AI-therapy” have on mental health?</a:t>
            </a:r>
            <a:br>
              <a:rPr lang="no">
                <a:solidFill>
                  <a:schemeClr val="dk1"/>
                </a:solidFill>
                <a:latin typeface="Times New Roman"/>
                <a:ea typeface="Times New Roman"/>
                <a:cs typeface="Times New Roman"/>
                <a:sym typeface="Times New Roman"/>
              </a:rPr>
            </a:b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Is generative AI becoming a supplement to therapy (like journaling or self-help books), or a replacement for therapy in contexts where access is limited?</a:t>
            </a:r>
            <a:br>
              <a:rPr lang="no">
                <a:solidFill>
                  <a:schemeClr val="dk1"/>
                </a:solidFill>
                <a:latin typeface="Times New Roman"/>
                <a:ea typeface="Times New Roman"/>
                <a:cs typeface="Times New Roman"/>
                <a:sym typeface="Times New Roman"/>
              </a:rPr>
            </a:b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What is required to develop AI-based conversational tools that ensure safety, accountability, and ethics when interacting with vulnerable users?</a:t>
            </a:r>
            <a:br>
              <a:rPr lang="no">
                <a:solidFill>
                  <a:schemeClr val="dk1"/>
                </a:solidFill>
                <a:latin typeface="Times New Roman"/>
                <a:ea typeface="Times New Roman"/>
                <a:cs typeface="Times New Roman"/>
                <a:sym typeface="Times New Roman"/>
              </a:rPr>
            </a:b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How can design choices and technical solutions reduce risk while maintaining the value of these tools as accessible support systems?</a:t>
            </a:r>
            <a:endParaRPr>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Potential methods</a:t>
            </a:r>
            <a:endParaRPr/>
          </a:p>
        </p:txBody>
      </p:sp>
      <p:sp>
        <p:nvSpPr>
          <p:cNvPr id="93" name="Google Shape;93;p18"/>
          <p:cNvSpPr txBox="1"/>
          <p:nvPr>
            <p:ph idx="1" type="body"/>
          </p:nvPr>
        </p:nvSpPr>
        <p:spPr>
          <a:xfrm>
            <a:off x="311700" y="1085125"/>
            <a:ext cx="8520600" cy="3936000"/>
          </a:xfrm>
          <a:prstGeom prst="rect">
            <a:avLst/>
          </a:prstGeom>
        </p:spPr>
        <p:txBody>
          <a:bodyPr anchorCtr="0" anchor="t" bIns="91425" lIns="91425" spcFirstLastPara="1" rIns="91425" wrap="square" tIns="91425">
            <a:normAutofit fontScale="77500" lnSpcReduction="20000"/>
          </a:bodyPr>
          <a:lstStyle/>
          <a:p>
            <a:pPr indent="-341788" lvl="0" marL="457200" rtl="0" algn="l">
              <a:spcBef>
                <a:spcPts val="0"/>
              </a:spcBef>
              <a:spcAft>
                <a:spcPts val="0"/>
              </a:spcAft>
              <a:buClr>
                <a:schemeClr val="dk1"/>
              </a:buClr>
              <a:buSzPct val="100000"/>
              <a:buFont typeface="Times New Roman"/>
              <a:buChar char="-"/>
            </a:pPr>
            <a:r>
              <a:rPr lang="no" sz="2300">
                <a:solidFill>
                  <a:schemeClr val="dk1"/>
                </a:solidFill>
                <a:latin typeface="Times New Roman"/>
                <a:ea typeface="Times New Roman"/>
                <a:cs typeface="Times New Roman"/>
                <a:sym typeface="Times New Roman"/>
              </a:rPr>
              <a:t>Literature review </a:t>
            </a:r>
            <a:endParaRPr sz="2300">
              <a:solidFill>
                <a:schemeClr val="dk1"/>
              </a:solidFill>
              <a:latin typeface="Times New Roman"/>
              <a:ea typeface="Times New Roman"/>
              <a:cs typeface="Times New Roman"/>
              <a:sym typeface="Times New Roman"/>
            </a:endParaRPr>
          </a:p>
          <a:p>
            <a:pPr indent="-317182" lvl="1" marL="914400" rtl="0" algn="l">
              <a:spcBef>
                <a:spcPts val="0"/>
              </a:spcBef>
              <a:spcAft>
                <a:spcPts val="0"/>
              </a:spcAft>
              <a:buClr>
                <a:schemeClr val="dk1"/>
              </a:buClr>
              <a:buSzPct val="100000"/>
              <a:buFont typeface="Times New Roman"/>
              <a:buChar char="-"/>
            </a:pPr>
            <a:r>
              <a:rPr lang="no" sz="1800">
                <a:solidFill>
                  <a:schemeClr val="dk1"/>
                </a:solidFill>
                <a:latin typeface="Times New Roman"/>
                <a:ea typeface="Times New Roman"/>
                <a:cs typeface="Times New Roman"/>
                <a:sym typeface="Times New Roman"/>
              </a:rPr>
              <a:t>Potential use of AI in therapy</a:t>
            </a:r>
            <a:endParaRPr sz="1800">
              <a:solidFill>
                <a:schemeClr val="dk1"/>
              </a:solidFill>
              <a:latin typeface="Times New Roman"/>
              <a:ea typeface="Times New Roman"/>
              <a:cs typeface="Times New Roman"/>
              <a:sym typeface="Times New Roman"/>
            </a:endParaRPr>
          </a:p>
          <a:p>
            <a:pPr indent="-317182" lvl="1" marL="914400" rtl="0" algn="l">
              <a:spcBef>
                <a:spcPts val="0"/>
              </a:spcBef>
              <a:spcAft>
                <a:spcPts val="0"/>
              </a:spcAft>
              <a:buClr>
                <a:schemeClr val="dk1"/>
              </a:buClr>
              <a:buSzPct val="100000"/>
              <a:buFont typeface="Times New Roman"/>
              <a:buChar char="-"/>
            </a:pPr>
            <a:r>
              <a:rPr lang="no" sz="1800">
                <a:solidFill>
                  <a:schemeClr val="dk1"/>
                </a:solidFill>
                <a:latin typeface="Times New Roman"/>
                <a:ea typeface="Times New Roman"/>
                <a:cs typeface="Times New Roman"/>
                <a:sym typeface="Times New Roman"/>
              </a:rPr>
              <a:t>Chatbots in mental health</a:t>
            </a:r>
            <a:endParaRPr sz="1800">
              <a:solidFill>
                <a:schemeClr val="dk1"/>
              </a:solidFill>
              <a:latin typeface="Times New Roman"/>
              <a:ea typeface="Times New Roman"/>
              <a:cs typeface="Times New Roman"/>
              <a:sym typeface="Times New Roman"/>
            </a:endParaRPr>
          </a:p>
          <a:p>
            <a:pPr indent="-317182" lvl="1" marL="914400" rtl="0" algn="l">
              <a:spcBef>
                <a:spcPts val="0"/>
              </a:spcBef>
              <a:spcAft>
                <a:spcPts val="0"/>
              </a:spcAft>
              <a:buClr>
                <a:schemeClr val="dk1"/>
              </a:buClr>
              <a:buSzPct val="100000"/>
              <a:buFont typeface="Times New Roman"/>
              <a:buChar char="-"/>
            </a:pPr>
            <a:r>
              <a:rPr lang="no" sz="1800">
                <a:solidFill>
                  <a:schemeClr val="dk1"/>
                </a:solidFill>
                <a:latin typeface="Times New Roman"/>
                <a:ea typeface="Times New Roman"/>
                <a:cs typeface="Times New Roman"/>
                <a:sym typeface="Times New Roman"/>
              </a:rPr>
              <a:t>Ethical and legal challenges </a:t>
            </a:r>
            <a:br>
              <a:rPr lang="no" sz="1800">
                <a:solidFill>
                  <a:schemeClr val="dk1"/>
                </a:solidFill>
                <a:latin typeface="Times New Roman"/>
                <a:ea typeface="Times New Roman"/>
                <a:cs typeface="Times New Roman"/>
                <a:sym typeface="Times New Roman"/>
              </a:rPr>
            </a:br>
            <a:endParaRPr sz="1800">
              <a:solidFill>
                <a:schemeClr val="dk1"/>
              </a:solidFill>
              <a:latin typeface="Times New Roman"/>
              <a:ea typeface="Times New Roman"/>
              <a:cs typeface="Times New Roman"/>
              <a:sym typeface="Times New Roman"/>
            </a:endParaRPr>
          </a:p>
          <a:p>
            <a:pPr indent="-341788" lvl="0" marL="457200" rtl="0" algn="l">
              <a:spcBef>
                <a:spcPts val="0"/>
              </a:spcBef>
              <a:spcAft>
                <a:spcPts val="0"/>
              </a:spcAft>
              <a:buClr>
                <a:schemeClr val="dk1"/>
              </a:buClr>
              <a:buSzPct val="100000"/>
              <a:buFont typeface="Times New Roman"/>
              <a:buChar char="-"/>
            </a:pPr>
            <a:r>
              <a:rPr lang="no" sz="2300">
                <a:solidFill>
                  <a:schemeClr val="dk1"/>
                </a:solidFill>
                <a:latin typeface="Times New Roman"/>
                <a:ea typeface="Times New Roman"/>
                <a:cs typeface="Times New Roman"/>
                <a:sym typeface="Times New Roman"/>
              </a:rPr>
              <a:t>Qualitative interviews </a:t>
            </a:r>
            <a:br>
              <a:rPr lang="no" sz="2300">
                <a:solidFill>
                  <a:schemeClr val="dk1"/>
                </a:solidFill>
                <a:latin typeface="Times New Roman"/>
                <a:ea typeface="Times New Roman"/>
                <a:cs typeface="Times New Roman"/>
                <a:sym typeface="Times New Roman"/>
              </a:rPr>
            </a:br>
            <a:endParaRPr sz="2300">
              <a:solidFill>
                <a:schemeClr val="dk1"/>
              </a:solidFill>
              <a:latin typeface="Times New Roman"/>
              <a:ea typeface="Times New Roman"/>
              <a:cs typeface="Times New Roman"/>
              <a:sym typeface="Times New Roman"/>
            </a:endParaRPr>
          </a:p>
          <a:p>
            <a:pPr indent="-341788" lvl="0" marL="457200" rtl="0" algn="l">
              <a:spcBef>
                <a:spcPts val="0"/>
              </a:spcBef>
              <a:spcAft>
                <a:spcPts val="0"/>
              </a:spcAft>
              <a:buClr>
                <a:schemeClr val="dk1"/>
              </a:buClr>
              <a:buSzPct val="100000"/>
              <a:buFont typeface="Times New Roman"/>
              <a:buChar char="-"/>
            </a:pPr>
            <a:r>
              <a:rPr lang="no" sz="2300">
                <a:solidFill>
                  <a:schemeClr val="dk1"/>
                </a:solidFill>
                <a:latin typeface="Times New Roman"/>
                <a:ea typeface="Times New Roman"/>
                <a:cs typeface="Times New Roman"/>
                <a:sym typeface="Times New Roman"/>
              </a:rPr>
              <a:t>Anonymous surveys </a:t>
            </a:r>
            <a:endParaRPr sz="2300">
              <a:solidFill>
                <a:schemeClr val="dk1"/>
              </a:solidFill>
              <a:latin typeface="Times New Roman"/>
              <a:ea typeface="Times New Roman"/>
              <a:cs typeface="Times New Roman"/>
              <a:sym typeface="Times New Roman"/>
            </a:endParaRPr>
          </a:p>
          <a:p>
            <a:pPr indent="-317182" lvl="1" marL="914400" rtl="0" algn="l">
              <a:spcBef>
                <a:spcPts val="0"/>
              </a:spcBef>
              <a:spcAft>
                <a:spcPts val="0"/>
              </a:spcAft>
              <a:buClr>
                <a:schemeClr val="dk1"/>
              </a:buClr>
              <a:buSzPct val="100000"/>
              <a:buFont typeface="Times New Roman"/>
              <a:buChar char="-"/>
            </a:pPr>
            <a:r>
              <a:rPr lang="no" sz="1800">
                <a:solidFill>
                  <a:schemeClr val="dk1"/>
                </a:solidFill>
                <a:latin typeface="Times New Roman"/>
                <a:ea typeface="Times New Roman"/>
                <a:cs typeface="Times New Roman"/>
                <a:sym typeface="Times New Roman"/>
              </a:rPr>
              <a:t>Experiences and attitudes toward AI </a:t>
            </a:r>
            <a:br>
              <a:rPr lang="no" sz="1800">
                <a:solidFill>
                  <a:schemeClr val="dk1"/>
                </a:solidFill>
                <a:latin typeface="Times New Roman"/>
                <a:ea typeface="Times New Roman"/>
                <a:cs typeface="Times New Roman"/>
                <a:sym typeface="Times New Roman"/>
              </a:rPr>
            </a:br>
            <a:endParaRPr sz="1800">
              <a:solidFill>
                <a:schemeClr val="dk1"/>
              </a:solidFill>
              <a:latin typeface="Times New Roman"/>
              <a:ea typeface="Times New Roman"/>
              <a:cs typeface="Times New Roman"/>
              <a:sym typeface="Times New Roman"/>
            </a:endParaRPr>
          </a:p>
          <a:p>
            <a:pPr indent="-341788" lvl="0" marL="457200" rtl="0" algn="l">
              <a:spcBef>
                <a:spcPts val="0"/>
              </a:spcBef>
              <a:spcAft>
                <a:spcPts val="0"/>
              </a:spcAft>
              <a:buClr>
                <a:schemeClr val="dk1"/>
              </a:buClr>
              <a:buSzPct val="100000"/>
              <a:buFont typeface="Times New Roman"/>
              <a:buChar char="-"/>
            </a:pPr>
            <a:r>
              <a:rPr lang="no" sz="2300">
                <a:solidFill>
                  <a:schemeClr val="dk1"/>
                </a:solidFill>
                <a:latin typeface="Times New Roman"/>
                <a:ea typeface="Times New Roman"/>
                <a:cs typeface="Times New Roman"/>
                <a:sym typeface="Times New Roman"/>
              </a:rPr>
              <a:t>Asking therapists</a:t>
            </a:r>
            <a:endParaRPr sz="2300">
              <a:solidFill>
                <a:schemeClr val="dk1"/>
              </a:solidFill>
              <a:latin typeface="Times New Roman"/>
              <a:ea typeface="Times New Roman"/>
              <a:cs typeface="Times New Roman"/>
              <a:sym typeface="Times New Roman"/>
            </a:endParaRPr>
          </a:p>
          <a:p>
            <a:pPr indent="-317182" lvl="1" marL="914400" rtl="0" algn="l">
              <a:spcBef>
                <a:spcPts val="0"/>
              </a:spcBef>
              <a:spcAft>
                <a:spcPts val="0"/>
              </a:spcAft>
              <a:buClr>
                <a:schemeClr val="dk1"/>
              </a:buClr>
              <a:buSzPct val="100000"/>
              <a:buFont typeface="Times New Roman"/>
              <a:buChar char="-"/>
            </a:pPr>
            <a:r>
              <a:rPr lang="no" sz="1800">
                <a:solidFill>
                  <a:schemeClr val="dk1"/>
                </a:solidFill>
                <a:latin typeface="Times New Roman"/>
                <a:ea typeface="Times New Roman"/>
                <a:cs typeface="Times New Roman"/>
                <a:sym typeface="Times New Roman"/>
              </a:rPr>
              <a:t>Their experience with AI-assisted therapy </a:t>
            </a:r>
            <a:endParaRPr sz="1800">
              <a:solidFill>
                <a:schemeClr val="dk1"/>
              </a:solidFill>
              <a:latin typeface="Times New Roman"/>
              <a:ea typeface="Times New Roman"/>
              <a:cs typeface="Times New Roman"/>
              <a:sym typeface="Times New Roman"/>
            </a:endParaRPr>
          </a:p>
          <a:p>
            <a:pPr indent="-317182" lvl="1" marL="914400" rtl="0" algn="l">
              <a:spcBef>
                <a:spcPts val="0"/>
              </a:spcBef>
              <a:spcAft>
                <a:spcPts val="0"/>
              </a:spcAft>
              <a:buClr>
                <a:schemeClr val="dk1"/>
              </a:buClr>
              <a:buSzPct val="100000"/>
              <a:buFont typeface="Times New Roman"/>
              <a:buChar char="-"/>
            </a:pPr>
            <a:r>
              <a:rPr lang="no" sz="1800">
                <a:solidFill>
                  <a:schemeClr val="dk1"/>
                </a:solidFill>
                <a:latin typeface="Times New Roman"/>
                <a:ea typeface="Times New Roman"/>
                <a:cs typeface="Times New Roman"/>
                <a:sym typeface="Times New Roman"/>
              </a:rPr>
              <a:t>thoughts </a:t>
            </a:r>
            <a:br>
              <a:rPr lang="no" sz="1800">
                <a:solidFill>
                  <a:schemeClr val="dk1"/>
                </a:solidFill>
                <a:latin typeface="Times New Roman"/>
                <a:ea typeface="Times New Roman"/>
                <a:cs typeface="Times New Roman"/>
                <a:sym typeface="Times New Roman"/>
              </a:rPr>
            </a:br>
            <a:endParaRPr sz="1800">
              <a:solidFill>
                <a:schemeClr val="dk1"/>
              </a:solidFill>
              <a:latin typeface="Times New Roman"/>
              <a:ea typeface="Times New Roman"/>
              <a:cs typeface="Times New Roman"/>
              <a:sym typeface="Times New Roman"/>
            </a:endParaRPr>
          </a:p>
          <a:p>
            <a:pPr indent="-344646" lvl="0" marL="457200" rtl="0" algn="l">
              <a:spcBef>
                <a:spcPts val="0"/>
              </a:spcBef>
              <a:spcAft>
                <a:spcPts val="0"/>
              </a:spcAft>
              <a:buClr>
                <a:schemeClr val="dk1"/>
              </a:buClr>
              <a:buSzPct val="100000"/>
              <a:buFont typeface="Times New Roman"/>
              <a:buChar char="-"/>
            </a:pPr>
            <a:r>
              <a:rPr lang="no" sz="2358">
                <a:solidFill>
                  <a:schemeClr val="dk1"/>
                </a:solidFill>
                <a:latin typeface="Times New Roman"/>
                <a:ea typeface="Times New Roman"/>
                <a:cs typeface="Times New Roman"/>
                <a:sym typeface="Times New Roman"/>
              </a:rPr>
              <a:t>Ethnographic approach </a:t>
            </a:r>
            <a:endParaRPr sz="2358">
              <a:solidFill>
                <a:schemeClr val="dk1"/>
              </a:solidFill>
              <a:latin typeface="Times New Roman"/>
              <a:ea typeface="Times New Roman"/>
              <a:cs typeface="Times New Roman"/>
              <a:sym typeface="Times New Roman"/>
            </a:endParaRPr>
          </a:p>
          <a:p>
            <a:pPr indent="-319246" lvl="1" marL="914400" rtl="0" algn="l">
              <a:spcBef>
                <a:spcPts val="0"/>
              </a:spcBef>
              <a:spcAft>
                <a:spcPts val="0"/>
              </a:spcAft>
              <a:buClr>
                <a:schemeClr val="dk1"/>
              </a:buClr>
              <a:buSzPct val="100000"/>
              <a:buFont typeface="Times New Roman"/>
              <a:buChar char="-"/>
            </a:pPr>
            <a:r>
              <a:rPr lang="no" sz="1841">
                <a:solidFill>
                  <a:schemeClr val="dk1"/>
                </a:solidFill>
                <a:latin typeface="Times New Roman"/>
                <a:ea typeface="Times New Roman"/>
                <a:cs typeface="Times New Roman"/>
                <a:sym typeface="Times New Roman"/>
              </a:rPr>
              <a:t>Test the tools ourselves over a limited period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97" name="Shape 97"/>
        <p:cNvGrpSpPr/>
        <p:nvPr/>
      </p:nvGrpSpPr>
      <p:grpSpPr>
        <a:xfrm>
          <a:off x="0" y="0"/>
          <a:ext cx="0" cy="0"/>
          <a:chOff x="0" y="0"/>
          <a:chExt cx="0" cy="0"/>
        </a:xfrm>
      </p:grpSpPr>
      <p:sp>
        <p:nvSpPr>
          <p:cNvPr id="98" name="Google Shape;98;p19"/>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AI and delegating tasks</a:t>
            </a:r>
            <a:endParaRPr/>
          </a:p>
        </p:txBody>
      </p:sp>
      <p:sp>
        <p:nvSpPr>
          <p:cNvPr id="99" name="Google Shape;99;p19"/>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Overall Theme</a:t>
            </a:r>
            <a:endParaRPr/>
          </a:p>
        </p:txBody>
      </p:sp>
      <p:sp>
        <p:nvSpPr>
          <p:cNvPr id="105" name="Google Shape;10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SzPts val="2500"/>
              <a:buChar char="-"/>
            </a:pPr>
            <a:r>
              <a:rPr lang="no">
                <a:solidFill>
                  <a:schemeClr val="dk1"/>
                </a:solidFill>
                <a:latin typeface="Times New Roman"/>
                <a:ea typeface="Times New Roman"/>
                <a:cs typeface="Times New Roman"/>
                <a:sym typeface="Times New Roman"/>
              </a:rPr>
              <a:t>How can AI support students in delegating tasks more efficiently when working in teams?</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500">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Can AI improve</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Collaboration</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Fairness</a:t>
            </a:r>
            <a:endParaRPr>
              <a:solidFill>
                <a:schemeClr val="dk1"/>
              </a:solidFill>
              <a:latin typeface="Times New Roman"/>
              <a:ea typeface="Times New Roman"/>
              <a:cs typeface="Times New Roman"/>
              <a:sym typeface="Times New Roman"/>
            </a:endParaRPr>
          </a:p>
          <a:p>
            <a:pPr indent="-317500" lvl="1" marL="914400" rtl="0" algn="l">
              <a:spcBef>
                <a:spcPts val="0"/>
              </a:spcBef>
              <a:spcAft>
                <a:spcPts val="0"/>
              </a:spcAft>
              <a:buClr>
                <a:schemeClr val="dk1"/>
              </a:buClr>
              <a:buSzPts val="1400"/>
              <a:buFont typeface="Times New Roman"/>
              <a:buChar char="-"/>
            </a:pPr>
            <a:r>
              <a:rPr lang="no">
                <a:solidFill>
                  <a:schemeClr val="dk1"/>
                </a:solidFill>
                <a:latin typeface="Times New Roman"/>
                <a:ea typeface="Times New Roman"/>
                <a:cs typeface="Times New Roman"/>
                <a:sym typeface="Times New Roman"/>
              </a:rPr>
              <a:t>Workflow </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500">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Font typeface="Times New Roman"/>
              <a:buChar char="-"/>
            </a:pPr>
            <a:r>
              <a:rPr lang="no">
                <a:solidFill>
                  <a:schemeClr val="dk1"/>
                </a:solidFill>
                <a:latin typeface="Times New Roman"/>
                <a:ea typeface="Times New Roman"/>
                <a:cs typeface="Times New Roman"/>
                <a:sym typeface="Times New Roman"/>
              </a:rPr>
              <a:t>C</a:t>
            </a:r>
            <a:r>
              <a:rPr lang="no">
                <a:solidFill>
                  <a:schemeClr val="dk1"/>
                </a:solidFill>
                <a:latin typeface="Times New Roman"/>
                <a:ea typeface="Times New Roman"/>
                <a:cs typeface="Times New Roman"/>
                <a:sym typeface="Times New Roman"/>
              </a:rPr>
              <a:t>oncern: </a:t>
            </a:r>
            <a:r>
              <a:rPr lang="no">
                <a:solidFill>
                  <a:schemeClr val="dk1"/>
                </a:solidFill>
                <a:latin typeface="Times New Roman"/>
                <a:ea typeface="Times New Roman"/>
                <a:cs typeface="Times New Roman"/>
                <a:sym typeface="Times New Roman"/>
              </a:rPr>
              <a:t>Will it hinder or support group work? </a:t>
            </a:r>
            <a:endParaRPr sz="2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User group and context</a:t>
            </a:r>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no">
                <a:solidFill>
                  <a:schemeClr val="dk1"/>
                </a:solidFill>
              </a:rPr>
              <a:t>Students in higher education with group assignments or projects</a:t>
            </a:r>
            <a:endParaRPr>
              <a:solidFill>
                <a:schemeClr val="dk1"/>
              </a:solidFill>
            </a:endParaRPr>
          </a:p>
          <a:p>
            <a:pPr indent="0" lvl="0" marL="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Context:</a:t>
            </a:r>
            <a:endParaRPr>
              <a:solidFill>
                <a:schemeClr val="dk1"/>
              </a:solidFill>
            </a:endParaRPr>
          </a:p>
          <a:p>
            <a:pPr indent="-317500" lvl="1" marL="914400" rtl="0" algn="l">
              <a:spcBef>
                <a:spcPts val="0"/>
              </a:spcBef>
              <a:spcAft>
                <a:spcPts val="0"/>
              </a:spcAft>
              <a:buClr>
                <a:schemeClr val="dk1"/>
              </a:buClr>
              <a:buSzPts val="1400"/>
              <a:buChar char="-"/>
            </a:pPr>
            <a:r>
              <a:rPr lang="no">
                <a:solidFill>
                  <a:schemeClr val="dk1"/>
                </a:solidFill>
              </a:rPr>
              <a:t>group work where tasks need to be distributed, progress monitored and collaboration-coordinated</a:t>
            </a:r>
            <a:endParaRPr>
              <a:solidFill>
                <a:schemeClr val="dk1"/>
              </a:solidFill>
            </a:endParaRPr>
          </a:p>
          <a:p>
            <a:pPr indent="0" lvl="0" marL="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Technologies:</a:t>
            </a:r>
            <a:endParaRPr>
              <a:solidFill>
                <a:schemeClr val="dk1"/>
              </a:solidFill>
            </a:endParaRPr>
          </a:p>
          <a:p>
            <a:pPr indent="-317500" lvl="1" marL="914400" rtl="0" algn="l">
              <a:spcBef>
                <a:spcPts val="0"/>
              </a:spcBef>
              <a:spcAft>
                <a:spcPts val="0"/>
              </a:spcAft>
              <a:buClr>
                <a:schemeClr val="dk1"/>
              </a:buClr>
              <a:buSzPts val="1400"/>
              <a:buChar char="-"/>
            </a:pPr>
            <a:r>
              <a:rPr lang="no">
                <a:solidFill>
                  <a:schemeClr val="dk1"/>
                </a:solidFill>
              </a:rPr>
              <a:t>Available AI for students such as ChatGPT, Gemini, Notion AI, Asana with AI features and large language models </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Questions to investigate</a:t>
            </a:r>
            <a:endParaRPr/>
          </a:p>
        </p:txBody>
      </p:sp>
      <p:sp>
        <p:nvSpPr>
          <p:cNvPr id="117" name="Google Shape;11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no">
                <a:solidFill>
                  <a:schemeClr val="dk1"/>
                </a:solidFill>
              </a:rPr>
              <a:t>How does AI-driven task delegation impact productivity and the quality of group work?</a:t>
            </a:r>
            <a:endParaRPr>
              <a:solidFill>
                <a:schemeClr val="dk1"/>
              </a:solidFill>
            </a:endParaRPr>
          </a:p>
          <a:p>
            <a:pPr indent="0" lvl="0" marL="45720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How can AI determine task delegation, and based on what criteria?</a:t>
            </a:r>
            <a:endParaRPr>
              <a:solidFill>
                <a:schemeClr val="dk1"/>
              </a:solidFill>
            </a:endParaRPr>
          </a:p>
          <a:p>
            <a:pPr indent="0" lvl="0" marL="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Can AI improve motivation and group performance by aligning tasks with individual skills and preferences, or does it risk creating dependency and reducing accountability?</a:t>
            </a:r>
            <a:endParaRPr>
              <a:solidFill>
                <a:schemeClr val="dk1"/>
              </a:solidFill>
            </a:endParaRPr>
          </a:p>
          <a:p>
            <a:pPr indent="0" lvl="0" marL="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no">
                <a:solidFill>
                  <a:schemeClr val="dk1"/>
                </a:solidFill>
              </a:rPr>
              <a:t>How can AI be designed to integrate into existing team workflows without undermining autonomy and learning outcomes?</a:t>
            </a:r>
            <a:endParaRPr sz="25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Potential methods</a:t>
            </a:r>
            <a:endParaRPr/>
          </a:p>
        </p:txBody>
      </p:sp>
      <p:sp>
        <p:nvSpPr>
          <p:cNvPr id="123" name="Google Shape;123;p23"/>
          <p:cNvSpPr txBox="1"/>
          <p:nvPr>
            <p:ph idx="1" type="body"/>
          </p:nvPr>
        </p:nvSpPr>
        <p:spPr>
          <a:xfrm>
            <a:off x="311700" y="1085125"/>
            <a:ext cx="8520600" cy="39360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Clr>
                <a:schemeClr val="dk1"/>
              </a:buClr>
              <a:buSzPts val="2300"/>
              <a:buFont typeface="Times New Roman"/>
              <a:buChar char="-"/>
            </a:pPr>
            <a:r>
              <a:rPr lang="no" sz="2300">
                <a:solidFill>
                  <a:schemeClr val="dk1"/>
                </a:solidFill>
                <a:latin typeface="Times New Roman"/>
                <a:ea typeface="Times New Roman"/>
                <a:cs typeface="Times New Roman"/>
                <a:sym typeface="Times New Roman"/>
              </a:rPr>
              <a:t>Literature review </a:t>
            </a:r>
            <a:endParaRPr sz="2300">
              <a:solidFill>
                <a:schemeClr val="dk1"/>
              </a:solidFill>
              <a:latin typeface="Times New Roman"/>
              <a:ea typeface="Times New Roman"/>
              <a:cs typeface="Times New Roman"/>
              <a:sym typeface="Times New Roman"/>
            </a:endParaRPr>
          </a:p>
          <a:p>
            <a:pPr indent="-342900" lvl="1" marL="914400" rtl="0" algn="l">
              <a:spcBef>
                <a:spcPts val="0"/>
              </a:spcBef>
              <a:spcAft>
                <a:spcPts val="0"/>
              </a:spcAft>
              <a:buClr>
                <a:schemeClr val="dk1"/>
              </a:buClr>
              <a:buSzPts val="1800"/>
              <a:buFont typeface="Times New Roman"/>
              <a:buChar char="-"/>
            </a:pPr>
            <a:r>
              <a:rPr lang="no" sz="1800">
                <a:solidFill>
                  <a:schemeClr val="dk1"/>
                </a:solidFill>
                <a:latin typeface="Times New Roman"/>
                <a:ea typeface="Times New Roman"/>
                <a:cs typeface="Times New Roman"/>
                <a:sym typeface="Times New Roman"/>
              </a:rPr>
              <a:t>AI in team collaboration and project management</a:t>
            </a:r>
            <a:br>
              <a:rPr lang="no" sz="1800">
                <a:solidFill>
                  <a:schemeClr val="dk1"/>
                </a:solidFill>
                <a:latin typeface="Times New Roman"/>
                <a:ea typeface="Times New Roman"/>
                <a:cs typeface="Times New Roman"/>
                <a:sym typeface="Times New Roman"/>
              </a:rPr>
            </a:br>
            <a:endParaRPr sz="1800">
              <a:solidFill>
                <a:schemeClr val="dk1"/>
              </a:solidFill>
              <a:latin typeface="Times New Roman"/>
              <a:ea typeface="Times New Roman"/>
              <a:cs typeface="Times New Roman"/>
              <a:sym typeface="Times New Roman"/>
            </a:endParaRPr>
          </a:p>
          <a:p>
            <a:pPr indent="-378336" lvl="0" marL="457200" rtl="0" algn="l">
              <a:spcBef>
                <a:spcPts val="0"/>
              </a:spcBef>
              <a:spcAft>
                <a:spcPts val="0"/>
              </a:spcAft>
              <a:buClr>
                <a:schemeClr val="dk1"/>
              </a:buClr>
              <a:buSzPts val="2358"/>
              <a:buFont typeface="Times New Roman"/>
              <a:buChar char="-"/>
            </a:pPr>
            <a:r>
              <a:rPr lang="no" sz="2358">
                <a:solidFill>
                  <a:schemeClr val="dk1"/>
                </a:solidFill>
                <a:latin typeface="Times New Roman"/>
                <a:ea typeface="Times New Roman"/>
                <a:cs typeface="Times New Roman"/>
                <a:sym typeface="Times New Roman"/>
              </a:rPr>
              <a:t>Ethnographic approach </a:t>
            </a:r>
            <a:endParaRPr sz="2358">
              <a:solidFill>
                <a:schemeClr val="dk1"/>
              </a:solidFill>
              <a:latin typeface="Times New Roman"/>
              <a:ea typeface="Times New Roman"/>
              <a:cs typeface="Times New Roman"/>
              <a:sym typeface="Times New Roman"/>
            </a:endParaRPr>
          </a:p>
          <a:p>
            <a:pPr indent="-345563" lvl="1" marL="914400" rtl="0" algn="l">
              <a:spcBef>
                <a:spcPts val="0"/>
              </a:spcBef>
              <a:spcAft>
                <a:spcPts val="0"/>
              </a:spcAft>
              <a:buClr>
                <a:schemeClr val="dk1"/>
              </a:buClr>
              <a:buSzPts val="1842"/>
              <a:buFont typeface="Times New Roman"/>
              <a:buChar char="-"/>
            </a:pPr>
            <a:r>
              <a:rPr lang="no" sz="1841">
                <a:solidFill>
                  <a:schemeClr val="dk1"/>
                </a:solidFill>
                <a:latin typeface="Times New Roman"/>
                <a:ea typeface="Times New Roman"/>
                <a:cs typeface="Times New Roman"/>
                <a:sym typeface="Times New Roman"/>
              </a:rPr>
              <a:t>Testing AI-supported tools in our own teamwork </a:t>
            </a:r>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a:p>
            <a:pPr indent="-374650" lvl="0" marL="457200" rtl="0" algn="l">
              <a:spcBef>
                <a:spcPts val="0"/>
              </a:spcBef>
              <a:spcAft>
                <a:spcPts val="0"/>
              </a:spcAft>
              <a:buClr>
                <a:schemeClr val="dk1"/>
              </a:buClr>
              <a:buSzPts val="2300"/>
              <a:buFont typeface="Times New Roman"/>
              <a:buChar char="-"/>
            </a:pPr>
            <a:r>
              <a:rPr lang="no" sz="2300">
                <a:solidFill>
                  <a:schemeClr val="dk1"/>
                </a:solidFill>
                <a:latin typeface="Times New Roman"/>
                <a:ea typeface="Times New Roman"/>
                <a:cs typeface="Times New Roman"/>
                <a:sym typeface="Times New Roman"/>
              </a:rPr>
              <a:t>Qualitative interviews </a:t>
            </a:r>
            <a:endParaRPr sz="2300">
              <a:solidFill>
                <a:schemeClr val="dk1"/>
              </a:solidFill>
              <a:latin typeface="Times New Roman"/>
              <a:ea typeface="Times New Roman"/>
              <a:cs typeface="Times New Roman"/>
              <a:sym typeface="Times New Roman"/>
            </a:endParaRPr>
          </a:p>
          <a:p>
            <a:pPr indent="-374650" lvl="1" marL="914400" rtl="0" algn="l">
              <a:spcBef>
                <a:spcPts val="0"/>
              </a:spcBef>
              <a:spcAft>
                <a:spcPts val="0"/>
              </a:spcAft>
              <a:buClr>
                <a:schemeClr val="dk1"/>
              </a:buClr>
              <a:buSzPts val="2300"/>
              <a:buFont typeface="Times New Roman"/>
              <a:buChar char="-"/>
            </a:pPr>
            <a:r>
              <a:rPr lang="no" sz="1800">
                <a:solidFill>
                  <a:schemeClr val="dk1"/>
                </a:solidFill>
                <a:latin typeface="Times New Roman"/>
                <a:ea typeface="Times New Roman"/>
                <a:cs typeface="Times New Roman"/>
                <a:sym typeface="Times New Roman"/>
              </a:rPr>
              <a:t>Ask student groups on how they perceive AI-assisted delegation</a:t>
            </a:r>
            <a:br>
              <a:rPr lang="no" sz="1800">
                <a:solidFill>
                  <a:schemeClr val="dk1"/>
                </a:solidFill>
                <a:latin typeface="Times New Roman"/>
                <a:ea typeface="Times New Roman"/>
                <a:cs typeface="Times New Roman"/>
                <a:sym typeface="Times New Roman"/>
              </a:rPr>
            </a:br>
            <a:endParaRPr sz="18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7882"/>
        </a:solidFill>
      </p:bgPr>
    </p:bg>
    <p:spTree>
      <p:nvGrpSpPr>
        <p:cNvPr id="127" name="Shape 127"/>
        <p:cNvGrpSpPr/>
        <p:nvPr/>
      </p:nvGrpSpPr>
      <p:grpSpPr>
        <a:xfrm>
          <a:off x="0" y="0"/>
          <a:ext cx="0" cy="0"/>
          <a:chOff x="0" y="0"/>
          <a:chExt cx="0" cy="0"/>
        </a:xfrm>
      </p:grpSpPr>
      <p:pic>
        <p:nvPicPr>
          <p:cNvPr descr="a cartoon cat is saying thank you with hearts surrounding it . (Provided by Tenor)" id="128" name="Google Shape;128;p24"/>
          <p:cNvPicPr preferRelativeResize="0"/>
          <p:nvPr/>
        </p:nvPicPr>
        <p:blipFill>
          <a:blip r:embed="rId3">
            <a:alphaModFix/>
          </a:blip>
          <a:stretch>
            <a:fillRect/>
          </a:stretch>
        </p:blipFill>
        <p:spPr>
          <a:xfrm>
            <a:off x="0" y="0"/>
            <a:ext cx="2735975" cy="1862325"/>
          </a:xfrm>
          <a:prstGeom prst="rect">
            <a:avLst/>
          </a:prstGeom>
          <a:noFill/>
          <a:ln>
            <a:noFill/>
          </a:ln>
        </p:spPr>
      </p:pic>
      <p:pic>
        <p:nvPicPr>
          <p:cNvPr descr="a penguin wearing a black hat with the words thank you above it (Provided by Tenor)" id="129" name="Google Shape;129;p24"/>
          <p:cNvPicPr preferRelativeResize="0"/>
          <p:nvPr/>
        </p:nvPicPr>
        <p:blipFill>
          <a:blip r:embed="rId4">
            <a:alphaModFix/>
          </a:blip>
          <a:stretch>
            <a:fillRect/>
          </a:stretch>
        </p:blipFill>
        <p:spPr>
          <a:xfrm>
            <a:off x="2735975" y="0"/>
            <a:ext cx="3409975" cy="1862325"/>
          </a:xfrm>
          <a:prstGeom prst="rect">
            <a:avLst/>
          </a:prstGeom>
          <a:noFill/>
          <a:ln>
            <a:noFill/>
          </a:ln>
        </p:spPr>
      </p:pic>
      <p:pic>
        <p:nvPicPr>
          <p:cNvPr descr="the word thank you is written in different colors (Provided by Tenor)" id="130" name="Google Shape;130;p24"/>
          <p:cNvPicPr preferRelativeResize="0"/>
          <p:nvPr/>
        </p:nvPicPr>
        <p:blipFill>
          <a:blip r:embed="rId5">
            <a:alphaModFix/>
          </a:blip>
          <a:stretch>
            <a:fillRect/>
          </a:stretch>
        </p:blipFill>
        <p:spPr>
          <a:xfrm>
            <a:off x="6145950" y="3232375"/>
            <a:ext cx="2998050" cy="1911125"/>
          </a:xfrm>
          <a:prstGeom prst="rect">
            <a:avLst/>
          </a:prstGeom>
          <a:noFill/>
          <a:ln>
            <a:noFill/>
          </a:ln>
        </p:spPr>
      </p:pic>
      <p:pic>
        <p:nvPicPr>
          <p:cNvPr descr="a red heart with the words thank you logan written on it (Provided by Tenor)" id="131" name="Google Shape;131;p24"/>
          <p:cNvPicPr preferRelativeResize="0"/>
          <p:nvPr/>
        </p:nvPicPr>
        <p:blipFill>
          <a:blip r:embed="rId6">
            <a:alphaModFix/>
          </a:blip>
          <a:stretch>
            <a:fillRect/>
          </a:stretch>
        </p:blipFill>
        <p:spPr>
          <a:xfrm>
            <a:off x="6145950" y="0"/>
            <a:ext cx="2998050" cy="1862325"/>
          </a:xfrm>
          <a:prstGeom prst="rect">
            <a:avLst/>
          </a:prstGeom>
          <a:noFill/>
          <a:ln>
            <a:noFill/>
          </a:ln>
        </p:spPr>
      </p:pic>
      <p:pic>
        <p:nvPicPr>
          <p:cNvPr descr="a stuffed animal with a cape and the words thank you (Provided by Tenor)" id="132" name="Google Shape;132;p24"/>
          <p:cNvPicPr preferRelativeResize="0"/>
          <p:nvPr/>
        </p:nvPicPr>
        <p:blipFill>
          <a:blip r:embed="rId7">
            <a:alphaModFix/>
          </a:blip>
          <a:stretch>
            <a:fillRect/>
          </a:stretch>
        </p:blipFill>
        <p:spPr>
          <a:xfrm>
            <a:off x="0" y="3232375"/>
            <a:ext cx="2735975" cy="1911125"/>
          </a:xfrm>
          <a:prstGeom prst="rect">
            <a:avLst/>
          </a:prstGeom>
          <a:noFill/>
          <a:ln>
            <a:noFill/>
          </a:ln>
        </p:spPr>
      </p:pic>
      <p:pic>
        <p:nvPicPr>
          <p:cNvPr descr="a group of green trees are playing musical instruments and the words have fun today are below them (Provided by Tenor)" id="133" name="Google Shape;133;p24"/>
          <p:cNvPicPr preferRelativeResize="0"/>
          <p:nvPr/>
        </p:nvPicPr>
        <p:blipFill>
          <a:blip r:embed="rId8">
            <a:alphaModFix/>
          </a:blip>
          <a:stretch>
            <a:fillRect/>
          </a:stretch>
        </p:blipFill>
        <p:spPr>
          <a:xfrm>
            <a:off x="0" y="1862325"/>
            <a:ext cx="9144000" cy="1370050"/>
          </a:xfrm>
          <a:prstGeom prst="rect">
            <a:avLst/>
          </a:prstGeom>
          <a:noFill/>
          <a:ln>
            <a:noFill/>
          </a:ln>
        </p:spPr>
      </p:pic>
      <p:pic>
        <p:nvPicPr>
          <p:cNvPr descr="a sign that says thank you so much in rainbow colors (Provided by Tenor)" id="134" name="Google Shape;134;p24"/>
          <p:cNvPicPr preferRelativeResize="0"/>
          <p:nvPr/>
        </p:nvPicPr>
        <p:blipFill>
          <a:blip r:embed="rId9">
            <a:alphaModFix/>
          </a:blip>
          <a:stretch>
            <a:fillRect/>
          </a:stretch>
        </p:blipFill>
        <p:spPr>
          <a:xfrm>
            <a:off x="2735975" y="3232375"/>
            <a:ext cx="3409975" cy="1911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