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 id="2147483679" r:id="rId3"/>
  </p:sldMasterIdLst>
  <p:notesMasterIdLst>
    <p:notesMasterId r:id="rId32"/>
  </p:notesMasterIdLst>
  <p:sldIdLst>
    <p:sldId id="273" r:id="rId4"/>
    <p:sldId id="1357" r:id="rId5"/>
    <p:sldId id="1354" r:id="rId6"/>
    <p:sldId id="782" r:id="rId7"/>
    <p:sldId id="677" r:id="rId8"/>
    <p:sldId id="256" r:id="rId9"/>
    <p:sldId id="257" r:id="rId10"/>
    <p:sldId id="954" r:id="rId11"/>
    <p:sldId id="955" r:id="rId12"/>
    <p:sldId id="974" r:id="rId13"/>
    <p:sldId id="991" r:id="rId14"/>
    <p:sldId id="967" r:id="rId15"/>
    <p:sldId id="981" r:id="rId16"/>
    <p:sldId id="982" r:id="rId17"/>
    <p:sldId id="983" r:id="rId18"/>
    <p:sldId id="989" r:id="rId19"/>
    <p:sldId id="631" r:id="rId20"/>
    <p:sldId id="1268" r:id="rId21"/>
    <p:sldId id="1269" r:id="rId22"/>
    <p:sldId id="1270" r:id="rId23"/>
    <p:sldId id="1333" r:id="rId24"/>
    <p:sldId id="1334" r:id="rId25"/>
    <p:sldId id="1335" r:id="rId26"/>
    <p:sldId id="1336" r:id="rId27"/>
    <p:sldId id="1337" r:id="rId28"/>
    <p:sldId id="1355" r:id="rId29"/>
    <p:sldId id="1353" r:id="rId30"/>
    <p:sldId id="973" r:id="rId31"/>
  </p:sldIdLst>
  <p:sldSz cx="12192000" cy="6858000"/>
  <p:notesSz cx="6858000" cy="9144000"/>
  <p:defaultTex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45D232"/>
    <a:srgbClr val="80B3F8"/>
    <a:srgbClr val="FE690E"/>
    <a:srgbClr val="FFFFFF"/>
    <a:srgbClr val="FFFF00"/>
    <a:srgbClr val="FE6202"/>
    <a:srgbClr val="FF25A7"/>
    <a:srgbClr val="E2E2E2"/>
    <a:srgbClr val="FF5B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6FF555-AD21-4721-97BC-E46BCEAC410E}" v="14" dt="2025-09-12T13:45:10.1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264" y="43"/>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bjørn Følstad" userId="a63435a9-beae-4df5-8fa8-8c9f8f4a2803" providerId="ADAL" clId="{F2817F71-3224-4AB3-8073-5988F8268DE0}"/>
    <pc:docChg chg="delSld modSld">
      <pc:chgData name="Asbjørn Følstad" userId="a63435a9-beae-4df5-8fa8-8c9f8f4a2803" providerId="ADAL" clId="{F2817F71-3224-4AB3-8073-5988F8268DE0}" dt="2025-09-12T13:45:20.892" v="27" actId="47"/>
      <pc:docMkLst>
        <pc:docMk/>
      </pc:docMkLst>
      <pc:sldChg chg="modAnim">
        <pc:chgData name="Asbjørn Følstad" userId="a63435a9-beae-4df5-8fa8-8c9f8f4a2803" providerId="ADAL" clId="{F2817F71-3224-4AB3-8073-5988F8268DE0}" dt="2025-09-12T13:41:00.254" v="5"/>
        <pc:sldMkLst>
          <pc:docMk/>
          <pc:sldMk cId="52838160" sldId="256"/>
        </pc:sldMkLst>
      </pc:sldChg>
      <pc:sldChg chg="modAnim">
        <pc:chgData name="Asbjørn Følstad" userId="a63435a9-beae-4df5-8fa8-8c9f8f4a2803" providerId="ADAL" clId="{F2817F71-3224-4AB3-8073-5988F8268DE0}" dt="2025-09-12T13:41:04.782" v="6"/>
        <pc:sldMkLst>
          <pc:docMk/>
          <pc:sldMk cId="2308560147" sldId="257"/>
        </pc:sldMkLst>
      </pc:sldChg>
      <pc:sldChg chg="del">
        <pc:chgData name="Asbjørn Følstad" userId="a63435a9-beae-4df5-8fa8-8c9f8f4a2803" providerId="ADAL" clId="{F2817F71-3224-4AB3-8073-5988F8268DE0}" dt="2025-09-12T13:43:07.365" v="19" actId="47"/>
        <pc:sldMkLst>
          <pc:docMk/>
          <pc:sldMk cId="372941176" sldId="662"/>
        </pc:sldMkLst>
      </pc:sldChg>
      <pc:sldChg chg="del">
        <pc:chgData name="Asbjørn Følstad" userId="a63435a9-beae-4df5-8fa8-8c9f8f4a2803" providerId="ADAL" clId="{F2817F71-3224-4AB3-8073-5988F8268DE0}" dt="2025-09-12T13:45:20.892" v="27" actId="47"/>
        <pc:sldMkLst>
          <pc:docMk/>
          <pc:sldMk cId="856778799" sldId="675"/>
        </pc:sldMkLst>
      </pc:sldChg>
      <pc:sldChg chg="del">
        <pc:chgData name="Asbjørn Følstad" userId="a63435a9-beae-4df5-8fa8-8c9f8f4a2803" providerId="ADAL" clId="{F2817F71-3224-4AB3-8073-5988F8268DE0}" dt="2025-09-12T13:43:07.365" v="19" actId="47"/>
        <pc:sldMkLst>
          <pc:docMk/>
          <pc:sldMk cId="3801443058" sldId="772"/>
        </pc:sldMkLst>
      </pc:sldChg>
      <pc:sldChg chg="del">
        <pc:chgData name="Asbjørn Følstad" userId="a63435a9-beae-4df5-8fa8-8c9f8f4a2803" providerId="ADAL" clId="{F2817F71-3224-4AB3-8073-5988F8268DE0}" dt="2025-09-12T13:43:07.365" v="19" actId="47"/>
        <pc:sldMkLst>
          <pc:docMk/>
          <pc:sldMk cId="1042997727" sldId="815"/>
        </pc:sldMkLst>
      </pc:sldChg>
      <pc:sldChg chg="del">
        <pc:chgData name="Asbjørn Følstad" userId="a63435a9-beae-4df5-8fa8-8c9f8f4a2803" providerId="ADAL" clId="{F2817F71-3224-4AB3-8073-5988F8268DE0}" dt="2025-09-12T13:43:07.365" v="19" actId="47"/>
        <pc:sldMkLst>
          <pc:docMk/>
          <pc:sldMk cId="129108783" sldId="816"/>
        </pc:sldMkLst>
      </pc:sldChg>
      <pc:sldChg chg="del">
        <pc:chgData name="Asbjørn Følstad" userId="a63435a9-beae-4df5-8fa8-8c9f8f4a2803" providerId="ADAL" clId="{F2817F71-3224-4AB3-8073-5988F8268DE0}" dt="2025-09-12T13:43:07.365" v="19" actId="47"/>
        <pc:sldMkLst>
          <pc:docMk/>
          <pc:sldMk cId="517519867" sldId="818"/>
        </pc:sldMkLst>
      </pc:sldChg>
      <pc:sldChg chg="del">
        <pc:chgData name="Asbjørn Følstad" userId="a63435a9-beae-4df5-8fa8-8c9f8f4a2803" providerId="ADAL" clId="{F2817F71-3224-4AB3-8073-5988F8268DE0}" dt="2025-09-12T13:43:07.365" v="19" actId="47"/>
        <pc:sldMkLst>
          <pc:docMk/>
          <pc:sldMk cId="824810517" sldId="824"/>
        </pc:sldMkLst>
      </pc:sldChg>
      <pc:sldChg chg="del">
        <pc:chgData name="Asbjørn Følstad" userId="a63435a9-beae-4df5-8fa8-8c9f8f4a2803" providerId="ADAL" clId="{F2817F71-3224-4AB3-8073-5988F8268DE0}" dt="2025-09-12T13:43:07.365" v="19" actId="47"/>
        <pc:sldMkLst>
          <pc:docMk/>
          <pc:sldMk cId="2784888744" sldId="826"/>
        </pc:sldMkLst>
      </pc:sldChg>
      <pc:sldChg chg="del">
        <pc:chgData name="Asbjørn Følstad" userId="a63435a9-beae-4df5-8fa8-8c9f8f4a2803" providerId="ADAL" clId="{F2817F71-3224-4AB3-8073-5988F8268DE0}" dt="2025-09-12T13:43:07.365" v="19" actId="47"/>
        <pc:sldMkLst>
          <pc:docMk/>
          <pc:sldMk cId="821075739" sldId="856"/>
        </pc:sldMkLst>
      </pc:sldChg>
      <pc:sldChg chg="del">
        <pc:chgData name="Asbjørn Følstad" userId="a63435a9-beae-4df5-8fa8-8c9f8f4a2803" providerId="ADAL" clId="{F2817F71-3224-4AB3-8073-5988F8268DE0}" dt="2025-09-12T13:43:07.365" v="19" actId="47"/>
        <pc:sldMkLst>
          <pc:docMk/>
          <pc:sldMk cId="1251659094" sldId="873"/>
        </pc:sldMkLst>
      </pc:sldChg>
      <pc:sldChg chg="del">
        <pc:chgData name="Asbjørn Følstad" userId="a63435a9-beae-4df5-8fa8-8c9f8f4a2803" providerId="ADAL" clId="{F2817F71-3224-4AB3-8073-5988F8268DE0}" dt="2025-09-12T13:43:07.365" v="19" actId="47"/>
        <pc:sldMkLst>
          <pc:docMk/>
          <pc:sldMk cId="3698894716" sldId="875"/>
        </pc:sldMkLst>
      </pc:sldChg>
      <pc:sldChg chg="del">
        <pc:chgData name="Asbjørn Følstad" userId="a63435a9-beae-4df5-8fa8-8c9f8f4a2803" providerId="ADAL" clId="{F2817F71-3224-4AB3-8073-5988F8268DE0}" dt="2025-09-12T13:43:07.365" v="19" actId="47"/>
        <pc:sldMkLst>
          <pc:docMk/>
          <pc:sldMk cId="517617012" sldId="888"/>
        </pc:sldMkLst>
      </pc:sldChg>
      <pc:sldChg chg="del">
        <pc:chgData name="Asbjørn Følstad" userId="a63435a9-beae-4df5-8fa8-8c9f8f4a2803" providerId="ADAL" clId="{F2817F71-3224-4AB3-8073-5988F8268DE0}" dt="2025-09-12T13:43:07.365" v="19" actId="47"/>
        <pc:sldMkLst>
          <pc:docMk/>
          <pc:sldMk cId="1168311531" sldId="889"/>
        </pc:sldMkLst>
      </pc:sldChg>
      <pc:sldChg chg="del">
        <pc:chgData name="Asbjørn Følstad" userId="a63435a9-beae-4df5-8fa8-8c9f8f4a2803" providerId="ADAL" clId="{F2817F71-3224-4AB3-8073-5988F8268DE0}" dt="2025-09-12T13:43:07.365" v="19" actId="47"/>
        <pc:sldMkLst>
          <pc:docMk/>
          <pc:sldMk cId="1161187476" sldId="890"/>
        </pc:sldMkLst>
      </pc:sldChg>
      <pc:sldChg chg="del">
        <pc:chgData name="Asbjørn Følstad" userId="a63435a9-beae-4df5-8fa8-8c9f8f4a2803" providerId="ADAL" clId="{F2817F71-3224-4AB3-8073-5988F8268DE0}" dt="2025-09-12T13:43:07.365" v="19" actId="47"/>
        <pc:sldMkLst>
          <pc:docMk/>
          <pc:sldMk cId="395406939" sldId="948"/>
        </pc:sldMkLst>
      </pc:sldChg>
      <pc:sldChg chg="modSp modAnim">
        <pc:chgData name="Asbjørn Følstad" userId="a63435a9-beae-4df5-8fa8-8c9f8f4a2803" providerId="ADAL" clId="{F2817F71-3224-4AB3-8073-5988F8268DE0}" dt="2025-09-12T13:41:19.234" v="8" actId="207"/>
        <pc:sldMkLst>
          <pc:docMk/>
          <pc:sldMk cId="3578545182" sldId="954"/>
        </pc:sldMkLst>
        <pc:spChg chg="mod">
          <ac:chgData name="Asbjørn Følstad" userId="a63435a9-beae-4df5-8fa8-8c9f8f4a2803" providerId="ADAL" clId="{F2817F71-3224-4AB3-8073-5988F8268DE0}" dt="2025-09-12T13:41:19.234" v="8" actId="207"/>
          <ac:spMkLst>
            <pc:docMk/>
            <pc:sldMk cId="3578545182" sldId="954"/>
            <ac:spMk id="3" creationId="{7C9EB31B-C140-81D2-C79E-875F8D22C4AE}"/>
          </ac:spMkLst>
        </pc:spChg>
      </pc:sldChg>
      <pc:sldChg chg="modAnim">
        <pc:chgData name="Asbjørn Følstad" userId="a63435a9-beae-4df5-8fa8-8c9f8f4a2803" providerId="ADAL" clId="{F2817F71-3224-4AB3-8073-5988F8268DE0}" dt="2025-09-12T13:41:31.889" v="9"/>
        <pc:sldMkLst>
          <pc:docMk/>
          <pc:sldMk cId="1812315936" sldId="955"/>
        </pc:sldMkLst>
      </pc:sldChg>
      <pc:sldChg chg="del">
        <pc:chgData name="Asbjørn Følstad" userId="a63435a9-beae-4df5-8fa8-8c9f8f4a2803" providerId="ADAL" clId="{F2817F71-3224-4AB3-8073-5988F8268DE0}" dt="2025-09-12T13:42:44.893" v="18" actId="47"/>
        <pc:sldMkLst>
          <pc:docMk/>
          <pc:sldMk cId="2825872188" sldId="956"/>
        </pc:sldMkLst>
      </pc:sldChg>
      <pc:sldChg chg="addSp modSp mod">
        <pc:chgData name="Asbjørn Følstad" userId="a63435a9-beae-4df5-8fa8-8c9f8f4a2803" providerId="ADAL" clId="{F2817F71-3224-4AB3-8073-5988F8268DE0}" dt="2025-09-12T13:44:07.732" v="24" actId="14100"/>
        <pc:sldMkLst>
          <pc:docMk/>
          <pc:sldMk cId="259110084" sldId="974"/>
        </pc:sldMkLst>
        <pc:spChg chg="add mod">
          <ac:chgData name="Asbjørn Følstad" userId="a63435a9-beae-4df5-8fa8-8c9f8f4a2803" providerId="ADAL" clId="{F2817F71-3224-4AB3-8073-5988F8268DE0}" dt="2025-09-12T13:44:07.732" v="24" actId="14100"/>
          <ac:spMkLst>
            <pc:docMk/>
            <pc:sldMk cId="259110084" sldId="974"/>
            <ac:spMk id="3" creationId="{D208142B-3948-F57D-1CAF-5EF3F61F9634}"/>
          </ac:spMkLst>
        </pc:spChg>
        <pc:spChg chg="mod">
          <ac:chgData name="Asbjørn Følstad" userId="a63435a9-beae-4df5-8fa8-8c9f8f4a2803" providerId="ADAL" clId="{F2817F71-3224-4AB3-8073-5988F8268DE0}" dt="2025-09-12T13:43:57.710" v="21" actId="1076"/>
          <ac:spMkLst>
            <pc:docMk/>
            <pc:sldMk cId="259110084" sldId="974"/>
            <ac:spMk id="23" creationId="{939F29DE-F837-3086-815A-B9B3DAB914C3}"/>
          </ac:spMkLst>
        </pc:spChg>
      </pc:sldChg>
      <pc:sldChg chg="del">
        <pc:chgData name="Asbjørn Følstad" userId="a63435a9-beae-4df5-8fa8-8c9f8f4a2803" providerId="ADAL" clId="{F2817F71-3224-4AB3-8073-5988F8268DE0}" dt="2025-09-12T13:42:02.467" v="10" actId="47"/>
        <pc:sldMkLst>
          <pc:docMk/>
          <pc:sldMk cId="4192397450" sldId="975"/>
        </pc:sldMkLst>
      </pc:sldChg>
      <pc:sldChg chg="del">
        <pc:chgData name="Asbjørn Følstad" userId="a63435a9-beae-4df5-8fa8-8c9f8f4a2803" providerId="ADAL" clId="{F2817F71-3224-4AB3-8073-5988F8268DE0}" dt="2025-09-12T13:42:02.993" v="11" actId="47"/>
        <pc:sldMkLst>
          <pc:docMk/>
          <pc:sldMk cId="4246228352" sldId="976"/>
        </pc:sldMkLst>
      </pc:sldChg>
      <pc:sldChg chg="del">
        <pc:chgData name="Asbjørn Følstad" userId="a63435a9-beae-4df5-8fa8-8c9f8f4a2803" providerId="ADAL" clId="{F2817F71-3224-4AB3-8073-5988F8268DE0}" dt="2025-09-12T13:42:03.441" v="12" actId="47"/>
        <pc:sldMkLst>
          <pc:docMk/>
          <pc:sldMk cId="2927575739" sldId="977"/>
        </pc:sldMkLst>
      </pc:sldChg>
      <pc:sldChg chg="del">
        <pc:chgData name="Asbjørn Følstad" userId="a63435a9-beae-4df5-8fa8-8c9f8f4a2803" providerId="ADAL" clId="{F2817F71-3224-4AB3-8073-5988F8268DE0}" dt="2025-09-12T13:42:03.926" v="13" actId="47"/>
        <pc:sldMkLst>
          <pc:docMk/>
          <pc:sldMk cId="61138038" sldId="978"/>
        </pc:sldMkLst>
      </pc:sldChg>
      <pc:sldChg chg="del">
        <pc:chgData name="Asbjørn Følstad" userId="a63435a9-beae-4df5-8fa8-8c9f8f4a2803" providerId="ADAL" clId="{F2817F71-3224-4AB3-8073-5988F8268DE0}" dt="2025-09-12T13:42:05.381" v="15" actId="47"/>
        <pc:sldMkLst>
          <pc:docMk/>
          <pc:sldMk cId="2197174882" sldId="979"/>
        </pc:sldMkLst>
      </pc:sldChg>
      <pc:sldChg chg="del">
        <pc:chgData name="Asbjørn Følstad" userId="a63435a9-beae-4df5-8fa8-8c9f8f4a2803" providerId="ADAL" clId="{F2817F71-3224-4AB3-8073-5988F8268DE0}" dt="2025-09-12T13:42:08.068" v="16" actId="47"/>
        <pc:sldMkLst>
          <pc:docMk/>
          <pc:sldMk cId="3230359331" sldId="980"/>
        </pc:sldMkLst>
      </pc:sldChg>
      <pc:sldChg chg="del">
        <pc:chgData name="Asbjørn Følstad" userId="a63435a9-beae-4df5-8fa8-8c9f8f4a2803" providerId="ADAL" clId="{F2817F71-3224-4AB3-8073-5988F8268DE0}" dt="2025-09-12T13:42:44.893" v="18" actId="47"/>
        <pc:sldMkLst>
          <pc:docMk/>
          <pc:sldMk cId="1283867184" sldId="984"/>
        </pc:sldMkLst>
      </pc:sldChg>
      <pc:sldChg chg="del">
        <pc:chgData name="Asbjørn Følstad" userId="a63435a9-beae-4df5-8fa8-8c9f8f4a2803" providerId="ADAL" clId="{F2817F71-3224-4AB3-8073-5988F8268DE0}" dt="2025-09-12T13:42:44.893" v="18" actId="47"/>
        <pc:sldMkLst>
          <pc:docMk/>
          <pc:sldMk cId="887894374" sldId="985"/>
        </pc:sldMkLst>
      </pc:sldChg>
      <pc:sldChg chg="del">
        <pc:chgData name="Asbjørn Følstad" userId="a63435a9-beae-4df5-8fa8-8c9f8f4a2803" providerId="ADAL" clId="{F2817F71-3224-4AB3-8073-5988F8268DE0}" dt="2025-09-12T13:42:44.893" v="18" actId="47"/>
        <pc:sldMkLst>
          <pc:docMk/>
          <pc:sldMk cId="3395193892" sldId="986"/>
        </pc:sldMkLst>
      </pc:sldChg>
      <pc:sldChg chg="del">
        <pc:chgData name="Asbjørn Følstad" userId="a63435a9-beae-4df5-8fa8-8c9f8f4a2803" providerId="ADAL" clId="{F2817F71-3224-4AB3-8073-5988F8268DE0}" dt="2025-09-12T13:42:44.893" v="18" actId="47"/>
        <pc:sldMkLst>
          <pc:docMk/>
          <pc:sldMk cId="3716632175" sldId="987"/>
        </pc:sldMkLst>
      </pc:sldChg>
      <pc:sldChg chg="modAnim">
        <pc:chgData name="Asbjørn Følstad" userId="a63435a9-beae-4df5-8fa8-8c9f8f4a2803" providerId="ADAL" clId="{F2817F71-3224-4AB3-8073-5988F8268DE0}" dt="2025-09-12T13:42:38.637" v="17"/>
        <pc:sldMkLst>
          <pc:docMk/>
          <pc:sldMk cId="1535958240" sldId="989"/>
        </pc:sldMkLst>
      </pc:sldChg>
      <pc:sldChg chg="del">
        <pc:chgData name="Asbjørn Følstad" userId="a63435a9-beae-4df5-8fa8-8c9f8f4a2803" providerId="ADAL" clId="{F2817F71-3224-4AB3-8073-5988F8268DE0}" dt="2025-09-12T13:42:44.893" v="18" actId="47"/>
        <pc:sldMkLst>
          <pc:docMk/>
          <pc:sldMk cId="2135052292" sldId="990"/>
        </pc:sldMkLst>
      </pc:sldChg>
      <pc:sldChg chg="del">
        <pc:chgData name="Asbjørn Følstad" userId="a63435a9-beae-4df5-8fa8-8c9f8f4a2803" providerId="ADAL" clId="{F2817F71-3224-4AB3-8073-5988F8268DE0}" dt="2025-09-12T13:42:44.893" v="18" actId="47"/>
        <pc:sldMkLst>
          <pc:docMk/>
          <pc:sldMk cId="589947094" sldId="992"/>
        </pc:sldMkLst>
      </pc:sldChg>
      <pc:sldChg chg="del">
        <pc:chgData name="Asbjørn Følstad" userId="a63435a9-beae-4df5-8fa8-8c9f8f4a2803" providerId="ADAL" clId="{F2817F71-3224-4AB3-8073-5988F8268DE0}" dt="2025-09-12T13:43:07.365" v="19" actId="47"/>
        <pc:sldMkLst>
          <pc:docMk/>
          <pc:sldMk cId="1763363713" sldId="1212"/>
        </pc:sldMkLst>
      </pc:sldChg>
      <pc:sldChg chg="del">
        <pc:chgData name="Asbjørn Følstad" userId="a63435a9-beae-4df5-8fa8-8c9f8f4a2803" providerId="ADAL" clId="{F2817F71-3224-4AB3-8073-5988F8268DE0}" dt="2025-09-12T13:43:07.365" v="19" actId="47"/>
        <pc:sldMkLst>
          <pc:docMk/>
          <pc:sldMk cId="2969860128" sldId="1215"/>
        </pc:sldMkLst>
      </pc:sldChg>
      <pc:sldChg chg="del">
        <pc:chgData name="Asbjørn Følstad" userId="a63435a9-beae-4df5-8fa8-8c9f8f4a2803" providerId="ADAL" clId="{F2817F71-3224-4AB3-8073-5988F8268DE0}" dt="2025-09-12T13:43:07.365" v="19" actId="47"/>
        <pc:sldMkLst>
          <pc:docMk/>
          <pc:sldMk cId="1521135270" sldId="1348"/>
        </pc:sldMkLst>
      </pc:sldChg>
      <pc:sldChg chg="del">
        <pc:chgData name="Asbjørn Følstad" userId="a63435a9-beae-4df5-8fa8-8c9f8f4a2803" providerId="ADAL" clId="{F2817F71-3224-4AB3-8073-5988F8268DE0}" dt="2025-09-12T13:43:07.365" v="19" actId="47"/>
        <pc:sldMkLst>
          <pc:docMk/>
          <pc:sldMk cId="3340024682" sldId="1349"/>
        </pc:sldMkLst>
      </pc:sldChg>
      <pc:sldChg chg="del">
        <pc:chgData name="Asbjørn Følstad" userId="a63435a9-beae-4df5-8fa8-8c9f8f4a2803" providerId="ADAL" clId="{F2817F71-3224-4AB3-8073-5988F8268DE0}" dt="2025-09-12T13:42:44.893" v="18" actId="47"/>
        <pc:sldMkLst>
          <pc:docMk/>
          <pc:sldMk cId="3200699152" sldId="1350"/>
        </pc:sldMkLst>
      </pc:sldChg>
      <pc:sldChg chg="del">
        <pc:chgData name="Asbjørn Følstad" userId="a63435a9-beae-4df5-8fa8-8c9f8f4a2803" providerId="ADAL" clId="{F2817F71-3224-4AB3-8073-5988F8268DE0}" dt="2025-09-12T13:42:44.893" v="18" actId="47"/>
        <pc:sldMkLst>
          <pc:docMk/>
          <pc:sldMk cId="3389122266" sldId="1351"/>
        </pc:sldMkLst>
      </pc:sldChg>
      <pc:sldChg chg="del">
        <pc:chgData name="Asbjørn Følstad" userId="a63435a9-beae-4df5-8fa8-8c9f8f4a2803" providerId="ADAL" clId="{F2817F71-3224-4AB3-8073-5988F8268DE0}" dt="2025-09-12T13:43:07.365" v="19" actId="47"/>
        <pc:sldMkLst>
          <pc:docMk/>
          <pc:sldMk cId="63577774" sldId="1352"/>
        </pc:sldMkLst>
      </pc:sldChg>
      <pc:sldChg chg="del">
        <pc:chgData name="Asbjørn Følstad" userId="a63435a9-beae-4df5-8fa8-8c9f8f4a2803" providerId="ADAL" clId="{F2817F71-3224-4AB3-8073-5988F8268DE0}" dt="2025-09-12T13:43:07.365" v="19" actId="47"/>
        <pc:sldMkLst>
          <pc:docMk/>
          <pc:sldMk cId="3588682960" sldId="1356"/>
        </pc:sldMkLst>
      </pc:sldChg>
      <pc:sldChg chg="delSp modSp modAnim">
        <pc:chgData name="Asbjørn Følstad" userId="a63435a9-beae-4df5-8fa8-8c9f8f4a2803" providerId="ADAL" clId="{F2817F71-3224-4AB3-8073-5988F8268DE0}" dt="2025-09-12T13:45:10.171" v="26" actId="478"/>
        <pc:sldMkLst>
          <pc:docMk/>
          <pc:sldMk cId="1653095866" sldId="1357"/>
        </pc:sldMkLst>
        <pc:picChg chg="del mod">
          <ac:chgData name="Asbjørn Følstad" userId="a63435a9-beae-4df5-8fa8-8c9f8f4a2803" providerId="ADAL" clId="{F2817F71-3224-4AB3-8073-5988F8268DE0}" dt="2025-09-12T13:45:10.171" v="26" actId="478"/>
          <ac:picMkLst>
            <pc:docMk/>
            <pc:sldMk cId="1653095866" sldId="1357"/>
            <ac:picMk id="1026" creationId="{2F5588C7-80D6-4D5A-DB33-7BC3ED20158F}"/>
          </ac:picMkLst>
        </pc:picChg>
      </pc:sldChg>
      <pc:sldChg chg="del">
        <pc:chgData name="Asbjørn Følstad" userId="a63435a9-beae-4df5-8fa8-8c9f8f4a2803" providerId="ADAL" clId="{F2817F71-3224-4AB3-8073-5988F8268DE0}" dt="2025-09-12T13:42:04.385" v="14" actId="47"/>
        <pc:sldMkLst>
          <pc:docMk/>
          <pc:sldMk cId="920522278" sldId="1358"/>
        </pc:sldMkLst>
      </pc:sldChg>
      <pc:sldChg chg="del">
        <pc:chgData name="Asbjørn Følstad" userId="a63435a9-beae-4df5-8fa8-8c9f8f4a2803" providerId="ADAL" clId="{F2817F71-3224-4AB3-8073-5988F8268DE0}" dt="2025-09-12T13:43:07.365" v="19" actId="47"/>
        <pc:sldMkLst>
          <pc:docMk/>
          <pc:sldMk cId="1786531805" sldId="135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CAC034-CD78-49B0-BCA6-1A6DED00F801}" type="datetimeFigureOut">
              <a:rPr lang="en-GB" smtClean="0"/>
              <a:t>12/09/2025</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3E418-C684-4945-99FD-AD67B519583E}" type="slidenum">
              <a:rPr lang="en-GB" smtClean="0"/>
              <a:t>‹#›</a:t>
            </a:fld>
            <a:endParaRPr lang="en-GB"/>
          </a:p>
        </p:txBody>
      </p:sp>
    </p:spTree>
    <p:extLst>
      <p:ext uri="{BB962C8B-B14F-4D97-AF65-F5344CB8AC3E}">
        <p14:creationId xmlns:p14="http://schemas.microsoft.com/office/powerpoint/2010/main" val="1647407781"/>
      </p:ext>
    </p:extLst>
  </p:cSld>
  <p:clrMap bg1="lt1" tx1="dk1" bg2="lt2" tx2="dk2" accent1="accent1" accent2="accent2" accent3="accent3" accent4="accent4" accent5="accent5" accent6="accent6" hlink="hlink" folHlink="folHlink"/>
  <p:notesStyle>
    <a:lvl1pPr marL="0" algn="l" defTabSz="457154" rtl="0" eaLnBrk="1" latinLnBrk="0" hangingPunct="1">
      <a:defRPr sz="600" kern="1200">
        <a:solidFill>
          <a:schemeClr val="tx1"/>
        </a:solidFill>
        <a:latin typeface="+mn-lt"/>
        <a:ea typeface="+mn-ea"/>
        <a:cs typeface="+mn-cs"/>
      </a:defRPr>
    </a:lvl1pPr>
    <a:lvl2pPr marL="228577" algn="l" defTabSz="457154" rtl="0" eaLnBrk="1" latinLnBrk="0" hangingPunct="1">
      <a:defRPr sz="600" kern="1200">
        <a:solidFill>
          <a:schemeClr val="tx1"/>
        </a:solidFill>
        <a:latin typeface="+mn-lt"/>
        <a:ea typeface="+mn-ea"/>
        <a:cs typeface="+mn-cs"/>
      </a:defRPr>
    </a:lvl2pPr>
    <a:lvl3pPr marL="457154" algn="l" defTabSz="457154" rtl="0" eaLnBrk="1" latinLnBrk="0" hangingPunct="1">
      <a:defRPr sz="600" kern="1200">
        <a:solidFill>
          <a:schemeClr val="tx1"/>
        </a:solidFill>
        <a:latin typeface="+mn-lt"/>
        <a:ea typeface="+mn-ea"/>
        <a:cs typeface="+mn-cs"/>
      </a:defRPr>
    </a:lvl3pPr>
    <a:lvl4pPr marL="685731" algn="l" defTabSz="457154" rtl="0" eaLnBrk="1" latinLnBrk="0" hangingPunct="1">
      <a:defRPr sz="600" kern="1200">
        <a:solidFill>
          <a:schemeClr val="tx1"/>
        </a:solidFill>
        <a:latin typeface="+mn-lt"/>
        <a:ea typeface="+mn-ea"/>
        <a:cs typeface="+mn-cs"/>
      </a:defRPr>
    </a:lvl4pPr>
    <a:lvl5pPr marL="914309" algn="l" defTabSz="457154" rtl="0" eaLnBrk="1" latinLnBrk="0" hangingPunct="1">
      <a:defRPr sz="600" kern="1200">
        <a:solidFill>
          <a:schemeClr val="tx1"/>
        </a:solidFill>
        <a:latin typeface="+mn-lt"/>
        <a:ea typeface="+mn-ea"/>
        <a:cs typeface="+mn-cs"/>
      </a:defRPr>
    </a:lvl5pPr>
    <a:lvl6pPr marL="1142886" algn="l" defTabSz="457154" rtl="0" eaLnBrk="1" latinLnBrk="0" hangingPunct="1">
      <a:defRPr sz="600" kern="1200">
        <a:solidFill>
          <a:schemeClr val="tx1"/>
        </a:solidFill>
        <a:latin typeface="+mn-lt"/>
        <a:ea typeface="+mn-ea"/>
        <a:cs typeface="+mn-cs"/>
      </a:defRPr>
    </a:lvl6pPr>
    <a:lvl7pPr marL="1371462" algn="l" defTabSz="457154" rtl="0" eaLnBrk="1" latinLnBrk="0" hangingPunct="1">
      <a:defRPr sz="600" kern="1200">
        <a:solidFill>
          <a:schemeClr val="tx1"/>
        </a:solidFill>
        <a:latin typeface="+mn-lt"/>
        <a:ea typeface="+mn-ea"/>
        <a:cs typeface="+mn-cs"/>
      </a:defRPr>
    </a:lvl7pPr>
    <a:lvl8pPr marL="1600040" algn="l" defTabSz="457154" rtl="0" eaLnBrk="1" latinLnBrk="0" hangingPunct="1">
      <a:defRPr sz="600" kern="1200">
        <a:solidFill>
          <a:schemeClr val="tx1"/>
        </a:solidFill>
        <a:latin typeface="+mn-lt"/>
        <a:ea typeface="+mn-ea"/>
        <a:cs typeface="+mn-cs"/>
      </a:defRPr>
    </a:lvl8pPr>
    <a:lvl9pPr marL="1828617" algn="l" defTabSz="457154"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533E418-C684-4945-99FD-AD67B519583E}" type="slidenum">
              <a:rPr lang="en-GB" smtClean="0"/>
              <a:t>1</a:t>
            </a:fld>
            <a:endParaRPr lang="en-GB"/>
          </a:p>
        </p:txBody>
      </p:sp>
    </p:spTree>
    <p:extLst>
      <p:ext uri="{BB962C8B-B14F-4D97-AF65-F5344CB8AC3E}">
        <p14:creationId xmlns:p14="http://schemas.microsoft.com/office/powerpoint/2010/main" val="643744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nb-NO"/>
          </a:p>
        </p:txBody>
      </p:sp>
      <p:sp>
        <p:nvSpPr>
          <p:cNvPr id="4" name="Slide Number Placeholder 3"/>
          <p:cNvSpPr>
            <a:spLocks noGrp="1"/>
          </p:cNvSpPr>
          <p:nvPr>
            <p:ph type="sldNum" sz="quarter" idx="5"/>
          </p:nvPr>
        </p:nvSpPr>
        <p:spPr/>
        <p:txBody>
          <a:bodyPr/>
          <a:lstStyle/>
          <a:p>
            <a:fld id="{0533E418-C684-4945-99FD-AD67B519583E}" type="slidenum">
              <a:rPr lang="en-GB" smtClean="0"/>
              <a:t>6</a:t>
            </a:fld>
            <a:endParaRPr lang="en-GB"/>
          </a:p>
        </p:txBody>
      </p:sp>
    </p:spTree>
    <p:extLst>
      <p:ext uri="{BB962C8B-B14F-4D97-AF65-F5344CB8AC3E}">
        <p14:creationId xmlns:p14="http://schemas.microsoft.com/office/powerpoint/2010/main" val="2907446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a:t>Creative: </a:t>
            </a:r>
          </a:p>
          <a:p>
            <a:r>
              <a:rPr lang="en-US"/>
              <a:t>You are working for a footwear company in the unit developing new products. Generate ideas for a new shoe aimed at a specific market or sport that is underserved. Be creative and give at least ten ideas.</a:t>
            </a:r>
          </a:p>
          <a:p>
            <a:r>
              <a:rPr lang="en-US"/>
              <a:t>Come up with a list of steps needed to launch the product. Be concise but comprehensive.</a:t>
            </a:r>
          </a:p>
          <a:p>
            <a:r>
              <a:rPr lang="en-US"/>
              <a:t>Use your best knowledge to segment the footwear market by users. Develop a marketing slogan for each segment you are targeting.</a:t>
            </a:r>
          </a:p>
          <a:p>
            <a:r>
              <a:rPr lang="en-US"/>
              <a:t>Suggest three ways of testing whether your marketing slogan works well with the customers you have identified.</a:t>
            </a:r>
          </a:p>
          <a:p>
            <a:r>
              <a:rPr lang="en-US"/>
              <a:t>Write marketing copy for a press release of the product.</a:t>
            </a:r>
          </a:p>
          <a:p>
            <a:endParaRPr lang="en-US"/>
          </a:p>
          <a:p>
            <a:r>
              <a:rPr lang="en-US" b="1"/>
              <a:t>Business problem solving:</a:t>
            </a:r>
          </a:p>
          <a:p>
            <a:r>
              <a:rPr lang="en-US"/>
              <a:t>The CEO, Harold Van </a:t>
            </a:r>
            <a:r>
              <a:rPr lang="en-US" err="1"/>
              <a:t>Muylders</a:t>
            </a:r>
            <a:r>
              <a:rPr lang="en-US"/>
              <a:t>, of </a:t>
            </a:r>
            <a:r>
              <a:rPr lang="en-US" err="1"/>
              <a:t>Kleding</a:t>
            </a:r>
            <a:r>
              <a:rPr lang="en-US"/>
              <a:t> (a fictitious company) would like to understand the performance of the company’s three brands (</a:t>
            </a:r>
            <a:r>
              <a:rPr lang="en-US" err="1"/>
              <a:t>Kleding</a:t>
            </a:r>
            <a:r>
              <a:rPr lang="en-US"/>
              <a:t> Man, </a:t>
            </a:r>
            <a:r>
              <a:rPr lang="en-US" err="1"/>
              <a:t>Kleding</a:t>
            </a:r>
            <a:r>
              <a:rPr lang="en-US"/>
              <a:t> Woman, and </a:t>
            </a:r>
            <a:r>
              <a:rPr lang="en-US" err="1"/>
              <a:t>Kleding</a:t>
            </a:r>
            <a:r>
              <a:rPr lang="en-US"/>
              <a:t> Kids) to uncover deeper issues. Please find attached interviews from company insiders. In addition, the attached excel sheet provides financial data broken down by brands.</a:t>
            </a:r>
          </a:p>
          <a:p>
            <a:r>
              <a:rPr lang="en-US"/>
              <a:t>Using this information, if the CEO must pick one brand to focus on and invest in to drive revenue growth in the company, what brand should that be? What is the rationale for this choice? Please support your views with data and/or interview quotations</a:t>
            </a:r>
            <a:endParaRPr lang="nb-NO"/>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124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a:t>Sett inn </a:t>
            </a:r>
            <a:r>
              <a:rPr lang="en-GB" err="1"/>
              <a:t>bilde</a:t>
            </a:r>
            <a:r>
              <a:rPr lang="en-GB"/>
              <a:t> </a:t>
            </a:r>
            <a:r>
              <a:rPr lang="en-GB" err="1"/>
              <a:t>fra</a:t>
            </a:r>
            <a:r>
              <a:rPr lang="en-GB"/>
              <a:t> </a:t>
            </a:r>
            <a:r>
              <a:rPr lang="en-GB" err="1"/>
              <a:t>menyen</a:t>
            </a:r>
            <a:r>
              <a:rPr lang="en-GB"/>
              <a:t>:</a:t>
            </a:r>
            <a:br>
              <a:rPr lang="en-GB"/>
            </a:br>
            <a:r>
              <a:rPr lang="en-GB"/>
              <a:t>“Sett inn/insert” -&gt; “</a:t>
            </a:r>
            <a:r>
              <a:rPr lang="en-GB" err="1"/>
              <a:t>Bilde</a:t>
            </a:r>
            <a:r>
              <a:rPr lang="en-GB"/>
              <a:t>/Picture”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US"/>
              <a:t>Click to edit Master title style</a:t>
            </a:r>
            <a:endParaRPr lang="nb-NO"/>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nb-NO"/>
              <a:t>Ola Nordmann</a:t>
            </a:r>
          </a:p>
          <a:p>
            <a:pPr lvl="0"/>
            <a:r>
              <a:rPr lang="nb-NO" err="1"/>
              <a:t>Month</a:t>
            </a:r>
            <a:r>
              <a:rPr lang="nb-NO"/>
              <a:t> 2016</a:t>
            </a:r>
          </a:p>
        </p:txBody>
      </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r>
              <a:rPr lang="nb-NO"/>
              <a:t>Month 2016</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US"/>
              <a:t>Click to edit Master title style</a:t>
            </a:r>
            <a:endParaRPr lang="nb-NO"/>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nb-NO"/>
              <a:t>Ola Nordmann</a:t>
            </a:r>
          </a:p>
          <a:p>
            <a:pPr lvl="0"/>
            <a:r>
              <a:rPr lang="nb-NO" err="1"/>
              <a:t>Month</a:t>
            </a:r>
            <a:r>
              <a:rPr lang="nb-NO"/>
              <a:t> 2016</a:t>
            </a:r>
          </a:p>
        </p:txBody>
      </p:sp>
    </p:spTree>
    <p:extLst>
      <p:ext uri="{BB962C8B-B14F-4D97-AF65-F5344CB8AC3E}">
        <p14:creationId xmlns:p14="http://schemas.microsoft.com/office/powerpoint/2010/main" val="26313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2" y="1883324"/>
            <a:ext cx="9001711" cy="3049624"/>
          </a:xfrm>
          <a:noFill/>
        </p:spPr>
        <p:txBody>
          <a:bodyPr tIns="360072" bIns="0" anchor="t">
            <a:normAutofit/>
          </a:bodyPr>
          <a:lstStyle>
            <a:lvl1pPr>
              <a:lnSpc>
                <a:spcPct val="70000"/>
              </a:lnSpc>
              <a:defRPr sz="8100" cap="all" baseline="0"/>
            </a:lvl1pPr>
          </a:lstStyle>
          <a:p>
            <a:r>
              <a:rPr lang="en-US"/>
              <a:t>Click to edit Master title style</a:t>
            </a:r>
            <a:endParaRPr lang="nb-NO"/>
          </a:p>
        </p:txBody>
      </p:sp>
      <p:sp>
        <p:nvSpPr>
          <p:cNvPr id="3" name="Plassholder for tekst 2"/>
          <p:cNvSpPr>
            <a:spLocks noGrp="1"/>
          </p:cNvSpPr>
          <p:nvPr>
            <p:ph type="body" idx="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US"/>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Tree>
    <p:extLst>
      <p:ext uri="{BB962C8B-B14F-4D97-AF65-F5344CB8AC3E}">
        <p14:creationId xmlns:p14="http://schemas.microsoft.com/office/powerpoint/2010/main" val="258411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8" name="Tittel 7"/>
          <p:cNvSpPr>
            <a:spLocks noGrp="1"/>
          </p:cNvSpPr>
          <p:nvPr>
            <p:ph type="title"/>
          </p:nvPr>
        </p:nvSpPr>
        <p:spPr>
          <a:xfrm>
            <a:off x="6715276" y="920493"/>
            <a:ext cx="4986948" cy="1319077"/>
          </a:xfrm>
          <a:blipFill dpi="0" rotWithShape="1">
            <a:blip r:embed="rId2"/>
            <a:srcRect/>
            <a:tile tx="0" ty="0" sx="100000" sy="100000" flip="none" algn="bl"/>
          </a:blipFill>
        </p:spPr>
        <p:txBody>
          <a:bodyPr/>
          <a:lstStyle>
            <a:lvl1pPr>
              <a:lnSpc>
                <a:spcPct val="80000"/>
              </a:lnSpc>
              <a:defRPr/>
            </a:lvl1pPr>
          </a:lstStyle>
          <a:p>
            <a:r>
              <a:rPr lang="en-US"/>
              <a:t>Click to edit Master title style</a:t>
            </a:r>
            <a:endParaRPr lang="en-GB"/>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US"/>
              <a:t>Click icon to add picture</a:t>
            </a:r>
            <a:endParaRPr lang="en-GB"/>
          </a:p>
        </p:txBody>
      </p:sp>
      <p:sp>
        <p:nvSpPr>
          <p:cNvPr id="3" name="Plassholder for dato 2"/>
          <p:cNvSpPr>
            <a:spLocks noGrp="1"/>
          </p:cNvSpPr>
          <p:nvPr>
            <p:ph type="dt" sz="half" idx="15"/>
          </p:nvPr>
        </p:nvSpPr>
        <p:spPr/>
        <p:txBody>
          <a:bodyPr/>
          <a:lstStyle/>
          <a:p>
            <a:r>
              <a:rPr lang="nb-NO"/>
              <a:t>Month 2016</a:t>
            </a:r>
          </a:p>
        </p:txBody>
      </p:sp>
      <p:sp>
        <p:nvSpPr>
          <p:cNvPr id="5" name="Plassholder for bunntekst 4"/>
          <p:cNvSpPr>
            <a:spLocks noGrp="1"/>
          </p:cNvSpPr>
          <p:nvPr>
            <p:ph type="ftr" sz="quarter" idx="16"/>
          </p:nvPr>
        </p:nvSpPr>
        <p:spPr/>
        <p:txBody>
          <a:bodyPr/>
          <a:lstStyle/>
          <a:p>
            <a:endParaRPr lang="nb-NO"/>
          </a:p>
        </p:txBody>
      </p:sp>
      <p:sp>
        <p:nvSpPr>
          <p:cNvPr id="6" name="Plassholder for lysbildenummer 5"/>
          <p:cNvSpPr>
            <a:spLocks noGrp="1"/>
          </p:cNvSpPr>
          <p:nvPr>
            <p:ph type="sldNum" sz="quarter" idx="17"/>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14295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US"/>
              <a:t>Click icon to add picture</a:t>
            </a:r>
            <a:endParaRPr lang="en-GB"/>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8" name="Tittel 7"/>
          <p:cNvSpPr>
            <a:spLocks noGrp="1"/>
          </p:cNvSpPr>
          <p:nvPr>
            <p:ph type="title"/>
          </p:nvPr>
        </p:nvSpPr>
        <p:spPr>
          <a:xfrm>
            <a:off x="954182" y="920493"/>
            <a:ext cx="4742139" cy="1319077"/>
          </a:xfrm>
          <a:blipFill dpi="0" rotWithShape="1">
            <a:blip r:embed="rId2"/>
            <a:srcRect/>
            <a:tile tx="0" ty="0" sx="100000" sy="100000" flip="none" algn="bl"/>
          </a:blipFill>
        </p:spPr>
        <p:txBody>
          <a:bodyPr/>
          <a:lstStyle>
            <a:lvl1pPr>
              <a:lnSpc>
                <a:spcPct val="80000"/>
              </a:lnSpc>
              <a:defRPr/>
            </a:lvl1pPr>
          </a:lstStyle>
          <a:p>
            <a:r>
              <a:rPr lang="en-US"/>
              <a:t>Click to edit Master title style</a:t>
            </a:r>
            <a:endParaRPr lang="en-GB"/>
          </a:p>
        </p:txBody>
      </p:sp>
      <p:sp>
        <p:nvSpPr>
          <p:cNvPr id="3" name="Plassholder for dato 2"/>
          <p:cNvSpPr>
            <a:spLocks noGrp="1"/>
          </p:cNvSpPr>
          <p:nvPr>
            <p:ph type="dt" sz="half" idx="15"/>
          </p:nvPr>
        </p:nvSpPr>
        <p:spPr/>
        <p:txBody>
          <a:bodyPr/>
          <a:lstStyle/>
          <a:p>
            <a:r>
              <a:rPr lang="nb-NO"/>
              <a:t>Month 2016</a:t>
            </a:r>
          </a:p>
        </p:txBody>
      </p:sp>
      <p:sp>
        <p:nvSpPr>
          <p:cNvPr id="5" name="Plassholder for bunntekst 4"/>
          <p:cNvSpPr>
            <a:spLocks noGrp="1"/>
          </p:cNvSpPr>
          <p:nvPr>
            <p:ph type="ftr" sz="quarter" idx="16"/>
          </p:nvPr>
        </p:nvSpPr>
        <p:spPr/>
        <p:txBody>
          <a:bodyPr/>
          <a:lstStyle/>
          <a:p>
            <a:endParaRPr lang="nb-NO"/>
          </a:p>
        </p:txBody>
      </p:sp>
      <p:sp>
        <p:nvSpPr>
          <p:cNvPr id="6" name="Plassholder for lysbildenummer 5"/>
          <p:cNvSpPr>
            <a:spLocks noGrp="1"/>
          </p:cNvSpPr>
          <p:nvPr>
            <p:ph type="sldNum" sz="quarter" idx="17"/>
          </p:nvPr>
        </p:nvSpPr>
        <p:spPr/>
        <p:txBody>
          <a:bodyPr/>
          <a:lstStyle/>
          <a:p>
            <a:fld id="{5751DFAA-887F-4071-8EAD-E8CA316FCF06}" type="slidenum">
              <a:rPr lang="nb-NO" smtClean="0"/>
              <a:pPr/>
              <a:t>‹#›</a:t>
            </a:fld>
            <a:endParaRPr lang="nb-NO"/>
          </a:p>
        </p:txBody>
      </p:sp>
      <p:sp>
        <p:nvSpPr>
          <p:cNvPr id="10" name="smartart"/>
          <p:cNvSpPr>
            <a:spLocks noGrp="1"/>
          </p:cNvSpPr>
          <p:nvPr>
            <p:ph type="dgm" sz="quarter" idx="20" hasCustomPrompt="1"/>
          </p:nvPr>
        </p:nvSpPr>
        <p:spPr>
          <a:xfrm>
            <a:off x="10793052" y="6255782"/>
            <a:ext cx="981186" cy="214227"/>
          </a:xfrm>
          <a:prstGeom prst="rect">
            <a:avLst/>
          </a:prstGeom>
          <a:blipFill>
            <a:blip r:embed="rId3"/>
            <a:stretch>
              <a:fillRect/>
            </a:stretch>
          </a:blipFill>
        </p:spPr>
        <p:txBody>
          <a:bodyPr lIns="0" tIns="0" rIns="0" bIns="0"/>
          <a:lstStyle>
            <a:lvl1pPr marL="0" indent="0">
              <a:buNone/>
              <a:defRPr sz="100" baseline="0"/>
            </a:lvl1pPr>
          </a:lstStyle>
          <a:p>
            <a:r>
              <a:rPr lang="en-GB" sz="100"/>
              <a:t> </a:t>
            </a:r>
            <a:endParaRPr lang="en-GB"/>
          </a:p>
        </p:txBody>
      </p:sp>
      <p:pic>
        <p:nvPicPr>
          <p:cNvPr id="11"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32334733"/>
      </p:ext>
    </p:extLst>
  </p:cSld>
  <p:clrMapOvr>
    <a:masterClrMapping/>
  </p:clrMapOvr>
  <p:extLst>
    <p:ext uri="{DCECCB84-F9BA-43D5-87BE-67443E8EF086}">
      <p15:sldGuideLst xmlns:p15="http://schemas.microsoft.com/office/powerpoint/2012/main">
        <p15:guide id="1" pos="119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US"/>
              <a:t>Click icon to add picture</a:t>
            </a:r>
            <a:endParaRPr lang="en-GB"/>
          </a:p>
        </p:txBody>
      </p:sp>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5"/>
          </p:nvPr>
        </p:nvSpPr>
        <p:spPr/>
        <p:txBody>
          <a:bodyPr/>
          <a:lstStyle/>
          <a:p>
            <a:r>
              <a:rPr lang="nb-NO"/>
              <a:t>Month 2016</a:t>
            </a:r>
          </a:p>
        </p:txBody>
      </p:sp>
      <p:sp>
        <p:nvSpPr>
          <p:cNvPr id="4" name="Plassholder for bunntekst 3"/>
          <p:cNvSpPr>
            <a:spLocks noGrp="1"/>
          </p:cNvSpPr>
          <p:nvPr>
            <p:ph type="ftr" sz="quarter" idx="16"/>
          </p:nvPr>
        </p:nvSpPr>
        <p:spPr/>
        <p:txBody>
          <a:bodyPr/>
          <a:lstStyle/>
          <a:p>
            <a:endParaRPr lang="nb-NO"/>
          </a:p>
        </p:txBody>
      </p:sp>
      <p:sp>
        <p:nvSpPr>
          <p:cNvPr id="5" name="Plassholder for lysbildenummer 4"/>
          <p:cNvSpPr>
            <a:spLocks noGrp="1"/>
          </p:cNvSpPr>
          <p:nvPr>
            <p:ph type="sldNum" sz="quarter" idx="17"/>
          </p:nvPr>
        </p:nvSpPr>
        <p:spPr/>
        <p:txBody>
          <a:bodyPr/>
          <a:lstStyle/>
          <a:p>
            <a:fld id="{5751DFAA-887F-4071-8EAD-E8CA316FCF06}" type="slidenum">
              <a:rPr lang="nb-NO" smtClean="0"/>
              <a:pPr/>
              <a:t>‹#›</a:t>
            </a:fld>
            <a:endParaRPr lang="nb-NO"/>
          </a:p>
        </p:txBody>
      </p:sp>
      <p:sp>
        <p:nvSpPr>
          <p:cNvPr id="13" name="smartart"/>
          <p:cNvSpPr>
            <a:spLocks noGrp="1"/>
          </p:cNvSpPr>
          <p:nvPr>
            <p:ph type="dgm" sz="quarter" idx="20"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a:t> </a:t>
            </a:r>
            <a:endParaRPr lang="en-GB"/>
          </a:p>
        </p:txBody>
      </p:sp>
      <p:pic>
        <p:nvPicPr>
          <p:cNvPr id="14"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62783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5635071" y="2700338"/>
            <a:ext cx="4320821" cy="3420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r>
              <a:rPr lang="nb-NO"/>
              <a:t>Month 2016</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13274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US"/>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US"/>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r>
              <a:rPr lang="nb-NO"/>
              <a:t>Month 2016</a:t>
            </a:r>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84663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r>
              <a:rPr lang="nb-NO"/>
              <a:t>Month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nb-NO"/>
              <a:t>Month 2016</a:t>
            </a:r>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9" name="Tittel 1"/>
          <p:cNvSpPr>
            <a:spLocks noGrp="1"/>
          </p:cNvSpPr>
          <p:nvPr>
            <p:ph type="title"/>
          </p:nvPr>
        </p:nvSpPr>
        <p:spPr>
          <a:xfrm>
            <a:off x="954182" y="1883324"/>
            <a:ext cx="9001711" cy="3049624"/>
          </a:xfrm>
          <a:noFill/>
        </p:spPr>
        <p:txBody>
          <a:bodyPr tIns="360072" bIns="0" anchor="t">
            <a:normAutofit/>
          </a:bodyPr>
          <a:lstStyle>
            <a:lvl1pPr>
              <a:lnSpc>
                <a:spcPct val="70000"/>
              </a:lnSpc>
              <a:defRPr sz="8100" cap="all" baseline="0"/>
            </a:lvl1pPr>
          </a:lstStyle>
          <a:p>
            <a:r>
              <a:rPr lang="nb-NO"/>
              <a:t>Klikk for å redigere tittelstil</a:t>
            </a:r>
          </a:p>
        </p:txBody>
      </p:sp>
      <p:sp>
        <p:nvSpPr>
          <p:cNvPr id="11" name="Plassholder for tekst 2"/>
          <p:cNvSpPr>
            <a:spLocks noGrp="1"/>
          </p:cNvSpPr>
          <p:nvPr>
            <p:ph type="body" idx="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3295002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r>
              <a:rPr lang="nb-NO"/>
              <a:t>Month 2016</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869758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7"/>
          <p:cNvSpPr>
            <a:spLocks noGrp="1"/>
          </p:cNvSpPr>
          <p:nvPr>
            <p:ph type="title"/>
          </p:nvPr>
        </p:nvSpPr>
        <p:spPr>
          <a:xfrm>
            <a:off x="6715276" y="920493"/>
            <a:ext cx="4986948" cy="1319077"/>
          </a:xfrm>
        </p:spPr>
        <p:txBody>
          <a:bodyPr/>
          <a:lstStyle>
            <a:lvl1pPr>
              <a:lnSpc>
                <a:spcPct val="80000"/>
              </a:lnSpc>
              <a:defRPr/>
            </a:lvl1pPr>
          </a:lstStyle>
          <a:p>
            <a:r>
              <a:rPr lang="nb-NO"/>
              <a:t>Klikk for å redigere tittelstil</a:t>
            </a:r>
            <a:endParaRPr lang="en-GB"/>
          </a:p>
        </p:txBody>
      </p:sp>
      <p:sp>
        <p:nvSpPr>
          <p:cNvPr id="2" name="Plassholder for bilde 1"/>
          <p:cNvSpPr>
            <a:spLocks noGrp="1"/>
          </p:cNvSpPr>
          <p:nvPr>
            <p:ph type="pic" sz="quarter" idx="13"/>
          </p:nvPr>
        </p:nvSpPr>
        <p:spPr>
          <a:xfrm>
            <a:off x="0" y="0"/>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3" name="Plassholder for dato 2"/>
          <p:cNvSpPr>
            <a:spLocks noGrp="1"/>
          </p:cNvSpPr>
          <p:nvPr>
            <p:ph type="dt" sz="half" idx="16"/>
          </p:nvPr>
        </p:nvSpPr>
        <p:spPr/>
        <p:txBody>
          <a:bodyPr/>
          <a:lstStyle/>
          <a:p>
            <a:r>
              <a:rPr lang="nb-NO"/>
              <a:t>Month 2016</a:t>
            </a:r>
          </a:p>
        </p:txBody>
      </p:sp>
      <p:sp>
        <p:nvSpPr>
          <p:cNvPr id="5" name="Plassholder for bunntekst 4"/>
          <p:cNvSpPr>
            <a:spLocks noGrp="1"/>
          </p:cNvSpPr>
          <p:nvPr>
            <p:ph type="ftr" sz="quarter" idx="17"/>
          </p:nvPr>
        </p:nvSpPr>
        <p:spPr/>
        <p:txBody>
          <a:bodyPr/>
          <a:lstStyle/>
          <a:p>
            <a:endParaRPr lang="nb-NO"/>
          </a:p>
        </p:txBody>
      </p:sp>
      <p:sp>
        <p:nvSpPr>
          <p:cNvPr id="7" name="Plassholder for lysbildenummer 6"/>
          <p:cNvSpPr>
            <a:spLocks noGrp="1"/>
          </p:cNvSpPr>
          <p:nvPr>
            <p:ph type="sldNum" sz="quarter" idx="18"/>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3454048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965263" y="2700338"/>
            <a:ext cx="4654854" cy="3420428"/>
          </a:xfrm>
        </p:spPr>
        <p:txBody>
          <a:bodyPr>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7"/>
          <p:cNvSpPr>
            <a:spLocks noGrp="1"/>
          </p:cNvSpPr>
          <p:nvPr>
            <p:ph type="title"/>
          </p:nvPr>
        </p:nvSpPr>
        <p:spPr>
          <a:xfrm>
            <a:off x="965264" y="920493"/>
            <a:ext cx="4654853" cy="1319077"/>
          </a:xfrm>
        </p:spPr>
        <p:txBody>
          <a:bodyPr/>
          <a:lstStyle>
            <a:lvl1pPr>
              <a:lnSpc>
                <a:spcPct val="80000"/>
              </a:lnSpc>
              <a:defRPr/>
            </a:lvl1pPr>
          </a:lstStyle>
          <a:p>
            <a:r>
              <a:rPr lang="nb-NO"/>
              <a:t>Klikk for å redigere tittelstil</a:t>
            </a:r>
            <a:endParaRPr lang="en-GB"/>
          </a:p>
        </p:txBody>
      </p:sp>
      <p:sp>
        <p:nvSpPr>
          <p:cNvPr id="3" name="Plassholder for dato 2"/>
          <p:cNvSpPr>
            <a:spLocks noGrp="1"/>
          </p:cNvSpPr>
          <p:nvPr>
            <p:ph type="dt" sz="half" idx="16"/>
          </p:nvPr>
        </p:nvSpPr>
        <p:spPr/>
        <p:txBody>
          <a:bodyPr/>
          <a:lstStyle/>
          <a:p>
            <a:r>
              <a:rPr lang="nb-NO"/>
              <a:t>Month 2016</a:t>
            </a:r>
          </a:p>
        </p:txBody>
      </p:sp>
      <p:sp>
        <p:nvSpPr>
          <p:cNvPr id="5" name="Plassholder for bunntekst 4"/>
          <p:cNvSpPr>
            <a:spLocks noGrp="1"/>
          </p:cNvSpPr>
          <p:nvPr>
            <p:ph type="ftr" sz="quarter" idx="17"/>
          </p:nvPr>
        </p:nvSpPr>
        <p:spPr/>
        <p:txBody>
          <a:bodyPr/>
          <a:lstStyle/>
          <a:p>
            <a:endParaRPr lang="nb-NO"/>
          </a:p>
        </p:txBody>
      </p:sp>
      <p:sp>
        <p:nvSpPr>
          <p:cNvPr id="7" name="Plassholder for lysbildenummer 6"/>
          <p:cNvSpPr>
            <a:spLocks noGrp="1"/>
          </p:cNvSpPr>
          <p:nvPr>
            <p:ph type="sldNum" sz="quarter" idx="18"/>
          </p:nvPr>
        </p:nvSpPr>
        <p:spPr/>
        <p:txBody>
          <a:bodyPr/>
          <a:lstStyle/>
          <a:p>
            <a:fld id="{5751DFAA-887F-4071-8EAD-E8CA316FCF06}" type="slidenum">
              <a:rPr lang="nb-NO" smtClean="0"/>
              <a:pPr/>
              <a:t>‹#›</a:t>
            </a:fld>
            <a:endParaRPr lang="nb-NO"/>
          </a:p>
        </p:txBody>
      </p:sp>
      <p:sp>
        <p:nvSpPr>
          <p:cNvPr id="9" name="Plassholder for bilde 1"/>
          <p:cNvSpPr>
            <a:spLocks noGrp="1"/>
          </p:cNvSpPr>
          <p:nvPr>
            <p:ph type="pic" sz="quarter" idx="13"/>
          </p:nvPr>
        </p:nvSpPr>
        <p:spPr>
          <a:xfrm>
            <a:off x="6092440" y="-858"/>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10"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a:t> </a:t>
            </a:r>
            <a:endParaRPr lang="en-GB"/>
          </a:p>
        </p:txBody>
      </p:sp>
      <p:pic>
        <p:nvPicPr>
          <p:cNvPr id="11"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933194907"/>
      </p:ext>
    </p:extLst>
  </p:cSld>
  <p:clrMapOvr>
    <a:masterClrMapping/>
  </p:clrMapOvr>
  <p:extLst>
    <p:ext uri="{DCECCB84-F9BA-43D5-87BE-67443E8EF086}">
      <p15:sldGuideLst xmlns:p15="http://schemas.microsoft.com/office/powerpoint/2012/main">
        <p15:guide id="1" pos="121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tx2">
              <a:lumMod val="50000"/>
            </a:schemeClr>
          </a:solidFill>
        </p:spPr>
        <p:txBody>
          <a:bodyPr tIns="2880576" anchor="t" anchorCtr="1">
            <a:normAutofit/>
          </a:bodyPr>
          <a:lstStyle>
            <a:lvl1pPr marL="0" indent="0">
              <a:buNone/>
              <a:defRPr sz="1500"/>
            </a:lvl1pPr>
          </a:lstStyle>
          <a:p>
            <a:endParaRPr lang="en-GB"/>
          </a:p>
        </p:txBody>
      </p:sp>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5"/>
          </p:nvPr>
        </p:nvSpPr>
        <p:spPr/>
        <p:txBody>
          <a:bodyPr/>
          <a:lstStyle/>
          <a:p>
            <a:r>
              <a:rPr lang="nb-NO"/>
              <a:t>Month 2016</a:t>
            </a:r>
          </a:p>
        </p:txBody>
      </p:sp>
      <p:sp>
        <p:nvSpPr>
          <p:cNvPr id="4" name="Plassholder for bunntekst 3"/>
          <p:cNvSpPr>
            <a:spLocks noGrp="1"/>
          </p:cNvSpPr>
          <p:nvPr>
            <p:ph type="ftr" sz="quarter" idx="16"/>
          </p:nvPr>
        </p:nvSpPr>
        <p:spPr/>
        <p:txBody>
          <a:bodyPr/>
          <a:lstStyle/>
          <a:p>
            <a:endParaRPr lang="nb-NO"/>
          </a:p>
        </p:txBody>
      </p:sp>
      <p:sp>
        <p:nvSpPr>
          <p:cNvPr id="5" name="Plassholder for lysbildenummer 4"/>
          <p:cNvSpPr>
            <a:spLocks noGrp="1"/>
          </p:cNvSpPr>
          <p:nvPr>
            <p:ph type="sldNum" sz="quarter" idx="17"/>
          </p:nvPr>
        </p:nvSpPr>
        <p:spPr/>
        <p:txBody>
          <a:bodyPr/>
          <a:lstStyle/>
          <a:p>
            <a:fld id="{5751DFAA-887F-4071-8EAD-E8CA316FCF06}" type="slidenum">
              <a:rPr lang="nb-NO" smtClean="0"/>
              <a:pPr/>
              <a:t>‹#›</a:t>
            </a:fld>
            <a:endParaRPr lang="nb-NO"/>
          </a:p>
        </p:txBody>
      </p:sp>
      <p:sp>
        <p:nvSpPr>
          <p:cNvPr id="12"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a:t> </a:t>
            </a:r>
            <a:endParaRPr lang="en-GB"/>
          </a:p>
        </p:txBody>
      </p:sp>
      <p:pic>
        <p:nvPicPr>
          <p:cNvPr id="13"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4"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585981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5635070" y="2700338"/>
            <a:ext cx="4320821" cy="342042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r>
              <a:rPr lang="nb-NO"/>
              <a:t>Month 2016</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2" name="Tittel 1"/>
          <p:cNvSpPr>
            <a:spLocks noGrp="1"/>
          </p:cNvSpPr>
          <p:nvPr>
            <p:ph type="title"/>
          </p:nvPr>
        </p:nvSpPr>
        <p:spPr/>
        <p:txBody>
          <a:bodyPr/>
          <a:lstStyle/>
          <a:p>
            <a:r>
              <a:rPr lang="nb-NO"/>
              <a:t>Klikk for å redigere tittelstil</a:t>
            </a:r>
            <a:endParaRPr lang="en-GB"/>
          </a:p>
        </p:txBody>
      </p:sp>
    </p:spTree>
    <p:extLst>
      <p:ext uri="{BB962C8B-B14F-4D97-AF65-F5344CB8AC3E}">
        <p14:creationId xmlns:p14="http://schemas.microsoft.com/office/powerpoint/2010/main" val="1203240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954181" y="3285410"/>
            <a:ext cx="4320821" cy="283535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5635070"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5635070" y="3285410"/>
            <a:ext cx="4320821" cy="283535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r>
              <a:rPr lang="nb-NO"/>
              <a:t>Month 2016</a:t>
            </a:r>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nb-NO"/>
              <a:t>Klikk for å redigere tittelstil</a:t>
            </a:r>
            <a:endParaRPr lang="en-GB"/>
          </a:p>
        </p:txBody>
      </p:sp>
    </p:spTree>
    <p:extLst>
      <p:ext uri="{BB962C8B-B14F-4D97-AF65-F5344CB8AC3E}">
        <p14:creationId xmlns:p14="http://schemas.microsoft.com/office/powerpoint/2010/main" val="27145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vslutningsslide">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4" name="TekstSylinder 3"/>
          <p:cNvSpPr txBox="1"/>
          <p:nvPr userDrawn="1"/>
        </p:nvSpPr>
        <p:spPr>
          <a:xfrm>
            <a:off x="1274052" y="3605753"/>
            <a:ext cx="9510538" cy="452337"/>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err="1">
                <a:ln>
                  <a:noFill/>
                </a:ln>
                <a:solidFill>
                  <a:srgbClr val="FFFFFF"/>
                </a:solidFill>
                <a:effectLst/>
                <a:uLnTx/>
                <a:uFillTx/>
                <a:latin typeface="+mn-lt"/>
                <a:ea typeface="+mn-ea"/>
                <a:cs typeface="+mn-cs"/>
              </a:rPr>
              <a:t>Teknologi</a:t>
            </a:r>
            <a:r>
              <a:rPr kumimoji="0" lang="en-GB" sz="2400" b="0" i="0" u="none" strike="noStrike" kern="1200" cap="none" spc="0" normalizeH="0" baseline="0" noProof="0">
                <a:ln>
                  <a:noFill/>
                </a:ln>
                <a:solidFill>
                  <a:srgbClr val="FFFFFF"/>
                </a:solidFill>
                <a:effectLst/>
                <a:uLnTx/>
                <a:uFillTx/>
                <a:latin typeface="+mn-lt"/>
                <a:ea typeface="+mn-ea"/>
                <a:cs typeface="+mn-cs"/>
              </a:rPr>
              <a:t> for et </a:t>
            </a:r>
            <a:r>
              <a:rPr kumimoji="0" lang="en-GB" sz="2400" b="0" i="0" u="none" strike="noStrike" kern="1200" cap="none" spc="0" normalizeH="0" baseline="0" noProof="0" err="1">
                <a:ln>
                  <a:noFill/>
                </a:ln>
                <a:solidFill>
                  <a:srgbClr val="FFFFFF"/>
                </a:solidFill>
                <a:effectLst/>
                <a:uLnTx/>
                <a:uFillTx/>
                <a:latin typeface="+mn-lt"/>
                <a:ea typeface="+mn-ea"/>
                <a:cs typeface="+mn-cs"/>
              </a:rPr>
              <a:t>bedre</a:t>
            </a:r>
            <a:r>
              <a:rPr kumimoji="0" lang="en-GB" sz="2400" b="0" i="0" u="none" strike="noStrike" kern="1200" cap="none" spc="0" normalizeH="0" baseline="0" noProof="0">
                <a:ln>
                  <a:noFill/>
                </a:ln>
                <a:solidFill>
                  <a:srgbClr val="FFFFFF"/>
                </a:solidFill>
                <a:effectLst/>
                <a:uLnTx/>
                <a:uFillTx/>
                <a:latin typeface="+mn-lt"/>
                <a:ea typeface="+mn-ea"/>
                <a:cs typeface="+mn-cs"/>
              </a:rPr>
              <a:t> </a:t>
            </a:r>
            <a:r>
              <a:rPr kumimoji="0" lang="en-GB" sz="2400" b="0" i="0" u="none" strike="noStrike" kern="1200" cap="none" spc="0" normalizeH="0" baseline="0" noProof="0" err="1">
                <a:ln>
                  <a:noFill/>
                </a:ln>
                <a:solidFill>
                  <a:srgbClr val="FFFFFF"/>
                </a:solidFill>
                <a:effectLst/>
                <a:uLnTx/>
                <a:uFillTx/>
                <a:latin typeface="+mn-lt"/>
                <a:ea typeface="+mn-ea"/>
                <a:cs typeface="+mn-cs"/>
              </a:rPr>
              <a:t>samfunn</a:t>
            </a:r>
            <a:endParaRPr lang="nb-NO" sz="1799"/>
          </a:p>
        </p:txBody>
      </p:sp>
    </p:spTree>
    <p:extLst>
      <p:ext uri="{BB962C8B-B14F-4D97-AF65-F5344CB8AC3E}">
        <p14:creationId xmlns:p14="http://schemas.microsoft.com/office/powerpoint/2010/main" val="1300028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vslutningsslide engelsk">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10" name="TekstSylinder 9"/>
          <p:cNvSpPr txBox="1"/>
          <p:nvPr userDrawn="1"/>
        </p:nvSpPr>
        <p:spPr>
          <a:xfrm>
            <a:off x="1274052" y="3605754"/>
            <a:ext cx="9510538" cy="729430"/>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FFFFFF"/>
                </a:solidFill>
                <a:effectLst/>
                <a:uLnTx/>
                <a:uFillTx/>
                <a:latin typeface="+mn-lt"/>
                <a:ea typeface="+mn-ea"/>
                <a:cs typeface="+mn-cs"/>
              </a:rPr>
              <a:t>Technology for a better society</a:t>
            </a:r>
          </a:p>
          <a:p>
            <a:endParaRPr lang="nb-NO" sz="1799"/>
          </a:p>
        </p:txBody>
      </p:sp>
    </p:spTree>
    <p:extLst>
      <p:ext uri="{BB962C8B-B14F-4D97-AF65-F5344CB8AC3E}">
        <p14:creationId xmlns:p14="http://schemas.microsoft.com/office/powerpoint/2010/main" val="3891770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Only" preserve="1">
  <p:cSld name="Agenda">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r>
              <a:rPr lang="nb-NO" err="1"/>
              <a:t>Month</a:t>
            </a:r>
            <a:r>
              <a:rPr lang="nb-NO"/>
              <a:t>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grpSp>
        <p:nvGrpSpPr>
          <p:cNvPr id="6" name="AGENDA" hidden="1"/>
          <p:cNvGrpSpPr/>
          <p:nvPr userDrawn="1"/>
        </p:nvGrpSpPr>
        <p:grpSpPr>
          <a:xfrm>
            <a:off x="3160200" y="1"/>
            <a:ext cx="5871600" cy="647304"/>
            <a:chOff x="3160200" y="1"/>
            <a:chExt cx="5871600" cy="647304"/>
          </a:xfrm>
        </p:grpSpPr>
        <p:sp>
          <p:nvSpPr>
            <p:cNvPr id="7" name="TXTBOKS"/>
            <p:cNvSpPr/>
            <p:nvPr userDrawn="1"/>
          </p:nvSpPr>
          <p:spPr>
            <a:xfrm>
              <a:off x="3160200" y="1"/>
              <a:ext cx="5871600" cy="622878"/>
            </a:xfrm>
            <a:prstGeom prst="rect">
              <a:avLst/>
            </a:prstGeom>
            <a:solidFill>
              <a:srgbClr val="1A466E"/>
            </a:solidFill>
            <a:ln w="72000">
              <a:noFill/>
            </a:ln>
          </p:spPr>
          <p:style>
            <a:lnRef idx="2">
              <a:schemeClr val="accent1">
                <a:shade val="50000"/>
              </a:schemeClr>
            </a:lnRef>
            <a:fillRef idx="1">
              <a:schemeClr val="accent1"/>
            </a:fillRef>
            <a:effectRef idx="0">
              <a:schemeClr val="accent1"/>
            </a:effectRef>
            <a:fontRef idx="minor">
              <a:schemeClr val="lt1"/>
            </a:fontRef>
          </p:style>
          <p:txBody>
            <a:bodyPr lIns="864000" tIns="0" bIns="0" rtlCol="0" anchor="ctr"/>
            <a:lstStyle/>
            <a:p>
              <a:pPr algn="l"/>
              <a:r>
                <a:rPr lang="nb-NO" sz="2400" err="1">
                  <a:solidFill>
                    <a:srgbClr val="99B0C1"/>
                  </a:solidFill>
                </a:rPr>
                <a:t>Text</a:t>
              </a:r>
              <a:endParaRPr lang="nb-NO" sz="2400">
                <a:solidFill>
                  <a:srgbClr val="99B0C1"/>
                </a:solidFill>
              </a:endParaRPr>
            </a:p>
          </p:txBody>
        </p:sp>
        <p:sp>
          <p:nvSpPr>
            <p:cNvPr id="8" name="NRBOKS"/>
            <p:cNvSpPr/>
            <p:nvPr userDrawn="1"/>
          </p:nvSpPr>
          <p:spPr>
            <a:xfrm>
              <a:off x="3240590" y="44644"/>
              <a:ext cx="522000" cy="522000"/>
            </a:xfrm>
            <a:prstGeom prst="roundRect">
              <a:avLst/>
            </a:prstGeom>
            <a:solidFill>
              <a:srgbClr val="003C65"/>
            </a:solidFill>
            <a:ln w="72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000" b="1">
                  <a:solidFill>
                    <a:srgbClr val="99B0C1"/>
                  </a:solidFill>
                </a:rPr>
                <a:t>1</a:t>
              </a:r>
            </a:p>
          </p:txBody>
        </p:sp>
        <p:sp>
          <p:nvSpPr>
            <p:cNvPr id="9" name="LINJE"/>
            <p:cNvSpPr/>
            <p:nvPr userDrawn="1"/>
          </p:nvSpPr>
          <p:spPr>
            <a:xfrm>
              <a:off x="3160200" y="622105"/>
              <a:ext cx="5871600" cy="25200"/>
            </a:xfrm>
            <a:prstGeom prst="rect">
              <a:avLst/>
            </a:prstGeom>
            <a:solidFill>
              <a:srgbClr val="3B6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2342946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r>
              <a:rPr lang="nb-NO"/>
              <a:t>Month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765830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nb-NO"/>
              <a:t>Month 2016</a:t>
            </a:r>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118782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7161-AF1F-416B-BC1E-45A3E02434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04D9D630-5C17-4CE9-9381-D30B5865CF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A5274D9B-7398-476F-8E5D-B5A4937ACA50}"/>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5" name="Footer Placeholder 4">
            <a:extLst>
              <a:ext uri="{FF2B5EF4-FFF2-40B4-BE49-F238E27FC236}">
                <a16:creationId xmlns:a16="http://schemas.microsoft.com/office/drawing/2014/main" id="{39BDA608-6109-408A-BD0E-E789551200F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4A357FC2-3ADC-4E81-9CA6-CD6FF81C093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2826784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97F49-6E6B-4489-85F0-50552D496233}"/>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9B7E12A5-D1B1-4137-B43E-0DBE6163FA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94DFB8C-D81B-495A-B31D-0AD43B04A28C}"/>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5" name="Footer Placeholder 4">
            <a:extLst>
              <a:ext uri="{FF2B5EF4-FFF2-40B4-BE49-F238E27FC236}">
                <a16:creationId xmlns:a16="http://schemas.microsoft.com/office/drawing/2014/main" id="{8F601D9E-F96F-4392-92E5-A85FBF55C2D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AAF5386-FE32-45FD-A5C8-A031091A171C}"/>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630450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C0343-FEBD-4FE3-873D-7F52BE7C6F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6D88C0FC-1E60-424E-87BE-5FC4AB6380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FE2468-7F4D-49FE-BE17-FBC1C66D3A11}"/>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5" name="Footer Placeholder 4">
            <a:extLst>
              <a:ext uri="{FF2B5EF4-FFF2-40B4-BE49-F238E27FC236}">
                <a16:creationId xmlns:a16="http://schemas.microsoft.com/office/drawing/2014/main" id="{33200539-EB34-4522-9A75-F44B1A6D9EB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F4C01B6-8BC9-4C0B-84DD-359C2FB56AA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6469204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DEB6E-6A96-4D7C-A239-AE6C19902F69}"/>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45A9449F-2257-4862-A12A-2DB413C0C5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57222D4A-7F8F-4B2B-8ABC-B8A19DF323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BC0290D3-71D4-41B3-A3AD-39CB01A32165}"/>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6" name="Footer Placeholder 5">
            <a:extLst>
              <a:ext uri="{FF2B5EF4-FFF2-40B4-BE49-F238E27FC236}">
                <a16:creationId xmlns:a16="http://schemas.microsoft.com/office/drawing/2014/main" id="{E39BDB2D-18BB-44ED-BC50-E33057B7D9AC}"/>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7817C88F-AD44-450B-8AAE-655AFEBF07F6}"/>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925359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1F859-2CD6-48D9-8858-A1C45A8088A0}"/>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99E075E6-0139-4A8C-8612-1853C295F5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D5D520-F475-4ACA-8498-BBBDC866E8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D8112528-B7BA-4EF2-B566-3BD5D398C3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C780B3-A439-4C02-942E-806B89EB14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DF32706F-87B9-46D8-BD3A-C2917BD1D94A}"/>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8" name="Footer Placeholder 7">
            <a:extLst>
              <a:ext uri="{FF2B5EF4-FFF2-40B4-BE49-F238E27FC236}">
                <a16:creationId xmlns:a16="http://schemas.microsoft.com/office/drawing/2014/main" id="{4160C894-9E8C-41D9-9146-6895CE653B6C}"/>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405F5FB5-4104-4A55-BEA2-8104AB898868}"/>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0770729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0C221-AED2-4BFA-9166-45388E05B636}"/>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32AD2D29-8CFF-4A61-851E-D546CC1BF2C9}"/>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4" name="Footer Placeholder 3">
            <a:extLst>
              <a:ext uri="{FF2B5EF4-FFF2-40B4-BE49-F238E27FC236}">
                <a16:creationId xmlns:a16="http://schemas.microsoft.com/office/drawing/2014/main" id="{56C742E5-0CB5-443B-9D13-25D03AE45314}"/>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D08F6D38-D6C0-442B-8CEE-6D0A5650890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393916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0D293E-3DF5-4EA7-9E82-DD7D7CC9CD3F}"/>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3" name="Footer Placeholder 2">
            <a:extLst>
              <a:ext uri="{FF2B5EF4-FFF2-40B4-BE49-F238E27FC236}">
                <a16:creationId xmlns:a16="http://schemas.microsoft.com/office/drawing/2014/main" id="{A2600BD6-C96A-4B58-AF9E-81AFB6B0DC94}"/>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578BFB74-E4DD-4C8C-B5B4-12DB8AE8220A}"/>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42358897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FF6BC-8D76-43B2-A06A-DED6C5E14E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E5472A79-EEE0-4F48-98EC-40A460D59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718809EB-9066-41AB-8493-CFBCC163F5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EAC366-A670-4D6C-AABD-3C52F8633650}"/>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6" name="Footer Placeholder 5">
            <a:extLst>
              <a:ext uri="{FF2B5EF4-FFF2-40B4-BE49-F238E27FC236}">
                <a16:creationId xmlns:a16="http://schemas.microsoft.com/office/drawing/2014/main" id="{C185BE2E-0D16-403C-AAFD-A401FFA73C1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6A8A99C-34A9-41BA-BC1E-F6E3809AB654}"/>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9525871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F9969-2FDB-4335-8EDB-474BC1CF6A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4349A391-CA8F-43EA-B540-3204D88ECE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74D5D003-D3DC-4520-9AB2-1994D4602B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821AEA-7C39-41E1-BADE-ECDD0657D2C7}"/>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6" name="Footer Placeholder 5">
            <a:extLst>
              <a:ext uri="{FF2B5EF4-FFF2-40B4-BE49-F238E27FC236}">
                <a16:creationId xmlns:a16="http://schemas.microsoft.com/office/drawing/2014/main" id="{C2EDE85D-0059-4243-AFFD-57B055B7578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7CF7AE3-3C69-44C1-A5AF-9A6E0EC39E88}"/>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042314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D273-449E-4974-8B4B-F48F7357A785}"/>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F9E5AC87-8CD7-4AE9-BFF9-7486F6FF1B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BCB3943-1BE2-404B-8E1B-85033C150415}"/>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5" name="Footer Placeholder 4">
            <a:extLst>
              <a:ext uri="{FF2B5EF4-FFF2-40B4-BE49-F238E27FC236}">
                <a16:creationId xmlns:a16="http://schemas.microsoft.com/office/drawing/2014/main" id="{609D2C32-C582-4C36-8308-92415277EDA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0AEC5E2B-3A56-4405-84DB-78E9C5A210F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4354682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3E0D1D-814B-4819-8D3A-B7B5118C95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560E41DB-F754-4EA7-87C1-921BDAD035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0634004-77EC-4B40-91D8-BDEFCFB767F9}"/>
              </a:ext>
            </a:extLst>
          </p:cNvPr>
          <p:cNvSpPr>
            <a:spLocks noGrp="1"/>
          </p:cNvSpPr>
          <p:nvPr>
            <p:ph type="dt" sz="half" idx="10"/>
          </p:nvPr>
        </p:nvSpPr>
        <p:spPr/>
        <p:txBody>
          <a:bodyPr/>
          <a:lstStyle/>
          <a:p>
            <a:fld id="{EEC0F915-08D4-4AB4-BBE4-C667E09DA014}" type="datetimeFigureOut">
              <a:rPr lang="nb-NO" smtClean="0"/>
              <a:t>12.09.2025</a:t>
            </a:fld>
            <a:endParaRPr lang="nb-NO"/>
          </a:p>
        </p:txBody>
      </p:sp>
      <p:sp>
        <p:nvSpPr>
          <p:cNvPr id="5" name="Footer Placeholder 4">
            <a:extLst>
              <a:ext uri="{FF2B5EF4-FFF2-40B4-BE49-F238E27FC236}">
                <a16:creationId xmlns:a16="http://schemas.microsoft.com/office/drawing/2014/main" id="{AA9E779E-8A2F-47FC-9F22-C598F627318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04D7720-D6B9-472B-A88E-AA1161E92386}"/>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091901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emf"/><Relationship Id="rId2" Type="http://schemas.openxmlformats.org/officeDocument/2006/relationships/slideLayout" Target="../slideLayouts/slideLayout2.xml"/><Relationship Id="rId16"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emf"/><Relationship Id="rId2" Type="http://schemas.openxmlformats.org/officeDocument/2006/relationships/slideLayout" Target="../slideLayouts/slideLayout13.xml"/><Relationship Id="rId16" Type="http://schemas.openxmlformats.org/officeDocument/2006/relationships/image" Target="../media/image3.e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emf"/><Relationship Id="rId10" Type="http://schemas.openxmlformats.org/officeDocument/2006/relationships/slideLayout" Target="../slideLayouts/slideLayout21.xml"/><Relationship Id="rId19" Type="http://schemas.openxmlformats.org/officeDocument/2006/relationships/image" Target="../media/image8.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3"/>
            <a:srcRect/>
            <a:tile tx="0" ty="0" sx="100000" sy="100000" flip="xy" algn="bl"/>
          </a:blipFill>
        </p:spPr>
        <p:txBody>
          <a:bodyPr vert="horz" lIns="0" tIns="0" rIns="0" bIns="270054" rtlCol="0" anchor="ctr" anchorCtr="0">
            <a:spAutoFit/>
          </a:bodyPr>
          <a:lstStyle/>
          <a:p>
            <a:r>
              <a:rPr lang="nb-NO"/>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wrap="square"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9109672"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err="1"/>
              <a:t>Month</a:t>
            </a:r>
            <a:r>
              <a:rPr lang="nb-NO"/>
              <a:t> 2016</a:t>
            </a:r>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a:p>
        </p:txBody>
      </p:sp>
      <p:pic>
        <p:nvPicPr>
          <p:cNvPr id="11" name="cyan" hidden="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err="1">
                <a:solidFill>
                  <a:schemeClr val="tx2"/>
                </a:solidFill>
              </a:rPr>
              <a:t>Klikk</a:t>
            </a:r>
            <a:r>
              <a:rPr lang="en-GB" sz="2000" baseline="0">
                <a:solidFill>
                  <a:schemeClr val="tx2"/>
                </a:solidFill>
              </a:rPr>
              <a:t> for å </a:t>
            </a:r>
            <a:r>
              <a:rPr lang="en-GB" sz="2000" baseline="0" err="1">
                <a:solidFill>
                  <a:schemeClr val="tx2"/>
                </a:solidFill>
              </a:rPr>
              <a:t>redigere</a:t>
            </a:r>
            <a:r>
              <a:rPr lang="en-GB" sz="2000" baseline="0">
                <a:solidFill>
                  <a:schemeClr val="tx2"/>
                </a:solidFill>
              </a:rPr>
              <a:t> </a:t>
            </a:r>
            <a:r>
              <a:rPr lang="en-GB" sz="2000" baseline="0" err="1">
                <a:solidFill>
                  <a:schemeClr val="tx2"/>
                </a:solidFill>
              </a:rPr>
              <a:t>tekst</a:t>
            </a:r>
            <a:endParaRPr lang="en-GB" sz="200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9" name="sinteflogo"/>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6" r:id="rId3"/>
    <p:sldLayoutId id="2147483651" r:id="rId4"/>
    <p:sldLayoutId id="2147483656" r:id="rId5"/>
    <p:sldLayoutId id="2147483673" r:id="rId6"/>
    <p:sldLayoutId id="2147483657" r:id="rId7"/>
    <p:sldLayoutId id="2147483652" r:id="rId8"/>
    <p:sldLayoutId id="2147483653" r:id="rId9"/>
    <p:sldLayoutId id="2147483654" r:id="rId10"/>
    <p:sldLayoutId id="2147483655" r:id="rId11"/>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4"/>
            <a:srcRect/>
            <a:tile tx="0" ty="0" sx="100000" sy="100000" flip="xy" algn="bl"/>
          </a:blipFill>
        </p:spPr>
        <p:txBody>
          <a:bodyPr vert="horz" lIns="0" tIns="0" rIns="0" bIns="270054" rtlCol="0" anchor="ctr" anchorCtr="0">
            <a:spAutoFit/>
          </a:bodyPr>
          <a:lstStyle/>
          <a:p>
            <a:r>
              <a:rPr lang="nb-NO"/>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9109671"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a:t>Month 2016</a:t>
            </a:r>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157" y="1"/>
            <a:ext cx="12185844" cy="6861466"/>
          </a:xfrm>
          <a:prstGeom prst="rect">
            <a:avLst/>
          </a:prstGeom>
        </p:spPr>
      </p:pic>
      <p:sp>
        <p:nvSpPr>
          <p:cNvPr id="12" name="Fokustekst" hidden="1"/>
          <p:cNvSpPr txBox="1"/>
          <p:nvPr userDrawn="1"/>
        </p:nvSpPr>
        <p:spPr>
          <a:xfrm>
            <a:off x="6244093" y="3028450"/>
            <a:ext cx="2971993" cy="1199293"/>
          </a:xfrm>
          <a:prstGeom prst="rect">
            <a:avLst/>
          </a:prstGeom>
          <a:noFill/>
        </p:spPr>
        <p:txBody>
          <a:bodyPr wrap="square" lIns="45729" tIns="0" rIns="45729" bIns="0" rtlCol="0" anchor="t">
            <a:normAutofit/>
          </a:bodyPr>
          <a:lstStyle/>
          <a:p>
            <a:r>
              <a:rPr lang="en-GB" sz="2000" err="1">
                <a:solidFill>
                  <a:schemeClr val="tx2"/>
                </a:solidFill>
              </a:rPr>
              <a:t>Klikk</a:t>
            </a:r>
            <a:r>
              <a:rPr lang="en-GB" sz="2000" baseline="0">
                <a:solidFill>
                  <a:schemeClr val="tx2"/>
                </a:solidFill>
              </a:rPr>
              <a:t> for å </a:t>
            </a:r>
            <a:r>
              <a:rPr lang="en-GB" sz="2000" baseline="0" err="1">
                <a:solidFill>
                  <a:schemeClr val="tx2"/>
                </a:solidFill>
              </a:rPr>
              <a:t>redigere</a:t>
            </a:r>
            <a:r>
              <a:rPr lang="en-GB" sz="2000" baseline="0">
                <a:solidFill>
                  <a:schemeClr val="tx2"/>
                </a:solidFill>
              </a:rPr>
              <a:t> </a:t>
            </a:r>
            <a:r>
              <a:rPr lang="en-GB" sz="2000" baseline="0" err="1">
                <a:solidFill>
                  <a:schemeClr val="tx2"/>
                </a:solidFill>
              </a:rPr>
              <a:t>tekst</a:t>
            </a:r>
            <a:endParaRPr lang="en-GB" sz="2000">
              <a:solidFill>
                <a:schemeClr val="tx2"/>
              </a:solidFill>
            </a:endParaRPr>
          </a:p>
        </p:txBody>
      </p:sp>
      <p:grpSp>
        <p:nvGrpSpPr>
          <p:cNvPr id="13" name="Fokuspunkt" hidden="1"/>
          <p:cNvGrpSpPr/>
          <p:nvPr userDrawn="1"/>
        </p:nvGrpSpPr>
        <p:grpSpPr>
          <a:xfrm>
            <a:off x="3314406" y="2618899"/>
            <a:ext cx="2797068" cy="1620203"/>
            <a:chOff x="8236529" y="3435928"/>
            <a:chExt cx="5593771" cy="3240405"/>
          </a:xfrm>
        </p:grpSpPr>
        <p:sp>
          <p:nvSpPr>
            <p:cNvPr id="14" name="Ellipse 13"/>
            <p:cNvSpPr/>
            <p:nvPr userDrawn="1"/>
          </p:nvSpPr>
          <p:spPr>
            <a:xfrm>
              <a:off x="8605574" y="3804973"/>
              <a:ext cx="2502313" cy="2502313"/>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p:cNvSpPr/>
            <p:nvPr userDrawn="1"/>
          </p:nvSpPr>
          <p:spPr>
            <a:xfrm>
              <a:off x="8236529" y="3435928"/>
              <a:ext cx="3240405" cy="324040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p:cNvCxnSpPr/>
            <p:nvPr userDrawn="1"/>
          </p:nvCxnSpPr>
          <p:spPr>
            <a:xfrm>
              <a:off x="10657830" y="5033616"/>
              <a:ext cx="3172470" cy="0"/>
            </a:xfrm>
            <a:prstGeom prst="line">
              <a:avLst/>
            </a:prstGeom>
            <a:ln w="3810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p:cNvSpPr/>
            <p:nvPr userDrawn="1"/>
          </p:nvSpPr>
          <p:spPr>
            <a:xfrm>
              <a:off x="9055630" y="4255029"/>
              <a:ext cx="1602200" cy="1602200"/>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20" name="sinteflogo"/>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3623041008"/>
      </p:ext>
    </p:extLst>
  </p:cSld>
  <p:clrMap bg1="dk1" tx1="lt1" bg2="dk2" tx2="lt2" accent1="accent1" accent2="accent2" accent3="accent3" accent4="accent4" accent5="accent5" accent6="accent6" hlink="hlink" folHlink="folHlink"/>
  <p:sldLayoutIdLst>
    <p:sldLayoutId id="2147483678" r:id="rId1"/>
    <p:sldLayoutId id="2147483661" r:id="rId2"/>
    <p:sldLayoutId id="2147483663" r:id="rId3"/>
    <p:sldLayoutId id="2147483674" r:id="rId4"/>
    <p:sldLayoutId id="2147483664" r:id="rId5"/>
    <p:sldLayoutId id="2147483666" r:id="rId6"/>
    <p:sldLayoutId id="2147483667" r:id="rId7"/>
    <p:sldLayoutId id="2147483672" r:id="rId8"/>
    <p:sldLayoutId id="2147483675" r:id="rId9"/>
    <p:sldLayoutId id="2147483677" r:id="rId10"/>
    <p:sldLayoutId id="2147483668" r:id="rId11"/>
    <p:sldLayoutId id="2147483669" r:id="rId12"/>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C76013-1301-41D3-9EAD-B6527C6F87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263E012B-AD79-4A6E-93BA-EBF9CD9BD6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6416F8B8-36A7-4018-A45B-38027BD59A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C0F915-08D4-4AB4-BBE4-C667E09DA014}" type="datetimeFigureOut">
              <a:rPr lang="nb-NO" smtClean="0"/>
              <a:t>12.09.2025</a:t>
            </a:fld>
            <a:endParaRPr lang="nb-NO"/>
          </a:p>
        </p:txBody>
      </p:sp>
      <p:sp>
        <p:nvSpPr>
          <p:cNvPr id="5" name="Footer Placeholder 4">
            <a:extLst>
              <a:ext uri="{FF2B5EF4-FFF2-40B4-BE49-F238E27FC236}">
                <a16:creationId xmlns:a16="http://schemas.microsoft.com/office/drawing/2014/main" id="{75E5F8ED-3F3D-4D2D-9A8D-55DEAC8A1B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12F0242C-D365-4F1E-8A44-A79F2D81D8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C5DB9F-39C1-4E8B-A617-7DEBE5CE5336}" type="slidenum">
              <a:rPr lang="nb-NO" smtClean="0"/>
              <a:t>‹#›</a:t>
            </a:fld>
            <a:endParaRPr lang="nb-NO"/>
          </a:p>
        </p:txBody>
      </p:sp>
    </p:spTree>
    <p:extLst>
      <p:ext uri="{BB962C8B-B14F-4D97-AF65-F5344CB8AC3E}">
        <p14:creationId xmlns:p14="http://schemas.microsoft.com/office/powerpoint/2010/main" val="187835386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0.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41BB92D-3ACC-4402-94F7-F9974CC5CC15}"/>
              </a:ext>
            </a:extLst>
          </p:cNvPr>
          <p:cNvPicPr>
            <a:picLocks noChangeAspect="1"/>
          </p:cNvPicPr>
          <p:nvPr/>
        </p:nvPicPr>
        <p:blipFill rotWithShape="1">
          <a:blip r:embed="rId3">
            <a:grayscl/>
          </a:blip>
          <a:srcRect t="6680" b="31523"/>
          <a:stretch/>
        </p:blipFill>
        <p:spPr>
          <a:xfrm>
            <a:off x="0" y="4236077"/>
            <a:ext cx="12192000" cy="2621924"/>
          </a:xfrm>
          <a:prstGeom prst="rect">
            <a:avLst/>
          </a:prstGeom>
        </p:spPr>
      </p:pic>
      <p:pic>
        <p:nvPicPr>
          <p:cNvPr id="10" name="Picture 9">
            <a:extLst>
              <a:ext uri="{FF2B5EF4-FFF2-40B4-BE49-F238E27FC236}">
                <a16:creationId xmlns:a16="http://schemas.microsoft.com/office/drawing/2014/main" id="{C8A70C0B-2300-40D2-845E-1C13A8335D0F}"/>
              </a:ext>
            </a:extLst>
          </p:cNvPr>
          <p:cNvPicPr>
            <a:picLocks noChangeAspect="1"/>
          </p:cNvPicPr>
          <p:nvPr/>
        </p:nvPicPr>
        <p:blipFill>
          <a:blip r:embed="rId3">
            <a:grayscl/>
          </a:blip>
          <a:stretch>
            <a:fillRect/>
          </a:stretch>
        </p:blipFill>
        <p:spPr>
          <a:xfrm>
            <a:off x="0" y="-6739"/>
            <a:ext cx="12192000" cy="4242816"/>
          </a:xfrm>
          <a:prstGeom prst="rect">
            <a:avLst/>
          </a:prstGeom>
        </p:spPr>
      </p:pic>
      <p:sp>
        <p:nvSpPr>
          <p:cNvPr id="43" name="Rectangle 42"/>
          <p:cNvSpPr/>
          <p:nvPr/>
        </p:nvSpPr>
        <p:spPr>
          <a:xfrm>
            <a:off x="892540" y="-19051"/>
            <a:ext cx="1646463" cy="1839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tel 5"/>
          <p:cNvSpPr>
            <a:spLocks noGrp="1"/>
          </p:cNvSpPr>
          <p:nvPr>
            <p:ph type="ctrTitle"/>
          </p:nvPr>
        </p:nvSpPr>
        <p:spPr>
          <a:xfrm>
            <a:off x="4094922" y="2459465"/>
            <a:ext cx="7295215" cy="3905241"/>
          </a:xfrm>
        </p:spPr>
        <p:txBody>
          <a:bodyPr/>
          <a:lstStyle/>
          <a:p>
            <a:pPr marL="360000">
              <a:spcAft>
                <a:spcPts val="1200"/>
              </a:spcAft>
            </a:pPr>
            <a:r>
              <a:rPr lang="nb-NO"/>
              <a:t>INTERACTION WITH AI and </a:t>
            </a:r>
            <a:r>
              <a:rPr lang="nb-NO" err="1"/>
              <a:t>autonomous</a:t>
            </a:r>
            <a:r>
              <a:rPr lang="nb-NO"/>
              <a:t> systems – </a:t>
            </a:r>
            <a:r>
              <a:rPr lang="nb-NO" err="1"/>
              <a:t>MoDULE</a:t>
            </a:r>
            <a:r>
              <a:rPr lang="nb-NO"/>
              <a:t> 2</a:t>
            </a:r>
            <a:endParaRPr lang="nb-NO" sz="3200"/>
          </a:p>
        </p:txBody>
      </p:sp>
      <p:sp>
        <p:nvSpPr>
          <p:cNvPr id="8" name="Plassholder for tekst 7"/>
          <p:cNvSpPr>
            <a:spLocks noGrp="1"/>
          </p:cNvSpPr>
          <p:nvPr>
            <p:ph type="body" sz="quarter" idx="13"/>
          </p:nvPr>
        </p:nvSpPr>
        <p:spPr>
          <a:xfrm>
            <a:off x="4865005" y="5040725"/>
            <a:ext cx="5442094" cy="656334"/>
          </a:xfrm>
        </p:spPr>
        <p:txBody>
          <a:bodyPr/>
          <a:lstStyle/>
          <a:p>
            <a:r>
              <a:rPr lang="nb-NO" sz="2400" err="1">
                <a:solidFill>
                  <a:schemeClr val="tx1">
                    <a:lumMod val="50000"/>
                    <a:lumOff val="50000"/>
                  </a:schemeClr>
                </a:solidFill>
              </a:rPr>
              <a:t>Session</a:t>
            </a:r>
            <a:r>
              <a:rPr lang="nb-NO" sz="2400">
                <a:solidFill>
                  <a:schemeClr val="tx1">
                    <a:lumMod val="50000"/>
                    <a:lumOff val="50000"/>
                  </a:schemeClr>
                </a:solidFill>
              </a:rPr>
              <a:t> 1, 2025</a:t>
            </a:r>
          </a:p>
          <a:p>
            <a:r>
              <a:rPr lang="nb-NO" sz="2400">
                <a:solidFill>
                  <a:schemeClr val="tx1">
                    <a:lumMod val="50000"/>
                    <a:lumOff val="50000"/>
                  </a:schemeClr>
                </a:solidFill>
              </a:rPr>
              <a:t>Asbjørn Følstad, SINTEF</a:t>
            </a:r>
          </a:p>
        </p:txBody>
      </p:sp>
      <p:pic>
        <p:nvPicPr>
          <p:cNvPr id="5" name="Picture 4"/>
          <p:cNvPicPr>
            <a:picLocks noChangeAspect="1"/>
          </p:cNvPicPr>
          <p:nvPr/>
        </p:nvPicPr>
        <p:blipFill rotWithShape="1">
          <a:blip r:embed="rId4"/>
          <a:srcRect t="6542"/>
          <a:stretch/>
        </p:blipFill>
        <p:spPr>
          <a:xfrm>
            <a:off x="894252" y="590549"/>
            <a:ext cx="1644752" cy="1229728"/>
          </a:xfrm>
          <a:prstGeom prst="rect">
            <a:avLst/>
          </a:prstGeom>
        </p:spPr>
      </p:pic>
      <p:pic>
        <p:nvPicPr>
          <p:cNvPr id="45" name="Picture 44"/>
          <p:cNvPicPr>
            <a:picLocks noChangeAspect="1"/>
          </p:cNvPicPr>
          <p:nvPr/>
        </p:nvPicPr>
        <p:blipFill rotWithShape="1">
          <a:blip r:embed="rId4"/>
          <a:srcRect t="63115"/>
          <a:stretch/>
        </p:blipFill>
        <p:spPr>
          <a:xfrm>
            <a:off x="892541" y="152400"/>
            <a:ext cx="1646464" cy="485836"/>
          </a:xfrm>
          <a:prstGeom prst="rect">
            <a:avLst/>
          </a:prstGeom>
        </p:spPr>
      </p:pic>
      <p:pic>
        <p:nvPicPr>
          <p:cNvPr id="46" name="Picture 45"/>
          <p:cNvPicPr>
            <a:picLocks noChangeAspect="1"/>
          </p:cNvPicPr>
          <p:nvPr/>
        </p:nvPicPr>
        <p:blipFill rotWithShape="1">
          <a:blip r:embed="rId4"/>
          <a:srcRect t="83101"/>
          <a:stretch/>
        </p:blipFill>
        <p:spPr>
          <a:xfrm>
            <a:off x="892540" y="-34291"/>
            <a:ext cx="1646463" cy="222588"/>
          </a:xfrm>
          <a:prstGeom prst="rect">
            <a:avLst/>
          </a:prstGeom>
        </p:spPr>
      </p:pic>
    </p:spTree>
    <p:extLst>
      <p:ext uri="{BB962C8B-B14F-4D97-AF65-F5344CB8AC3E}">
        <p14:creationId xmlns:p14="http://schemas.microsoft.com/office/powerpoint/2010/main" val="2355491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4EFE8-148D-212D-B456-19303E4D4BE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D74F2C-E25B-98C0-A09B-9D0FCD7183BA}"/>
              </a:ext>
            </a:extLst>
          </p:cNvPr>
          <p:cNvSpPr>
            <a:spLocks noGrp="1"/>
          </p:cNvSpPr>
          <p:nvPr>
            <p:ph type="sldNum" sz="quarter" idx="12"/>
          </p:nvPr>
        </p:nvSpPr>
        <p:spPr/>
        <p:txBody>
          <a:bodyPr/>
          <a:lstStyle/>
          <a:p>
            <a:fld id="{5751DFAA-887F-4071-8EAD-E8CA316FCF06}" type="slidenum">
              <a:rPr lang="nb-NO" smtClean="0"/>
              <a:t>2</a:t>
            </a:fld>
            <a:endParaRPr lang="nb-NO"/>
          </a:p>
        </p:txBody>
      </p:sp>
      <p:sp>
        <p:nvSpPr>
          <p:cNvPr id="4" name="TextBox 3">
            <a:extLst>
              <a:ext uri="{FF2B5EF4-FFF2-40B4-BE49-F238E27FC236}">
                <a16:creationId xmlns:a16="http://schemas.microsoft.com/office/drawing/2014/main" id="{F958247B-FF8D-2C79-1AC8-4A82CD12F7F9}"/>
              </a:ext>
            </a:extLst>
          </p:cNvPr>
          <p:cNvSpPr txBox="1"/>
          <p:nvPr/>
        </p:nvSpPr>
        <p:spPr>
          <a:xfrm>
            <a:off x="973418" y="2631834"/>
            <a:ext cx="2820370" cy="1354089"/>
          </a:xfrm>
          <a:prstGeom prst="rect">
            <a:avLst/>
          </a:prstGeom>
          <a:noFill/>
        </p:spPr>
        <p:txBody>
          <a:bodyPr wrap="square" rtlCol="0">
            <a:spAutoFit/>
          </a:bodyPr>
          <a:lstStyle/>
          <a:p>
            <a:r>
              <a:rPr lang="nb-NO" sz="3200" dirty="0" err="1">
                <a:solidFill>
                  <a:schemeClr val="accent2"/>
                </a:solidFill>
              </a:rPr>
              <a:t>Aims</a:t>
            </a:r>
            <a:r>
              <a:rPr lang="nb-NO" sz="3200" dirty="0">
                <a:solidFill>
                  <a:schemeClr val="accent2"/>
                </a:solidFill>
              </a:rPr>
              <a:t> for </a:t>
            </a:r>
            <a:r>
              <a:rPr lang="nb-NO" sz="3200" dirty="0" err="1">
                <a:solidFill>
                  <a:schemeClr val="accent2"/>
                </a:solidFill>
              </a:rPr>
              <a:t>module</a:t>
            </a:r>
            <a:r>
              <a:rPr lang="nb-NO" sz="3200" dirty="0">
                <a:solidFill>
                  <a:schemeClr val="accent2"/>
                </a:solidFill>
              </a:rPr>
              <a:t> 2</a:t>
            </a:r>
          </a:p>
          <a:p>
            <a:endParaRPr lang="nb-NO" dirty="0"/>
          </a:p>
        </p:txBody>
      </p:sp>
      <p:sp>
        <p:nvSpPr>
          <p:cNvPr id="5" name="Rectangle 4">
            <a:extLst>
              <a:ext uri="{FF2B5EF4-FFF2-40B4-BE49-F238E27FC236}">
                <a16:creationId xmlns:a16="http://schemas.microsoft.com/office/drawing/2014/main" id="{92A35921-36C0-6816-E6E5-6F9535190B76}"/>
              </a:ext>
            </a:extLst>
          </p:cNvPr>
          <p:cNvSpPr/>
          <p:nvPr/>
        </p:nvSpPr>
        <p:spPr>
          <a:xfrm>
            <a:off x="6965004" y="1031132"/>
            <a:ext cx="4348263" cy="1235413"/>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400" dirty="0" err="1">
                <a:solidFill>
                  <a:schemeClr val="tx1"/>
                </a:solidFill>
              </a:rPr>
              <a:t>Learn</a:t>
            </a:r>
            <a:r>
              <a:rPr lang="nb-NO" sz="2400" dirty="0">
                <a:solidFill>
                  <a:schemeClr val="tx1"/>
                </a:solidFill>
              </a:rPr>
              <a:t> </a:t>
            </a:r>
            <a:r>
              <a:rPr lang="nb-NO" sz="2400" dirty="0" err="1">
                <a:solidFill>
                  <a:schemeClr val="tx1"/>
                </a:solidFill>
              </a:rPr>
              <a:t>about</a:t>
            </a:r>
            <a:r>
              <a:rPr lang="nb-NO" sz="2400" dirty="0">
                <a:solidFill>
                  <a:schemeClr val="tx1"/>
                </a:solidFill>
              </a:rPr>
              <a:t> design for human-AI </a:t>
            </a:r>
            <a:r>
              <a:rPr lang="nb-NO" sz="2400" dirty="0" err="1">
                <a:solidFill>
                  <a:schemeClr val="tx1"/>
                </a:solidFill>
              </a:rPr>
              <a:t>interactions</a:t>
            </a:r>
            <a:endParaRPr lang="nb-NO" sz="2400" dirty="0">
              <a:solidFill>
                <a:schemeClr val="tx1"/>
              </a:solidFill>
            </a:endParaRPr>
          </a:p>
        </p:txBody>
      </p:sp>
      <p:sp>
        <p:nvSpPr>
          <p:cNvPr id="19" name="Rectangle 18">
            <a:extLst>
              <a:ext uri="{FF2B5EF4-FFF2-40B4-BE49-F238E27FC236}">
                <a16:creationId xmlns:a16="http://schemas.microsoft.com/office/drawing/2014/main" id="{0AD5B5DE-E22B-A0D9-D47F-7DA3BB72925A}"/>
              </a:ext>
            </a:extLst>
          </p:cNvPr>
          <p:cNvSpPr/>
          <p:nvPr/>
        </p:nvSpPr>
        <p:spPr>
          <a:xfrm>
            <a:off x="6965004" y="2750510"/>
            <a:ext cx="4348263" cy="1235413"/>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400" dirty="0" err="1">
                <a:solidFill>
                  <a:schemeClr val="tx1"/>
                </a:solidFill>
              </a:rPr>
              <a:t>Explore</a:t>
            </a:r>
            <a:r>
              <a:rPr lang="nb-NO" sz="2400" dirty="0">
                <a:solidFill>
                  <a:schemeClr val="tx1"/>
                </a:solidFill>
              </a:rPr>
              <a:t> </a:t>
            </a:r>
            <a:r>
              <a:rPr lang="nb-NO" sz="2400" dirty="0" err="1">
                <a:solidFill>
                  <a:schemeClr val="tx1"/>
                </a:solidFill>
              </a:rPr>
              <a:t>how</a:t>
            </a:r>
            <a:r>
              <a:rPr lang="nb-NO" sz="2400" dirty="0">
                <a:solidFill>
                  <a:schemeClr val="tx1"/>
                </a:solidFill>
              </a:rPr>
              <a:t> AI </a:t>
            </a:r>
            <a:r>
              <a:rPr lang="nb-NO" sz="2400" dirty="0" err="1">
                <a:solidFill>
                  <a:schemeClr val="tx1"/>
                </a:solidFill>
              </a:rPr>
              <a:t>can</a:t>
            </a:r>
            <a:r>
              <a:rPr lang="nb-NO" sz="2400" dirty="0">
                <a:solidFill>
                  <a:schemeClr val="tx1"/>
                </a:solidFill>
              </a:rPr>
              <a:t> support design in HCI - </a:t>
            </a:r>
            <a:r>
              <a:rPr lang="nb-NO" sz="2400" b="1" dirty="0" err="1">
                <a:solidFill>
                  <a:schemeClr val="tx1"/>
                </a:solidFill>
              </a:rPr>
              <a:t>opportunities</a:t>
            </a:r>
            <a:endParaRPr lang="nb-NO" sz="2400" b="1" dirty="0">
              <a:solidFill>
                <a:schemeClr val="tx1"/>
              </a:solidFill>
            </a:endParaRPr>
          </a:p>
        </p:txBody>
      </p:sp>
      <p:sp>
        <p:nvSpPr>
          <p:cNvPr id="20" name="Rectangle 19">
            <a:extLst>
              <a:ext uri="{FF2B5EF4-FFF2-40B4-BE49-F238E27FC236}">
                <a16:creationId xmlns:a16="http://schemas.microsoft.com/office/drawing/2014/main" id="{20470762-82FF-CCAB-4C8C-0E40D1B55632}"/>
              </a:ext>
            </a:extLst>
          </p:cNvPr>
          <p:cNvSpPr/>
          <p:nvPr/>
        </p:nvSpPr>
        <p:spPr>
          <a:xfrm>
            <a:off x="6965003" y="4469888"/>
            <a:ext cx="4348263" cy="1235413"/>
          </a:xfrm>
          <a:prstGeom prst="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400" dirty="0" err="1">
                <a:solidFill>
                  <a:schemeClr val="tx1"/>
                </a:solidFill>
              </a:rPr>
              <a:t>Critically</a:t>
            </a:r>
            <a:r>
              <a:rPr lang="nb-NO" sz="2400" dirty="0">
                <a:solidFill>
                  <a:schemeClr val="tx1"/>
                </a:solidFill>
              </a:rPr>
              <a:t> </a:t>
            </a:r>
            <a:r>
              <a:rPr lang="nb-NO" sz="2400" dirty="0" err="1">
                <a:solidFill>
                  <a:schemeClr val="tx1"/>
                </a:solidFill>
              </a:rPr>
              <a:t>reflect</a:t>
            </a:r>
            <a:r>
              <a:rPr lang="nb-NO" sz="2400" dirty="0">
                <a:solidFill>
                  <a:schemeClr val="tx1"/>
                </a:solidFill>
              </a:rPr>
              <a:t> </a:t>
            </a:r>
            <a:r>
              <a:rPr lang="nb-NO" sz="2400" dirty="0" err="1">
                <a:solidFill>
                  <a:schemeClr val="tx1"/>
                </a:solidFill>
              </a:rPr>
              <a:t>on</a:t>
            </a:r>
            <a:r>
              <a:rPr lang="nb-NO" sz="2400" dirty="0">
                <a:solidFill>
                  <a:schemeClr val="tx1"/>
                </a:solidFill>
              </a:rPr>
              <a:t> AI as design support – </a:t>
            </a:r>
            <a:r>
              <a:rPr lang="nb-NO" sz="2400" b="1" dirty="0" err="1">
                <a:solidFill>
                  <a:schemeClr val="tx1"/>
                </a:solidFill>
              </a:rPr>
              <a:t>limitations</a:t>
            </a:r>
            <a:endParaRPr lang="nb-NO" sz="2400" b="1" dirty="0">
              <a:solidFill>
                <a:schemeClr val="tx1"/>
              </a:solidFill>
            </a:endParaRPr>
          </a:p>
        </p:txBody>
      </p:sp>
    </p:spTree>
    <p:extLst>
      <p:ext uri="{BB962C8B-B14F-4D97-AF65-F5344CB8AC3E}">
        <p14:creationId xmlns:p14="http://schemas.microsoft.com/office/powerpoint/2010/main" val="1653095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0A801-10EA-9046-3444-1376C745E9B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5885D-7B5E-4FB5-8A1C-428C6743DAAA}"/>
              </a:ext>
            </a:extLst>
          </p:cNvPr>
          <p:cNvSpPr>
            <a:spLocks noGrp="1"/>
          </p:cNvSpPr>
          <p:nvPr>
            <p:ph type="sldNum" sz="quarter" idx="12"/>
          </p:nvPr>
        </p:nvSpPr>
        <p:spPr/>
        <p:txBody>
          <a:bodyPr/>
          <a:lstStyle/>
          <a:p>
            <a:fld id="{5751DFAA-887F-4071-8EAD-E8CA316FCF06}" type="slidenum">
              <a:rPr lang="nb-NO" smtClean="0"/>
              <a:t>3</a:t>
            </a:fld>
            <a:endParaRPr lang="nb-NO"/>
          </a:p>
        </p:txBody>
      </p:sp>
      <p:sp>
        <p:nvSpPr>
          <p:cNvPr id="4" name="TextBox 3">
            <a:extLst>
              <a:ext uri="{FF2B5EF4-FFF2-40B4-BE49-F238E27FC236}">
                <a16:creationId xmlns:a16="http://schemas.microsoft.com/office/drawing/2014/main" id="{7F0E71A4-3C1E-4C9F-2EA4-0590F1432BE9}"/>
              </a:ext>
            </a:extLst>
          </p:cNvPr>
          <p:cNvSpPr txBox="1"/>
          <p:nvPr/>
        </p:nvSpPr>
        <p:spPr>
          <a:xfrm>
            <a:off x="613493" y="2557307"/>
            <a:ext cx="3093395" cy="1354089"/>
          </a:xfrm>
          <a:prstGeom prst="rect">
            <a:avLst/>
          </a:prstGeom>
          <a:noFill/>
        </p:spPr>
        <p:txBody>
          <a:bodyPr wrap="square" rtlCol="0">
            <a:spAutoFit/>
          </a:bodyPr>
          <a:lstStyle/>
          <a:p>
            <a:r>
              <a:rPr lang="nb-NO" sz="3200" err="1">
                <a:solidFill>
                  <a:schemeClr val="accent2"/>
                </a:solidFill>
              </a:rPr>
              <a:t>Interaction</a:t>
            </a:r>
            <a:r>
              <a:rPr lang="nb-NO" sz="3200">
                <a:solidFill>
                  <a:schemeClr val="accent2"/>
                </a:solidFill>
              </a:rPr>
              <a:t> </a:t>
            </a:r>
            <a:r>
              <a:rPr lang="nb-NO" sz="3200" err="1">
                <a:solidFill>
                  <a:schemeClr val="accent2"/>
                </a:solidFill>
              </a:rPr>
              <a:t>with</a:t>
            </a:r>
            <a:r>
              <a:rPr lang="nb-NO" sz="3200">
                <a:solidFill>
                  <a:schemeClr val="accent2"/>
                </a:solidFill>
              </a:rPr>
              <a:t> AI – </a:t>
            </a:r>
            <a:r>
              <a:rPr lang="nb-NO" sz="3200" err="1">
                <a:solidFill>
                  <a:schemeClr val="accent2"/>
                </a:solidFill>
              </a:rPr>
              <a:t>module</a:t>
            </a:r>
            <a:r>
              <a:rPr lang="nb-NO" sz="3200">
                <a:solidFill>
                  <a:schemeClr val="accent2"/>
                </a:solidFill>
              </a:rPr>
              <a:t> 2</a:t>
            </a:r>
          </a:p>
          <a:p>
            <a:endParaRPr lang="nb-NO"/>
          </a:p>
        </p:txBody>
      </p:sp>
      <p:sp>
        <p:nvSpPr>
          <p:cNvPr id="5" name="Rectangle 4">
            <a:extLst>
              <a:ext uri="{FF2B5EF4-FFF2-40B4-BE49-F238E27FC236}">
                <a16:creationId xmlns:a16="http://schemas.microsoft.com/office/drawing/2014/main" id="{6323DE66-7268-ED83-C49C-96A1D25B84EF}"/>
              </a:ext>
            </a:extLst>
          </p:cNvPr>
          <p:cNvSpPr/>
          <p:nvPr/>
        </p:nvSpPr>
        <p:spPr>
          <a:xfrm>
            <a:off x="5432686" y="261561"/>
            <a:ext cx="6374615" cy="6178887"/>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2800" b="1" dirty="0">
                <a:solidFill>
                  <a:schemeClr val="accent2"/>
                </a:solidFill>
              </a:rPr>
              <a:t>Four sessions</a:t>
            </a:r>
          </a:p>
          <a:p>
            <a:pPr>
              <a:spcAft>
                <a:spcPts val="400"/>
              </a:spcAft>
            </a:pPr>
            <a:r>
              <a:rPr lang="nb-NO" sz="2800" dirty="0">
                <a:solidFill>
                  <a:schemeClr val="tx1"/>
                </a:solidFill>
              </a:rPr>
              <a:t>Sept. 12: Discover</a:t>
            </a:r>
          </a:p>
          <a:p>
            <a:pPr>
              <a:spcAft>
                <a:spcPts val="400"/>
              </a:spcAft>
            </a:pPr>
            <a:r>
              <a:rPr lang="nb-NO" sz="2800" i="1" dirty="0">
                <a:solidFill>
                  <a:schemeClr val="tx1"/>
                </a:solidFill>
              </a:rPr>
              <a:t>[Sept. 19: </a:t>
            </a:r>
            <a:r>
              <a:rPr lang="nb-NO" sz="2800" i="1" dirty="0" err="1">
                <a:solidFill>
                  <a:schemeClr val="tx1"/>
                </a:solidFill>
              </a:rPr>
              <a:t>Module</a:t>
            </a:r>
            <a:r>
              <a:rPr lang="nb-NO" sz="2800" i="1" dirty="0">
                <a:solidFill>
                  <a:schemeClr val="tx1"/>
                </a:solidFill>
              </a:rPr>
              <a:t> 1 </a:t>
            </a:r>
            <a:r>
              <a:rPr lang="nb-NO" sz="2800" i="1" dirty="0" err="1">
                <a:solidFill>
                  <a:schemeClr val="tx1"/>
                </a:solidFill>
              </a:rPr>
              <a:t>presentations</a:t>
            </a:r>
            <a:r>
              <a:rPr lang="nb-NO" sz="2800" i="1" dirty="0">
                <a:solidFill>
                  <a:schemeClr val="tx1"/>
                </a:solidFill>
              </a:rPr>
              <a:t>]</a:t>
            </a:r>
          </a:p>
          <a:p>
            <a:pPr>
              <a:spcAft>
                <a:spcPts val="400"/>
              </a:spcAft>
            </a:pPr>
            <a:r>
              <a:rPr lang="nb-NO" sz="2800" dirty="0">
                <a:solidFill>
                  <a:schemeClr val="tx1"/>
                </a:solidFill>
              </a:rPr>
              <a:t>Sept. 26: </a:t>
            </a:r>
            <a:r>
              <a:rPr lang="en-US" sz="2800" dirty="0">
                <a:solidFill>
                  <a:schemeClr val="tx1"/>
                </a:solidFill>
              </a:rPr>
              <a:t>Define</a:t>
            </a:r>
          </a:p>
          <a:p>
            <a:pPr>
              <a:spcAft>
                <a:spcPts val="400"/>
              </a:spcAft>
            </a:pPr>
            <a:r>
              <a:rPr lang="en-US" sz="2800" i="1" dirty="0">
                <a:solidFill>
                  <a:schemeClr val="tx1"/>
                </a:solidFill>
              </a:rPr>
              <a:t>[Oct. 3: Jo’s lecture]</a:t>
            </a:r>
          </a:p>
          <a:p>
            <a:pPr>
              <a:spcAft>
                <a:spcPts val="400"/>
              </a:spcAft>
            </a:pPr>
            <a:r>
              <a:rPr lang="en-US" sz="2800" dirty="0">
                <a:solidFill>
                  <a:schemeClr val="tx1"/>
                </a:solidFill>
              </a:rPr>
              <a:t>Oct 10: Develop</a:t>
            </a:r>
          </a:p>
          <a:p>
            <a:pPr>
              <a:spcAft>
                <a:spcPts val="400"/>
              </a:spcAft>
            </a:pPr>
            <a:r>
              <a:rPr lang="en-US" sz="2800" dirty="0">
                <a:solidFill>
                  <a:schemeClr val="tx1"/>
                </a:solidFill>
              </a:rPr>
              <a:t>Oct 17: Deliver</a:t>
            </a:r>
            <a:endParaRPr lang="nb-NO" sz="2400" dirty="0">
              <a:solidFill>
                <a:schemeClr val="tx1"/>
              </a:solidFill>
            </a:endParaRPr>
          </a:p>
        </p:txBody>
      </p:sp>
    </p:spTree>
    <p:extLst>
      <p:ext uri="{BB962C8B-B14F-4D97-AF65-F5344CB8AC3E}">
        <p14:creationId xmlns:p14="http://schemas.microsoft.com/office/powerpoint/2010/main" val="2767780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B6AC8A6-CE97-4A56-B789-3649E907ABAA}"/>
              </a:ext>
            </a:extLst>
          </p:cNvPr>
          <p:cNvSpPr>
            <a:spLocks noGrp="1"/>
          </p:cNvSpPr>
          <p:nvPr>
            <p:ph type="sldNum" sz="quarter" idx="12"/>
          </p:nvPr>
        </p:nvSpPr>
        <p:spPr/>
        <p:txBody>
          <a:bodyPr/>
          <a:lstStyle/>
          <a:p>
            <a:fld id="{5751DFAA-887F-4071-8EAD-E8CA316FCF06}" type="slidenum">
              <a:rPr lang="nb-NO" smtClean="0"/>
              <a:t>4</a:t>
            </a:fld>
            <a:endParaRPr lang="nb-NO"/>
          </a:p>
        </p:txBody>
      </p:sp>
      <p:sp>
        <p:nvSpPr>
          <p:cNvPr id="2" name="TextBox 1">
            <a:extLst>
              <a:ext uri="{FF2B5EF4-FFF2-40B4-BE49-F238E27FC236}">
                <a16:creationId xmlns:a16="http://schemas.microsoft.com/office/drawing/2014/main" id="{FA5CD79B-B237-4C99-8752-BEDEB862F4C4}"/>
              </a:ext>
            </a:extLst>
          </p:cNvPr>
          <p:cNvSpPr txBox="1"/>
          <p:nvPr/>
        </p:nvSpPr>
        <p:spPr>
          <a:xfrm>
            <a:off x="683067" y="3023648"/>
            <a:ext cx="3478696" cy="584775"/>
          </a:xfrm>
          <a:prstGeom prst="rect">
            <a:avLst/>
          </a:prstGeom>
          <a:noFill/>
        </p:spPr>
        <p:txBody>
          <a:bodyPr wrap="square" rtlCol="0">
            <a:spAutoFit/>
          </a:bodyPr>
          <a:lstStyle/>
          <a:p>
            <a:r>
              <a:rPr lang="nb-NO" sz="3200" err="1">
                <a:solidFill>
                  <a:srgbClr val="00B0F0"/>
                </a:solidFill>
              </a:rPr>
              <a:t>Literature</a:t>
            </a:r>
            <a:endParaRPr lang="nb-NO" sz="3200">
              <a:solidFill>
                <a:srgbClr val="00B0F0"/>
              </a:solidFill>
            </a:endParaRPr>
          </a:p>
        </p:txBody>
      </p:sp>
      <p:sp>
        <p:nvSpPr>
          <p:cNvPr id="15" name="TextBox 14">
            <a:extLst>
              <a:ext uri="{FF2B5EF4-FFF2-40B4-BE49-F238E27FC236}">
                <a16:creationId xmlns:a16="http://schemas.microsoft.com/office/drawing/2014/main" id="{65E95CAC-AFD3-46B5-83F4-581B79C67208}"/>
              </a:ext>
            </a:extLst>
          </p:cNvPr>
          <p:cNvSpPr txBox="1"/>
          <p:nvPr/>
        </p:nvSpPr>
        <p:spPr>
          <a:xfrm>
            <a:off x="3600450" y="102304"/>
            <a:ext cx="8403169" cy="6755696"/>
          </a:xfrm>
          <a:prstGeom prst="rect">
            <a:avLst/>
          </a:prstGeom>
          <a:noFill/>
        </p:spPr>
        <p:txBody>
          <a:bodyPr wrap="square" rtlCol="0">
            <a:spAutoFit/>
          </a:bodyPr>
          <a:lstStyle/>
          <a:p>
            <a:pPr fontAlgn="base">
              <a:spcAft>
                <a:spcPts val="600"/>
              </a:spcAft>
            </a:pPr>
            <a:r>
              <a:rPr lang="en-US" sz="1400" dirty="0" err="1"/>
              <a:t>Amershi</a:t>
            </a:r>
            <a:r>
              <a:rPr lang="en-US" sz="1400" dirty="0"/>
              <a:t>, S., Weld, D., Vorvoreanu, M., Fourney, A., Nushi, B., </a:t>
            </a:r>
            <a:r>
              <a:rPr lang="en-US" sz="1400" dirty="0" err="1"/>
              <a:t>Collisson</a:t>
            </a:r>
            <a:r>
              <a:rPr lang="en-US" sz="1400" dirty="0"/>
              <a:t>, P., ... &amp; Teevan, J. (2019). Guidelines for human-AI interaction. In Proceedings of the 2019 CHI Conference on Human Factors in Computing Systems (paper no. 3). ACM.</a:t>
            </a:r>
          </a:p>
          <a:p>
            <a:pPr fontAlgn="base">
              <a:spcAft>
                <a:spcPts val="600"/>
              </a:spcAft>
            </a:pPr>
            <a:r>
              <a:rPr lang="en-GB" sz="1400" dirty="0"/>
              <a:t>Bender, E. M., Gebru, T., McMillan-Major, A., &amp; Mitchell, M. (2021). On the dangers of stochastic parrots: Can language models be too big?. In Proceedings of the 2021 ACM Conference on Fairness, Accountability, and Transparency (pp. 610-623). ACM</a:t>
            </a:r>
            <a:endParaRPr lang="en-US" sz="1400" dirty="0"/>
          </a:p>
          <a:p>
            <a:pPr fontAlgn="base">
              <a:spcAft>
                <a:spcPts val="600"/>
              </a:spcAft>
            </a:pPr>
            <a:r>
              <a:rPr lang="en-US" sz="1400" dirty="0" err="1"/>
              <a:t>Kocielnik</a:t>
            </a:r>
            <a:r>
              <a:rPr lang="en-US" sz="1400" dirty="0"/>
              <a:t>, R., </a:t>
            </a:r>
            <a:r>
              <a:rPr lang="en-US" sz="1400" dirty="0" err="1"/>
              <a:t>Amershi</a:t>
            </a:r>
            <a:r>
              <a:rPr lang="en-US" sz="1400" dirty="0"/>
              <a:t>, S., &amp; Bennett, P. N. (2019). Will you accept an imperfect AI?: Exploring designs for adjusting end-user expectations of AI systems. In Proceedings of the 2019 CHI Conference on Human Factors in Computing Systems (paper no. 411). ACM.</a:t>
            </a:r>
          </a:p>
          <a:p>
            <a:pPr fontAlgn="base">
              <a:spcAft>
                <a:spcPts val="600"/>
              </a:spcAft>
            </a:pPr>
            <a:r>
              <a:rPr lang="en-US" sz="1400" dirty="0"/>
              <a:t>Yang, Q., Steinfeld, A., Rosé, C., &amp; Zimmerman, J. (2020). Re-examining whether, why, and how Human-AI Interaction is uniquely difficult to design. In Proceedings of the 2020 CHI conference on human factors in computing systems (Paper no. 164).</a:t>
            </a:r>
          </a:p>
          <a:p>
            <a:pPr fontAlgn="base">
              <a:spcAft>
                <a:spcPts val="600"/>
              </a:spcAft>
            </a:pPr>
            <a:endParaRPr lang="en-US" sz="1400" dirty="0">
              <a:solidFill>
                <a:schemeClr val="bg1">
                  <a:lumMod val="50000"/>
                </a:schemeClr>
              </a:solidFill>
            </a:endParaRPr>
          </a:p>
          <a:p>
            <a:pPr fontAlgn="base">
              <a:spcAft>
                <a:spcPts val="600"/>
              </a:spcAft>
            </a:pPr>
            <a:r>
              <a:rPr lang="en-US" sz="1400" dirty="0" err="1">
                <a:solidFill>
                  <a:schemeClr val="bg1">
                    <a:lumMod val="50000"/>
                  </a:schemeClr>
                </a:solidFill>
              </a:rPr>
              <a:t>Tholander</a:t>
            </a:r>
            <a:r>
              <a:rPr lang="en-US" sz="1400" dirty="0">
                <a:solidFill>
                  <a:schemeClr val="bg1">
                    <a:lumMod val="50000"/>
                  </a:schemeClr>
                </a:solidFill>
              </a:rPr>
              <a:t>, J., &amp; Jonsson, M. (2023). Design ideation with AI-sketching, thinking and talking with generative machine learning models. In Proceedings of the 2023 ACM designing interactive systems conference – DIS ‘23 (pp. 1930-1940). New York, NY: ACM</a:t>
            </a:r>
          </a:p>
          <a:p>
            <a:pPr fontAlgn="base">
              <a:spcAft>
                <a:spcPts val="600"/>
              </a:spcAft>
            </a:pPr>
            <a:r>
              <a:rPr lang="en-US" sz="1400" dirty="0">
                <a:solidFill>
                  <a:schemeClr val="bg1">
                    <a:lumMod val="50000"/>
                  </a:schemeClr>
                </a:solidFill>
              </a:rPr>
              <a:t>Zamfirescu-Pereira, J. D., Wei, H., Xiao, A., Gu, K., Jung, G., Lee, M. G., ... &amp; Yang, Q. (2023, July). Herding AI cats: Lessons from designing a chatbot by prompting GPT-3. In Proceedings of the 2023 ACM Designing Interactive Systems Conference (pp. 2206-2220).</a:t>
            </a:r>
          </a:p>
          <a:p>
            <a:pPr fontAlgn="base">
              <a:spcAft>
                <a:spcPts val="600"/>
              </a:spcAft>
            </a:pPr>
            <a:r>
              <a:rPr lang="en-US" sz="1400" dirty="0">
                <a:solidFill>
                  <a:schemeClr val="bg1">
                    <a:lumMod val="50000"/>
                  </a:schemeClr>
                </a:solidFill>
              </a:rPr>
              <a:t>Skjuve, M., Brandtzaeg, P. B., Følstad, A. (2024) Why do people use ChatGPT. First Monday.</a:t>
            </a:r>
          </a:p>
          <a:p>
            <a:pPr fontAlgn="base">
              <a:spcAft>
                <a:spcPts val="600"/>
              </a:spcAft>
            </a:pPr>
            <a:r>
              <a:rPr lang="en-US" sz="1400" dirty="0" err="1">
                <a:solidFill>
                  <a:schemeClr val="bg1">
                    <a:lumMod val="50000"/>
                  </a:schemeClr>
                </a:solidFill>
              </a:rPr>
              <a:t>Bommasani</a:t>
            </a:r>
            <a:r>
              <a:rPr lang="en-US" sz="1400" dirty="0">
                <a:solidFill>
                  <a:schemeClr val="bg1">
                    <a:lumMod val="50000"/>
                  </a:schemeClr>
                </a:solidFill>
              </a:rPr>
              <a:t>, R. et al. (2021). On the opportunities and risks of foundation models. </a:t>
            </a:r>
            <a:r>
              <a:rPr lang="en-US" sz="1400" dirty="0" err="1">
                <a:solidFill>
                  <a:schemeClr val="bg1">
                    <a:lumMod val="50000"/>
                  </a:schemeClr>
                </a:solidFill>
              </a:rPr>
              <a:t>arXiv</a:t>
            </a:r>
            <a:r>
              <a:rPr lang="en-US" sz="1400" dirty="0">
                <a:solidFill>
                  <a:schemeClr val="bg1">
                    <a:lumMod val="50000"/>
                  </a:schemeClr>
                </a:solidFill>
              </a:rPr>
              <a:t> preprint arXiv:2108.07258.</a:t>
            </a:r>
          </a:p>
          <a:p>
            <a:pPr fontAlgn="base">
              <a:spcAft>
                <a:spcPts val="600"/>
              </a:spcAft>
            </a:pPr>
            <a:endParaRPr lang="en-US" sz="1400" dirty="0">
              <a:solidFill>
                <a:schemeClr val="bg1">
                  <a:lumMod val="50000"/>
                </a:schemeClr>
              </a:solidFill>
            </a:endParaRPr>
          </a:p>
          <a:p>
            <a:pPr fontAlgn="base">
              <a:spcAft>
                <a:spcPts val="600"/>
              </a:spcAft>
            </a:pPr>
            <a:r>
              <a:rPr lang="en-US" sz="1400" dirty="0">
                <a:solidFill>
                  <a:schemeClr val="bg1">
                    <a:lumMod val="50000"/>
                  </a:schemeClr>
                </a:solidFill>
              </a:rPr>
              <a:t>Skjuve, M., Følstad, A., Fostervold, K. I., &amp; Brandtzaeg, P. B. (2021). My chatbot companion-a study of human-chatbot relationships. International Journal of Human-Computer Studies, 149, 102601.</a:t>
            </a:r>
          </a:p>
          <a:p>
            <a:pPr fontAlgn="base">
              <a:spcAft>
                <a:spcPts val="600"/>
              </a:spcAft>
            </a:pPr>
            <a:r>
              <a:rPr lang="en-US" sz="1400" dirty="0">
                <a:solidFill>
                  <a:schemeClr val="bg1">
                    <a:lumMod val="50000"/>
                  </a:schemeClr>
                </a:solidFill>
              </a:rPr>
              <a:t>Brandtzaeg, P. B., Skjuve, M., &amp; Følstad, A. (2025). Understanding model power in social AI. AI &amp; SOCIETY, 40(4), 2839-2849.</a:t>
            </a:r>
          </a:p>
        </p:txBody>
      </p:sp>
      <p:cxnSp>
        <p:nvCxnSpPr>
          <p:cNvPr id="7" name="Straight Connector 6">
            <a:extLst>
              <a:ext uri="{FF2B5EF4-FFF2-40B4-BE49-F238E27FC236}">
                <a16:creationId xmlns:a16="http://schemas.microsoft.com/office/drawing/2014/main" id="{60710F7A-165C-4FE5-9361-2EE801B510FC}"/>
              </a:ext>
            </a:extLst>
          </p:cNvPr>
          <p:cNvCxnSpPr>
            <a:cxnSpLocks/>
          </p:cNvCxnSpPr>
          <p:nvPr/>
        </p:nvCxnSpPr>
        <p:spPr>
          <a:xfrm>
            <a:off x="3600450" y="3166069"/>
            <a:ext cx="8403169" cy="0"/>
          </a:xfrm>
          <a:prstGeom prst="line">
            <a:avLst/>
          </a:prstGeom>
          <a:ln w="28575">
            <a:solidFill>
              <a:srgbClr val="00B0F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1A7C935-505B-4375-912A-178A081D4A30}"/>
              </a:ext>
            </a:extLst>
          </p:cNvPr>
          <p:cNvCxnSpPr>
            <a:cxnSpLocks/>
          </p:cNvCxnSpPr>
          <p:nvPr/>
        </p:nvCxnSpPr>
        <p:spPr>
          <a:xfrm>
            <a:off x="3600450" y="5633963"/>
            <a:ext cx="8403169" cy="0"/>
          </a:xfrm>
          <a:prstGeom prst="line">
            <a:avLst/>
          </a:prstGeom>
          <a:ln w="28575">
            <a:solidFill>
              <a:srgbClr val="00B0F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8298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B6AC8A6-CE97-4A56-B789-3649E907ABAA}"/>
              </a:ext>
            </a:extLst>
          </p:cNvPr>
          <p:cNvSpPr>
            <a:spLocks noGrp="1"/>
          </p:cNvSpPr>
          <p:nvPr>
            <p:ph type="sldNum" sz="quarter" idx="12"/>
          </p:nvPr>
        </p:nvSpPr>
        <p:spPr/>
        <p:txBody>
          <a:bodyPr/>
          <a:lstStyle/>
          <a:p>
            <a:fld id="{5751DFAA-887F-4071-8EAD-E8CA316FCF06}" type="slidenum">
              <a:rPr lang="nb-NO" smtClean="0"/>
              <a:t>5</a:t>
            </a:fld>
            <a:endParaRPr lang="nb-NO"/>
          </a:p>
        </p:txBody>
      </p:sp>
      <p:sp>
        <p:nvSpPr>
          <p:cNvPr id="3" name="TextBox 2">
            <a:extLst>
              <a:ext uri="{FF2B5EF4-FFF2-40B4-BE49-F238E27FC236}">
                <a16:creationId xmlns:a16="http://schemas.microsoft.com/office/drawing/2014/main" id="{BDCBF694-0EFB-457F-A023-4AF354657583}"/>
              </a:ext>
            </a:extLst>
          </p:cNvPr>
          <p:cNvSpPr txBox="1"/>
          <p:nvPr/>
        </p:nvSpPr>
        <p:spPr>
          <a:xfrm>
            <a:off x="7215808" y="844795"/>
            <a:ext cx="4964577" cy="1015663"/>
          </a:xfrm>
          <a:prstGeom prst="rect">
            <a:avLst/>
          </a:prstGeom>
          <a:noFill/>
        </p:spPr>
        <p:txBody>
          <a:bodyPr wrap="square" rtlCol="0">
            <a:spAutoFit/>
          </a:bodyPr>
          <a:lstStyle/>
          <a:p>
            <a:pPr fontAlgn="base"/>
            <a:r>
              <a:rPr lang="en-US" sz="2000"/>
              <a:t>Building on and extending the </a:t>
            </a:r>
            <a:r>
              <a:rPr lang="en-US" sz="2000">
                <a:solidFill>
                  <a:schemeClr val="accent2"/>
                </a:solidFill>
              </a:rPr>
              <a:t>individual assignment</a:t>
            </a:r>
            <a:r>
              <a:rPr lang="en-US" sz="2000"/>
              <a:t> in Module 1. Startup today – finish October 16)</a:t>
            </a:r>
            <a:endParaRPr lang="en-US" sz="2000">
              <a:solidFill>
                <a:srgbClr val="FE690E"/>
              </a:solidFill>
            </a:endParaRPr>
          </a:p>
        </p:txBody>
      </p:sp>
      <p:sp>
        <p:nvSpPr>
          <p:cNvPr id="15" name="TextBox 14">
            <a:extLst>
              <a:ext uri="{FF2B5EF4-FFF2-40B4-BE49-F238E27FC236}">
                <a16:creationId xmlns:a16="http://schemas.microsoft.com/office/drawing/2014/main" id="{3EEC8AD1-375A-4B25-B763-3F1C18270DA9}"/>
              </a:ext>
            </a:extLst>
          </p:cNvPr>
          <p:cNvSpPr txBox="1"/>
          <p:nvPr/>
        </p:nvSpPr>
        <p:spPr>
          <a:xfrm>
            <a:off x="4114800" y="951799"/>
            <a:ext cx="2428672" cy="954107"/>
          </a:xfrm>
          <a:prstGeom prst="rect">
            <a:avLst/>
          </a:prstGeom>
          <a:noFill/>
        </p:spPr>
        <p:txBody>
          <a:bodyPr wrap="square" rtlCol="0">
            <a:spAutoFit/>
          </a:bodyPr>
          <a:lstStyle/>
          <a:p>
            <a:r>
              <a:rPr lang="nb-NO" sz="2800" err="1"/>
              <a:t>Individual</a:t>
            </a:r>
            <a:r>
              <a:rPr lang="nb-NO" sz="2800"/>
              <a:t> </a:t>
            </a:r>
            <a:r>
              <a:rPr lang="nb-NO" sz="2800" err="1"/>
              <a:t>assignment</a:t>
            </a:r>
            <a:endParaRPr lang="nb-NO" sz="2800"/>
          </a:p>
        </p:txBody>
      </p:sp>
      <p:sp>
        <p:nvSpPr>
          <p:cNvPr id="5" name="TextBox 4">
            <a:extLst>
              <a:ext uri="{FF2B5EF4-FFF2-40B4-BE49-F238E27FC236}">
                <a16:creationId xmlns:a16="http://schemas.microsoft.com/office/drawing/2014/main" id="{61174DCA-98AC-4994-BD7D-0F4022D1BF30}"/>
              </a:ext>
            </a:extLst>
          </p:cNvPr>
          <p:cNvSpPr txBox="1"/>
          <p:nvPr/>
        </p:nvSpPr>
        <p:spPr>
          <a:xfrm>
            <a:off x="4191973" y="4253687"/>
            <a:ext cx="2428672" cy="954107"/>
          </a:xfrm>
          <a:prstGeom prst="rect">
            <a:avLst/>
          </a:prstGeom>
          <a:noFill/>
        </p:spPr>
        <p:txBody>
          <a:bodyPr wrap="square" rtlCol="0">
            <a:spAutoFit/>
          </a:bodyPr>
          <a:lstStyle/>
          <a:p>
            <a:r>
              <a:rPr lang="nb-NO" sz="2800"/>
              <a:t>Group </a:t>
            </a:r>
            <a:r>
              <a:rPr lang="nb-NO" sz="2800" err="1"/>
              <a:t>assignment</a:t>
            </a:r>
            <a:endParaRPr lang="nb-NO" sz="2800"/>
          </a:p>
        </p:txBody>
      </p:sp>
      <p:sp>
        <p:nvSpPr>
          <p:cNvPr id="6" name="TextBox 5">
            <a:extLst>
              <a:ext uri="{FF2B5EF4-FFF2-40B4-BE49-F238E27FC236}">
                <a16:creationId xmlns:a16="http://schemas.microsoft.com/office/drawing/2014/main" id="{CA2744CB-51B8-47AB-95F8-3123C44255F9}"/>
              </a:ext>
            </a:extLst>
          </p:cNvPr>
          <p:cNvSpPr txBox="1"/>
          <p:nvPr/>
        </p:nvSpPr>
        <p:spPr>
          <a:xfrm>
            <a:off x="7215809" y="3472281"/>
            <a:ext cx="4615408" cy="2246769"/>
          </a:xfrm>
          <a:prstGeom prst="rect">
            <a:avLst/>
          </a:prstGeom>
          <a:noFill/>
        </p:spPr>
        <p:txBody>
          <a:bodyPr wrap="square" rtlCol="0">
            <a:spAutoFit/>
          </a:bodyPr>
          <a:lstStyle/>
          <a:p>
            <a:pPr fontAlgn="base"/>
            <a:r>
              <a:rPr lang="en-US" sz="2000"/>
              <a:t>Building on and extending the </a:t>
            </a:r>
            <a:r>
              <a:rPr lang="en-US" sz="2000">
                <a:solidFill>
                  <a:schemeClr val="accent2"/>
                </a:solidFill>
              </a:rPr>
              <a:t>group assignment</a:t>
            </a:r>
            <a:r>
              <a:rPr lang="en-US" sz="2000">
                <a:solidFill>
                  <a:srgbClr val="FE690E"/>
                </a:solidFill>
              </a:rPr>
              <a:t> </a:t>
            </a:r>
            <a:r>
              <a:rPr lang="en-US" sz="2000"/>
              <a:t>in Module 1. Startup today – finish October 16)</a:t>
            </a:r>
          </a:p>
          <a:p>
            <a:pPr fontAlgn="base"/>
            <a:endParaRPr lang="en-US" sz="2000">
              <a:solidFill>
                <a:srgbClr val="FE690E"/>
              </a:solidFill>
            </a:endParaRPr>
          </a:p>
          <a:p>
            <a:pPr fontAlgn="base"/>
            <a:r>
              <a:rPr lang="en-US" sz="2000"/>
              <a:t>+ </a:t>
            </a:r>
            <a:r>
              <a:rPr lang="en-US" sz="2000">
                <a:solidFill>
                  <a:schemeClr val="accent2"/>
                </a:solidFill>
              </a:rPr>
              <a:t>Design task </a:t>
            </a:r>
            <a:r>
              <a:rPr lang="en-US" sz="2000"/>
              <a:t>(startup today – present October 16, include in mid-term report as Appendix 1)</a:t>
            </a:r>
          </a:p>
        </p:txBody>
      </p:sp>
      <p:cxnSp>
        <p:nvCxnSpPr>
          <p:cNvPr id="7" name="Straight Connector 6">
            <a:extLst>
              <a:ext uri="{FF2B5EF4-FFF2-40B4-BE49-F238E27FC236}">
                <a16:creationId xmlns:a16="http://schemas.microsoft.com/office/drawing/2014/main" id="{3B0A0BEF-B886-4478-8705-47320A39D9B7}"/>
              </a:ext>
            </a:extLst>
          </p:cNvPr>
          <p:cNvCxnSpPr>
            <a:cxnSpLocks/>
          </p:cNvCxnSpPr>
          <p:nvPr/>
        </p:nvCxnSpPr>
        <p:spPr>
          <a:xfrm>
            <a:off x="4191973" y="2568102"/>
            <a:ext cx="7988413" cy="0"/>
          </a:xfrm>
          <a:prstGeom prst="line">
            <a:avLst/>
          </a:prstGeom>
          <a:ln w="508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7B373C4-CECD-45E3-9E50-81413B7D338E}"/>
              </a:ext>
            </a:extLst>
          </p:cNvPr>
          <p:cNvSpPr txBox="1"/>
          <p:nvPr/>
        </p:nvSpPr>
        <p:spPr>
          <a:xfrm>
            <a:off x="613493" y="2395063"/>
            <a:ext cx="2909123" cy="1077218"/>
          </a:xfrm>
          <a:prstGeom prst="rect">
            <a:avLst/>
          </a:prstGeom>
          <a:noFill/>
        </p:spPr>
        <p:txBody>
          <a:bodyPr wrap="square" rtlCol="0">
            <a:spAutoFit/>
          </a:bodyPr>
          <a:lstStyle/>
          <a:p>
            <a:r>
              <a:rPr lang="nb-NO" sz="3200">
                <a:solidFill>
                  <a:schemeClr val="accent2"/>
                </a:solidFill>
              </a:rPr>
              <a:t>Interim reports</a:t>
            </a:r>
          </a:p>
          <a:p>
            <a:r>
              <a:rPr lang="nb-NO" sz="3200">
                <a:solidFill>
                  <a:schemeClr val="accent2"/>
                </a:solidFill>
              </a:rPr>
              <a:t>(</a:t>
            </a:r>
            <a:r>
              <a:rPr lang="nb-NO" sz="3200" err="1">
                <a:solidFill>
                  <a:schemeClr val="accent2"/>
                </a:solidFill>
              </a:rPr>
              <a:t>Oct</a:t>
            </a:r>
            <a:r>
              <a:rPr lang="nb-NO" sz="3200">
                <a:solidFill>
                  <a:schemeClr val="accent2"/>
                </a:solidFill>
              </a:rPr>
              <a:t>. 16)</a:t>
            </a:r>
          </a:p>
        </p:txBody>
      </p:sp>
    </p:spTree>
    <p:extLst>
      <p:ext uri="{BB962C8B-B14F-4D97-AF65-F5344CB8AC3E}">
        <p14:creationId xmlns:p14="http://schemas.microsoft.com/office/powerpoint/2010/main" val="2571188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75EA9F-880A-44AE-B7CE-A76C6D1ACCE8}"/>
              </a:ext>
            </a:extLst>
          </p:cNvPr>
          <p:cNvSpPr>
            <a:spLocks noGrp="1"/>
          </p:cNvSpPr>
          <p:nvPr>
            <p:ph type="title"/>
          </p:nvPr>
        </p:nvSpPr>
        <p:spPr/>
        <p:txBody>
          <a:bodyPr/>
          <a:lstStyle/>
          <a:p>
            <a:r>
              <a:rPr lang="nb-NO"/>
              <a:t>Interim report - </a:t>
            </a:r>
            <a:r>
              <a:rPr lang="nb-NO" err="1">
                <a:solidFill>
                  <a:srgbClr val="00B0F0"/>
                </a:solidFill>
              </a:rPr>
              <a:t>individual</a:t>
            </a:r>
            <a:r>
              <a:rPr lang="nb-NO">
                <a:solidFill>
                  <a:srgbClr val="00B0F0"/>
                </a:solidFill>
              </a:rPr>
              <a:t> </a:t>
            </a:r>
            <a:r>
              <a:rPr lang="nb-NO" err="1">
                <a:solidFill>
                  <a:srgbClr val="00B0F0"/>
                </a:solidFill>
              </a:rPr>
              <a:t>assignment</a:t>
            </a:r>
            <a:endParaRPr lang="nb-NO">
              <a:solidFill>
                <a:srgbClr val="00B0F0"/>
              </a:solidFill>
            </a:endParaRPr>
          </a:p>
        </p:txBody>
      </p:sp>
      <p:sp>
        <p:nvSpPr>
          <p:cNvPr id="5" name="Content Placeholder 4">
            <a:extLst>
              <a:ext uri="{FF2B5EF4-FFF2-40B4-BE49-F238E27FC236}">
                <a16:creationId xmlns:a16="http://schemas.microsoft.com/office/drawing/2014/main" id="{847A487D-E0C6-4C17-9ABF-51DABF81937B}"/>
              </a:ext>
            </a:extLst>
          </p:cNvPr>
          <p:cNvSpPr>
            <a:spLocks noGrp="1"/>
          </p:cNvSpPr>
          <p:nvPr>
            <p:ph idx="1"/>
          </p:nvPr>
        </p:nvSpPr>
        <p:spPr>
          <a:xfrm>
            <a:off x="838200" y="1825625"/>
            <a:ext cx="5841380" cy="4351338"/>
          </a:xfrm>
        </p:spPr>
        <p:txBody>
          <a:bodyPr>
            <a:normAutofit/>
          </a:bodyPr>
          <a:lstStyle/>
          <a:p>
            <a:pPr marL="0" indent="0">
              <a:buNone/>
            </a:pPr>
            <a:r>
              <a:rPr lang="en-GB" dirty="0"/>
              <a:t>Three topics:</a:t>
            </a:r>
            <a:endParaRPr lang="nb-NO" dirty="0"/>
          </a:p>
          <a:p>
            <a:r>
              <a:rPr lang="en-GB" sz="2000" dirty="0"/>
              <a:t>Characteristics of AI-infused systems.</a:t>
            </a:r>
            <a:endParaRPr lang="nb-NO" sz="2000" dirty="0"/>
          </a:p>
          <a:p>
            <a:r>
              <a:rPr lang="en-GB" sz="2000" dirty="0"/>
              <a:t>Human-AI interaction design.</a:t>
            </a:r>
            <a:endParaRPr lang="nb-NO" sz="2000" dirty="0"/>
          </a:p>
          <a:p>
            <a:r>
              <a:rPr lang="en-GB" sz="2000" dirty="0"/>
              <a:t>Conversational user interfaces to large language models</a:t>
            </a:r>
            <a:endParaRPr lang="nb-NO" sz="2000" dirty="0"/>
          </a:p>
          <a:p>
            <a:endParaRPr lang="nb-NO" dirty="0"/>
          </a:p>
          <a:p>
            <a:pPr marL="0" indent="0">
              <a:buNone/>
            </a:pPr>
            <a:r>
              <a:rPr lang="en-GB" dirty="0"/>
              <a:t>Language: English or Norwegian.</a:t>
            </a:r>
            <a:endParaRPr lang="nb-NO" dirty="0"/>
          </a:p>
          <a:p>
            <a:pPr marL="0" indent="0">
              <a:buNone/>
            </a:pPr>
            <a:r>
              <a:rPr lang="en-GB" sz="2000" dirty="0"/>
              <a:t>Target length for module 2 content: 5-6 pages</a:t>
            </a:r>
            <a:endParaRPr lang="nb-NO" sz="2000" dirty="0"/>
          </a:p>
          <a:p>
            <a:pPr marL="0" indent="0">
              <a:buNone/>
            </a:pPr>
            <a:r>
              <a:rPr lang="en-GB" sz="2000" dirty="0"/>
              <a:t>Min. articles referenced: 4.</a:t>
            </a:r>
            <a:endParaRPr lang="nb-NO" sz="2000" dirty="0"/>
          </a:p>
          <a:p>
            <a:pPr marL="0" indent="0">
              <a:buNone/>
            </a:pPr>
            <a:endParaRPr lang="nb-NO" dirty="0"/>
          </a:p>
        </p:txBody>
      </p:sp>
      <p:sp>
        <p:nvSpPr>
          <p:cNvPr id="3" name="Explosion: 14 Points 2">
            <a:extLst>
              <a:ext uri="{FF2B5EF4-FFF2-40B4-BE49-F238E27FC236}">
                <a16:creationId xmlns:a16="http://schemas.microsoft.com/office/drawing/2014/main" id="{D375BD8A-7841-4D5A-BDF9-28C1C52ADC68}"/>
              </a:ext>
            </a:extLst>
          </p:cNvPr>
          <p:cNvSpPr/>
          <p:nvPr/>
        </p:nvSpPr>
        <p:spPr>
          <a:xfrm rot="21032642">
            <a:off x="6846082" y="2559940"/>
            <a:ext cx="4774995" cy="3972034"/>
          </a:xfrm>
          <a:prstGeom prst="irregularSeal2">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white"/>
                </a:solidFill>
                <a:effectLst/>
                <a:uLnTx/>
                <a:uFillTx/>
                <a:latin typeface="Calibri" panose="020F0502020204030204"/>
                <a:ea typeface="+mn-ea"/>
                <a:cs typeface="+mn-cs"/>
              </a:rPr>
              <a:t>Aim</a:t>
            </a:r>
            <a:r>
              <a:rPr kumimoji="0" lang="nb-NO" sz="2400" b="0" i="0" u="none" strike="noStrike" kern="1200" cap="none" spc="0" normalizeH="0" baseline="0" noProof="0">
                <a:ln>
                  <a:noFill/>
                </a:ln>
                <a:solidFill>
                  <a:prstClr val="white"/>
                </a:solidFill>
                <a:effectLst/>
                <a:uLnTx/>
                <a:uFillTx/>
                <a:latin typeface="Calibri" panose="020F0502020204030204"/>
                <a:ea typeface="+mn-ea"/>
                <a:cs typeface="+mn-cs"/>
              </a:rPr>
              <a:t> to  </a:t>
            </a:r>
            <a:r>
              <a:rPr kumimoji="0" lang="nb-NO" sz="2400" b="0" i="0" u="none" strike="noStrike" kern="1200" cap="none" spc="0" normalizeH="0" baseline="0" noProof="0" err="1">
                <a:ln>
                  <a:noFill/>
                </a:ln>
                <a:solidFill>
                  <a:prstClr val="white"/>
                </a:solidFill>
                <a:effectLst/>
                <a:uLnTx/>
                <a:uFillTx/>
                <a:latin typeface="Calibri" panose="020F0502020204030204"/>
                <a:ea typeface="+mn-ea"/>
                <a:cs typeface="+mn-cs"/>
              </a:rPr>
              <a:t>address</a:t>
            </a:r>
            <a:r>
              <a:rPr kumimoji="0" lang="nb-NO" sz="24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nb-NO" sz="2400" b="0" i="0" u="none" strike="noStrike" kern="1200" cap="none" spc="0" normalizeH="0" baseline="0" noProof="0" err="1">
                <a:ln>
                  <a:noFill/>
                </a:ln>
                <a:solidFill>
                  <a:prstClr val="white"/>
                </a:solidFill>
                <a:effectLst/>
                <a:uLnTx/>
                <a:uFillTx/>
                <a:latin typeface="Calibri" panose="020F0502020204030204"/>
                <a:ea typeface="+mn-ea"/>
                <a:cs typeface="+mn-cs"/>
              </a:rPr>
              <a:t>these</a:t>
            </a:r>
            <a:r>
              <a:rPr kumimoji="0" lang="nb-NO" sz="24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nb-NO" sz="2400" b="0" i="0" u="none" strike="noStrike" kern="1200" cap="none" spc="0" normalizeH="0" baseline="0" noProof="0" err="1">
                <a:ln>
                  <a:noFill/>
                </a:ln>
                <a:solidFill>
                  <a:prstClr val="white"/>
                </a:solidFill>
                <a:effectLst/>
                <a:uLnTx/>
                <a:uFillTx/>
                <a:latin typeface="Calibri" panose="020F0502020204030204"/>
                <a:ea typeface="+mn-ea"/>
                <a:cs typeface="+mn-cs"/>
              </a:rPr>
              <a:t>three</a:t>
            </a:r>
            <a:r>
              <a:rPr kumimoji="0" lang="nb-NO" sz="24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nb-NO" sz="2400" b="0" i="0" u="none" strike="noStrike" kern="1200" cap="none" spc="0" normalizeH="0" baseline="0" noProof="0" err="1">
                <a:ln>
                  <a:noFill/>
                </a:ln>
                <a:solidFill>
                  <a:prstClr val="white"/>
                </a:solidFill>
                <a:effectLst/>
                <a:uLnTx/>
                <a:uFillTx/>
                <a:latin typeface="Calibri" panose="020F0502020204030204"/>
                <a:ea typeface="+mn-ea"/>
                <a:cs typeface="+mn-cs"/>
              </a:rPr>
              <a:t>topics</a:t>
            </a:r>
            <a:r>
              <a:rPr kumimoji="0" lang="nb-NO" sz="2400" b="0" i="0" u="none" strike="noStrike" kern="1200" cap="none" spc="0" normalizeH="0" baseline="0" noProof="0">
                <a:ln>
                  <a:noFill/>
                </a:ln>
                <a:solidFill>
                  <a:prstClr val="white"/>
                </a:solidFill>
                <a:effectLst/>
                <a:uLnTx/>
                <a:uFillTx/>
                <a:latin typeface="Calibri" panose="020F0502020204030204"/>
                <a:ea typeface="+mn-ea"/>
                <a:cs typeface="+mn-cs"/>
              </a:rPr>
              <a:t> in </a:t>
            </a:r>
            <a:r>
              <a:rPr kumimoji="0" lang="nb-NO" sz="2400" b="0" i="0" u="none" strike="noStrike" kern="1200" cap="none" spc="0" normalizeH="0" baseline="0" noProof="0" err="1">
                <a:ln>
                  <a:noFill/>
                </a:ln>
                <a:solidFill>
                  <a:prstClr val="white"/>
                </a:solidFill>
                <a:effectLst/>
                <a:uLnTx/>
                <a:uFillTx/>
                <a:latin typeface="Calibri" panose="020F0502020204030204"/>
                <a:ea typeface="+mn-ea"/>
                <a:cs typeface="+mn-cs"/>
              </a:rPr>
              <a:t>the</a:t>
            </a:r>
            <a:r>
              <a:rPr kumimoji="0" lang="nb-NO" sz="24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nb-NO" sz="2400" b="0" i="0" u="none" strike="noStrike" kern="1200" cap="none" spc="0" normalizeH="0" baseline="0" noProof="0" err="1">
                <a:ln>
                  <a:noFill/>
                </a:ln>
                <a:solidFill>
                  <a:prstClr val="white"/>
                </a:solidFill>
                <a:effectLst/>
                <a:uLnTx/>
                <a:uFillTx/>
                <a:latin typeface="Calibri" panose="020F0502020204030204"/>
                <a:ea typeface="+mn-ea"/>
                <a:cs typeface="+mn-cs"/>
              </a:rPr>
              <a:t>lectures</a:t>
            </a:r>
            <a:endParaRPr kumimoji="0" lang="nb-NO"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838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75EA9F-880A-44AE-B7CE-A76C6D1ACCE8}"/>
              </a:ext>
            </a:extLst>
          </p:cNvPr>
          <p:cNvSpPr>
            <a:spLocks noGrp="1"/>
          </p:cNvSpPr>
          <p:nvPr>
            <p:ph type="title"/>
          </p:nvPr>
        </p:nvSpPr>
        <p:spPr/>
        <p:txBody>
          <a:bodyPr/>
          <a:lstStyle/>
          <a:p>
            <a:r>
              <a:rPr lang="nb-NO" dirty="0"/>
              <a:t>Interim report – </a:t>
            </a:r>
            <a:r>
              <a:rPr lang="nb-NO" dirty="0" err="1">
                <a:solidFill>
                  <a:srgbClr val="FF3399"/>
                </a:solidFill>
              </a:rPr>
              <a:t>group</a:t>
            </a:r>
            <a:r>
              <a:rPr lang="nb-NO" dirty="0">
                <a:solidFill>
                  <a:srgbClr val="FF3399"/>
                </a:solidFill>
              </a:rPr>
              <a:t> </a:t>
            </a:r>
            <a:r>
              <a:rPr lang="nb-NO" dirty="0" err="1">
                <a:solidFill>
                  <a:srgbClr val="FF3399"/>
                </a:solidFill>
              </a:rPr>
              <a:t>assignment</a:t>
            </a:r>
            <a:endParaRPr lang="nb-NO" dirty="0">
              <a:solidFill>
                <a:srgbClr val="FF3399"/>
              </a:solidFill>
            </a:endParaRPr>
          </a:p>
        </p:txBody>
      </p:sp>
      <p:sp>
        <p:nvSpPr>
          <p:cNvPr id="5" name="Content Placeholder 4">
            <a:extLst>
              <a:ext uri="{FF2B5EF4-FFF2-40B4-BE49-F238E27FC236}">
                <a16:creationId xmlns:a16="http://schemas.microsoft.com/office/drawing/2014/main" id="{847A487D-E0C6-4C17-9ABF-51DABF81937B}"/>
              </a:ext>
            </a:extLst>
          </p:cNvPr>
          <p:cNvSpPr>
            <a:spLocks noGrp="1"/>
          </p:cNvSpPr>
          <p:nvPr>
            <p:ph idx="1"/>
          </p:nvPr>
        </p:nvSpPr>
        <p:spPr>
          <a:xfrm>
            <a:off x="838200" y="1574800"/>
            <a:ext cx="6185170" cy="5283199"/>
          </a:xfrm>
        </p:spPr>
        <p:txBody>
          <a:bodyPr>
            <a:normAutofit fontScale="55000" lnSpcReduction="20000"/>
          </a:bodyPr>
          <a:lstStyle/>
          <a:p>
            <a:pPr marL="0" indent="0">
              <a:buNone/>
            </a:pPr>
            <a:r>
              <a:rPr lang="en-GB" sz="3600" dirty="0"/>
              <a:t>Content (target total length: 7-10 pages)</a:t>
            </a:r>
            <a:endParaRPr lang="en-US" dirty="0"/>
          </a:p>
          <a:p>
            <a:pPr lvl="0"/>
            <a:r>
              <a:rPr lang="en-US" b="1" dirty="0"/>
              <a:t>(New) </a:t>
            </a:r>
            <a:r>
              <a:rPr lang="en-US" dirty="0"/>
              <a:t>Front page</a:t>
            </a:r>
          </a:p>
          <a:p>
            <a:pPr lvl="0"/>
            <a:r>
              <a:rPr lang="en-US" dirty="0"/>
              <a:t>A description of the group, who you are - names.</a:t>
            </a:r>
          </a:p>
          <a:p>
            <a:pPr lvl="0"/>
            <a:r>
              <a:rPr lang="en-US" dirty="0"/>
              <a:t>A description of the topic of “interaction with AI” you are interested in.</a:t>
            </a:r>
          </a:p>
          <a:p>
            <a:pPr lvl="0"/>
            <a:r>
              <a:rPr lang="en-US" dirty="0"/>
              <a:t>A description of the user group and context of use you are interested in.</a:t>
            </a:r>
          </a:p>
          <a:p>
            <a:pPr lvl="0"/>
            <a:r>
              <a:rPr lang="en-US" b="1" dirty="0"/>
              <a:t>(new) </a:t>
            </a:r>
            <a:r>
              <a:rPr lang="en-US" dirty="0"/>
              <a:t>Background section: Position your work relative to existing knowledge and practice</a:t>
            </a:r>
          </a:p>
          <a:p>
            <a:pPr lvl="0"/>
            <a:r>
              <a:rPr lang="en-US" dirty="0"/>
              <a:t>The 1-3 questions that you want to address (can change and evolve)</a:t>
            </a:r>
          </a:p>
          <a:p>
            <a:pPr lvl="0"/>
            <a:r>
              <a:rPr lang="en-US" b="1" dirty="0"/>
              <a:t>(updated) </a:t>
            </a:r>
            <a:r>
              <a:rPr lang="en-US" dirty="0"/>
              <a:t>Method section – overall approach / process, data collection methods</a:t>
            </a:r>
          </a:p>
          <a:p>
            <a:pPr lvl="0"/>
            <a:r>
              <a:rPr lang="en-US" b="1" dirty="0"/>
              <a:t>(new) </a:t>
            </a:r>
            <a:r>
              <a:rPr lang="en-US" dirty="0"/>
              <a:t>Findings (progress, initial outcomes)</a:t>
            </a:r>
          </a:p>
          <a:p>
            <a:pPr lvl="0"/>
            <a:r>
              <a:rPr lang="en-US" b="1" dirty="0"/>
              <a:t>(updated) </a:t>
            </a:r>
            <a:r>
              <a:rPr lang="en-US" dirty="0"/>
              <a:t>Minimum six references to literature.</a:t>
            </a:r>
            <a:endParaRPr lang="nb-NO" dirty="0"/>
          </a:p>
          <a:p>
            <a:pPr marL="0" lvl="0" indent="0">
              <a:buNone/>
            </a:pPr>
            <a:endParaRPr lang="nb-NO" dirty="0"/>
          </a:p>
          <a:p>
            <a:pPr marL="0" lvl="0" indent="0">
              <a:buNone/>
            </a:pPr>
            <a:r>
              <a:rPr lang="en-GB" sz="3600" dirty="0"/>
              <a:t>Appendix – approx. 1 page</a:t>
            </a:r>
            <a:endParaRPr lang="nb-NO" sz="3600" dirty="0"/>
          </a:p>
          <a:p>
            <a:pPr lvl="0"/>
            <a:r>
              <a:rPr lang="en-GB" dirty="0"/>
              <a:t>Appendix 1: Module 2 design task – briefly describe the process and outcome. Detail reflections and lessons learnt.</a:t>
            </a:r>
            <a:endParaRPr lang="nb-NO" dirty="0"/>
          </a:p>
          <a:p>
            <a:endParaRPr lang="nb-NO" dirty="0"/>
          </a:p>
        </p:txBody>
      </p:sp>
      <p:sp>
        <p:nvSpPr>
          <p:cNvPr id="2" name="Explosion: 14 Points 1">
            <a:extLst>
              <a:ext uri="{FF2B5EF4-FFF2-40B4-BE49-F238E27FC236}">
                <a16:creationId xmlns:a16="http://schemas.microsoft.com/office/drawing/2014/main" id="{6F71399C-5C5C-9B7F-9752-AE84211582DB}"/>
              </a:ext>
            </a:extLst>
          </p:cNvPr>
          <p:cNvSpPr/>
          <p:nvPr/>
        </p:nvSpPr>
        <p:spPr>
          <a:xfrm rot="21032642">
            <a:off x="6846082" y="2559940"/>
            <a:ext cx="4774995" cy="3972034"/>
          </a:xfrm>
          <a:prstGeom prst="irregularSeal2">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err="1">
                <a:ln>
                  <a:noFill/>
                </a:ln>
                <a:solidFill>
                  <a:prstClr val="white"/>
                </a:solidFill>
                <a:effectLst/>
                <a:uLnTx/>
                <a:uFillTx/>
                <a:latin typeface="Calibri" panose="020F0502020204030204"/>
                <a:ea typeface="+mn-ea"/>
                <a:cs typeface="+mn-cs"/>
              </a:rPr>
              <a:t>Can</a:t>
            </a: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 be </a:t>
            </a:r>
            <a:r>
              <a:rPr kumimoji="0" lang="nb-NO" sz="2400" b="0" i="0" u="none" strike="noStrike" kern="1200" cap="none" spc="0" normalizeH="0" baseline="0" noProof="0" dirty="0" err="1">
                <a:ln>
                  <a:noFill/>
                </a:ln>
                <a:solidFill>
                  <a:prstClr val="white"/>
                </a:solidFill>
                <a:effectLst/>
                <a:uLnTx/>
                <a:uFillTx/>
                <a:latin typeface="Calibri" panose="020F0502020204030204"/>
                <a:ea typeface="+mn-ea"/>
                <a:cs typeface="+mn-cs"/>
              </a:rPr>
              <a:t>closely</a:t>
            </a: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2400" b="0" i="0" u="none" strike="noStrike" kern="1200" cap="none" spc="0" normalizeH="0" baseline="0" noProof="0" dirty="0" err="1">
                <a:ln>
                  <a:noFill/>
                </a:ln>
                <a:solidFill>
                  <a:prstClr val="white"/>
                </a:solidFill>
                <a:effectLst/>
                <a:uLnTx/>
                <a:uFillTx/>
                <a:latin typeface="Calibri" panose="020F0502020204030204"/>
                <a:ea typeface="+mn-ea"/>
                <a:cs typeface="+mn-cs"/>
              </a:rPr>
              <a:t>associated</a:t>
            </a: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2400" b="0" i="0" u="none" strike="noStrike" kern="1200" cap="none" spc="0" normalizeH="0" baseline="0" noProof="0" dirty="0" err="1">
                <a:ln>
                  <a:noFill/>
                </a:ln>
                <a:solidFill>
                  <a:prstClr val="white"/>
                </a:solidFill>
                <a:effectLst/>
                <a:uLnTx/>
                <a:uFillTx/>
                <a:latin typeface="Calibri" panose="020F0502020204030204"/>
                <a:ea typeface="+mn-ea"/>
                <a:cs typeface="+mn-cs"/>
              </a:rPr>
              <a:t>with</a:t>
            </a: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2400" b="0" i="0" u="none" strike="noStrike" kern="1200" cap="none" spc="0" normalizeH="0" baseline="0" noProof="0" dirty="0" err="1">
                <a:ln>
                  <a:noFill/>
                </a:ln>
                <a:solidFill>
                  <a:prstClr val="white"/>
                </a:solidFill>
                <a:effectLst/>
                <a:uLnTx/>
                <a:uFillTx/>
                <a:latin typeface="Calibri" panose="020F0502020204030204"/>
                <a:ea typeface="+mn-ea"/>
                <a:cs typeface="+mn-cs"/>
              </a:rPr>
              <a:t>module</a:t>
            </a: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 2  design </a:t>
            </a:r>
            <a:r>
              <a:rPr kumimoji="0" lang="nb-NO" sz="2400" b="0" i="0" u="none" strike="noStrike" kern="1200" cap="none" spc="0" normalizeH="0" baseline="0" noProof="0" dirty="0" err="1">
                <a:ln>
                  <a:noFill/>
                </a:ln>
                <a:solidFill>
                  <a:prstClr val="white"/>
                </a:solidFill>
                <a:effectLst/>
                <a:uLnTx/>
                <a:uFillTx/>
                <a:latin typeface="Calibri" panose="020F0502020204030204"/>
                <a:ea typeface="+mn-ea"/>
                <a:cs typeface="+mn-cs"/>
              </a:rPr>
              <a:t>task</a:t>
            </a: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2400" b="0" i="0" u="none" strike="noStrike" kern="1200" cap="none" spc="0" normalizeH="0" baseline="0" noProof="0" dirty="0" err="1">
                <a:ln>
                  <a:noFill/>
                </a:ln>
                <a:solidFill>
                  <a:prstClr val="white"/>
                </a:solidFill>
                <a:effectLst/>
                <a:uLnTx/>
                <a:uFillTx/>
                <a:latin typeface="Calibri" panose="020F0502020204030204"/>
                <a:ea typeface="+mn-ea"/>
                <a:cs typeface="+mn-cs"/>
              </a:rPr>
              <a:t>next</a:t>
            </a: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308560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40584-A425-B9AA-8D50-7ECB09229854}"/>
              </a:ext>
            </a:extLst>
          </p:cNvPr>
          <p:cNvSpPr>
            <a:spLocks noGrp="1"/>
          </p:cNvSpPr>
          <p:nvPr>
            <p:ph type="title"/>
          </p:nvPr>
        </p:nvSpPr>
        <p:spPr/>
        <p:txBody>
          <a:bodyPr/>
          <a:lstStyle/>
          <a:p>
            <a:r>
              <a:rPr lang="nb-NO" err="1"/>
              <a:t>Module</a:t>
            </a:r>
            <a:r>
              <a:rPr lang="nb-NO"/>
              <a:t> 2 design </a:t>
            </a:r>
            <a:r>
              <a:rPr lang="nb-NO" err="1"/>
              <a:t>task</a:t>
            </a:r>
            <a:endParaRPr lang="nb-NO"/>
          </a:p>
        </p:txBody>
      </p:sp>
      <p:sp>
        <p:nvSpPr>
          <p:cNvPr id="3" name="TextBox 2">
            <a:extLst>
              <a:ext uri="{FF2B5EF4-FFF2-40B4-BE49-F238E27FC236}">
                <a16:creationId xmlns:a16="http://schemas.microsoft.com/office/drawing/2014/main" id="{7C9EB31B-C140-81D2-C79E-875F8D22C4AE}"/>
              </a:ext>
            </a:extLst>
          </p:cNvPr>
          <p:cNvSpPr txBox="1"/>
          <p:nvPr/>
        </p:nvSpPr>
        <p:spPr>
          <a:xfrm>
            <a:off x="867331" y="1690688"/>
            <a:ext cx="4708188" cy="4245393"/>
          </a:xfrm>
          <a:prstGeom prst="rect">
            <a:avLst/>
          </a:prstGeom>
          <a:noFill/>
        </p:spPr>
        <p:txBody>
          <a:bodyPr wrap="square" rtlCol="0">
            <a:spAutoFit/>
          </a:bodyPr>
          <a:lstStyle/>
          <a:p>
            <a:r>
              <a:rPr lang="nb-NO" b="1" dirty="0"/>
              <a:t>Design prototype AI system, relevant for </a:t>
            </a:r>
            <a:r>
              <a:rPr lang="nb-NO" b="1" dirty="0" err="1"/>
              <a:t>your</a:t>
            </a:r>
            <a:r>
              <a:rPr lang="nb-NO" b="1" dirty="0"/>
              <a:t> </a:t>
            </a:r>
            <a:r>
              <a:rPr lang="nb-NO" b="1" dirty="0" err="1"/>
              <a:t>groupwork</a:t>
            </a:r>
            <a:r>
              <a:rPr lang="nb-NO" b="1" dirty="0"/>
              <a:t> </a:t>
            </a:r>
            <a:r>
              <a:rPr lang="nb-NO" b="1" dirty="0" err="1"/>
              <a:t>topic</a:t>
            </a:r>
            <a:r>
              <a:rPr lang="nb-NO" b="1" dirty="0"/>
              <a:t>.  </a:t>
            </a:r>
          </a:p>
          <a:p>
            <a:endParaRPr lang="nb-NO" dirty="0"/>
          </a:p>
          <a:p>
            <a:r>
              <a:rPr lang="nb-NO" dirty="0"/>
              <a:t>… </a:t>
            </a:r>
            <a:r>
              <a:rPr lang="nb-NO" dirty="0" err="1"/>
              <a:t>using</a:t>
            </a:r>
            <a:r>
              <a:rPr lang="nb-NO" dirty="0"/>
              <a:t> </a:t>
            </a:r>
            <a:r>
              <a:rPr lang="nb-NO" dirty="0" err="1"/>
              <a:t>the</a:t>
            </a:r>
            <a:r>
              <a:rPr lang="nb-NO" dirty="0"/>
              <a:t> double </a:t>
            </a:r>
            <a:r>
              <a:rPr lang="nb-NO" dirty="0" err="1"/>
              <a:t>diamond</a:t>
            </a:r>
            <a:r>
              <a:rPr lang="nb-NO" dirty="0"/>
              <a:t> design </a:t>
            </a:r>
            <a:r>
              <a:rPr lang="nb-NO" dirty="0" err="1"/>
              <a:t>process</a:t>
            </a:r>
            <a:endParaRPr lang="nb-NO" dirty="0"/>
          </a:p>
          <a:p>
            <a:endParaRPr lang="nb-NO" dirty="0"/>
          </a:p>
          <a:p>
            <a:r>
              <a:rPr lang="nb-NO" dirty="0"/>
              <a:t>… and </a:t>
            </a:r>
            <a:r>
              <a:rPr lang="nb-NO" dirty="0" err="1"/>
              <a:t>any</a:t>
            </a:r>
            <a:r>
              <a:rPr lang="nb-NO" dirty="0"/>
              <a:t> AI support of </a:t>
            </a:r>
            <a:r>
              <a:rPr lang="nb-NO" dirty="0" err="1"/>
              <a:t>your</a:t>
            </a:r>
            <a:r>
              <a:rPr lang="nb-NO" dirty="0"/>
              <a:t> </a:t>
            </a:r>
            <a:r>
              <a:rPr lang="nb-NO" dirty="0" err="1"/>
              <a:t>choice</a:t>
            </a:r>
            <a:endParaRPr lang="nb-NO" dirty="0"/>
          </a:p>
          <a:p>
            <a:endParaRPr lang="nb-NO" dirty="0"/>
          </a:p>
          <a:p>
            <a:r>
              <a:rPr lang="nb-NO" dirty="0"/>
              <a:t>At all </a:t>
            </a:r>
            <a:r>
              <a:rPr lang="nb-NO" dirty="0" err="1"/>
              <a:t>but</a:t>
            </a:r>
            <a:r>
              <a:rPr lang="nb-NO" dirty="0"/>
              <a:t> </a:t>
            </a:r>
            <a:r>
              <a:rPr lang="nb-NO" dirty="0" err="1"/>
              <a:t>the</a:t>
            </a:r>
            <a:r>
              <a:rPr lang="nb-NO" dirty="0"/>
              <a:t> last </a:t>
            </a:r>
            <a:r>
              <a:rPr lang="nb-NO" dirty="0" err="1"/>
              <a:t>lecture</a:t>
            </a:r>
            <a:r>
              <a:rPr lang="nb-NO" dirty="0"/>
              <a:t> of </a:t>
            </a:r>
            <a:r>
              <a:rPr lang="nb-NO" dirty="0" err="1"/>
              <a:t>Module</a:t>
            </a:r>
            <a:r>
              <a:rPr lang="nb-NO" dirty="0"/>
              <a:t> 2, </a:t>
            </a:r>
            <a:r>
              <a:rPr lang="nb-NO" dirty="0" err="1"/>
              <a:t>you</a:t>
            </a:r>
            <a:r>
              <a:rPr lang="nb-NO" dirty="0"/>
              <a:t> </a:t>
            </a:r>
            <a:r>
              <a:rPr lang="nb-NO" dirty="0" err="1"/>
              <a:t>will</a:t>
            </a:r>
            <a:r>
              <a:rPr lang="nb-NO" dirty="0"/>
              <a:t> </a:t>
            </a:r>
            <a:r>
              <a:rPr lang="nb-NO" dirty="0" err="1"/>
              <a:t>receive</a:t>
            </a:r>
            <a:r>
              <a:rPr lang="nb-NO" dirty="0"/>
              <a:t> tips and </a:t>
            </a:r>
            <a:r>
              <a:rPr lang="nb-NO" dirty="0" err="1"/>
              <a:t>guidance</a:t>
            </a:r>
            <a:r>
              <a:rPr lang="nb-NO" dirty="0"/>
              <a:t> for </a:t>
            </a:r>
            <a:r>
              <a:rPr lang="nb-NO" dirty="0" err="1"/>
              <a:t>your</a:t>
            </a:r>
            <a:r>
              <a:rPr lang="nb-NO" dirty="0"/>
              <a:t> </a:t>
            </a:r>
            <a:r>
              <a:rPr lang="nb-NO" dirty="0" err="1"/>
              <a:t>process</a:t>
            </a:r>
            <a:endParaRPr lang="nb-NO" dirty="0"/>
          </a:p>
          <a:p>
            <a:endParaRPr lang="nb-NO" dirty="0"/>
          </a:p>
          <a:p>
            <a:r>
              <a:rPr lang="nb-NO" dirty="0">
                <a:solidFill>
                  <a:srgbClr val="FF3399"/>
                </a:solidFill>
              </a:rPr>
              <a:t>At </a:t>
            </a:r>
            <a:r>
              <a:rPr lang="nb-NO" dirty="0" err="1">
                <a:solidFill>
                  <a:srgbClr val="FF3399"/>
                </a:solidFill>
              </a:rPr>
              <a:t>each</a:t>
            </a:r>
            <a:r>
              <a:rPr lang="nb-NO" dirty="0">
                <a:solidFill>
                  <a:srgbClr val="FF3399"/>
                </a:solidFill>
              </a:rPr>
              <a:t> </a:t>
            </a:r>
            <a:r>
              <a:rPr lang="nb-NO" dirty="0" err="1">
                <a:solidFill>
                  <a:srgbClr val="FF3399"/>
                </a:solidFill>
              </a:rPr>
              <a:t>lecture</a:t>
            </a:r>
            <a:r>
              <a:rPr lang="nb-NO" dirty="0">
                <a:solidFill>
                  <a:srgbClr val="FF3399"/>
                </a:solidFill>
              </a:rPr>
              <a:t>, </a:t>
            </a:r>
            <a:r>
              <a:rPr lang="nb-NO" dirty="0" err="1">
                <a:solidFill>
                  <a:srgbClr val="FF3399"/>
                </a:solidFill>
              </a:rPr>
              <a:t>you</a:t>
            </a:r>
            <a:r>
              <a:rPr lang="nb-NO" dirty="0">
                <a:solidFill>
                  <a:srgbClr val="FF3399"/>
                </a:solidFill>
              </a:rPr>
              <a:t> </a:t>
            </a:r>
            <a:r>
              <a:rPr lang="nb-NO" dirty="0" err="1">
                <a:solidFill>
                  <a:srgbClr val="FF3399"/>
                </a:solidFill>
              </a:rPr>
              <a:t>will</a:t>
            </a:r>
            <a:r>
              <a:rPr lang="nb-NO" dirty="0">
                <a:solidFill>
                  <a:srgbClr val="FF3399"/>
                </a:solidFill>
              </a:rPr>
              <a:t> be </a:t>
            </a:r>
            <a:r>
              <a:rPr lang="nb-NO" dirty="0" err="1">
                <a:solidFill>
                  <a:srgbClr val="FF3399"/>
                </a:solidFill>
              </a:rPr>
              <a:t>asked</a:t>
            </a:r>
            <a:r>
              <a:rPr lang="nb-NO" dirty="0">
                <a:solidFill>
                  <a:srgbClr val="FF3399"/>
                </a:solidFill>
              </a:rPr>
              <a:t> to </a:t>
            </a:r>
            <a:r>
              <a:rPr lang="nb-NO" dirty="0" err="1">
                <a:solidFill>
                  <a:srgbClr val="FF3399"/>
                </a:solidFill>
              </a:rPr>
              <a:t>share</a:t>
            </a:r>
            <a:r>
              <a:rPr lang="nb-NO" dirty="0">
                <a:solidFill>
                  <a:srgbClr val="FF3399"/>
                </a:solidFill>
              </a:rPr>
              <a:t> </a:t>
            </a:r>
            <a:r>
              <a:rPr lang="nb-NO" dirty="0" err="1">
                <a:solidFill>
                  <a:srgbClr val="FF3399"/>
                </a:solidFill>
              </a:rPr>
              <a:t>your</a:t>
            </a:r>
            <a:r>
              <a:rPr lang="nb-NO" dirty="0">
                <a:solidFill>
                  <a:srgbClr val="FF3399"/>
                </a:solidFill>
              </a:rPr>
              <a:t> </a:t>
            </a:r>
            <a:r>
              <a:rPr lang="nb-NO" dirty="0" err="1">
                <a:solidFill>
                  <a:srgbClr val="FF3399"/>
                </a:solidFill>
              </a:rPr>
              <a:t>experiences</a:t>
            </a:r>
            <a:r>
              <a:rPr lang="nb-NO" dirty="0">
                <a:solidFill>
                  <a:srgbClr val="FF3399"/>
                </a:solidFill>
              </a:rPr>
              <a:t> so far</a:t>
            </a:r>
          </a:p>
          <a:p>
            <a:endParaRPr lang="nb-NO" dirty="0"/>
          </a:p>
          <a:p>
            <a:r>
              <a:rPr lang="nb-NO" dirty="0"/>
              <a:t>At </a:t>
            </a:r>
            <a:r>
              <a:rPr lang="nb-NO" dirty="0" err="1"/>
              <a:t>the</a:t>
            </a:r>
            <a:r>
              <a:rPr lang="nb-NO" dirty="0"/>
              <a:t> final </a:t>
            </a:r>
            <a:r>
              <a:rPr lang="nb-NO" dirty="0" err="1"/>
              <a:t>lecture</a:t>
            </a:r>
            <a:r>
              <a:rPr lang="nb-NO" dirty="0"/>
              <a:t>, </a:t>
            </a:r>
            <a:r>
              <a:rPr lang="nb-NO" dirty="0" err="1"/>
              <a:t>you</a:t>
            </a:r>
            <a:r>
              <a:rPr lang="nb-NO" dirty="0"/>
              <a:t> </a:t>
            </a:r>
            <a:r>
              <a:rPr lang="nb-NO" dirty="0" err="1"/>
              <a:t>will</a:t>
            </a:r>
            <a:r>
              <a:rPr lang="nb-NO" dirty="0"/>
              <a:t> present </a:t>
            </a:r>
            <a:r>
              <a:rPr lang="nb-NO" dirty="0" err="1"/>
              <a:t>your</a:t>
            </a:r>
            <a:r>
              <a:rPr lang="nb-NO" dirty="0"/>
              <a:t> prototype. </a:t>
            </a:r>
          </a:p>
        </p:txBody>
      </p:sp>
      <p:sp>
        <p:nvSpPr>
          <p:cNvPr id="5" name="Diamond 4">
            <a:extLst>
              <a:ext uri="{FF2B5EF4-FFF2-40B4-BE49-F238E27FC236}">
                <a16:creationId xmlns:a16="http://schemas.microsoft.com/office/drawing/2014/main" id="{7FC415DE-D8AA-47CA-B28E-8716216FC507}"/>
              </a:ext>
            </a:extLst>
          </p:cNvPr>
          <p:cNvSpPr/>
          <p:nvPr/>
        </p:nvSpPr>
        <p:spPr>
          <a:xfrm>
            <a:off x="6762346" y="2354439"/>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iamond 5">
            <a:extLst>
              <a:ext uri="{FF2B5EF4-FFF2-40B4-BE49-F238E27FC236}">
                <a16:creationId xmlns:a16="http://schemas.microsoft.com/office/drawing/2014/main" id="{78AEDE1E-D702-B84B-F2AD-FD5E7EC55A11}"/>
              </a:ext>
            </a:extLst>
          </p:cNvPr>
          <p:cNvSpPr/>
          <p:nvPr/>
        </p:nvSpPr>
        <p:spPr>
          <a:xfrm>
            <a:off x="8893430" y="2344607"/>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A3E35DD-C281-A19C-B7E2-033315922C98}"/>
              </a:ext>
            </a:extLst>
          </p:cNvPr>
          <p:cNvSpPr/>
          <p:nvPr/>
        </p:nvSpPr>
        <p:spPr>
          <a:xfrm>
            <a:off x="702337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a:solidFill>
                  <a:schemeClr val="tx1"/>
                </a:solidFill>
              </a:rPr>
              <a:t>Discover</a:t>
            </a:r>
          </a:p>
        </p:txBody>
      </p:sp>
      <p:sp>
        <p:nvSpPr>
          <p:cNvPr id="9" name="Rectangle 8">
            <a:extLst>
              <a:ext uri="{FF2B5EF4-FFF2-40B4-BE49-F238E27FC236}">
                <a16:creationId xmlns:a16="http://schemas.microsoft.com/office/drawing/2014/main" id="{6551DC44-13DE-1C41-ED67-42EF87B443AA}"/>
              </a:ext>
            </a:extLst>
          </p:cNvPr>
          <p:cNvSpPr/>
          <p:nvPr/>
        </p:nvSpPr>
        <p:spPr>
          <a:xfrm>
            <a:off x="7984788"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err="1">
                <a:solidFill>
                  <a:schemeClr val="tx1"/>
                </a:solidFill>
              </a:rPr>
              <a:t>Define</a:t>
            </a:r>
            <a:endParaRPr lang="nb-NO" sz="1100">
              <a:solidFill>
                <a:schemeClr val="tx1"/>
              </a:solidFill>
            </a:endParaRPr>
          </a:p>
        </p:txBody>
      </p:sp>
      <p:sp>
        <p:nvSpPr>
          <p:cNvPr id="10" name="Rectangle 9">
            <a:extLst>
              <a:ext uri="{FF2B5EF4-FFF2-40B4-BE49-F238E27FC236}">
                <a16:creationId xmlns:a16="http://schemas.microsoft.com/office/drawing/2014/main" id="{D5E3DD17-E3BF-76DC-E37E-9A008A1D44A6}"/>
              </a:ext>
            </a:extLst>
          </p:cNvPr>
          <p:cNvSpPr/>
          <p:nvPr/>
        </p:nvSpPr>
        <p:spPr>
          <a:xfrm>
            <a:off x="9161146"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err="1">
                <a:solidFill>
                  <a:schemeClr val="tx1"/>
                </a:solidFill>
              </a:rPr>
              <a:t>Develop</a:t>
            </a:r>
            <a:endParaRPr lang="nb-NO" sz="1100">
              <a:solidFill>
                <a:schemeClr val="tx1"/>
              </a:solidFill>
            </a:endParaRPr>
          </a:p>
        </p:txBody>
      </p:sp>
      <p:sp>
        <p:nvSpPr>
          <p:cNvPr id="11" name="Rectangle 10">
            <a:extLst>
              <a:ext uri="{FF2B5EF4-FFF2-40B4-BE49-F238E27FC236}">
                <a16:creationId xmlns:a16="http://schemas.microsoft.com/office/drawing/2014/main" id="{3B8A6053-E37A-A802-77B4-696912AFE341}"/>
              </a:ext>
            </a:extLst>
          </p:cNvPr>
          <p:cNvSpPr/>
          <p:nvPr/>
        </p:nvSpPr>
        <p:spPr>
          <a:xfrm>
            <a:off x="1012256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a:solidFill>
                  <a:schemeClr val="tx1"/>
                </a:solidFill>
              </a:rPr>
              <a:t>Deliver</a:t>
            </a:r>
          </a:p>
        </p:txBody>
      </p:sp>
      <p:cxnSp>
        <p:nvCxnSpPr>
          <p:cNvPr id="13" name="Straight Connector 12">
            <a:extLst>
              <a:ext uri="{FF2B5EF4-FFF2-40B4-BE49-F238E27FC236}">
                <a16:creationId xmlns:a16="http://schemas.microsoft.com/office/drawing/2014/main" id="{39D49417-9C02-568C-30A8-953325A314F7}"/>
              </a:ext>
            </a:extLst>
          </p:cNvPr>
          <p:cNvCxnSpPr/>
          <p:nvPr/>
        </p:nvCxnSpPr>
        <p:spPr>
          <a:xfrm>
            <a:off x="7830768"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59A01ED-EC33-1518-5B51-E2D207469C7C}"/>
              </a:ext>
            </a:extLst>
          </p:cNvPr>
          <p:cNvCxnSpPr/>
          <p:nvPr/>
        </p:nvCxnSpPr>
        <p:spPr>
          <a:xfrm>
            <a:off x="8910742"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BD59074-C994-0116-EB0C-90D769339AE1}"/>
              </a:ext>
            </a:extLst>
          </p:cNvPr>
          <p:cNvCxnSpPr/>
          <p:nvPr/>
        </p:nvCxnSpPr>
        <p:spPr>
          <a:xfrm>
            <a:off x="9958087"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329E4ED-BBCF-82EE-66D4-CE6B3C168F63}"/>
              </a:ext>
            </a:extLst>
          </p:cNvPr>
          <p:cNvCxnSpPr/>
          <p:nvPr/>
        </p:nvCxnSpPr>
        <p:spPr>
          <a:xfrm>
            <a:off x="6768833"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89BD9AC-C987-DA9D-147D-B1A643FE4F8A}"/>
              </a:ext>
            </a:extLst>
          </p:cNvPr>
          <p:cNvCxnSpPr/>
          <p:nvPr/>
        </p:nvCxnSpPr>
        <p:spPr>
          <a:xfrm>
            <a:off x="11041826"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845FAFA-03E9-5211-2253-1AE444759C86}"/>
              </a:ext>
            </a:extLst>
          </p:cNvPr>
          <p:cNvSpPr txBox="1"/>
          <p:nvPr/>
        </p:nvSpPr>
        <p:spPr>
          <a:xfrm>
            <a:off x="6191536" y="875774"/>
            <a:ext cx="1147177" cy="369204"/>
          </a:xfrm>
          <a:prstGeom prst="rect">
            <a:avLst/>
          </a:prstGeom>
          <a:solidFill>
            <a:schemeClr val="bg1"/>
          </a:solidFill>
        </p:spPr>
        <p:txBody>
          <a:bodyPr wrap="square" rtlCol="0">
            <a:spAutoFit/>
          </a:bodyPr>
          <a:lstStyle/>
          <a:p>
            <a:pPr algn="ctr"/>
            <a:r>
              <a:rPr lang="nb-NO" err="1"/>
              <a:t>Sept</a:t>
            </a:r>
            <a:r>
              <a:rPr lang="nb-NO"/>
              <a:t> 12</a:t>
            </a:r>
          </a:p>
        </p:txBody>
      </p:sp>
      <p:sp>
        <p:nvSpPr>
          <p:cNvPr id="19" name="TextBox 18">
            <a:extLst>
              <a:ext uri="{FF2B5EF4-FFF2-40B4-BE49-F238E27FC236}">
                <a16:creationId xmlns:a16="http://schemas.microsoft.com/office/drawing/2014/main" id="{67C342C4-5A28-E404-C2AD-353C5DCFFC22}"/>
              </a:ext>
            </a:extLst>
          </p:cNvPr>
          <p:cNvSpPr txBox="1"/>
          <p:nvPr/>
        </p:nvSpPr>
        <p:spPr>
          <a:xfrm>
            <a:off x="7258336" y="1161851"/>
            <a:ext cx="1147177" cy="369204"/>
          </a:xfrm>
          <a:prstGeom prst="rect">
            <a:avLst/>
          </a:prstGeom>
          <a:solidFill>
            <a:schemeClr val="bg1"/>
          </a:solidFill>
        </p:spPr>
        <p:txBody>
          <a:bodyPr wrap="square" rtlCol="0">
            <a:spAutoFit/>
          </a:bodyPr>
          <a:lstStyle/>
          <a:p>
            <a:pPr algn="ctr"/>
            <a:r>
              <a:rPr lang="nb-NO" err="1"/>
              <a:t>Sept</a:t>
            </a:r>
            <a:r>
              <a:rPr lang="nb-NO"/>
              <a:t> 26</a:t>
            </a:r>
          </a:p>
        </p:txBody>
      </p:sp>
      <p:sp>
        <p:nvSpPr>
          <p:cNvPr id="20" name="TextBox 19">
            <a:extLst>
              <a:ext uri="{FF2B5EF4-FFF2-40B4-BE49-F238E27FC236}">
                <a16:creationId xmlns:a16="http://schemas.microsoft.com/office/drawing/2014/main" id="{F720DE11-272D-95EF-E386-99D5AF32E209}"/>
              </a:ext>
            </a:extLst>
          </p:cNvPr>
          <p:cNvSpPr txBox="1"/>
          <p:nvPr/>
        </p:nvSpPr>
        <p:spPr>
          <a:xfrm>
            <a:off x="8371911" y="1447928"/>
            <a:ext cx="1147177" cy="369204"/>
          </a:xfrm>
          <a:prstGeom prst="rect">
            <a:avLst/>
          </a:prstGeom>
          <a:solidFill>
            <a:schemeClr val="bg1"/>
          </a:solidFill>
        </p:spPr>
        <p:txBody>
          <a:bodyPr wrap="square" rtlCol="0">
            <a:spAutoFit/>
          </a:bodyPr>
          <a:lstStyle/>
          <a:p>
            <a:pPr algn="ctr"/>
            <a:r>
              <a:rPr lang="nb-NO" err="1"/>
              <a:t>Oct</a:t>
            </a:r>
            <a:r>
              <a:rPr lang="nb-NO"/>
              <a:t> 10</a:t>
            </a:r>
          </a:p>
        </p:txBody>
      </p:sp>
      <p:sp>
        <p:nvSpPr>
          <p:cNvPr id="21" name="TextBox 20">
            <a:extLst>
              <a:ext uri="{FF2B5EF4-FFF2-40B4-BE49-F238E27FC236}">
                <a16:creationId xmlns:a16="http://schemas.microsoft.com/office/drawing/2014/main" id="{FFD5732E-A3CA-D693-3919-A6146655CF37}"/>
              </a:ext>
            </a:extLst>
          </p:cNvPr>
          <p:cNvSpPr txBox="1"/>
          <p:nvPr/>
        </p:nvSpPr>
        <p:spPr>
          <a:xfrm>
            <a:off x="9341897" y="1734005"/>
            <a:ext cx="1147177" cy="369204"/>
          </a:xfrm>
          <a:prstGeom prst="rect">
            <a:avLst/>
          </a:prstGeom>
          <a:solidFill>
            <a:schemeClr val="bg1"/>
          </a:solidFill>
        </p:spPr>
        <p:txBody>
          <a:bodyPr wrap="square" rtlCol="0">
            <a:spAutoFit/>
          </a:bodyPr>
          <a:lstStyle/>
          <a:p>
            <a:pPr algn="ctr"/>
            <a:r>
              <a:rPr lang="nb-NO" err="1"/>
              <a:t>Oct</a:t>
            </a:r>
            <a:r>
              <a:rPr lang="nb-NO"/>
              <a:t> 17</a:t>
            </a:r>
          </a:p>
        </p:txBody>
      </p:sp>
    </p:spTree>
    <p:extLst>
      <p:ext uri="{BB962C8B-B14F-4D97-AF65-F5344CB8AC3E}">
        <p14:creationId xmlns:p14="http://schemas.microsoft.com/office/powerpoint/2010/main" val="3578545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40584-A425-B9AA-8D50-7ECB09229854}"/>
              </a:ext>
            </a:extLst>
          </p:cNvPr>
          <p:cNvSpPr>
            <a:spLocks noGrp="1"/>
          </p:cNvSpPr>
          <p:nvPr>
            <p:ph type="title"/>
          </p:nvPr>
        </p:nvSpPr>
        <p:spPr/>
        <p:txBody>
          <a:bodyPr/>
          <a:lstStyle/>
          <a:p>
            <a:r>
              <a:rPr lang="nb-NO" err="1"/>
              <a:t>Module</a:t>
            </a:r>
            <a:r>
              <a:rPr lang="nb-NO"/>
              <a:t> 2 design </a:t>
            </a:r>
            <a:r>
              <a:rPr lang="nb-NO" err="1"/>
              <a:t>task</a:t>
            </a:r>
            <a:r>
              <a:rPr lang="nb-NO"/>
              <a:t> – AI support</a:t>
            </a:r>
          </a:p>
        </p:txBody>
      </p:sp>
      <p:pic>
        <p:nvPicPr>
          <p:cNvPr id="1030" name="Picture 6">
            <a:extLst>
              <a:ext uri="{FF2B5EF4-FFF2-40B4-BE49-F238E27FC236}">
                <a16:creationId xmlns:a16="http://schemas.microsoft.com/office/drawing/2014/main" id="{6D812353-5997-3E07-5CA4-1A0C6AE3B1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8817" y="1690688"/>
            <a:ext cx="4631987" cy="46319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210D159-9FF3-E22F-F5BD-51FFC39198DA}"/>
              </a:ext>
            </a:extLst>
          </p:cNvPr>
          <p:cNvSpPr txBox="1"/>
          <p:nvPr/>
        </p:nvSpPr>
        <p:spPr>
          <a:xfrm>
            <a:off x="838200" y="1298917"/>
            <a:ext cx="5039792" cy="5629746"/>
          </a:xfrm>
          <a:prstGeom prst="rect">
            <a:avLst/>
          </a:prstGeom>
          <a:noFill/>
        </p:spPr>
        <p:txBody>
          <a:bodyPr wrap="square" rtlCol="0">
            <a:spAutoFit/>
          </a:bodyPr>
          <a:lstStyle/>
          <a:p>
            <a:r>
              <a:rPr lang="nb-NO" b="1" dirty="0" err="1">
                <a:solidFill>
                  <a:schemeClr val="accent5"/>
                </a:solidFill>
              </a:rPr>
              <a:t>Process</a:t>
            </a:r>
            <a:r>
              <a:rPr lang="nb-NO" b="1" dirty="0">
                <a:solidFill>
                  <a:schemeClr val="accent5"/>
                </a:solidFill>
              </a:rPr>
              <a:t> support</a:t>
            </a:r>
          </a:p>
          <a:p>
            <a:pPr marL="285750" indent="-285750">
              <a:buFont typeface="Arial" panose="020B0604020202020204" pitchFamily="34" charset="0"/>
              <a:buChar char="•"/>
            </a:pPr>
            <a:r>
              <a:rPr lang="nb-NO" dirty="0"/>
              <a:t>General purpose </a:t>
            </a:r>
            <a:r>
              <a:rPr lang="nb-NO" dirty="0" err="1"/>
              <a:t>LLMs</a:t>
            </a:r>
            <a:endParaRPr lang="nb-NO" dirty="0"/>
          </a:p>
          <a:p>
            <a:pPr marL="285750" indent="-285750">
              <a:buFont typeface="Arial" panose="020B0604020202020204" pitchFamily="34" charset="0"/>
              <a:buChar char="•"/>
            </a:pPr>
            <a:r>
              <a:rPr lang="nb-NO" dirty="0"/>
              <a:t>AI-</a:t>
            </a:r>
            <a:r>
              <a:rPr lang="nb-NO" dirty="0" err="1"/>
              <a:t>powered</a:t>
            </a:r>
            <a:r>
              <a:rPr lang="nb-NO" dirty="0"/>
              <a:t> …</a:t>
            </a:r>
          </a:p>
          <a:p>
            <a:pPr marL="742881" lvl="1" indent="-285750">
              <a:buFont typeface="Arial" panose="020B0604020202020204" pitchFamily="34" charset="0"/>
              <a:buChar char="•"/>
            </a:pPr>
            <a:r>
              <a:rPr lang="nb-NO" dirty="0"/>
              <a:t>UI </a:t>
            </a:r>
            <a:r>
              <a:rPr lang="nb-NO" dirty="0" err="1"/>
              <a:t>development</a:t>
            </a:r>
            <a:endParaRPr lang="nb-NO" dirty="0"/>
          </a:p>
          <a:p>
            <a:pPr marL="742881" lvl="1" indent="-285750">
              <a:buFont typeface="Arial" panose="020B0604020202020204" pitchFamily="34" charset="0"/>
              <a:buChar char="•"/>
            </a:pPr>
            <a:r>
              <a:rPr lang="nb-NO" dirty="0"/>
              <a:t>Prototype </a:t>
            </a:r>
            <a:r>
              <a:rPr lang="nb-NO" dirty="0" err="1"/>
              <a:t>development</a:t>
            </a:r>
            <a:r>
              <a:rPr lang="nb-NO" dirty="0"/>
              <a:t> (POC/MVP)</a:t>
            </a:r>
          </a:p>
          <a:p>
            <a:pPr marL="742881" lvl="1" indent="-285750">
              <a:buFont typeface="Arial" panose="020B0604020202020204" pitchFamily="34" charset="0"/>
              <a:buChar char="•"/>
            </a:pPr>
            <a:r>
              <a:rPr lang="nb-NO" dirty="0"/>
              <a:t>Code </a:t>
            </a:r>
            <a:r>
              <a:rPr lang="nb-NO" dirty="0" err="1"/>
              <a:t>generation</a:t>
            </a:r>
            <a:endParaRPr lang="nb-NO" dirty="0"/>
          </a:p>
          <a:p>
            <a:r>
              <a:rPr lang="nb-NO" dirty="0"/>
              <a:t>… for </a:t>
            </a:r>
            <a:r>
              <a:rPr lang="nb-NO" dirty="0" err="1"/>
              <a:t>ideation</a:t>
            </a:r>
            <a:r>
              <a:rPr lang="nb-NO" dirty="0"/>
              <a:t>, </a:t>
            </a:r>
            <a:r>
              <a:rPr lang="nb-NO" dirty="0" err="1"/>
              <a:t>detailing</a:t>
            </a:r>
            <a:r>
              <a:rPr lang="nb-NO" dirty="0"/>
              <a:t>, </a:t>
            </a:r>
            <a:r>
              <a:rPr lang="nb-NO" dirty="0" err="1"/>
              <a:t>implementation</a:t>
            </a:r>
            <a:endParaRPr lang="nb-NO" dirty="0"/>
          </a:p>
          <a:p>
            <a:endParaRPr lang="nb-NO" dirty="0"/>
          </a:p>
          <a:p>
            <a:r>
              <a:rPr lang="nb-NO" b="1" dirty="0" err="1">
                <a:solidFill>
                  <a:schemeClr val="accent5"/>
                </a:solidFill>
              </a:rPr>
              <a:t>Implementation</a:t>
            </a:r>
            <a:r>
              <a:rPr lang="nb-NO" b="1" dirty="0">
                <a:solidFill>
                  <a:schemeClr val="accent5"/>
                </a:solidFill>
              </a:rPr>
              <a:t> support</a:t>
            </a:r>
          </a:p>
          <a:p>
            <a:pPr marL="285750" indent="-285750">
              <a:buFont typeface="Arial" panose="020B0604020202020204" pitchFamily="34" charset="0"/>
              <a:buChar char="•"/>
            </a:pPr>
            <a:r>
              <a:rPr lang="nb-NO" dirty="0" err="1"/>
              <a:t>Configurable</a:t>
            </a:r>
            <a:r>
              <a:rPr lang="nb-NO" dirty="0"/>
              <a:t> LLM service</a:t>
            </a:r>
          </a:p>
          <a:p>
            <a:pPr marL="742881" lvl="1" indent="-285750">
              <a:buFont typeface="Arial" panose="020B0604020202020204" pitchFamily="34" charset="0"/>
              <a:buChar char="•"/>
            </a:pPr>
            <a:r>
              <a:rPr lang="nb-NO" dirty="0"/>
              <a:t>Google AI Studio / chat</a:t>
            </a:r>
          </a:p>
          <a:p>
            <a:pPr marL="742881" lvl="1" indent="-285750">
              <a:buFont typeface="Arial" panose="020B0604020202020204" pitchFamily="34" charset="0"/>
              <a:buChar char="•"/>
            </a:pPr>
            <a:r>
              <a:rPr lang="nb-NO" dirty="0" err="1"/>
              <a:t>OpenAI</a:t>
            </a:r>
            <a:r>
              <a:rPr lang="nb-NO" dirty="0"/>
              <a:t> GPT (</a:t>
            </a:r>
            <a:r>
              <a:rPr lang="nb-NO" dirty="0" err="1"/>
              <a:t>subscription</a:t>
            </a:r>
            <a:r>
              <a:rPr lang="nb-NO" dirty="0"/>
              <a:t> </a:t>
            </a:r>
            <a:r>
              <a:rPr lang="nb-NO" dirty="0" err="1"/>
              <a:t>required</a:t>
            </a:r>
            <a:r>
              <a:rPr lang="nb-NO" dirty="0"/>
              <a:t>)</a:t>
            </a:r>
          </a:p>
          <a:p>
            <a:pPr marL="285750" indent="-285750">
              <a:buFont typeface="Arial" panose="020B0604020202020204" pitchFamily="34" charset="0"/>
              <a:buChar char="•"/>
            </a:pPr>
            <a:r>
              <a:rPr lang="nb-NO" dirty="0" err="1"/>
              <a:t>Clickable</a:t>
            </a:r>
            <a:r>
              <a:rPr lang="nb-NO" dirty="0"/>
              <a:t> prototype</a:t>
            </a:r>
          </a:p>
          <a:p>
            <a:pPr marL="742881" lvl="1" indent="-285750">
              <a:buFont typeface="Arial" panose="020B0604020202020204" pitchFamily="34" charset="0"/>
              <a:buChar char="•"/>
            </a:pPr>
            <a:r>
              <a:rPr lang="nb-NO" dirty="0"/>
              <a:t>Google AI Studio / </a:t>
            </a:r>
            <a:r>
              <a:rPr lang="nb-NO" dirty="0" err="1"/>
              <a:t>build</a:t>
            </a:r>
            <a:endParaRPr lang="nb-NO" dirty="0"/>
          </a:p>
          <a:p>
            <a:pPr marL="742881" lvl="1" indent="-285750">
              <a:buFont typeface="Arial" panose="020B0604020202020204" pitchFamily="34" charset="0"/>
              <a:buChar char="•"/>
            </a:pPr>
            <a:r>
              <a:rPr lang="nb-NO" dirty="0" err="1"/>
              <a:t>ChatGPT</a:t>
            </a:r>
            <a:endParaRPr lang="nb-NO" dirty="0"/>
          </a:p>
          <a:p>
            <a:pPr marL="742881" lvl="1" indent="-285750">
              <a:buFont typeface="Arial" panose="020B0604020202020204" pitchFamily="34" charset="0"/>
              <a:buChar char="•"/>
            </a:pPr>
            <a:r>
              <a:rPr lang="nb-NO" dirty="0" err="1"/>
              <a:t>Lovable</a:t>
            </a:r>
            <a:r>
              <a:rPr lang="nb-NO" dirty="0"/>
              <a:t>?</a:t>
            </a:r>
          </a:p>
          <a:p>
            <a:pPr marL="742881" lvl="1" indent="-285750">
              <a:buFont typeface="Arial" panose="020B0604020202020204" pitchFamily="34" charset="0"/>
              <a:buChar char="•"/>
            </a:pPr>
            <a:r>
              <a:rPr lang="nb-NO" dirty="0" err="1"/>
              <a:t>Replit</a:t>
            </a:r>
            <a:r>
              <a:rPr lang="nb-NO" dirty="0"/>
              <a:t>?</a:t>
            </a:r>
          </a:p>
          <a:p>
            <a:pPr marL="285750" indent="-285750">
              <a:buFont typeface="Arial" panose="020B0604020202020204" pitchFamily="34" charset="0"/>
              <a:buChar char="•"/>
            </a:pPr>
            <a:r>
              <a:rPr lang="nb-NO" dirty="0"/>
              <a:t>Chatbot </a:t>
            </a:r>
            <a:r>
              <a:rPr lang="nb-NO" dirty="0" err="1"/>
              <a:t>platforms</a:t>
            </a:r>
            <a:endParaRPr lang="nb-NO" dirty="0"/>
          </a:p>
          <a:p>
            <a:pPr marL="742881" lvl="1" indent="-285750">
              <a:buFont typeface="Arial" panose="020B0604020202020204" pitchFamily="34" charset="0"/>
              <a:buChar char="•"/>
            </a:pPr>
            <a:r>
              <a:rPr lang="nb-NO" dirty="0" err="1"/>
              <a:t>BotPress</a:t>
            </a:r>
            <a:endParaRPr lang="nb-NO" dirty="0"/>
          </a:p>
          <a:p>
            <a:pPr marL="285750" indent="-285750">
              <a:buFont typeface="Arial" panose="020B0604020202020204" pitchFamily="34" charset="0"/>
              <a:buChar char="•"/>
            </a:pPr>
            <a:r>
              <a:rPr lang="nb-NO" dirty="0" err="1"/>
              <a:t>Any</a:t>
            </a:r>
            <a:r>
              <a:rPr lang="nb-NO" dirty="0"/>
              <a:t> </a:t>
            </a:r>
            <a:r>
              <a:rPr lang="nb-NO" dirty="0" err="1"/>
              <a:t>other</a:t>
            </a:r>
            <a:r>
              <a:rPr lang="nb-NO" dirty="0"/>
              <a:t> </a:t>
            </a:r>
            <a:r>
              <a:rPr lang="nb-NO" dirty="0" err="1"/>
              <a:t>method</a:t>
            </a:r>
            <a:r>
              <a:rPr lang="nb-NO" dirty="0"/>
              <a:t> or </a:t>
            </a:r>
            <a:r>
              <a:rPr lang="nb-NO" dirty="0" err="1"/>
              <a:t>platform</a:t>
            </a:r>
            <a:endParaRPr lang="nb-NO" dirty="0"/>
          </a:p>
        </p:txBody>
      </p:sp>
    </p:spTree>
    <p:extLst>
      <p:ext uri="{BB962C8B-B14F-4D97-AF65-F5344CB8AC3E}">
        <p14:creationId xmlns:p14="http://schemas.microsoft.com/office/powerpoint/2010/main" val="1812315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7663-31B8-4251-6FBA-EADCBB7CF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70B7E-C779-E6E5-BE65-CD19AA91C576}"/>
              </a:ext>
            </a:extLst>
          </p:cNvPr>
          <p:cNvSpPr>
            <a:spLocks noGrp="1"/>
          </p:cNvSpPr>
          <p:nvPr>
            <p:ph type="title"/>
          </p:nvPr>
        </p:nvSpPr>
        <p:spPr/>
        <p:txBody>
          <a:bodyPr/>
          <a:lstStyle/>
          <a:p>
            <a:r>
              <a:rPr lang="nb-NO" err="1"/>
              <a:t>Module</a:t>
            </a:r>
            <a:r>
              <a:rPr lang="nb-NO"/>
              <a:t> 2 design </a:t>
            </a:r>
            <a:r>
              <a:rPr lang="nb-NO" err="1"/>
              <a:t>task</a:t>
            </a:r>
            <a:r>
              <a:rPr lang="nb-NO"/>
              <a:t> – AI support</a:t>
            </a:r>
          </a:p>
        </p:txBody>
      </p:sp>
      <p:sp>
        <p:nvSpPr>
          <p:cNvPr id="23" name="Rectangle 22">
            <a:extLst>
              <a:ext uri="{FF2B5EF4-FFF2-40B4-BE49-F238E27FC236}">
                <a16:creationId xmlns:a16="http://schemas.microsoft.com/office/drawing/2014/main" id="{939F29DE-F837-3086-815A-B9B3DAB914C3}"/>
              </a:ext>
            </a:extLst>
          </p:cNvPr>
          <p:cNvSpPr/>
          <p:nvPr/>
        </p:nvSpPr>
        <p:spPr>
          <a:xfrm>
            <a:off x="7088952" y="1975399"/>
            <a:ext cx="4464995" cy="2616056"/>
          </a:xfrm>
          <a:prstGeom prst="rect">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b="1">
                <a:solidFill>
                  <a:schemeClr val="tx1"/>
                </a:solidFill>
              </a:rPr>
              <a:t>First </a:t>
            </a:r>
            <a:r>
              <a:rPr lang="nb-NO" b="1" err="1">
                <a:solidFill>
                  <a:schemeClr val="tx1"/>
                </a:solidFill>
              </a:rPr>
              <a:t>week</a:t>
            </a:r>
            <a:r>
              <a:rPr lang="nb-NO" b="1">
                <a:solidFill>
                  <a:schemeClr val="tx1"/>
                </a:solidFill>
              </a:rPr>
              <a:t>: Discover</a:t>
            </a:r>
          </a:p>
          <a:p>
            <a:endParaRPr lang="nb-NO">
              <a:solidFill>
                <a:schemeClr val="tx1"/>
              </a:solidFill>
            </a:endParaRPr>
          </a:p>
          <a:p>
            <a:pPr marL="285750" indent="-285750">
              <a:buFont typeface="Arial" panose="020B0604020202020204" pitchFamily="34" charset="0"/>
              <a:buChar char="•"/>
            </a:pPr>
            <a:r>
              <a:rPr lang="nb-NO" err="1">
                <a:solidFill>
                  <a:schemeClr val="tx1"/>
                </a:solidFill>
              </a:rPr>
              <a:t>Use</a:t>
            </a:r>
            <a:r>
              <a:rPr lang="nb-NO">
                <a:solidFill>
                  <a:schemeClr val="tx1"/>
                </a:solidFill>
              </a:rPr>
              <a:t> </a:t>
            </a:r>
            <a:r>
              <a:rPr lang="nb-NO" err="1">
                <a:solidFill>
                  <a:schemeClr val="tx1"/>
                </a:solidFill>
              </a:rPr>
              <a:t>ChatGPT</a:t>
            </a:r>
            <a:r>
              <a:rPr lang="nb-NO">
                <a:solidFill>
                  <a:schemeClr val="tx1"/>
                </a:solidFill>
              </a:rPr>
              <a:t> or Google Gemini for brainstorming and </a:t>
            </a:r>
            <a:r>
              <a:rPr lang="nb-NO" err="1">
                <a:solidFill>
                  <a:schemeClr val="tx1"/>
                </a:solidFill>
              </a:rPr>
              <a:t>ideation</a:t>
            </a:r>
            <a:endParaRPr lang="nb-NO">
              <a:solidFill>
                <a:schemeClr val="tx1"/>
              </a:solidFill>
            </a:endParaRPr>
          </a:p>
          <a:p>
            <a:pPr marL="285750" indent="-285750">
              <a:buFont typeface="Arial" panose="020B0604020202020204" pitchFamily="34" charset="0"/>
              <a:buChar char="•"/>
            </a:pPr>
            <a:endParaRPr lang="nb-NO">
              <a:solidFill>
                <a:schemeClr val="tx1"/>
              </a:solidFill>
            </a:endParaRPr>
          </a:p>
          <a:p>
            <a:pPr marL="285750" indent="-285750">
              <a:buFont typeface="Arial" panose="020B0604020202020204" pitchFamily="34" charset="0"/>
              <a:buChar char="•"/>
            </a:pPr>
            <a:r>
              <a:rPr lang="nb-NO" err="1">
                <a:solidFill>
                  <a:schemeClr val="tx1"/>
                </a:solidFill>
              </a:rPr>
              <a:t>Identify</a:t>
            </a:r>
            <a:r>
              <a:rPr lang="nb-NO">
                <a:solidFill>
                  <a:schemeClr val="tx1"/>
                </a:solidFill>
              </a:rPr>
              <a:t> </a:t>
            </a:r>
            <a:r>
              <a:rPr lang="nb-NO" err="1">
                <a:solidFill>
                  <a:schemeClr val="tx1"/>
                </a:solidFill>
              </a:rPr>
              <a:t>one</a:t>
            </a:r>
            <a:r>
              <a:rPr lang="nb-NO">
                <a:solidFill>
                  <a:schemeClr val="tx1"/>
                </a:solidFill>
              </a:rPr>
              <a:t> or more </a:t>
            </a:r>
            <a:r>
              <a:rPr lang="nb-NO" err="1">
                <a:solidFill>
                  <a:schemeClr val="tx1"/>
                </a:solidFill>
              </a:rPr>
              <a:t>possible</a:t>
            </a:r>
            <a:r>
              <a:rPr lang="nb-NO">
                <a:solidFill>
                  <a:schemeClr val="tx1"/>
                </a:solidFill>
              </a:rPr>
              <a:t> </a:t>
            </a:r>
            <a:r>
              <a:rPr lang="nb-NO" err="1">
                <a:solidFill>
                  <a:schemeClr val="tx1"/>
                </a:solidFill>
              </a:rPr>
              <a:t>platforms</a:t>
            </a:r>
            <a:r>
              <a:rPr lang="nb-NO">
                <a:solidFill>
                  <a:schemeClr val="tx1"/>
                </a:solidFill>
              </a:rPr>
              <a:t> for </a:t>
            </a:r>
            <a:r>
              <a:rPr lang="nb-NO" err="1">
                <a:solidFill>
                  <a:schemeClr val="tx1"/>
                </a:solidFill>
              </a:rPr>
              <a:t>implementation</a:t>
            </a:r>
            <a:r>
              <a:rPr lang="nb-NO">
                <a:solidFill>
                  <a:schemeClr val="tx1"/>
                </a:solidFill>
              </a:rPr>
              <a:t> support and </a:t>
            </a:r>
            <a:r>
              <a:rPr lang="nb-NO" err="1">
                <a:solidFill>
                  <a:schemeClr val="tx1"/>
                </a:solidFill>
              </a:rPr>
              <a:t>try</a:t>
            </a:r>
            <a:r>
              <a:rPr lang="nb-NO">
                <a:solidFill>
                  <a:schemeClr val="tx1"/>
                </a:solidFill>
              </a:rPr>
              <a:t> </a:t>
            </a:r>
            <a:r>
              <a:rPr lang="nb-NO" err="1">
                <a:solidFill>
                  <a:schemeClr val="tx1"/>
                </a:solidFill>
              </a:rPr>
              <a:t>these</a:t>
            </a:r>
            <a:r>
              <a:rPr lang="nb-NO">
                <a:solidFill>
                  <a:schemeClr val="tx1"/>
                </a:solidFill>
              </a:rPr>
              <a:t> </a:t>
            </a:r>
            <a:r>
              <a:rPr lang="nb-NO" err="1">
                <a:solidFill>
                  <a:schemeClr val="tx1"/>
                </a:solidFill>
              </a:rPr>
              <a:t>out</a:t>
            </a:r>
            <a:endParaRPr lang="nb-NO">
              <a:solidFill>
                <a:schemeClr val="tx1"/>
              </a:solidFill>
            </a:endParaRPr>
          </a:p>
        </p:txBody>
      </p:sp>
      <p:sp>
        <p:nvSpPr>
          <p:cNvPr id="4" name="TextBox 3">
            <a:extLst>
              <a:ext uri="{FF2B5EF4-FFF2-40B4-BE49-F238E27FC236}">
                <a16:creationId xmlns:a16="http://schemas.microsoft.com/office/drawing/2014/main" id="{58139A3B-5C38-84ED-F7BB-DAB2958F0B19}"/>
              </a:ext>
            </a:extLst>
          </p:cNvPr>
          <p:cNvSpPr txBox="1"/>
          <p:nvPr/>
        </p:nvSpPr>
        <p:spPr>
          <a:xfrm>
            <a:off x="838200" y="1298917"/>
            <a:ext cx="5039792" cy="5629746"/>
          </a:xfrm>
          <a:prstGeom prst="rect">
            <a:avLst/>
          </a:prstGeom>
          <a:noFill/>
        </p:spPr>
        <p:txBody>
          <a:bodyPr wrap="square" rtlCol="0">
            <a:spAutoFit/>
          </a:bodyPr>
          <a:lstStyle/>
          <a:p>
            <a:r>
              <a:rPr lang="nb-NO" b="1" dirty="0" err="1">
                <a:solidFill>
                  <a:schemeClr val="accent5"/>
                </a:solidFill>
              </a:rPr>
              <a:t>Process</a:t>
            </a:r>
            <a:r>
              <a:rPr lang="nb-NO" b="1" dirty="0">
                <a:solidFill>
                  <a:schemeClr val="accent5"/>
                </a:solidFill>
              </a:rPr>
              <a:t> support</a:t>
            </a:r>
          </a:p>
          <a:p>
            <a:pPr marL="285750" indent="-285750">
              <a:buFont typeface="Arial" panose="020B0604020202020204" pitchFamily="34" charset="0"/>
              <a:buChar char="•"/>
            </a:pPr>
            <a:r>
              <a:rPr lang="nb-NO" dirty="0"/>
              <a:t>General purpose </a:t>
            </a:r>
            <a:r>
              <a:rPr lang="nb-NO" dirty="0" err="1"/>
              <a:t>LLMs</a:t>
            </a:r>
            <a:endParaRPr lang="nb-NO" dirty="0"/>
          </a:p>
          <a:p>
            <a:pPr marL="285750" indent="-285750">
              <a:buFont typeface="Arial" panose="020B0604020202020204" pitchFamily="34" charset="0"/>
              <a:buChar char="•"/>
            </a:pPr>
            <a:r>
              <a:rPr lang="nb-NO" dirty="0"/>
              <a:t>AI-</a:t>
            </a:r>
            <a:r>
              <a:rPr lang="nb-NO" dirty="0" err="1"/>
              <a:t>powered</a:t>
            </a:r>
            <a:r>
              <a:rPr lang="nb-NO" dirty="0"/>
              <a:t> …</a:t>
            </a:r>
          </a:p>
          <a:p>
            <a:pPr marL="742881" lvl="1" indent="-285750">
              <a:buFont typeface="Arial" panose="020B0604020202020204" pitchFamily="34" charset="0"/>
              <a:buChar char="•"/>
            </a:pPr>
            <a:r>
              <a:rPr lang="nb-NO" dirty="0"/>
              <a:t>UI </a:t>
            </a:r>
            <a:r>
              <a:rPr lang="nb-NO" dirty="0" err="1"/>
              <a:t>development</a:t>
            </a:r>
            <a:endParaRPr lang="nb-NO" dirty="0"/>
          </a:p>
          <a:p>
            <a:pPr marL="742881" lvl="1" indent="-285750">
              <a:buFont typeface="Arial" panose="020B0604020202020204" pitchFamily="34" charset="0"/>
              <a:buChar char="•"/>
            </a:pPr>
            <a:r>
              <a:rPr lang="nb-NO" dirty="0"/>
              <a:t>Prototype </a:t>
            </a:r>
            <a:r>
              <a:rPr lang="nb-NO" dirty="0" err="1"/>
              <a:t>development</a:t>
            </a:r>
            <a:r>
              <a:rPr lang="nb-NO" dirty="0"/>
              <a:t> (POC/MVP)</a:t>
            </a:r>
          </a:p>
          <a:p>
            <a:pPr marL="742881" lvl="1" indent="-285750">
              <a:buFont typeface="Arial" panose="020B0604020202020204" pitchFamily="34" charset="0"/>
              <a:buChar char="•"/>
            </a:pPr>
            <a:r>
              <a:rPr lang="nb-NO" dirty="0"/>
              <a:t>Code </a:t>
            </a:r>
            <a:r>
              <a:rPr lang="nb-NO" dirty="0" err="1"/>
              <a:t>generation</a:t>
            </a:r>
            <a:endParaRPr lang="nb-NO" dirty="0"/>
          </a:p>
          <a:p>
            <a:r>
              <a:rPr lang="nb-NO" dirty="0"/>
              <a:t>… for </a:t>
            </a:r>
            <a:r>
              <a:rPr lang="nb-NO" dirty="0" err="1"/>
              <a:t>ideation</a:t>
            </a:r>
            <a:r>
              <a:rPr lang="nb-NO" dirty="0"/>
              <a:t>, </a:t>
            </a:r>
            <a:r>
              <a:rPr lang="nb-NO" dirty="0" err="1"/>
              <a:t>detailing</a:t>
            </a:r>
            <a:r>
              <a:rPr lang="nb-NO" dirty="0"/>
              <a:t>, </a:t>
            </a:r>
            <a:r>
              <a:rPr lang="nb-NO" dirty="0" err="1"/>
              <a:t>implementation</a:t>
            </a:r>
            <a:endParaRPr lang="nb-NO" dirty="0"/>
          </a:p>
          <a:p>
            <a:endParaRPr lang="nb-NO" dirty="0"/>
          </a:p>
          <a:p>
            <a:r>
              <a:rPr lang="nb-NO" b="1" dirty="0" err="1">
                <a:solidFill>
                  <a:schemeClr val="accent5"/>
                </a:solidFill>
              </a:rPr>
              <a:t>Implementation</a:t>
            </a:r>
            <a:r>
              <a:rPr lang="nb-NO" b="1" dirty="0">
                <a:solidFill>
                  <a:schemeClr val="accent5"/>
                </a:solidFill>
              </a:rPr>
              <a:t> support</a:t>
            </a:r>
          </a:p>
          <a:p>
            <a:pPr marL="285750" indent="-285750">
              <a:buFont typeface="Arial" panose="020B0604020202020204" pitchFamily="34" charset="0"/>
              <a:buChar char="•"/>
            </a:pPr>
            <a:r>
              <a:rPr lang="nb-NO" dirty="0" err="1"/>
              <a:t>Configurable</a:t>
            </a:r>
            <a:r>
              <a:rPr lang="nb-NO" dirty="0"/>
              <a:t> LLM service</a:t>
            </a:r>
          </a:p>
          <a:p>
            <a:pPr marL="742881" lvl="1" indent="-285750">
              <a:buFont typeface="Arial" panose="020B0604020202020204" pitchFamily="34" charset="0"/>
              <a:buChar char="•"/>
            </a:pPr>
            <a:r>
              <a:rPr lang="nb-NO" dirty="0"/>
              <a:t>Google AI Studio / chat</a:t>
            </a:r>
          </a:p>
          <a:p>
            <a:pPr marL="742881" lvl="1" indent="-285750">
              <a:buFont typeface="Arial" panose="020B0604020202020204" pitchFamily="34" charset="0"/>
              <a:buChar char="•"/>
            </a:pPr>
            <a:r>
              <a:rPr lang="nb-NO" dirty="0" err="1"/>
              <a:t>OpenAI</a:t>
            </a:r>
            <a:r>
              <a:rPr lang="nb-NO" dirty="0"/>
              <a:t> GPT (</a:t>
            </a:r>
            <a:r>
              <a:rPr lang="nb-NO" dirty="0" err="1"/>
              <a:t>subscription</a:t>
            </a:r>
            <a:r>
              <a:rPr lang="nb-NO" dirty="0"/>
              <a:t> </a:t>
            </a:r>
            <a:r>
              <a:rPr lang="nb-NO" dirty="0" err="1"/>
              <a:t>required</a:t>
            </a:r>
            <a:r>
              <a:rPr lang="nb-NO" dirty="0"/>
              <a:t>)</a:t>
            </a:r>
          </a:p>
          <a:p>
            <a:pPr marL="285750" indent="-285750">
              <a:buFont typeface="Arial" panose="020B0604020202020204" pitchFamily="34" charset="0"/>
              <a:buChar char="•"/>
            </a:pPr>
            <a:r>
              <a:rPr lang="nb-NO" dirty="0" err="1"/>
              <a:t>Clickable</a:t>
            </a:r>
            <a:r>
              <a:rPr lang="nb-NO" dirty="0"/>
              <a:t> prototype</a:t>
            </a:r>
          </a:p>
          <a:p>
            <a:pPr marL="742881" lvl="1" indent="-285750">
              <a:buFont typeface="Arial" panose="020B0604020202020204" pitchFamily="34" charset="0"/>
              <a:buChar char="•"/>
            </a:pPr>
            <a:r>
              <a:rPr lang="nb-NO" dirty="0"/>
              <a:t>Google AI Studio / </a:t>
            </a:r>
            <a:r>
              <a:rPr lang="nb-NO" dirty="0" err="1"/>
              <a:t>build</a:t>
            </a:r>
            <a:endParaRPr lang="nb-NO" dirty="0"/>
          </a:p>
          <a:p>
            <a:pPr marL="742881" lvl="1" indent="-285750">
              <a:buFont typeface="Arial" panose="020B0604020202020204" pitchFamily="34" charset="0"/>
              <a:buChar char="•"/>
            </a:pPr>
            <a:r>
              <a:rPr lang="nb-NO" dirty="0" err="1"/>
              <a:t>ChatGPT</a:t>
            </a:r>
            <a:endParaRPr lang="nb-NO" dirty="0"/>
          </a:p>
          <a:p>
            <a:pPr marL="742881" lvl="1" indent="-285750">
              <a:buFont typeface="Arial" panose="020B0604020202020204" pitchFamily="34" charset="0"/>
              <a:buChar char="•"/>
            </a:pPr>
            <a:r>
              <a:rPr lang="nb-NO" dirty="0" err="1"/>
              <a:t>Lovable</a:t>
            </a:r>
            <a:r>
              <a:rPr lang="nb-NO" dirty="0"/>
              <a:t>?</a:t>
            </a:r>
          </a:p>
          <a:p>
            <a:pPr marL="742881" lvl="1" indent="-285750">
              <a:buFont typeface="Arial" panose="020B0604020202020204" pitchFamily="34" charset="0"/>
              <a:buChar char="•"/>
            </a:pPr>
            <a:r>
              <a:rPr lang="nb-NO" dirty="0" err="1"/>
              <a:t>Replit</a:t>
            </a:r>
            <a:r>
              <a:rPr lang="nb-NO" dirty="0"/>
              <a:t>?</a:t>
            </a:r>
          </a:p>
          <a:p>
            <a:pPr marL="285750" indent="-285750">
              <a:buFont typeface="Arial" panose="020B0604020202020204" pitchFamily="34" charset="0"/>
              <a:buChar char="•"/>
            </a:pPr>
            <a:r>
              <a:rPr lang="nb-NO" dirty="0"/>
              <a:t>Chatbot </a:t>
            </a:r>
            <a:r>
              <a:rPr lang="nb-NO" dirty="0" err="1"/>
              <a:t>platforms</a:t>
            </a:r>
            <a:endParaRPr lang="nb-NO" dirty="0"/>
          </a:p>
          <a:p>
            <a:pPr marL="742881" lvl="1" indent="-285750">
              <a:buFont typeface="Arial" panose="020B0604020202020204" pitchFamily="34" charset="0"/>
              <a:buChar char="•"/>
            </a:pPr>
            <a:r>
              <a:rPr lang="nb-NO" dirty="0" err="1"/>
              <a:t>BotPress</a:t>
            </a:r>
            <a:endParaRPr lang="nb-NO" dirty="0"/>
          </a:p>
          <a:p>
            <a:pPr marL="285750" indent="-285750">
              <a:buFont typeface="Arial" panose="020B0604020202020204" pitchFamily="34" charset="0"/>
              <a:buChar char="•"/>
            </a:pPr>
            <a:r>
              <a:rPr lang="nb-NO" dirty="0" err="1"/>
              <a:t>Any</a:t>
            </a:r>
            <a:r>
              <a:rPr lang="nb-NO" dirty="0"/>
              <a:t> </a:t>
            </a:r>
            <a:r>
              <a:rPr lang="nb-NO" dirty="0" err="1"/>
              <a:t>other</a:t>
            </a:r>
            <a:r>
              <a:rPr lang="nb-NO" dirty="0"/>
              <a:t> </a:t>
            </a:r>
            <a:r>
              <a:rPr lang="nb-NO" dirty="0" err="1"/>
              <a:t>method</a:t>
            </a:r>
            <a:r>
              <a:rPr lang="nb-NO" dirty="0"/>
              <a:t> or </a:t>
            </a:r>
            <a:r>
              <a:rPr lang="nb-NO" dirty="0" err="1"/>
              <a:t>platform</a:t>
            </a:r>
            <a:endParaRPr lang="nb-NO" dirty="0"/>
          </a:p>
        </p:txBody>
      </p:sp>
      <p:sp>
        <p:nvSpPr>
          <p:cNvPr id="3" name="Rectangle 2">
            <a:extLst>
              <a:ext uri="{FF2B5EF4-FFF2-40B4-BE49-F238E27FC236}">
                <a16:creationId xmlns:a16="http://schemas.microsoft.com/office/drawing/2014/main" id="{D208142B-3948-F57D-1CAF-5EF3F61F9634}"/>
              </a:ext>
            </a:extLst>
          </p:cNvPr>
          <p:cNvSpPr/>
          <p:nvPr/>
        </p:nvSpPr>
        <p:spPr>
          <a:xfrm>
            <a:off x="7088952" y="5038928"/>
            <a:ext cx="4464995" cy="1138136"/>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Next</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Module</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2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session</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we</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set</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aside</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time to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reflect</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on</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your</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first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week</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outcomes</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59110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3D831-CF20-B495-F780-F578A4C2D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3C678-02C1-C47E-C971-A79C7A2B3A1A}"/>
              </a:ext>
            </a:extLst>
          </p:cNvPr>
          <p:cNvSpPr>
            <a:spLocks noGrp="1"/>
          </p:cNvSpPr>
          <p:nvPr>
            <p:ph type="title"/>
          </p:nvPr>
        </p:nvSpPr>
        <p:spPr/>
        <p:txBody>
          <a:bodyPr/>
          <a:lstStyle/>
          <a:p>
            <a:r>
              <a:rPr lang="nb-NO" err="1"/>
              <a:t>Module</a:t>
            </a:r>
            <a:r>
              <a:rPr lang="nb-NO"/>
              <a:t> 2 design </a:t>
            </a:r>
            <a:r>
              <a:rPr lang="nb-NO" err="1"/>
              <a:t>task</a:t>
            </a:r>
            <a:r>
              <a:rPr lang="nb-NO"/>
              <a:t> – AI support</a:t>
            </a:r>
          </a:p>
        </p:txBody>
      </p:sp>
      <p:sp>
        <p:nvSpPr>
          <p:cNvPr id="23" name="Rectangle 22">
            <a:extLst>
              <a:ext uri="{FF2B5EF4-FFF2-40B4-BE49-F238E27FC236}">
                <a16:creationId xmlns:a16="http://schemas.microsoft.com/office/drawing/2014/main" id="{87CC086E-6FDB-0668-3B12-09AC2989A81E}"/>
              </a:ext>
            </a:extLst>
          </p:cNvPr>
          <p:cNvSpPr/>
          <p:nvPr/>
        </p:nvSpPr>
        <p:spPr>
          <a:xfrm>
            <a:off x="7118136" y="1924153"/>
            <a:ext cx="4464995" cy="4106996"/>
          </a:xfrm>
          <a:prstGeom prst="rect">
            <a:avLst/>
          </a:prstGeom>
          <a:solidFill>
            <a:schemeClr val="bg1"/>
          </a:solidFill>
          <a:ln w="28575">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b="1" err="1">
                <a:solidFill>
                  <a:schemeClr val="tx1"/>
                </a:solidFill>
              </a:rPr>
              <a:t>Some</a:t>
            </a:r>
            <a:r>
              <a:rPr lang="nb-NO" b="1">
                <a:solidFill>
                  <a:schemeClr val="tx1"/>
                </a:solidFill>
              </a:rPr>
              <a:t> </a:t>
            </a:r>
            <a:r>
              <a:rPr lang="nb-NO" b="1" err="1">
                <a:solidFill>
                  <a:schemeClr val="tx1"/>
                </a:solidFill>
              </a:rPr>
              <a:t>words</a:t>
            </a:r>
            <a:r>
              <a:rPr lang="nb-NO" b="1">
                <a:solidFill>
                  <a:schemeClr val="tx1"/>
                </a:solidFill>
              </a:rPr>
              <a:t> </a:t>
            </a:r>
            <a:r>
              <a:rPr lang="nb-NO" b="1" err="1">
                <a:solidFill>
                  <a:schemeClr val="tx1"/>
                </a:solidFill>
              </a:rPr>
              <a:t>on</a:t>
            </a:r>
            <a:r>
              <a:rPr lang="nb-NO" b="1">
                <a:solidFill>
                  <a:schemeClr val="tx1"/>
                </a:solidFill>
              </a:rPr>
              <a:t> </a:t>
            </a:r>
            <a:r>
              <a:rPr lang="nb-NO" b="1" err="1">
                <a:solidFill>
                  <a:schemeClr val="tx1"/>
                </a:solidFill>
              </a:rPr>
              <a:t>the</a:t>
            </a:r>
            <a:r>
              <a:rPr lang="nb-NO" b="1">
                <a:solidFill>
                  <a:schemeClr val="tx1"/>
                </a:solidFill>
              </a:rPr>
              <a:t> </a:t>
            </a:r>
            <a:r>
              <a:rPr lang="nb-NO" b="1" err="1">
                <a:solidFill>
                  <a:schemeClr val="tx1"/>
                </a:solidFill>
              </a:rPr>
              <a:t>motivation</a:t>
            </a:r>
            <a:r>
              <a:rPr lang="nb-NO" b="1">
                <a:solidFill>
                  <a:schemeClr val="tx1"/>
                </a:solidFill>
              </a:rPr>
              <a:t> for </a:t>
            </a:r>
            <a:r>
              <a:rPr lang="nb-NO" b="1" err="1">
                <a:solidFill>
                  <a:schemeClr val="tx1"/>
                </a:solidFill>
              </a:rPr>
              <a:t>the</a:t>
            </a:r>
            <a:r>
              <a:rPr lang="nb-NO" b="1">
                <a:solidFill>
                  <a:schemeClr val="tx1"/>
                </a:solidFill>
              </a:rPr>
              <a:t> </a:t>
            </a:r>
            <a:r>
              <a:rPr lang="nb-NO" b="1" err="1">
                <a:solidFill>
                  <a:schemeClr val="tx1"/>
                </a:solidFill>
              </a:rPr>
              <a:t>task</a:t>
            </a:r>
            <a:r>
              <a:rPr lang="nb-NO" b="1">
                <a:solidFill>
                  <a:schemeClr val="tx1"/>
                </a:solidFill>
              </a:rPr>
              <a:t> and </a:t>
            </a:r>
            <a:r>
              <a:rPr lang="nb-NO" b="1" err="1">
                <a:solidFill>
                  <a:schemeClr val="tx1"/>
                </a:solidFill>
              </a:rPr>
              <a:t>the</a:t>
            </a:r>
            <a:r>
              <a:rPr lang="nb-NO" b="1">
                <a:solidFill>
                  <a:schemeClr val="tx1"/>
                </a:solidFill>
              </a:rPr>
              <a:t> suggested AI support</a:t>
            </a:r>
          </a:p>
          <a:p>
            <a:endParaRPr lang="nb-NO" b="1">
              <a:solidFill>
                <a:schemeClr val="tx1"/>
              </a:solidFill>
            </a:endParaRPr>
          </a:p>
          <a:p>
            <a:pPr marL="285750" indent="-285750">
              <a:spcAft>
                <a:spcPts val="1200"/>
              </a:spcAft>
              <a:buFont typeface="Arial" panose="020B0604020202020204" pitchFamily="34" charset="0"/>
              <a:buChar char="•"/>
            </a:pPr>
            <a:r>
              <a:rPr lang="nb-NO" err="1">
                <a:solidFill>
                  <a:srgbClr val="FF3399"/>
                </a:solidFill>
              </a:rPr>
              <a:t>Task</a:t>
            </a:r>
            <a:r>
              <a:rPr lang="nb-NO">
                <a:solidFill>
                  <a:srgbClr val="FF3399"/>
                </a:solidFill>
              </a:rPr>
              <a:t> is </a:t>
            </a:r>
            <a:r>
              <a:rPr lang="nb-NO" err="1">
                <a:solidFill>
                  <a:srgbClr val="FF3399"/>
                </a:solidFill>
              </a:rPr>
              <a:t>exploratory</a:t>
            </a:r>
            <a:r>
              <a:rPr lang="nb-NO">
                <a:solidFill>
                  <a:schemeClr val="tx1"/>
                </a:solidFill>
              </a:rPr>
              <a:t>. The </a:t>
            </a:r>
            <a:r>
              <a:rPr lang="nb-NO" err="1">
                <a:solidFill>
                  <a:schemeClr val="tx1"/>
                </a:solidFill>
              </a:rPr>
              <a:t>objective</a:t>
            </a:r>
            <a:r>
              <a:rPr lang="nb-NO">
                <a:solidFill>
                  <a:schemeClr val="tx1"/>
                </a:solidFill>
              </a:rPr>
              <a:t> is to </a:t>
            </a:r>
            <a:r>
              <a:rPr lang="nb-NO" err="1">
                <a:solidFill>
                  <a:schemeClr val="tx1"/>
                </a:solidFill>
              </a:rPr>
              <a:t>learn</a:t>
            </a:r>
            <a:r>
              <a:rPr lang="nb-NO">
                <a:solidFill>
                  <a:schemeClr val="tx1"/>
                </a:solidFill>
              </a:rPr>
              <a:t> </a:t>
            </a:r>
            <a:r>
              <a:rPr lang="nb-NO" err="1">
                <a:solidFill>
                  <a:schemeClr val="tx1"/>
                </a:solidFill>
              </a:rPr>
              <a:t>about</a:t>
            </a:r>
            <a:r>
              <a:rPr lang="nb-NO">
                <a:solidFill>
                  <a:schemeClr val="tx1"/>
                </a:solidFill>
              </a:rPr>
              <a:t> </a:t>
            </a:r>
            <a:r>
              <a:rPr lang="nb-NO" err="1">
                <a:solidFill>
                  <a:schemeClr val="tx1"/>
                </a:solidFill>
              </a:rPr>
              <a:t>opportunities</a:t>
            </a:r>
            <a:r>
              <a:rPr lang="nb-NO">
                <a:solidFill>
                  <a:schemeClr val="tx1"/>
                </a:solidFill>
              </a:rPr>
              <a:t> and </a:t>
            </a:r>
            <a:r>
              <a:rPr lang="nb-NO" err="1">
                <a:solidFill>
                  <a:schemeClr val="tx1"/>
                </a:solidFill>
              </a:rPr>
              <a:t>limitations</a:t>
            </a:r>
            <a:r>
              <a:rPr lang="nb-NO">
                <a:solidFill>
                  <a:schemeClr val="tx1"/>
                </a:solidFill>
              </a:rPr>
              <a:t> of AI support </a:t>
            </a:r>
            <a:r>
              <a:rPr lang="nb-NO" err="1">
                <a:solidFill>
                  <a:schemeClr val="tx1"/>
                </a:solidFill>
              </a:rPr>
              <a:t>while</a:t>
            </a:r>
            <a:r>
              <a:rPr lang="nb-NO">
                <a:solidFill>
                  <a:schemeClr val="tx1"/>
                </a:solidFill>
              </a:rPr>
              <a:t> designing for AI. </a:t>
            </a:r>
          </a:p>
          <a:p>
            <a:pPr marL="285750" indent="-285750">
              <a:spcAft>
                <a:spcPts val="1200"/>
              </a:spcAft>
              <a:buFont typeface="Arial" panose="020B0604020202020204" pitchFamily="34" charset="0"/>
              <a:buChar char="•"/>
            </a:pPr>
            <a:r>
              <a:rPr lang="nb-NO" err="1">
                <a:solidFill>
                  <a:srgbClr val="FF3399"/>
                </a:solidFill>
              </a:rPr>
              <a:t>You</a:t>
            </a:r>
            <a:r>
              <a:rPr lang="nb-NO">
                <a:solidFill>
                  <a:srgbClr val="FF3399"/>
                </a:solidFill>
              </a:rPr>
              <a:t> </a:t>
            </a:r>
            <a:r>
              <a:rPr lang="nb-NO" err="1">
                <a:solidFill>
                  <a:srgbClr val="FF3399"/>
                </a:solidFill>
              </a:rPr>
              <a:t>will</a:t>
            </a:r>
            <a:r>
              <a:rPr lang="nb-NO">
                <a:solidFill>
                  <a:srgbClr val="FF3399"/>
                </a:solidFill>
              </a:rPr>
              <a:t> </a:t>
            </a:r>
            <a:r>
              <a:rPr lang="nb-NO" err="1">
                <a:solidFill>
                  <a:srgbClr val="FF3399"/>
                </a:solidFill>
              </a:rPr>
              <a:t>learn</a:t>
            </a:r>
            <a:r>
              <a:rPr lang="nb-NO">
                <a:solidFill>
                  <a:srgbClr val="FF3399"/>
                </a:solidFill>
              </a:rPr>
              <a:t> and I </a:t>
            </a:r>
            <a:r>
              <a:rPr lang="nb-NO" err="1">
                <a:solidFill>
                  <a:srgbClr val="FF3399"/>
                </a:solidFill>
              </a:rPr>
              <a:t>will</a:t>
            </a:r>
            <a:r>
              <a:rPr lang="nb-NO">
                <a:solidFill>
                  <a:srgbClr val="FF3399"/>
                </a:solidFill>
              </a:rPr>
              <a:t> </a:t>
            </a:r>
            <a:r>
              <a:rPr lang="nb-NO" err="1">
                <a:solidFill>
                  <a:srgbClr val="FF3399"/>
                </a:solidFill>
              </a:rPr>
              <a:t>learn</a:t>
            </a:r>
            <a:r>
              <a:rPr lang="nb-NO">
                <a:solidFill>
                  <a:schemeClr val="tx1"/>
                </a:solidFill>
              </a:rPr>
              <a:t>. None of </a:t>
            </a:r>
            <a:r>
              <a:rPr lang="nb-NO" err="1">
                <a:solidFill>
                  <a:schemeClr val="tx1"/>
                </a:solidFill>
              </a:rPr>
              <a:t>us</a:t>
            </a:r>
            <a:r>
              <a:rPr lang="nb-NO">
                <a:solidFill>
                  <a:schemeClr val="tx1"/>
                </a:solidFill>
              </a:rPr>
              <a:t> </a:t>
            </a:r>
            <a:r>
              <a:rPr lang="nb-NO" err="1">
                <a:solidFill>
                  <a:schemeClr val="tx1"/>
                </a:solidFill>
              </a:rPr>
              <a:t>knows</a:t>
            </a:r>
            <a:r>
              <a:rPr lang="nb-NO">
                <a:solidFill>
                  <a:schemeClr val="tx1"/>
                </a:solidFill>
              </a:rPr>
              <a:t> </a:t>
            </a:r>
            <a:r>
              <a:rPr lang="nb-NO" err="1">
                <a:solidFill>
                  <a:schemeClr val="tx1"/>
                </a:solidFill>
              </a:rPr>
              <a:t>the</a:t>
            </a:r>
            <a:r>
              <a:rPr lang="nb-NO">
                <a:solidFill>
                  <a:schemeClr val="tx1"/>
                </a:solidFill>
              </a:rPr>
              <a:t> </a:t>
            </a:r>
            <a:r>
              <a:rPr lang="nb-NO" err="1">
                <a:solidFill>
                  <a:schemeClr val="tx1"/>
                </a:solidFill>
              </a:rPr>
              <a:t>available</a:t>
            </a:r>
            <a:r>
              <a:rPr lang="nb-NO">
                <a:solidFill>
                  <a:schemeClr val="tx1"/>
                </a:solidFill>
              </a:rPr>
              <a:t> </a:t>
            </a:r>
            <a:r>
              <a:rPr lang="nb-NO" err="1">
                <a:solidFill>
                  <a:schemeClr val="tx1"/>
                </a:solidFill>
              </a:rPr>
              <a:t>tools</a:t>
            </a:r>
            <a:r>
              <a:rPr lang="nb-NO">
                <a:solidFill>
                  <a:schemeClr val="tx1"/>
                </a:solidFill>
              </a:rPr>
              <a:t> </a:t>
            </a:r>
            <a:r>
              <a:rPr lang="nb-NO" err="1">
                <a:solidFill>
                  <a:schemeClr val="tx1"/>
                </a:solidFill>
              </a:rPr>
              <a:t>well</a:t>
            </a:r>
            <a:r>
              <a:rPr lang="nb-NO">
                <a:solidFill>
                  <a:schemeClr val="tx1"/>
                </a:solidFill>
              </a:rPr>
              <a:t>. </a:t>
            </a:r>
            <a:r>
              <a:rPr lang="nb-NO" err="1">
                <a:solidFill>
                  <a:schemeClr val="tx1"/>
                </a:solidFill>
              </a:rPr>
              <a:t>We</a:t>
            </a:r>
            <a:r>
              <a:rPr lang="nb-NO">
                <a:solidFill>
                  <a:schemeClr val="tx1"/>
                </a:solidFill>
              </a:rPr>
              <a:t> </a:t>
            </a:r>
            <a:r>
              <a:rPr lang="nb-NO" err="1">
                <a:solidFill>
                  <a:schemeClr val="tx1"/>
                </a:solidFill>
              </a:rPr>
              <a:t>help</a:t>
            </a:r>
            <a:r>
              <a:rPr lang="nb-NO">
                <a:solidFill>
                  <a:schemeClr val="tx1"/>
                </a:solidFill>
              </a:rPr>
              <a:t> </a:t>
            </a:r>
            <a:r>
              <a:rPr lang="nb-NO" err="1">
                <a:solidFill>
                  <a:schemeClr val="tx1"/>
                </a:solidFill>
              </a:rPr>
              <a:t>each</a:t>
            </a:r>
            <a:r>
              <a:rPr lang="nb-NO">
                <a:solidFill>
                  <a:schemeClr val="tx1"/>
                </a:solidFill>
              </a:rPr>
              <a:t> </a:t>
            </a:r>
            <a:r>
              <a:rPr lang="nb-NO" err="1">
                <a:solidFill>
                  <a:schemeClr val="tx1"/>
                </a:solidFill>
              </a:rPr>
              <a:t>other</a:t>
            </a:r>
            <a:r>
              <a:rPr lang="nb-NO">
                <a:solidFill>
                  <a:schemeClr val="tx1"/>
                </a:solidFill>
              </a:rPr>
              <a:t> </a:t>
            </a:r>
            <a:r>
              <a:rPr lang="nb-NO" err="1">
                <a:solidFill>
                  <a:schemeClr val="tx1"/>
                </a:solidFill>
              </a:rPr>
              <a:t>explore</a:t>
            </a:r>
            <a:r>
              <a:rPr lang="nb-NO">
                <a:solidFill>
                  <a:schemeClr val="tx1"/>
                </a:solidFill>
              </a:rPr>
              <a:t> and </a:t>
            </a:r>
            <a:r>
              <a:rPr lang="nb-NO" err="1">
                <a:solidFill>
                  <a:schemeClr val="tx1"/>
                </a:solidFill>
              </a:rPr>
              <a:t>improve</a:t>
            </a:r>
            <a:r>
              <a:rPr lang="nb-NO">
                <a:solidFill>
                  <a:schemeClr val="tx1"/>
                </a:solidFill>
              </a:rPr>
              <a:t>.</a:t>
            </a:r>
          </a:p>
          <a:p>
            <a:pPr marL="285750" indent="-285750">
              <a:spcAft>
                <a:spcPts val="1200"/>
              </a:spcAft>
              <a:buFont typeface="Arial" panose="020B0604020202020204" pitchFamily="34" charset="0"/>
              <a:buChar char="•"/>
            </a:pPr>
            <a:r>
              <a:rPr lang="nb-NO">
                <a:solidFill>
                  <a:schemeClr val="tx1"/>
                </a:solidFill>
              </a:rPr>
              <a:t>Tools </a:t>
            </a:r>
            <a:r>
              <a:rPr lang="nb-NO" err="1">
                <a:solidFill>
                  <a:schemeClr val="tx1"/>
                </a:solidFill>
              </a:rPr>
              <a:t>may</a:t>
            </a:r>
            <a:r>
              <a:rPr lang="nb-NO">
                <a:solidFill>
                  <a:schemeClr val="tx1"/>
                </a:solidFill>
              </a:rPr>
              <a:t> be </a:t>
            </a:r>
            <a:r>
              <a:rPr lang="nb-NO" err="1">
                <a:solidFill>
                  <a:schemeClr val="tx1"/>
                </a:solidFill>
              </a:rPr>
              <a:t>early</a:t>
            </a:r>
            <a:r>
              <a:rPr lang="nb-NO">
                <a:solidFill>
                  <a:schemeClr val="tx1"/>
                </a:solidFill>
              </a:rPr>
              <a:t>, </a:t>
            </a:r>
            <a:r>
              <a:rPr lang="nb-NO" err="1">
                <a:solidFill>
                  <a:schemeClr val="tx1"/>
                </a:solidFill>
              </a:rPr>
              <a:t>limited</a:t>
            </a:r>
            <a:r>
              <a:rPr lang="nb-NO">
                <a:solidFill>
                  <a:schemeClr val="tx1"/>
                </a:solidFill>
              </a:rPr>
              <a:t>, and </a:t>
            </a:r>
            <a:r>
              <a:rPr lang="nb-NO" err="1">
                <a:solidFill>
                  <a:schemeClr val="tx1"/>
                </a:solidFill>
              </a:rPr>
              <a:t>immature</a:t>
            </a:r>
            <a:r>
              <a:rPr lang="nb-NO">
                <a:solidFill>
                  <a:schemeClr val="tx1"/>
                </a:solidFill>
              </a:rPr>
              <a:t>. </a:t>
            </a:r>
            <a:r>
              <a:rPr lang="nb-NO">
                <a:solidFill>
                  <a:srgbClr val="FF3399"/>
                </a:solidFill>
              </a:rPr>
              <a:t>Be </a:t>
            </a:r>
            <a:r>
              <a:rPr lang="nb-NO" err="1">
                <a:solidFill>
                  <a:srgbClr val="FF3399"/>
                </a:solidFill>
              </a:rPr>
              <a:t>cautions</a:t>
            </a:r>
            <a:r>
              <a:rPr lang="nb-NO">
                <a:solidFill>
                  <a:srgbClr val="FF3399"/>
                </a:solidFill>
              </a:rPr>
              <a:t> in </a:t>
            </a:r>
            <a:r>
              <a:rPr lang="nb-NO" err="1">
                <a:solidFill>
                  <a:srgbClr val="FF3399"/>
                </a:solidFill>
              </a:rPr>
              <a:t>use</a:t>
            </a:r>
            <a:r>
              <a:rPr lang="nb-NO">
                <a:solidFill>
                  <a:srgbClr val="FF3399"/>
                </a:solidFill>
              </a:rPr>
              <a:t> as </a:t>
            </a:r>
            <a:r>
              <a:rPr lang="nb-NO" err="1">
                <a:solidFill>
                  <a:srgbClr val="FF3399"/>
                </a:solidFill>
              </a:rPr>
              <a:t>you</a:t>
            </a:r>
            <a:r>
              <a:rPr lang="nb-NO">
                <a:solidFill>
                  <a:srgbClr val="FF3399"/>
                </a:solidFill>
              </a:rPr>
              <a:t> </a:t>
            </a:r>
            <a:r>
              <a:rPr lang="nb-NO" err="1">
                <a:solidFill>
                  <a:srgbClr val="FF3399"/>
                </a:solidFill>
              </a:rPr>
              <a:t>would</a:t>
            </a:r>
            <a:r>
              <a:rPr lang="nb-NO">
                <a:solidFill>
                  <a:srgbClr val="FF3399"/>
                </a:solidFill>
              </a:rPr>
              <a:t> be </a:t>
            </a:r>
            <a:r>
              <a:rPr lang="nb-NO" err="1">
                <a:solidFill>
                  <a:srgbClr val="FF3399"/>
                </a:solidFill>
              </a:rPr>
              <a:t>with</a:t>
            </a:r>
            <a:r>
              <a:rPr lang="nb-NO">
                <a:solidFill>
                  <a:srgbClr val="FF3399"/>
                </a:solidFill>
              </a:rPr>
              <a:t> </a:t>
            </a:r>
            <a:r>
              <a:rPr lang="nb-NO" err="1">
                <a:solidFill>
                  <a:srgbClr val="FF3399"/>
                </a:solidFill>
              </a:rPr>
              <a:t>any</a:t>
            </a:r>
            <a:r>
              <a:rPr lang="nb-NO">
                <a:solidFill>
                  <a:srgbClr val="FF3399"/>
                </a:solidFill>
              </a:rPr>
              <a:t> </a:t>
            </a:r>
            <a:r>
              <a:rPr lang="nb-NO" err="1">
                <a:solidFill>
                  <a:srgbClr val="FF3399"/>
                </a:solidFill>
              </a:rPr>
              <a:t>unfamiliar</a:t>
            </a:r>
            <a:r>
              <a:rPr lang="nb-NO">
                <a:solidFill>
                  <a:srgbClr val="FF3399"/>
                </a:solidFill>
              </a:rPr>
              <a:t> online services. </a:t>
            </a:r>
          </a:p>
        </p:txBody>
      </p:sp>
      <p:sp>
        <p:nvSpPr>
          <p:cNvPr id="3" name="TextBox 2">
            <a:extLst>
              <a:ext uri="{FF2B5EF4-FFF2-40B4-BE49-F238E27FC236}">
                <a16:creationId xmlns:a16="http://schemas.microsoft.com/office/drawing/2014/main" id="{B22CA864-C454-E012-1493-81F572E19EB6}"/>
              </a:ext>
            </a:extLst>
          </p:cNvPr>
          <p:cNvSpPr txBox="1"/>
          <p:nvPr/>
        </p:nvSpPr>
        <p:spPr>
          <a:xfrm>
            <a:off x="838200" y="1298917"/>
            <a:ext cx="5039792" cy="5629746"/>
          </a:xfrm>
          <a:prstGeom prst="rect">
            <a:avLst/>
          </a:prstGeom>
          <a:noFill/>
        </p:spPr>
        <p:txBody>
          <a:bodyPr wrap="square" rtlCol="0">
            <a:spAutoFit/>
          </a:bodyPr>
          <a:lstStyle/>
          <a:p>
            <a:r>
              <a:rPr lang="nb-NO" b="1" dirty="0" err="1">
                <a:solidFill>
                  <a:schemeClr val="accent5"/>
                </a:solidFill>
              </a:rPr>
              <a:t>Process</a:t>
            </a:r>
            <a:r>
              <a:rPr lang="nb-NO" b="1" dirty="0">
                <a:solidFill>
                  <a:schemeClr val="accent5"/>
                </a:solidFill>
              </a:rPr>
              <a:t> support</a:t>
            </a:r>
          </a:p>
          <a:p>
            <a:pPr marL="285750" indent="-285750">
              <a:buFont typeface="Arial" panose="020B0604020202020204" pitchFamily="34" charset="0"/>
              <a:buChar char="•"/>
            </a:pPr>
            <a:r>
              <a:rPr lang="nb-NO" dirty="0"/>
              <a:t>General purpose </a:t>
            </a:r>
            <a:r>
              <a:rPr lang="nb-NO" dirty="0" err="1"/>
              <a:t>LLMs</a:t>
            </a:r>
            <a:endParaRPr lang="nb-NO" dirty="0"/>
          </a:p>
          <a:p>
            <a:pPr marL="285750" indent="-285750">
              <a:buFont typeface="Arial" panose="020B0604020202020204" pitchFamily="34" charset="0"/>
              <a:buChar char="•"/>
            </a:pPr>
            <a:r>
              <a:rPr lang="nb-NO" dirty="0"/>
              <a:t>AI-</a:t>
            </a:r>
            <a:r>
              <a:rPr lang="nb-NO" dirty="0" err="1"/>
              <a:t>powered</a:t>
            </a:r>
            <a:r>
              <a:rPr lang="nb-NO" dirty="0"/>
              <a:t> …</a:t>
            </a:r>
          </a:p>
          <a:p>
            <a:pPr marL="742881" lvl="1" indent="-285750">
              <a:buFont typeface="Arial" panose="020B0604020202020204" pitchFamily="34" charset="0"/>
              <a:buChar char="•"/>
            </a:pPr>
            <a:r>
              <a:rPr lang="nb-NO" dirty="0"/>
              <a:t>UI </a:t>
            </a:r>
            <a:r>
              <a:rPr lang="nb-NO" dirty="0" err="1"/>
              <a:t>development</a:t>
            </a:r>
            <a:endParaRPr lang="nb-NO" dirty="0"/>
          </a:p>
          <a:p>
            <a:pPr marL="742881" lvl="1" indent="-285750">
              <a:buFont typeface="Arial" panose="020B0604020202020204" pitchFamily="34" charset="0"/>
              <a:buChar char="•"/>
            </a:pPr>
            <a:r>
              <a:rPr lang="nb-NO" dirty="0"/>
              <a:t>Prototype </a:t>
            </a:r>
            <a:r>
              <a:rPr lang="nb-NO" dirty="0" err="1"/>
              <a:t>development</a:t>
            </a:r>
            <a:r>
              <a:rPr lang="nb-NO" dirty="0"/>
              <a:t> (POC/MVP)</a:t>
            </a:r>
          </a:p>
          <a:p>
            <a:pPr marL="742881" lvl="1" indent="-285750">
              <a:buFont typeface="Arial" panose="020B0604020202020204" pitchFamily="34" charset="0"/>
              <a:buChar char="•"/>
            </a:pPr>
            <a:r>
              <a:rPr lang="nb-NO" dirty="0"/>
              <a:t>Code </a:t>
            </a:r>
            <a:r>
              <a:rPr lang="nb-NO" dirty="0" err="1"/>
              <a:t>generation</a:t>
            </a:r>
            <a:endParaRPr lang="nb-NO" dirty="0"/>
          </a:p>
          <a:p>
            <a:r>
              <a:rPr lang="nb-NO" dirty="0"/>
              <a:t>… for </a:t>
            </a:r>
            <a:r>
              <a:rPr lang="nb-NO" dirty="0" err="1"/>
              <a:t>ideation</a:t>
            </a:r>
            <a:r>
              <a:rPr lang="nb-NO" dirty="0"/>
              <a:t>, </a:t>
            </a:r>
            <a:r>
              <a:rPr lang="nb-NO" dirty="0" err="1"/>
              <a:t>detailing</a:t>
            </a:r>
            <a:r>
              <a:rPr lang="nb-NO" dirty="0"/>
              <a:t>, </a:t>
            </a:r>
            <a:r>
              <a:rPr lang="nb-NO" dirty="0" err="1"/>
              <a:t>implementation</a:t>
            </a:r>
            <a:endParaRPr lang="nb-NO" dirty="0"/>
          </a:p>
          <a:p>
            <a:endParaRPr lang="nb-NO" dirty="0"/>
          </a:p>
          <a:p>
            <a:r>
              <a:rPr lang="nb-NO" b="1" dirty="0" err="1">
                <a:solidFill>
                  <a:schemeClr val="accent5"/>
                </a:solidFill>
              </a:rPr>
              <a:t>Implementation</a:t>
            </a:r>
            <a:r>
              <a:rPr lang="nb-NO" b="1" dirty="0">
                <a:solidFill>
                  <a:schemeClr val="accent5"/>
                </a:solidFill>
              </a:rPr>
              <a:t> support</a:t>
            </a:r>
          </a:p>
          <a:p>
            <a:pPr marL="285750" indent="-285750">
              <a:buFont typeface="Arial" panose="020B0604020202020204" pitchFamily="34" charset="0"/>
              <a:buChar char="•"/>
            </a:pPr>
            <a:r>
              <a:rPr lang="nb-NO" dirty="0" err="1"/>
              <a:t>Configurable</a:t>
            </a:r>
            <a:r>
              <a:rPr lang="nb-NO" dirty="0"/>
              <a:t> LLM service</a:t>
            </a:r>
          </a:p>
          <a:p>
            <a:pPr marL="742881" lvl="1" indent="-285750">
              <a:buFont typeface="Arial" panose="020B0604020202020204" pitchFamily="34" charset="0"/>
              <a:buChar char="•"/>
            </a:pPr>
            <a:r>
              <a:rPr lang="nb-NO" dirty="0"/>
              <a:t>Google AI Studio / chat</a:t>
            </a:r>
          </a:p>
          <a:p>
            <a:pPr marL="742881" lvl="1" indent="-285750">
              <a:buFont typeface="Arial" panose="020B0604020202020204" pitchFamily="34" charset="0"/>
              <a:buChar char="•"/>
            </a:pPr>
            <a:r>
              <a:rPr lang="nb-NO" dirty="0" err="1"/>
              <a:t>OpenAI</a:t>
            </a:r>
            <a:r>
              <a:rPr lang="nb-NO" dirty="0"/>
              <a:t> GPT (</a:t>
            </a:r>
            <a:r>
              <a:rPr lang="nb-NO" dirty="0" err="1"/>
              <a:t>subscription</a:t>
            </a:r>
            <a:r>
              <a:rPr lang="nb-NO" dirty="0"/>
              <a:t> </a:t>
            </a:r>
            <a:r>
              <a:rPr lang="nb-NO" dirty="0" err="1"/>
              <a:t>required</a:t>
            </a:r>
            <a:r>
              <a:rPr lang="nb-NO" dirty="0"/>
              <a:t>)</a:t>
            </a:r>
          </a:p>
          <a:p>
            <a:pPr marL="285750" indent="-285750">
              <a:buFont typeface="Arial" panose="020B0604020202020204" pitchFamily="34" charset="0"/>
              <a:buChar char="•"/>
            </a:pPr>
            <a:r>
              <a:rPr lang="nb-NO" dirty="0" err="1"/>
              <a:t>Clickable</a:t>
            </a:r>
            <a:r>
              <a:rPr lang="nb-NO" dirty="0"/>
              <a:t> prototype</a:t>
            </a:r>
          </a:p>
          <a:p>
            <a:pPr marL="742881" lvl="1" indent="-285750">
              <a:buFont typeface="Arial" panose="020B0604020202020204" pitchFamily="34" charset="0"/>
              <a:buChar char="•"/>
            </a:pPr>
            <a:r>
              <a:rPr lang="nb-NO" dirty="0"/>
              <a:t>Google AI Studio / </a:t>
            </a:r>
            <a:r>
              <a:rPr lang="nb-NO" dirty="0" err="1"/>
              <a:t>build</a:t>
            </a:r>
            <a:endParaRPr lang="nb-NO" dirty="0"/>
          </a:p>
          <a:p>
            <a:pPr marL="742881" lvl="1" indent="-285750">
              <a:buFont typeface="Arial" panose="020B0604020202020204" pitchFamily="34" charset="0"/>
              <a:buChar char="•"/>
            </a:pPr>
            <a:r>
              <a:rPr lang="nb-NO" dirty="0" err="1"/>
              <a:t>ChatGPT</a:t>
            </a:r>
            <a:endParaRPr lang="nb-NO" dirty="0"/>
          </a:p>
          <a:p>
            <a:pPr marL="742881" lvl="1" indent="-285750">
              <a:buFont typeface="Arial" panose="020B0604020202020204" pitchFamily="34" charset="0"/>
              <a:buChar char="•"/>
            </a:pPr>
            <a:r>
              <a:rPr lang="nb-NO" dirty="0" err="1"/>
              <a:t>Lovable</a:t>
            </a:r>
            <a:r>
              <a:rPr lang="nb-NO" dirty="0"/>
              <a:t>?</a:t>
            </a:r>
          </a:p>
          <a:p>
            <a:pPr marL="742881" lvl="1" indent="-285750">
              <a:buFont typeface="Arial" panose="020B0604020202020204" pitchFamily="34" charset="0"/>
              <a:buChar char="•"/>
            </a:pPr>
            <a:r>
              <a:rPr lang="nb-NO" dirty="0" err="1"/>
              <a:t>Replit</a:t>
            </a:r>
            <a:r>
              <a:rPr lang="nb-NO" dirty="0"/>
              <a:t>?</a:t>
            </a:r>
          </a:p>
          <a:p>
            <a:pPr marL="285750" indent="-285750">
              <a:buFont typeface="Arial" panose="020B0604020202020204" pitchFamily="34" charset="0"/>
              <a:buChar char="•"/>
            </a:pPr>
            <a:r>
              <a:rPr lang="nb-NO" dirty="0"/>
              <a:t>Chatbot </a:t>
            </a:r>
            <a:r>
              <a:rPr lang="nb-NO" dirty="0" err="1"/>
              <a:t>platforms</a:t>
            </a:r>
            <a:endParaRPr lang="nb-NO" dirty="0"/>
          </a:p>
          <a:p>
            <a:pPr marL="742881" lvl="1" indent="-285750">
              <a:buFont typeface="Arial" panose="020B0604020202020204" pitchFamily="34" charset="0"/>
              <a:buChar char="•"/>
            </a:pPr>
            <a:r>
              <a:rPr lang="nb-NO" dirty="0" err="1"/>
              <a:t>BotPress</a:t>
            </a:r>
            <a:endParaRPr lang="nb-NO" dirty="0"/>
          </a:p>
          <a:p>
            <a:pPr marL="285750" indent="-285750">
              <a:buFont typeface="Arial" panose="020B0604020202020204" pitchFamily="34" charset="0"/>
              <a:buChar char="•"/>
            </a:pPr>
            <a:r>
              <a:rPr lang="nb-NO" dirty="0" err="1"/>
              <a:t>Any</a:t>
            </a:r>
            <a:r>
              <a:rPr lang="nb-NO" dirty="0"/>
              <a:t> </a:t>
            </a:r>
            <a:r>
              <a:rPr lang="nb-NO" dirty="0" err="1"/>
              <a:t>other</a:t>
            </a:r>
            <a:r>
              <a:rPr lang="nb-NO" dirty="0"/>
              <a:t> </a:t>
            </a:r>
            <a:r>
              <a:rPr lang="nb-NO" dirty="0" err="1"/>
              <a:t>method</a:t>
            </a:r>
            <a:r>
              <a:rPr lang="nb-NO" dirty="0"/>
              <a:t> or </a:t>
            </a:r>
            <a:r>
              <a:rPr lang="nb-NO" dirty="0" err="1"/>
              <a:t>platform</a:t>
            </a:r>
            <a:endParaRPr lang="nb-NO" dirty="0"/>
          </a:p>
        </p:txBody>
      </p:sp>
    </p:spTree>
    <p:extLst>
      <p:ext uri="{BB962C8B-B14F-4D97-AF65-F5344CB8AC3E}">
        <p14:creationId xmlns:p14="http://schemas.microsoft.com/office/powerpoint/2010/main" val="167499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ACD7C-0606-43AF-9C08-B4F99A8C75AA}"/>
              </a:ext>
            </a:extLst>
          </p:cNvPr>
          <p:cNvSpPr>
            <a:spLocks noGrp="1"/>
          </p:cNvSpPr>
          <p:nvPr>
            <p:ph type="sldNum" sz="quarter" idx="12"/>
          </p:nvPr>
        </p:nvSpPr>
        <p:spPr/>
        <p:txBody>
          <a:bodyPr/>
          <a:lstStyle/>
          <a:p>
            <a:fld id="{5751DFAA-887F-4071-8EAD-E8CA316FCF06}" type="slidenum">
              <a:rPr lang="nb-NO" smtClean="0"/>
              <a:t>12</a:t>
            </a:fld>
            <a:endParaRPr lang="nb-NO"/>
          </a:p>
        </p:txBody>
      </p:sp>
      <p:sp>
        <p:nvSpPr>
          <p:cNvPr id="5" name="Rectangle 4">
            <a:extLst>
              <a:ext uri="{FF2B5EF4-FFF2-40B4-BE49-F238E27FC236}">
                <a16:creationId xmlns:a16="http://schemas.microsoft.com/office/drawing/2014/main" id="{25CB2359-DC30-4591-8CAE-3D621105F1BC}"/>
              </a:ext>
            </a:extLst>
          </p:cNvPr>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400" err="1"/>
              <a:t>Module</a:t>
            </a:r>
            <a:r>
              <a:rPr lang="nb-NO" sz="4400"/>
              <a:t> 2 design </a:t>
            </a:r>
            <a:r>
              <a:rPr lang="nb-NO" sz="4400" err="1"/>
              <a:t>task</a:t>
            </a:r>
            <a:r>
              <a:rPr lang="nb-NO" sz="4400"/>
              <a:t>:</a:t>
            </a:r>
          </a:p>
          <a:p>
            <a:pPr algn="ctr"/>
            <a:r>
              <a:rPr lang="nb-NO" sz="4400" err="1"/>
              <a:t>Example</a:t>
            </a:r>
            <a:r>
              <a:rPr lang="nb-NO" sz="4400"/>
              <a:t> </a:t>
            </a:r>
            <a:r>
              <a:rPr lang="nb-NO" sz="4400" err="1"/>
              <a:t>based</a:t>
            </a:r>
            <a:r>
              <a:rPr lang="nb-NO" sz="4400"/>
              <a:t> </a:t>
            </a:r>
            <a:r>
              <a:rPr lang="nb-NO" sz="4400" err="1"/>
              <a:t>on</a:t>
            </a:r>
            <a:endParaRPr lang="nb-NO" sz="4400"/>
          </a:p>
          <a:p>
            <a:pPr algn="ctr"/>
            <a:r>
              <a:rPr lang="nb-NO" sz="4400" err="1"/>
              <a:t>topic</a:t>
            </a:r>
            <a:r>
              <a:rPr lang="nb-NO" sz="4400"/>
              <a:t> from a 2024 </a:t>
            </a:r>
            <a:r>
              <a:rPr lang="nb-NO" sz="4400" err="1"/>
              <a:t>course</a:t>
            </a:r>
            <a:r>
              <a:rPr lang="nb-NO" sz="4400"/>
              <a:t> </a:t>
            </a:r>
            <a:r>
              <a:rPr lang="nb-NO" sz="4400" err="1"/>
              <a:t>group</a:t>
            </a:r>
            <a:r>
              <a:rPr lang="nb-NO" sz="4400"/>
              <a:t> </a:t>
            </a:r>
          </a:p>
          <a:p>
            <a:pPr algn="ctr"/>
            <a:r>
              <a:rPr lang="nb-NO" sz="4400"/>
              <a:t>- a student </a:t>
            </a:r>
            <a:r>
              <a:rPr lang="nb-NO" sz="4400" err="1"/>
              <a:t>organizer</a:t>
            </a:r>
            <a:endParaRPr lang="nb-NO" sz="4400"/>
          </a:p>
        </p:txBody>
      </p:sp>
    </p:spTree>
    <p:extLst>
      <p:ext uri="{BB962C8B-B14F-4D97-AF65-F5344CB8AC3E}">
        <p14:creationId xmlns:p14="http://schemas.microsoft.com/office/powerpoint/2010/main" val="3433684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5F2758-CEC2-0E3B-5E95-D08FCEF224A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51317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3F48FA-8499-591E-B614-DE8E8F72DE3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19350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C54C6E-85CC-3F0A-91A9-719D193B632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1487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D922DB-93D5-256B-FD40-A65D01DF7A20}"/>
              </a:ext>
            </a:extLst>
          </p:cNvPr>
          <p:cNvPicPr>
            <a:picLocks noChangeAspect="1"/>
          </p:cNvPicPr>
          <p:nvPr/>
        </p:nvPicPr>
        <p:blipFill>
          <a:blip r:embed="rId2"/>
          <a:stretch>
            <a:fillRect/>
          </a:stretch>
        </p:blipFill>
        <p:spPr>
          <a:xfrm>
            <a:off x="7305472" y="325075"/>
            <a:ext cx="4079237" cy="2294571"/>
          </a:xfrm>
          <a:prstGeom prst="rect">
            <a:avLst/>
          </a:prstGeom>
          <a:solidFill>
            <a:schemeClr val="tx1"/>
          </a:solidFill>
          <a:ln>
            <a:solidFill>
              <a:srgbClr val="FF3399"/>
            </a:solidFill>
          </a:ln>
        </p:spPr>
      </p:pic>
      <p:pic>
        <p:nvPicPr>
          <p:cNvPr id="3" name="Picture 2">
            <a:extLst>
              <a:ext uri="{FF2B5EF4-FFF2-40B4-BE49-F238E27FC236}">
                <a16:creationId xmlns:a16="http://schemas.microsoft.com/office/drawing/2014/main" id="{36235818-DC9D-9FA3-B259-FCE46B27CAA5}"/>
              </a:ext>
            </a:extLst>
          </p:cNvPr>
          <p:cNvPicPr>
            <a:picLocks noChangeAspect="1"/>
          </p:cNvPicPr>
          <p:nvPr/>
        </p:nvPicPr>
        <p:blipFill>
          <a:blip r:embed="rId3"/>
          <a:stretch>
            <a:fillRect/>
          </a:stretch>
        </p:blipFill>
        <p:spPr>
          <a:xfrm>
            <a:off x="7898858" y="2427628"/>
            <a:ext cx="4079239" cy="2294572"/>
          </a:xfrm>
          <a:prstGeom prst="rect">
            <a:avLst/>
          </a:prstGeom>
          <a:ln>
            <a:solidFill>
              <a:srgbClr val="FF3399"/>
            </a:solidFill>
          </a:ln>
        </p:spPr>
      </p:pic>
      <p:pic>
        <p:nvPicPr>
          <p:cNvPr id="4" name="Picture 3">
            <a:extLst>
              <a:ext uri="{FF2B5EF4-FFF2-40B4-BE49-F238E27FC236}">
                <a16:creationId xmlns:a16="http://schemas.microsoft.com/office/drawing/2014/main" id="{7A1670FF-4831-D693-3556-B01042593BE8}"/>
              </a:ext>
            </a:extLst>
          </p:cNvPr>
          <p:cNvPicPr>
            <a:picLocks noChangeAspect="1"/>
          </p:cNvPicPr>
          <p:nvPr/>
        </p:nvPicPr>
        <p:blipFill>
          <a:blip r:embed="rId4"/>
          <a:stretch>
            <a:fillRect/>
          </a:stretch>
        </p:blipFill>
        <p:spPr>
          <a:xfrm>
            <a:off x="7548663" y="4331433"/>
            <a:ext cx="4079238" cy="2294571"/>
          </a:xfrm>
          <a:prstGeom prst="rect">
            <a:avLst/>
          </a:prstGeom>
          <a:ln>
            <a:solidFill>
              <a:srgbClr val="FF3399"/>
            </a:solidFill>
          </a:ln>
        </p:spPr>
      </p:pic>
      <p:sp>
        <p:nvSpPr>
          <p:cNvPr id="5" name="Rectangle 4">
            <a:extLst>
              <a:ext uri="{FF2B5EF4-FFF2-40B4-BE49-F238E27FC236}">
                <a16:creationId xmlns:a16="http://schemas.microsoft.com/office/drawing/2014/main" id="{E720C09D-D8FE-DF03-988D-A2046C37A57A}"/>
              </a:ext>
            </a:extLst>
          </p:cNvPr>
          <p:cNvSpPr/>
          <p:nvPr/>
        </p:nvSpPr>
        <p:spPr>
          <a:xfrm>
            <a:off x="1026269" y="1336213"/>
            <a:ext cx="2164404" cy="415683"/>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err="1"/>
              <a:t>Now</a:t>
            </a:r>
            <a:r>
              <a:rPr lang="nb-NO"/>
              <a:t> it is </a:t>
            </a:r>
            <a:r>
              <a:rPr lang="nb-NO" err="1"/>
              <a:t>your</a:t>
            </a:r>
            <a:r>
              <a:rPr lang="nb-NO"/>
              <a:t> turn! </a:t>
            </a:r>
          </a:p>
        </p:txBody>
      </p:sp>
      <p:sp>
        <p:nvSpPr>
          <p:cNvPr id="6" name="Rectangle 5">
            <a:extLst>
              <a:ext uri="{FF2B5EF4-FFF2-40B4-BE49-F238E27FC236}">
                <a16:creationId xmlns:a16="http://schemas.microsoft.com/office/drawing/2014/main" id="{2FB971D7-B6A8-880C-2096-F14FD5D3E178}"/>
              </a:ext>
            </a:extLst>
          </p:cNvPr>
          <p:cNvSpPr/>
          <p:nvPr/>
        </p:nvSpPr>
        <p:spPr>
          <a:xfrm>
            <a:off x="1026269" y="2619646"/>
            <a:ext cx="3545732" cy="828214"/>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err="1">
                <a:solidFill>
                  <a:schemeClr val="bg1"/>
                </a:solidFill>
              </a:rPr>
              <a:t>Use</a:t>
            </a:r>
            <a:r>
              <a:rPr lang="nb-NO">
                <a:solidFill>
                  <a:schemeClr val="bg1"/>
                </a:solidFill>
              </a:rPr>
              <a:t> </a:t>
            </a:r>
            <a:r>
              <a:rPr lang="nb-NO" err="1">
                <a:solidFill>
                  <a:schemeClr val="bg1"/>
                </a:solidFill>
              </a:rPr>
              <a:t>ChatGPT</a:t>
            </a:r>
            <a:r>
              <a:rPr lang="nb-NO">
                <a:solidFill>
                  <a:schemeClr val="bg1"/>
                </a:solidFill>
              </a:rPr>
              <a:t> or Google Gemini for brainstorming and </a:t>
            </a:r>
            <a:r>
              <a:rPr lang="nb-NO" err="1">
                <a:solidFill>
                  <a:schemeClr val="bg1"/>
                </a:solidFill>
              </a:rPr>
              <a:t>ideation</a:t>
            </a:r>
            <a:endParaRPr lang="nb-NO">
              <a:solidFill>
                <a:schemeClr val="bg1"/>
              </a:solidFill>
            </a:endParaRPr>
          </a:p>
        </p:txBody>
      </p:sp>
      <p:sp>
        <p:nvSpPr>
          <p:cNvPr id="8" name="Rectangle 7">
            <a:extLst>
              <a:ext uri="{FF2B5EF4-FFF2-40B4-BE49-F238E27FC236}">
                <a16:creationId xmlns:a16="http://schemas.microsoft.com/office/drawing/2014/main" id="{C58731B9-19D1-F6CF-4EAA-A3F4AF1034D7}"/>
              </a:ext>
            </a:extLst>
          </p:cNvPr>
          <p:cNvSpPr/>
          <p:nvPr/>
        </p:nvSpPr>
        <p:spPr>
          <a:xfrm>
            <a:off x="1026269" y="1983830"/>
            <a:ext cx="2164404" cy="415683"/>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err="1"/>
              <a:t>Find</a:t>
            </a:r>
            <a:r>
              <a:rPr lang="nb-NO"/>
              <a:t> </a:t>
            </a:r>
            <a:r>
              <a:rPr lang="nb-NO" err="1"/>
              <a:t>your</a:t>
            </a:r>
            <a:r>
              <a:rPr lang="nb-NO"/>
              <a:t> </a:t>
            </a:r>
            <a:r>
              <a:rPr lang="nb-NO" err="1"/>
              <a:t>group</a:t>
            </a:r>
            <a:r>
              <a:rPr lang="nb-NO"/>
              <a:t> …</a:t>
            </a:r>
          </a:p>
        </p:txBody>
      </p:sp>
      <p:sp>
        <p:nvSpPr>
          <p:cNvPr id="10" name="Rectangle 9">
            <a:extLst>
              <a:ext uri="{FF2B5EF4-FFF2-40B4-BE49-F238E27FC236}">
                <a16:creationId xmlns:a16="http://schemas.microsoft.com/office/drawing/2014/main" id="{2BBBD090-2112-8045-F5CA-9BC35E5ED506}"/>
              </a:ext>
            </a:extLst>
          </p:cNvPr>
          <p:cNvSpPr/>
          <p:nvPr/>
        </p:nvSpPr>
        <p:spPr>
          <a:xfrm>
            <a:off x="1026269" y="5106105"/>
            <a:ext cx="2164404" cy="415683"/>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a:t>Your </a:t>
            </a:r>
            <a:r>
              <a:rPr lang="nb-NO" err="1"/>
              <a:t>reflections</a:t>
            </a:r>
            <a:r>
              <a:rPr lang="nb-NO"/>
              <a:t>?</a:t>
            </a:r>
          </a:p>
        </p:txBody>
      </p:sp>
    </p:spTree>
    <p:extLst>
      <p:ext uri="{BB962C8B-B14F-4D97-AF65-F5344CB8AC3E}">
        <p14:creationId xmlns:p14="http://schemas.microsoft.com/office/powerpoint/2010/main" val="1535958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ACD7C-0606-43AF-9C08-B4F99A8C75AA}"/>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25CB2359-DC30-4591-8CAE-3D621105F1BC}"/>
              </a:ext>
            </a:extLst>
          </p:cNvPr>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err="1">
                <a:ln>
                  <a:noFill/>
                </a:ln>
                <a:solidFill>
                  <a:prstClr val="white"/>
                </a:solidFill>
                <a:effectLst/>
                <a:uLnTx/>
                <a:uFillTx/>
                <a:latin typeface="Calibri"/>
                <a:ea typeface="+mn-ea"/>
                <a:cs typeface="+mn-cs"/>
              </a:rPr>
              <a:t>Creativity</a:t>
            </a:r>
            <a:r>
              <a:rPr kumimoji="0" lang="nb-NO" sz="4400" b="0" i="0" u="none" strike="noStrike" kern="1200" cap="none" spc="0" normalizeH="0" baseline="0" noProof="0">
                <a:ln>
                  <a:noFill/>
                </a:ln>
                <a:solidFill>
                  <a:prstClr val="white"/>
                </a:solidFill>
                <a:effectLst/>
                <a:uLnTx/>
                <a:uFillTx/>
                <a:latin typeface="Calibri"/>
                <a:ea typeface="+mn-ea"/>
                <a:cs typeface="+mn-cs"/>
              </a:rPr>
              <a:t> support from </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err="1">
                <a:ln>
                  <a:noFill/>
                </a:ln>
                <a:solidFill>
                  <a:prstClr val="white"/>
                </a:solidFill>
                <a:effectLst/>
                <a:uLnTx/>
                <a:uFillTx/>
                <a:latin typeface="Calibri"/>
                <a:ea typeface="+mn-ea"/>
                <a:cs typeface="+mn-cs"/>
              </a:rPr>
              <a:t>large</a:t>
            </a:r>
            <a:r>
              <a:rPr kumimoji="0" lang="nb-NO" sz="4400" b="0" i="0" u="none" strike="noStrike" kern="1200" cap="none" spc="0" normalizeH="0" baseline="0" noProof="0">
                <a:ln>
                  <a:noFill/>
                </a:ln>
                <a:solidFill>
                  <a:prstClr val="white"/>
                </a:solidFill>
                <a:effectLst/>
                <a:uLnTx/>
                <a:uFillTx/>
                <a:latin typeface="Calibri"/>
                <a:ea typeface="+mn-ea"/>
                <a:cs typeface="+mn-cs"/>
              </a:rPr>
              <a:t> </a:t>
            </a:r>
            <a:r>
              <a:rPr kumimoji="0" lang="nb-NO" sz="4400" b="0" i="0" u="none" strike="noStrike" kern="1200" cap="none" spc="0" normalizeH="0" baseline="0" noProof="0" err="1">
                <a:ln>
                  <a:noFill/>
                </a:ln>
                <a:solidFill>
                  <a:prstClr val="white"/>
                </a:solidFill>
                <a:effectLst/>
                <a:uLnTx/>
                <a:uFillTx/>
                <a:latin typeface="Calibri"/>
                <a:ea typeface="+mn-ea"/>
                <a:cs typeface="+mn-cs"/>
              </a:rPr>
              <a:t>language</a:t>
            </a:r>
            <a:r>
              <a:rPr kumimoji="0" lang="nb-NO" sz="4400" b="0" i="0" u="none" strike="noStrike" kern="1200" cap="none" spc="0" normalizeH="0" baseline="0" noProof="0">
                <a:ln>
                  <a:noFill/>
                </a:ln>
                <a:solidFill>
                  <a:prstClr val="white"/>
                </a:solidFill>
                <a:effectLst/>
                <a:uLnTx/>
                <a:uFillTx/>
                <a:latin typeface="Calibri"/>
                <a:ea typeface="+mn-ea"/>
                <a:cs typeface="+mn-cs"/>
              </a:rPr>
              <a:t> </a:t>
            </a:r>
            <a:r>
              <a:rPr kumimoji="0" lang="nb-NO" sz="4400" b="0" i="0" u="none" strike="noStrike" kern="1200" cap="none" spc="0" normalizeH="0" baseline="0" noProof="0" err="1">
                <a:ln>
                  <a:noFill/>
                </a:ln>
                <a:solidFill>
                  <a:prstClr val="white"/>
                </a:solidFill>
                <a:effectLst/>
                <a:uLnTx/>
                <a:uFillTx/>
                <a:latin typeface="Calibri"/>
                <a:ea typeface="+mn-ea"/>
                <a:cs typeface="+mn-cs"/>
              </a:rPr>
              <a:t>models</a:t>
            </a:r>
            <a:r>
              <a:rPr kumimoji="0" lang="nb-NO" sz="4400" b="0" i="0" u="none" strike="noStrike" kern="1200" cap="none" spc="0" normalizeH="0" baseline="0" noProof="0">
                <a:ln>
                  <a:noFill/>
                </a:ln>
                <a:solidFill>
                  <a:prstClr val="white"/>
                </a:solidFill>
                <a:effectLst/>
                <a:uLnTx/>
                <a:uFillTx/>
                <a:latin typeface="Calibri"/>
                <a:ea typeface="+mn-ea"/>
                <a:cs typeface="+mn-cs"/>
              </a:rPr>
              <a:t> – </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err="1">
                <a:ln>
                  <a:noFill/>
                </a:ln>
                <a:solidFill>
                  <a:prstClr val="white"/>
                </a:solidFill>
                <a:effectLst/>
                <a:uLnTx/>
                <a:uFillTx/>
                <a:latin typeface="Calibri"/>
                <a:ea typeface="+mn-ea"/>
                <a:cs typeface="+mn-cs"/>
              </a:rPr>
              <a:t>what</a:t>
            </a:r>
            <a:r>
              <a:rPr kumimoji="0" lang="nb-NO" sz="4400" b="0" i="0" u="none" strike="noStrike" kern="1200" cap="none" spc="0" normalizeH="0" baseline="0" noProof="0">
                <a:ln>
                  <a:noFill/>
                </a:ln>
                <a:solidFill>
                  <a:prstClr val="white"/>
                </a:solidFill>
                <a:effectLst/>
                <a:uLnTx/>
                <a:uFillTx/>
                <a:latin typeface="Calibri"/>
                <a:ea typeface="+mn-ea"/>
                <a:cs typeface="+mn-cs"/>
              </a:rPr>
              <a:t> to </a:t>
            </a:r>
            <a:r>
              <a:rPr kumimoji="0" lang="nb-NO" sz="4400" b="0" i="0" u="none" strike="noStrike" kern="1200" cap="none" spc="0" normalizeH="0" baseline="0" noProof="0" err="1">
                <a:ln>
                  <a:noFill/>
                </a:ln>
                <a:solidFill>
                  <a:prstClr val="white"/>
                </a:solidFill>
                <a:effectLst/>
                <a:uLnTx/>
                <a:uFillTx/>
                <a:latin typeface="Calibri"/>
                <a:ea typeface="+mn-ea"/>
                <a:cs typeface="+mn-cs"/>
              </a:rPr>
              <a:t>expect</a:t>
            </a:r>
            <a:r>
              <a:rPr kumimoji="0" lang="nb-NO" sz="4400" b="0" i="0" u="none" strike="noStrike" kern="1200" cap="none" spc="0" normalizeH="0" baseline="0" noProof="0">
                <a:ln>
                  <a:noFill/>
                </a:ln>
                <a:solidFill>
                  <a:prstClr val="white"/>
                </a:solidFill>
                <a:effectLst/>
                <a:uLnTx/>
                <a:uFillTx/>
                <a:latin typeface="Calibri"/>
                <a:ea typeface="+mn-ea"/>
                <a:cs typeface="+mn-cs"/>
              </a:rPr>
              <a:t> and </a:t>
            </a:r>
            <a:r>
              <a:rPr kumimoji="0" lang="nb-NO" sz="4400" b="0" i="0" u="none" strike="noStrike" kern="1200" cap="none" spc="0" normalizeH="0" baseline="0" noProof="0" err="1">
                <a:ln>
                  <a:noFill/>
                </a:ln>
                <a:solidFill>
                  <a:prstClr val="white"/>
                </a:solidFill>
                <a:effectLst/>
                <a:uLnTx/>
                <a:uFillTx/>
                <a:latin typeface="Calibri"/>
                <a:ea typeface="+mn-ea"/>
                <a:cs typeface="+mn-cs"/>
              </a:rPr>
              <a:t>how</a:t>
            </a:r>
            <a:r>
              <a:rPr kumimoji="0" lang="nb-NO" sz="4400" b="0" i="0" u="none" strike="noStrike" kern="1200" cap="none" spc="0" normalizeH="0" baseline="0" noProof="0">
                <a:ln>
                  <a:noFill/>
                </a:ln>
                <a:solidFill>
                  <a:prstClr val="white"/>
                </a:solidFill>
                <a:effectLst/>
                <a:uLnTx/>
                <a:uFillTx/>
                <a:latin typeface="Calibri"/>
                <a:ea typeface="+mn-ea"/>
                <a:cs typeface="+mn-cs"/>
              </a:rPr>
              <a:t> to </a:t>
            </a:r>
            <a:r>
              <a:rPr kumimoji="0" lang="nb-NO" sz="4400" b="0" i="0" u="none" strike="noStrike" kern="1200" cap="none" spc="0" normalizeH="0" baseline="0" noProof="0" err="1">
                <a:ln>
                  <a:noFill/>
                </a:ln>
                <a:solidFill>
                  <a:prstClr val="white"/>
                </a:solidFill>
                <a:effectLst/>
                <a:uLnTx/>
                <a:uFillTx/>
                <a:latin typeface="Calibri"/>
                <a:ea typeface="+mn-ea"/>
                <a:cs typeface="+mn-cs"/>
              </a:rPr>
              <a:t>benefit</a:t>
            </a:r>
            <a:endParaRPr kumimoji="0" lang="nb-NO" sz="44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58864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3"/>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a:ea typeface="+mn-ea"/>
                <a:cs typeface="+mn-cs"/>
              </a:rPr>
              <a:t>https://www.bcg.com/publications/2023/how-people-create-and-destroy-value-with-gen-ai</a:t>
            </a:r>
          </a:p>
        </p:txBody>
      </p:sp>
      <p:sp>
        <p:nvSpPr>
          <p:cNvPr id="6" name="TextBox 5">
            <a:extLst>
              <a:ext uri="{FF2B5EF4-FFF2-40B4-BE49-F238E27FC236}">
                <a16:creationId xmlns:a16="http://schemas.microsoft.com/office/drawing/2014/main" id="{B15E7277-60E0-F73A-0DF7-29E3C64E33A0}"/>
              </a:ext>
            </a:extLst>
          </p:cNvPr>
          <p:cNvSpPr txBox="1"/>
          <p:nvPr/>
        </p:nvSpPr>
        <p:spPr>
          <a:xfrm>
            <a:off x="884903" y="902393"/>
            <a:ext cx="5702710" cy="5538055"/>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prstClr val="black"/>
                </a:solidFill>
                <a:effectLst/>
                <a:uLnTx/>
                <a:uFillTx/>
                <a:latin typeface="Calibri"/>
                <a:ea typeface="+mn-ea"/>
                <a:cs typeface="+mn-cs"/>
              </a:rPr>
              <a:t>Study: Generative AI to support </a:t>
            </a:r>
            <a:r>
              <a:rPr kumimoji="0" lang="nb-NO" sz="2800" b="0" i="0" u="none" strike="noStrike" kern="1200" cap="none" spc="0" normalizeH="0" baseline="0" noProof="0" err="1">
                <a:ln>
                  <a:noFill/>
                </a:ln>
                <a:solidFill>
                  <a:prstClr val="black"/>
                </a:solidFill>
                <a:effectLst/>
                <a:uLnTx/>
                <a:uFillTx/>
                <a:latin typeface="Calibri"/>
                <a:ea typeface="+mn-ea"/>
                <a:cs typeface="+mn-cs"/>
              </a:rPr>
              <a:t>creativity</a:t>
            </a:r>
            <a:r>
              <a:rPr kumimoji="0" lang="nb-NO" sz="2800" b="0" i="0" u="none" strike="noStrike" kern="1200" cap="none" spc="0" normalizeH="0" baseline="0" noProof="0">
                <a:ln>
                  <a:noFill/>
                </a:ln>
                <a:solidFill>
                  <a:prstClr val="black"/>
                </a:solidFill>
                <a:effectLst/>
                <a:uLnTx/>
                <a:uFillTx/>
                <a:latin typeface="Calibri"/>
                <a:ea typeface="+mn-ea"/>
                <a:cs typeface="+mn-cs"/>
              </a:rPr>
              <a:t> and business problem </a:t>
            </a:r>
            <a:r>
              <a:rPr kumimoji="0" lang="nb-NO" sz="2800" b="0" i="0" u="none" strike="noStrike" kern="1200" cap="none" spc="0" normalizeH="0" baseline="0" noProof="0" err="1">
                <a:ln>
                  <a:noFill/>
                </a:ln>
                <a:solidFill>
                  <a:prstClr val="black"/>
                </a:solidFill>
                <a:effectLst/>
                <a:uLnTx/>
                <a:uFillTx/>
                <a:latin typeface="Calibri"/>
                <a:ea typeface="+mn-ea"/>
                <a:cs typeface="+mn-cs"/>
              </a:rPr>
              <a:t>solving</a:t>
            </a:r>
            <a:endParaRPr kumimoji="0" lang="nb-NO" sz="2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&gt;750 junior </a:t>
            </a:r>
            <a:r>
              <a:rPr kumimoji="0" lang="nb-NO" sz="1799" b="0" i="0" u="none" strike="noStrike" kern="1200" cap="none" spc="0" normalizeH="0" baseline="0" noProof="0" err="1">
                <a:ln>
                  <a:noFill/>
                </a:ln>
                <a:solidFill>
                  <a:prstClr val="black"/>
                </a:solidFill>
                <a:effectLst/>
                <a:uLnTx/>
                <a:uFillTx/>
                <a:latin typeface="Calibri"/>
                <a:ea typeface="+mn-ea"/>
                <a:cs typeface="+mn-cs"/>
              </a:rPr>
              <a:t>consultants</a:t>
            </a: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err="1">
                <a:ln>
                  <a:noFill/>
                </a:ln>
                <a:solidFill>
                  <a:prstClr val="black"/>
                </a:solidFill>
                <a:effectLst/>
                <a:uLnTx/>
                <a:uFillTx/>
                <a:latin typeface="Calibri"/>
                <a:ea typeface="+mn-ea"/>
                <a:cs typeface="+mn-cs"/>
              </a:rPr>
              <a:t>Two</a:t>
            </a:r>
            <a:r>
              <a:rPr kumimoji="0" lang="nb-NO" sz="1799" b="0" i="0" u="none" strike="noStrike" kern="1200" cap="none" spc="0" normalizeH="0" baseline="0" noProof="0">
                <a:ln>
                  <a:noFill/>
                </a:ln>
                <a:solidFill>
                  <a:prstClr val="black"/>
                </a:solidFill>
                <a:effectLst/>
                <a:uLnTx/>
                <a:uFillTx/>
                <a:latin typeface="Calibri"/>
                <a:ea typeface="+mn-ea"/>
                <a:cs typeface="+mn-cs"/>
              </a:rPr>
              <a:t> types of </a:t>
            </a:r>
            <a:r>
              <a:rPr kumimoji="0" lang="nb-NO" sz="1799" b="0" i="0" u="none" strike="noStrike" kern="1200" cap="none" spc="0" normalizeH="0" baseline="0" noProof="0" err="1">
                <a:ln>
                  <a:noFill/>
                </a:ln>
                <a:solidFill>
                  <a:prstClr val="black"/>
                </a:solidFill>
                <a:effectLst/>
                <a:uLnTx/>
                <a:uFillTx/>
                <a:latin typeface="Calibri"/>
                <a:ea typeface="+mn-ea"/>
                <a:cs typeface="+mn-cs"/>
              </a:rPr>
              <a:t>task</a:t>
            </a:r>
            <a:r>
              <a:rPr kumimoji="0" lang="nb-NO" sz="1799"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 Creative (i.e. </a:t>
            </a:r>
            <a:r>
              <a:rPr kumimoji="0" lang="nb-NO" sz="1799" b="0" i="0" u="none" strike="noStrike" kern="1200" cap="none" spc="0" normalizeH="0" baseline="0" noProof="0" err="1">
                <a:ln>
                  <a:noFill/>
                </a:ln>
                <a:solidFill>
                  <a:prstClr val="black"/>
                </a:solidFill>
                <a:effectLst/>
                <a:uLnTx/>
                <a:uFillTx/>
                <a:latin typeface="Calibri"/>
                <a:ea typeface="+mn-ea"/>
                <a:cs typeface="+mn-cs"/>
              </a:rPr>
              <a:t>creative</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product</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innovation</a:t>
            </a:r>
            <a:r>
              <a:rPr kumimoji="0" lang="nb-NO" sz="1799" b="0" i="0" u="none" strike="noStrike" kern="1200" cap="none" spc="0" normalizeH="0" baseline="0" noProof="0">
                <a:ln>
                  <a:noFill/>
                </a:ln>
                <a:solidFill>
                  <a:prstClr val="black"/>
                </a:solidFill>
                <a:effectLst/>
                <a:uLnTx/>
                <a:uFillTx/>
                <a:latin typeface="Calibri"/>
                <a:ea typeface="+mn-ea"/>
                <a:cs typeface="+mn-cs"/>
              </a:rPr>
              <a:t>) – </a:t>
            </a:r>
            <a:r>
              <a:rPr kumimoji="0" lang="nb-NO" sz="1799" b="0" i="0" u="none" strike="noStrike" kern="1200" cap="none" spc="0" normalizeH="0" baseline="0" noProof="0" err="1">
                <a:ln>
                  <a:noFill/>
                </a:ln>
                <a:solidFill>
                  <a:prstClr val="black"/>
                </a:solidFill>
                <a:effectLst/>
                <a:uLnTx/>
                <a:uFillTx/>
                <a:latin typeface="Calibri"/>
                <a:ea typeface="+mn-ea"/>
                <a:cs typeface="+mn-cs"/>
              </a:rPr>
              <a:t>scored</a:t>
            </a:r>
            <a:r>
              <a:rPr kumimoji="0" lang="nb-NO" sz="1799" b="0" i="0" u="none" strike="noStrike" kern="1200" cap="none" spc="0" normalizeH="0" baseline="0" noProof="0">
                <a:ln>
                  <a:noFill/>
                </a:ln>
                <a:solidFill>
                  <a:prstClr val="black"/>
                </a:solidFill>
                <a:effectLst/>
                <a:uLnTx/>
                <a:uFillTx/>
                <a:latin typeface="Calibri"/>
                <a:ea typeface="+mn-ea"/>
                <a:cs typeface="+mn-cs"/>
              </a:rPr>
              <a:t> 1-10. </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 Business problem </a:t>
            </a:r>
            <a:r>
              <a:rPr kumimoji="0" lang="nb-NO" sz="1799" b="0" i="0" u="none" strike="noStrike" kern="1200" cap="none" spc="0" normalizeH="0" baseline="0" noProof="0" err="1">
                <a:ln>
                  <a:noFill/>
                </a:ln>
                <a:solidFill>
                  <a:prstClr val="black"/>
                </a:solidFill>
                <a:effectLst/>
                <a:uLnTx/>
                <a:uFillTx/>
                <a:latin typeface="Calibri"/>
                <a:ea typeface="+mn-ea"/>
                <a:cs typeface="+mn-cs"/>
              </a:rPr>
              <a:t>solving</a:t>
            </a:r>
            <a:r>
              <a:rPr kumimoji="0" lang="nb-NO" sz="1799" b="0" i="0" u="none" strike="noStrike" kern="1200" cap="none" spc="0" normalizeH="0" baseline="0" noProof="0">
                <a:ln>
                  <a:noFill/>
                </a:ln>
                <a:solidFill>
                  <a:prstClr val="black"/>
                </a:solidFill>
                <a:effectLst/>
                <a:uLnTx/>
                <a:uFillTx/>
                <a:latin typeface="Calibri"/>
                <a:ea typeface="+mn-ea"/>
                <a:cs typeface="+mn-cs"/>
              </a:rPr>
              <a:t> (e.g. business </a:t>
            </a:r>
            <a:r>
              <a:rPr kumimoji="0" lang="nb-NO" sz="1799" b="0" i="0" u="none" strike="noStrike" kern="1200" cap="none" spc="0" normalizeH="0" baseline="0" noProof="0" err="1">
                <a:ln>
                  <a:noFill/>
                </a:ln>
                <a:solidFill>
                  <a:prstClr val="black"/>
                </a:solidFill>
                <a:effectLst/>
                <a:uLnTx/>
                <a:uFillTx/>
                <a:latin typeface="Calibri"/>
                <a:ea typeface="+mn-ea"/>
                <a:cs typeface="+mn-cs"/>
              </a:rPr>
              <a:t>decision</a:t>
            </a:r>
            <a:r>
              <a:rPr kumimoji="0" lang="nb-NO" sz="1799" b="0" i="0" u="none" strike="noStrike" kern="1200" cap="none" spc="0" normalizeH="0" baseline="0" noProof="0">
                <a:ln>
                  <a:noFill/>
                </a:ln>
                <a:solidFill>
                  <a:prstClr val="black"/>
                </a:solidFill>
                <a:effectLst/>
                <a:uLnTx/>
                <a:uFillTx/>
                <a:latin typeface="Calibri"/>
                <a:ea typeface="+mn-ea"/>
                <a:cs typeface="+mn-cs"/>
              </a:rPr>
              <a:t>) – </a:t>
            </a:r>
            <a:r>
              <a:rPr kumimoji="0" lang="nb-NO" sz="1799" b="0" i="0" u="none" strike="noStrike" kern="1200" cap="none" spc="0" normalizeH="0" baseline="0" noProof="0" err="1">
                <a:ln>
                  <a:noFill/>
                </a:ln>
                <a:solidFill>
                  <a:prstClr val="black"/>
                </a:solidFill>
                <a:effectLst/>
                <a:uLnTx/>
                <a:uFillTx/>
                <a:latin typeface="Calibri"/>
                <a:ea typeface="+mn-ea"/>
                <a:cs typeface="+mn-cs"/>
              </a:rPr>
              <a:t>scored</a:t>
            </a:r>
            <a:r>
              <a:rPr kumimoji="0" lang="nb-NO" sz="1799" b="0" i="0" u="none" strike="noStrike" kern="1200" cap="none" spc="0" normalizeH="0" baseline="0" noProof="0">
                <a:ln>
                  <a:noFill/>
                </a:ln>
                <a:solidFill>
                  <a:prstClr val="black"/>
                </a:solidFill>
                <a:effectLst/>
                <a:uLnTx/>
                <a:uFillTx/>
                <a:latin typeface="Calibri"/>
                <a:ea typeface="+mn-ea"/>
                <a:cs typeface="+mn-cs"/>
              </a:rPr>
              <a:t> 0 or 1</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Three </a:t>
            </a:r>
            <a:r>
              <a:rPr kumimoji="0" lang="nb-NO" sz="1799" b="0" i="0" u="none" strike="noStrike" kern="1200" cap="none" spc="0" normalizeH="0" baseline="0" noProof="0" err="1">
                <a:ln>
                  <a:noFill/>
                </a:ln>
                <a:solidFill>
                  <a:prstClr val="black"/>
                </a:solidFill>
                <a:effectLst/>
                <a:uLnTx/>
                <a:uFillTx/>
                <a:latin typeface="Calibri"/>
                <a:ea typeface="+mn-ea"/>
                <a:cs typeface="+mn-cs"/>
              </a:rPr>
              <a:t>conditions</a:t>
            </a: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Use</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ChatGPT</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after</a:t>
            </a:r>
            <a:r>
              <a:rPr kumimoji="0" lang="nb-NO" sz="1799" b="0" i="0" u="none" strike="noStrike" kern="1200" cap="none" spc="0" normalizeH="0" baseline="0" noProof="0">
                <a:ln>
                  <a:noFill/>
                </a:ln>
                <a:solidFill>
                  <a:prstClr val="black"/>
                </a:solidFill>
                <a:effectLst/>
                <a:uLnTx/>
                <a:uFillTx/>
                <a:latin typeface="Calibri"/>
                <a:ea typeface="+mn-ea"/>
                <a:cs typeface="+mn-cs"/>
              </a:rPr>
              <a:t> 30 </a:t>
            </a:r>
            <a:r>
              <a:rPr kumimoji="0" lang="nb-NO" sz="1799" b="0" i="0" u="none" strike="noStrike" kern="1200" cap="none" spc="0" normalizeH="0" baseline="0" noProof="0" err="1">
                <a:ln>
                  <a:noFill/>
                </a:ln>
                <a:solidFill>
                  <a:prstClr val="black"/>
                </a:solidFill>
                <a:effectLst/>
                <a:uLnTx/>
                <a:uFillTx/>
                <a:latin typeface="Calibri"/>
                <a:ea typeface="+mn-ea"/>
                <a:cs typeface="+mn-cs"/>
              </a:rPr>
              <a:t>minute</a:t>
            </a:r>
            <a:r>
              <a:rPr kumimoji="0" lang="nb-NO" sz="1799" b="0" i="0" u="none" strike="noStrike" kern="1200" cap="none" spc="0" normalizeH="0" baseline="0" noProof="0">
                <a:ln>
                  <a:noFill/>
                </a:ln>
                <a:solidFill>
                  <a:prstClr val="black"/>
                </a:solidFill>
                <a:effectLst/>
                <a:uLnTx/>
                <a:uFillTx/>
                <a:latin typeface="Calibri"/>
                <a:ea typeface="+mn-ea"/>
                <a:cs typeface="+mn-cs"/>
              </a:rPr>
              <a:t> training</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Use</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ChatGPT</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after</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no</a:t>
            </a:r>
            <a:r>
              <a:rPr kumimoji="0" lang="nb-NO" sz="1799" b="0" i="0" u="none" strike="noStrike" kern="1200" cap="none" spc="0" normalizeH="0" baseline="0" noProof="0">
                <a:ln>
                  <a:noFill/>
                </a:ln>
                <a:solidFill>
                  <a:prstClr val="black"/>
                </a:solidFill>
                <a:effectLst/>
                <a:uLnTx/>
                <a:uFillTx/>
                <a:latin typeface="Calibri"/>
                <a:ea typeface="+mn-ea"/>
                <a:cs typeface="+mn-cs"/>
              </a:rPr>
              <a:t> training</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 Not </a:t>
            </a:r>
            <a:r>
              <a:rPr kumimoji="0" lang="nb-NO" sz="1799" b="0" i="0" u="none" strike="noStrike" kern="1200" cap="none" spc="0" normalizeH="0" baseline="0" noProof="0" err="1">
                <a:ln>
                  <a:noFill/>
                </a:ln>
                <a:solidFill>
                  <a:prstClr val="black"/>
                </a:solidFill>
                <a:effectLst/>
                <a:uLnTx/>
                <a:uFillTx/>
                <a:latin typeface="Calibri"/>
                <a:ea typeface="+mn-ea"/>
                <a:cs typeface="+mn-cs"/>
              </a:rPr>
              <a:t>use</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ChatGPT</a:t>
            </a: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All </a:t>
            </a:r>
            <a:r>
              <a:rPr kumimoji="0" lang="nb-NO" sz="1799" b="0" i="0" u="none" strike="noStrike" kern="1200" cap="none" spc="0" normalizeH="0" baseline="0" noProof="0" err="1">
                <a:ln>
                  <a:noFill/>
                </a:ln>
                <a:solidFill>
                  <a:prstClr val="black"/>
                </a:solidFill>
                <a:effectLst/>
                <a:uLnTx/>
                <a:uFillTx/>
                <a:latin typeface="Calibri"/>
                <a:ea typeface="+mn-ea"/>
                <a:cs typeface="+mn-cs"/>
              </a:rPr>
              <a:t>also</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conduct</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introductory</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benchmark</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task</a:t>
            </a: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2033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2"/>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a:ea typeface="+mn-ea"/>
                <a:cs typeface="+mn-cs"/>
              </a:rPr>
              <a:t>https://www.bcg.com/publications/2023/how-people-create-and-destroy-value-with-gen-ai</a:t>
            </a:r>
          </a:p>
        </p:txBody>
      </p:sp>
      <p:pic>
        <p:nvPicPr>
          <p:cNvPr id="7" name="Picture 6">
            <a:extLst>
              <a:ext uri="{FF2B5EF4-FFF2-40B4-BE49-F238E27FC236}">
                <a16:creationId xmlns:a16="http://schemas.microsoft.com/office/drawing/2014/main" id="{3A7FFE72-19FD-8053-8180-45F0F54111BA}"/>
              </a:ext>
            </a:extLst>
          </p:cNvPr>
          <p:cNvPicPr>
            <a:picLocks noChangeAspect="1"/>
          </p:cNvPicPr>
          <p:nvPr/>
        </p:nvPicPr>
        <p:blipFill>
          <a:blip r:embed="rId3"/>
          <a:stretch>
            <a:fillRect/>
          </a:stretch>
        </p:blipFill>
        <p:spPr>
          <a:xfrm>
            <a:off x="613493" y="1586203"/>
            <a:ext cx="6543087" cy="3365941"/>
          </a:xfrm>
          <a:prstGeom prst="rect">
            <a:avLst/>
          </a:prstGeom>
          <a:ln>
            <a:solidFill>
              <a:schemeClr val="accent1"/>
            </a:solidFill>
          </a:ln>
        </p:spPr>
      </p:pic>
    </p:spTree>
    <p:extLst>
      <p:ext uri="{BB962C8B-B14F-4D97-AF65-F5344CB8AC3E}">
        <p14:creationId xmlns:p14="http://schemas.microsoft.com/office/powerpoint/2010/main" val="1292266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2"/>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a:ea typeface="+mn-ea"/>
                <a:cs typeface="+mn-cs"/>
              </a:rPr>
              <a:t>https://www.bcg.com/publications/2023/how-people-create-and-destroy-value-with-gen-ai</a:t>
            </a:r>
          </a:p>
        </p:txBody>
      </p:sp>
      <p:pic>
        <p:nvPicPr>
          <p:cNvPr id="11" name="Picture 10">
            <a:extLst>
              <a:ext uri="{FF2B5EF4-FFF2-40B4-BE49-F238E27FC236}">
                <a16:creationId xmlns:a16="http://schemas.microsoft.com/office/drawing/2014/main" id="{CC26069E-425E-803C-EC45-0827BAE235A5}"/>
              </a:ext>
            </a:extLst>
          </p:cNvPr>
          <p:cNvPicPr>
            <a:picLocks noChangeAspect="1"/>
          </p:cNvPicPr>
          <p:nvPr/>
        </p:nvPicPr>
        <p:blipFill>
          <a:blip r:embed="rId3"/>
          <a:stretch>
            <a:fillRect/>
          </a:stretch>
        </p:blipFill>
        <p:spPr>
          <a:xfrm>
            <a:off x="767899" y="1054757"/>
            <a:ext cx="6543085" cy="4748485"/>
          </a:xfrm>
          <a:prstGeom prst="rect">
            <a:avLst/>
          </a:prstGeom>
          <a:ln>
            <a:solidFill>
              <a:schemeClr val="accent1"/>
            </a:solidFill>
          </a:ln>
        </p:spPr>
      </p:pic>
    </p:spTree>
    <p:extLst>
      <p:ext uri="{BB962C8B-B14F-4D97-AF65-F5344CB8AC3E}">
        <p14:creationId xmlns:p14="http://schemas.microsoft.com/office/powerpoint/2010/main" val="3876001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2"/>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a:ea typeface="+mn-ea"/>
                <a:cs typeface="+mn-cs"/>
              </a:rPr>
              <a:t>https://www.bcg.com/publications/2023/how-people-create-and-destroy-value-with-gen-ai</a:t>
            </a:r>
          </a:p>
        </p:txBody>
      </p:sp>
      <p:pic>
        <p:nvPicPr>
          <p:cNvPr id="15" name="Picture 14">
            <a:extLst>
              <a:ext uri="{FF2B5EF4-FFF2-40B4-BE49-F238E27FC236}">
                <a16:creationId xmlns:a16="http://schemas.microsoft.com/office/drawing/2014/main" id="{61B512EF-B5C3-034C-3BF9-53057AFAF337}"/>
              </a:ext>
            </a:extLst>
          </p:cNvPr>
          <p:cNvPicPr>
            <a:picLocks noChangeAspect="1"/>
          </p:cNvPicPr>
          <p:nvPr/>
        </p:nvPicPr>
        <p:blipFill>
          <a:blip r:embed="rId3"/>
          <a:stretch>
            <a:fillRect/>
          </a:stretch>
        </p:blipFill>
        <p:spPr>
          <a:xfrm>
            <a:off x="425463" y="1567233"/>
            <a:ext cx="7170137" cy="3898190"/>
          </a:xfrm>
          <a:prstGeom prst="rect">
            <a:avLst/>
          </a:prstGeom>
          <a:ln>
            <a:solidFill>
              <a:schemeClr val="accent1"/>
            </a:solidFill>
          </a:ln>
        </p:spPr>
      </p:pic>
    </p:spTree>
    <p:extLst>
      <p:ext uri="{BB962C8B-B14F-4D97-AF65-F5344CB8AC3E}">
        <p14:creationId xmlns:p14="http://schemas.microsoft.com/office/powerpoint/2010/main" val="2464716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2"/>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a:ea typeface="+mn-ea"/>
                <a:cs typeface="+mn-cs"/>
              </a:rPr>
              <a:t>https://www.bcg.com/publications/2023/how-people-create-and-destroy-value-with-gen-ai</a:t>
            </a:r>
          </a:p>
        </p:txBody>
      </p:sp>
      <p:sp>
        <p:nvSpPr>
          <p:cNvPr id="3" name="Speech Bubble: Rectangle 2">
            <a:extLst>
              <a:ext uri="{FF2B5EF4-FFF2-40B4-BE49-F238E27FC236}">
                <a16:creationId xmlns:a16="http://schemas.microsoft.com/office/drawing/2014/main" id="{26650747-2459-90AA-5D25-352BE5F77E4A}"/>
              </a:ext>
            </a:extLst>
          </p:cNvPr>
          <p:cNvSpPr/>
          <p:nvPr/>
        </p:nvSpPr>
        <p:spPr>
          <a:xfrm>
            <a:off x="2578603" y="2389188"/>
            <a:ext cx="2091267" cy="1397000"/>
          </a:xfrm>
          <a:prstGeom prst="wedgeRectCallout">
            <a:avLst>
              <a:gd name="adj1" fmla="val 33890"/>
              <a:gd name="adj2" fmla="val 64080"/>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6" name="Speech Bubble: Rectangle 5">
            <a:extLst>
              <a:ext uri="{FF2B5EF4-FFF2-40B4-BE49-F238E27FC236}">
                <a16:creationId xmlns:a16="http://schemas.microsoft.com/office/drawing/2014/main" id="{8217DC0D-B358-A0CC-A165-9C324A23F4CB}"/>
              </a:ext>
            </a:extLst>
          </p:cNvPr>
          <p:cNvSpPr/>
          <p:nvPr/>
        </p:nvSpPr>
        <p:spPr>
          <a:xfrm>
            <a:off x="1422903" y="1690688"/>
            <a:ext cx="2091267" cy="1397000"/>
          </a:xfrm>
          <a:prstGeom prst="wedgeRectCallout">
            <a:avLst>
              <a:gd name="adj1" fmla="val -32912"/>
              <a:gd name="adj2" fmla="val 62868"/>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3BF0E65B-BAA0-A301-353B-D2C849AB212E}"/>
              </a:ext>
            </a:extLst>
          </p:cNvPr>
          <p:cNvSpPr txBox="1"/>
          <p:nvPr/>
        </p:nvSpPr>
        <p:spPr>
          <a:xfrm>
            <a:off x="1313520" y="4567147"/>
            <a:ext cx="4454981" cy="83099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prstClr val="black"/>
                </a:solidFill>
                <a:effectLst/>
                <a:uLnTx/>
                <a:uFillTx/>
                <a:latin typeface="Calibri"/>
                <a:ea typeface="+mn-ea"/>
                <a:cs typeface="+mn-cs"/>
              </a:rPr>
              <a:t>A </a:t>
            </a:r>
            <a:r>
              <a:rPr kumimoji="0" lang="nb-NO" sz="2400" b="0" i="0" u="none" strike="noStrike" kern="1200" cap="none" spc="0" normalizeH="0" baseline="0" noProof="0" err="1">
                <a:ln>
                  <a:noFill/>
                </a:ln>
                <a:solidFill>
                  <a:prstClr val="black"/>
                </a:solidFill>
                <a:effectLst/>
                <a:uLnTx/>
                <a:uFillTx/>
                <a:latin typeface="Calibri"/>
                <a:ea typeface="+mn-ea"/>
                <a:cs typeface="+mn-cs"/>
              </a:rPr>
              <a:t>seeming</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creativity</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boost</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Any</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challenges</a:t>
            </a:r>
            <a:r>
              <a:rPr kumimoji="0" lang="nb-NO" sz="2400" b="0" i="0" u="none" strike="noStrike" kern="1200" cap="none" spc="0" normalizeH="0" baseline="0" noProof="0">
                <a:ln>
                  <a:noFill/>
                </a:ln>
                <a:solidFill>
                  <a:prstClr val="black"/>
                </a:solidFill>
                <a:effectLst/>
                <a:uLnTx/>
                <a:uFillTx/>
                <a:latin typeface="Calibri"/>
                <a:ea typeface="+mn-ea"/>
                <a:cs typeface="+mn-cs"/>
              </a:rPr>
              <a:t> or </a:t>
            </a:r>
            <a:r>
              <a:rPr kumimoji="0" lang="nb-NO" sz="2400" b="0" i="0" u="none" strike="noStrike" kern="1200" cap="none" spc="0" normalizeH="0" baseline="0" noProof="0" err="1">
                <a:ln>
                  <a:noFill/>
                </a:ln>
                <a:solidFill>
                  <a:prstClr val="black"/>
                </a:solidFill>
                <a:effectLst/>
                <a:uLnTx/>
                <a:uFillTx/>
                <a:latin typeface="Calibri"/>
                <a:ea typeface="+mn-ea"/>
                <a:cs typeface="+mn-cs"/>
              </a:rPr>
              <a:t>limitations</a:t>
            </a:r>
            <a:r>
              <a:rPr kumimoji="0" lang="nb-NO" sz="24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711426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23</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2"/>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a:ea typeface="+mn-ea"/>
                <a:cs typeface="+mn-cs"/>
              </a:rPr>
              <a:t>https://www.bcg.com/publications/2023/how-people-create-and-destroy-value-with-gen-ai</a:t>
            </a:r>
          </a:p>
        </p:txBody>
      </p:sp>
      <p:pic>
        <p:nvPicPr>
          <p:cNvPr id="8" name="Picture 7">
            <a:extLst>
              <a:ext uri="{FF2B5EF4-FFF2-40B4-BE49-F238E27FC236}">
                <a16:creationId xmlns:a16="http://schemas.microsoft.com/office/drawing/2014/main" id="{0502C8AE-5D58-F55D-1C2F-468DB2692558}"/>
              </a:ext>
            </a:extLst>
          </p:cNvPr>
          <p:cNvPicPr>
            <a:picLocks noChangeAspect="1"/>
          </p:cNvPicPr>
          <p:nvPr/>
        </p:nvPicPr>
        <p:blipFill>
          <a:blip r:embed="rId3"/>
          <a:stretch>
            <a:fillRect/>
          </a:stretch>
        </p:blipFill>
        <p:spPr>
          <a:xfrm>
            <a:off x="891702" y="1664884"/>
            <a:ext cx="5973234" cy="3528232"/>
          </a:xfrm>
          <a:prstGeom prst="rect">
            <a:avLst/>
          </a:prstGeom>
          <a:ln>
            <a:solidFill>
              <a:schemeClr val="accent1"/>
            </a:solidFill>
          </a:ln>
        </p:spPr>
      </p:pic>
    </p:spTree>
    <p:extLst>
      <p:ext uri="{BB962C8B-B14F-4D97-AF65-F5344CB8AC3E}">
        <p14:creationId xmlns:p14="http://schemas.microsoft.com/office/powerpoint/2010/main" val="3624290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AFC56B-0072-EF7E-AFE0-FB2CC2D4EFF9}"/>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DDB19E7E-BB7B-7FF4-DC06-0B517A89C055}"/>
              </a:ext>
            </a:extLst>
          </p:cNvPr>
          <p:cNvPicPr>
            <a:picLocks noChangeAspect="1"/>
          </p:cNvPicPr>
          <p:nvPr/>
        </p:nvPicPr>
        <p:blipFill rotWithShape="1">
          <a:blip r:embed="rId2"/>
          <a:srcRect r="6318" b="6508"/>
          <a:stretch/>
        </p:blipFill>
        <p:spPr>
          <a:xfrm>
            <a:off x="-23159" y="873"/>
            <a:ext cx="12215159" cy="6857127"/>
          </a:xfrm>
          <a:prstGeom prst="rect">
            <a:avLst/>
          </a:prstGeom>
        </p:spPr>
      </p:pic>
      <p:sp>
        <p:nvSpPr>
          <p:cNvPr id="4" name="Rectangle 3">
            <a:extLst>
              <a:ext uri="{FF2B5EF4-FFF2-40B4-BE49-F238E27FC236}">
                <a16:creationId xmlns:a16="http://schemas.microsoft.com/office/drawing/2014/main" id="{098201AD-A7B8-6BDD-FA9D-A37ED51E173D}"/>
              </a:ext>
            </a:extLst>
          </p:cNvPr>
          <p:cNvSpPr/>
          <p:nvPr/>
        </p:nvSpPr>
        <p:spPr>
          <a:xfrm>
            <a:off x="1067565" y="481357"/>
            <a:ext cx="4415449" cy="58952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1">
            <a:extLst>
              <a:ext uri="{FF2B5EF4-FFF2-40B4-BE49-F238E27FC236}">
                <a16:creationId xmlns:a16="http://schemas.microsoft.com/office/drawing/2014/main" id="{1B26AB91-C50C-8BE2-2131-26E43C471A73}"/>
              </a:ext>
            </a:extLst>
          </p:cNvPr>
          <p:cNvSpPr txBox="1">
            <a:spLocks/>
          </p:cNvSpPr>
          <p:nvPr/>
        </p:nvSpPr>
        <p:spPr>
          <a:xfrm>
            <a:off x="459087" y="62557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6" name="TextBox 5">
            <a:extLst>
              <a:ext uri="{FF2B5EF4-FFF2-40B4-BE49-F238E27FC236}">
                <a16:creationId xmlns:a16="http://schemas.microsoft.com/office/drawing/2014/main" id="{27C8839E-FC38-A0D3-E0D3-BDBD2A5EE2D0}"/>
              </a:ext>
            </a:extLst>
          </p:cNvPr>
          <p:cNvSpPr txBox="1"/>
          <p:nvPr/>
        </p:nvSpPr>
        <p:spPr>
          <a:xfrm>
            <a:off x="7195179" y="6395462"/>
            <a:ext cx="4824915" cy="461665"/>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a:ea typeface="+mn-ea"/>
                <a:cs typeface="+mn-cs"/>
              </a:rPr>
              <a:t>Zhou, E., &amp; Lee, D. (2023). Generative ai, human creativity, and art. PNAS Nexus, 3(3) https://doi.org/10.1093/pnasnexus/pgae052</a:t>
            </a:r>
            <a:endParaRPr kumimoji="0" lang="nb-NO" sz="1200" b="0" i="0" u="none" strike="noStrike" kern="1200" cap="none" spc="0" normalizeH="0" baseline="0" noProof="0">
              <a:ln>
                <a:noFill/>
              </a:ln>
              <a:solidFill>
                <a:prstClr val="white"/>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A2E7DF77-1EA1-6029-71A8-C7DF6750A4A3}"/>
              </a:ext>
            </a:extLst>
          </p:cNvPr>
          <p:cNvPicPr>
            <a:picLocks noChangeAspect="1"/>
          </p:cNvPicPr>
          <p:nvPr/>
        </p:nvPicPr>
        <p:blipFill>
          <a:blip r:embed="rId3"/>
          <a:stretch>
            <a:fillRect/>
          </a:stretch>
        </p:blipFill>
        <p:spPr>
          <a:xfrm>
            <a:off x="7399913" y="499303"/>
            <a:ext cx="4415449" cy="5896159"/>
          </a:xfrm>
          <a:prstGeom prst="rect">
            <a:avLst/>
          </a:prstGeom>
          <a:ln>
            <a:solidFill>
              <a:schemeClr val="tx1"/>
            </a:solidFill>
          </a:ln>
        </p:spPr>
      </p:pic>
      <p:sp>
        <p:nvSpPr>
          <p:cNvPr id="8" name="TextBox 7">
            <a:extLst>
              <a:ext uri="{FF2B5EF4-FFF2-40B4-BE49-F238E27FC236}">
                <a16:creationId xmlns:a16="http://schemas.microsoft.com/office/drawing/2014/main" id="{AB71AF2F-9811-A1B1-40D9-EE8B6A08D76E}"/>
              </a:ext>
            </a:extLst>
          </p:cNvPr>
          <p:cNvSpPr txBox="1"/>
          <p:nvPr/>
        </p:nvSpPr>
        <p:spPr>
          <a:xfrm>
            <a:off x="1104899" y="1026280"/>
            <a:ext cx="4415449" cy="5352876"/>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rPr>
              <a:t>Studie av 4M kunstverk av 50K kunstnere, på nettsted tilsvarende </a:t>
            </a:r>
            <a:r>
              <a:rPr kumimoji="0" lang="nb-NO" sz="1799" b="0" i="0" u="none" strike="noStrike" kern="1200" cap="none" spc="0" normalizeH="0" baseline="0" noProof="0" err="1">
                <a:ln>
                  <a:noFill/>
                </a:ln>
                <a:solidFill>
                  <a:prstClr val="black"/>
                </a:solidFill>
                <a:effectLst/>
                <a:uLnTx/>
                <a:uFillTx/>
                <a:latin typeface="Aptos" panose="020B0004020202020204" pitchFamily="34" charset="0"/>
                <a:ea typeface="+mn-ea"/>
                <a:cs typeface="+mn-cs"/>
              </a:rPr>
              <a:t>DeviantArt</a:t>
            </a:r>
            <a:endPar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rPr>
              <a:t>Fokus på kunstnere som tar i bruk </a:t>
            </a:r>
            <a:r>
              <a:rPr kumimoji="0" lang="nb-NO" sz="1799" b="0" i="0" u="none" strike="noStrike" kern="1200" cap="none" spc="0" normalizeH="0" baseline="0" noProof="0" err="1">
                <a:ln>
                  <a:noFill/>
                </a:ln>
                <a:solidFill>
                  <a:prstClr val="black"/>
                </a:solidFill>
                <a:effectLst/>
                <a:uLnTx/>
                <a:uFillTx/>
                <a:latin typeface="Aptos" panose="020B0004020202020204" pitchFamily="34" charset="0"/>
                <a:ea typeface="+mn-ea"/>
                <a:cs typeface="+mn-cs"/>
              </a:rPr>
              <a:t>GenAI</a:t>
            </a:r>
            <a:r>
              <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rPr>
              <a:t> – identifisert ved tags (5,8 K av 50K kunstnere)</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rPr>
              <a:t>Resultater:</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rPr>
              <a:t>Økt produktivitet</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rPr>
              <a:t>Økt sannsynlighet for favoritt</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srgbClr val="7030A0"/>
                </a:solidFill>
                <a:effectLst/>
                <a:uLnTx/>
                <a:uFillTx/>
                <a:latin typeface="Aptos" panose="020B0004020202020204" pitchFamily="34" charset="0"/>
                <a:ea typeface="+mn-ea"/>
                <a:cs typeface="+mn-cs"/>
              </a:rPr>
              <a:t>Innholdsmessig nyhetsverdi: </a:t>
            </a:r>
            <a:r>
              <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rPr>
              <a:t>Økt toppnivå, redusert gjennomsnitt</a:t>
            </a:r>
            <a:endParaRPr kumimoji="0" lang="nb-NO" sz="1799" b="0" i="0" u="none" strike="noStrike" kern="1200" cap="none" spc="0" normalizeH="0" baseline="0" noProof="0">
              <a:ln>
                <a:noFill/>
              </a:ln>
              <a:solidFill>
                <a:srgbClr val="7030A0"/>
              </a:solidFill>
              <a:effectLst/>
              <a:uLnTx/>
              <a:uFillTx/>
              <a:latin typeface="Aptos" panose="020B0004020202020204" pitchFamily="34" charset="0"/>
              <a:ea typeface="+mn-ea"/>
              <a:cs typeface="+mn-cs"/>
            </a:endParaRP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srgbClr val="7030A0"/>
                </a:solidFill>
                <a:effectLst/>
                <a:uLnTx/>
                <a:uFillTx/>
                <a:latin typeface="Aptos" panose="020B0004020202020204" pitchFamily="34" charset="0"/>
                <a:ea typeface="+mn-ea"/>
                <a:cs typeface="+mn-cs"/>
              </a:rPr>
              <a:t>Visuell nyhetsverdi</a:t>
            </a:r>
            <a:r>
              <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rPr>
              <a:t>: Redusert toppnivå og gjennomsnitt</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srgbClr val="7030A0"/>
              </a:solidFill>
              <a:effectLst/>
              <a:uLnTx/>
              <a:uFillTx/>
              <a:latin typeface="Aptos" panose="020B0004020202020204" pitchFamily="34" charset="0"/>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srgbClr val="7030A0"/>
                </a:solidFill>
                <a:effectLst/>
                <a:uLnTx/>
                <a:uFillTx/>
                <a:latin typeface="Aptos" panose="020B0004020202020204" pitchFamily="34" charset="0"/>
                <a:ea typeface="+mn-ea"/>
                <a:cs typeface="+mn-cs"/>
              </a:rPr>
              <a:t>Konklusjon:</a:t>
            </a:r>
            <a:r>
              <a:rPr kumimoji="0" lang="nb-NO" sz="1799" b="0" i="0" u="none" strike="noStrike" kern="1200" cap="none" spc="0" normalizeH="0" baseline="0" noProof="0">
                <a:ln>
                  <a:noFill/>
                </a:ln>
                <a:solidFill>
                  <a:prstClr val="black"/>
                </a:solidFill>
                <a:effectLst/>
                <a:uLnTx/>
                <a:uFillTx/>
                <a:latin typeface="Aptos" panose="020B0004020202020204" pitchFamily="34" charset="0"/>
                <a:ea typeface="+mn-ea"/>
                <a:cs typeface="+mn-cs"/>
              </a:rPr>
              <a:t> Evne til ideskaping og filtrering viktig for vellykket menneske-maskin samarbeid for visuell kunst -&gt; behov for nye kreative arbeidsprosesser</a:t>
            </a:r>
          </a:p>
        </p:txBody>
      </p:sp>
      <p:sp>
        <p:nvSpPr>
          <p:cNvPr id="9" name="TextBox 8">
            <a:extLst>
              <a:ext uri="{FF2B5EF4-FFF2-40B4-BE49-F238E27FC236}">
                <a16:creationId xmlns:a16="http://schemas.microsoft.com/office/drawing/2014/main" id="{4152065D-E512-D696-D2BB-A7EB5571A01F}"/>
              </a:ext>
            </a:extLst>
          </p:cNvPr>
          <p:cNvSpPr txBox="1"/>
          <p:nvPr/>
        </p:nvSpPr>
        <p:spPr>
          <a:xfrm>
            <a:off x="3028950" y="3269734"/>
            <a:ext cx="6108700" cy="369332"/>
          </a:xfrm>
          <a:prstGeom prst="rect">
            <a:avLst/>
          </a:prstGeom>
          <a:noFill/>
        </p:spPr>
        <p:txBody>
          <a:bodyPr wrap="square">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3C65"/>
                </a:solidFill>
                <a:effectLst/>
                <a:uLnTx/>
                <a:uFillTx/>
                <a:latin typeface="Calibri"/>
                <a:ea typeface="+mn-ea"/>
                <a:cs typeface="+mn-cs"/>
              </a:rPr>
              <a:t>Diskusjon 1</a:t>
            </a:r>
          </a:p>
        </p:txBody>
      </p:sp>
    </p:spTree>
    <p:extLst>
      <p:ext uri="{BB962C8B-B14F-4D97-AF65-F5344CB8AC3E}">
        <p14:creationId xmlns:p14="http://schemas.microsoft.com/office/powerpoint/2010/main" val="29448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215229-7C67-6029-04C7-D4D3396AFFF1}"/>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25</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2E2A7E9A-ED54-2DE4-8D0A-3B960604D56F}"/>
              </a:ext>
            </a:extLst>
          </p:cNvPr>
          <p:cNvPicPr>
            <a:picLocks noChangeAspect="1"/>
          </p:cNvPicPr>
          <p:nvPr/>
        </p:nvPicPr>
        <p:blipFill>
          <a:blip r:embed="rId2"/>
          <a:stretch>
            <a:fillRect/>
          </a:stretch>
        </p:blipFill>
        <p:spPr>
          <a:xfrm>
            <a:off x="6309064" y="1038056"/>
            <a:ext cx="5533748" cy="4713039"/>
          </a:xfrm>
          <a:prstGeom prst="rect">
            <a:avLst/>
          </a:prstGeom>
        </p:spPr>
      </p:pic>
      <p:sp>
        <p:nvSpPr>
          <p:cNvPr id="4" name="TextBox 3">
            <a:extLst>
              <a:ext uri="{FF2B5EF4-FFF2-40B4-BE49-F238E27FC236}">
                <a16:creationId xmlns:a16="http://schemas.microsoft.com/office/drawing/2014/main" id="{6850A869-6209-6E7C-DDB0-C735FE1B58E6}"/>
              </a:ext>
            </a:extLst>
          </p:cNvPr>
          <p:cNvSpPr txBox="1"/>
          <p:nvPr/>
        </p:nvSpPr>
        <p:spPr>
          <a:xfrm>
            <a:off x="7162598" y="5751095"/>
            <a:ext cx="4800063" cy="461665"/>
          </a:xfrm>
          <a:prstGeom prst="rect">
            <a:avLst/>
          </a:prstGeom>
          <a:noFill/>
        </p:spPr>
        <p:txBody>
          <a:bodyPr wrap="square" rtlCol="0">
            <a:spAutoFit/>
          </a:bodyPr>
          <a:lstStyle/>
          <a:p>
            <a:pPr marL="0" marR="0" lvl="0" indent="0" algn="r" defTabSz="914263"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Calibri"/>
                <a:ea typeface="+mn-ea"/>
                <a:cs typeface="+mn-cs"/>
              </a:rPr>
              <a:t>From UiO </a:t>
            </a:r>
            <a:r>
              <a:rPr kumimoji="0" lang="nb-NO" sz="1200" b="0" i="0" u="none" strike="noStrike" kern="1200" cap="none" spc="0" normalizeH="0" baseline="0" noProof="0" err="1">
                <a:ln>
                  <a:noFill/>
                </a:ln>
                <a:solidFill>
                  <a:prstClr val="black"/>
                </a:solidFill>
                <a:effectLst/>
                <a:uLnTx/>
                <a:uFillTx/>
                <a:latin typeface="Calibri"/>
                <a:ea typeface="+mn-ea"/>
                <a:cs typeface="+mn-cs"/>
              </a:rPr>
              <a:t>Honours</a:t>
            </a:r>
            <a:r>
              <a:rPr kumimoji="0" lang="nb-NO" sz="1200" b="0" i="0" u="none" strike="noStrike" kern="1200" cap="none" spc="0" normalizeH="0" baseline="0" noProof="0">
                <a:ln>
                  <a:noFill/>
                </a:ln>
                <a:solidFill>
                  <a:prstClr val="black"/>
                </a:solidFill>
                <a:effectLst/>
                <a:uLnTx/>
                <a:uFillTx/>
                <a:latin typeface="Calibri"/>
                <a:ea typeface="+mn-ea"/>
                <a:cs typeface="+mn-cs"/>
              </a:rPr>
              <a:t> student </a:t>
            </a:r>
            <a:r>
              <a:rPr kumimoji="0" lang="nb-NO" sz="1200" b="0" i="0" u="none" strike="noStrike" kern="1200" cap="none" spc="0" normalizeH="0" baseline="0" noProof="0" err="1">
                <a:ln>
                  <a:noFill/>
                </a:ln>
                <a:solidFill>
                  <a:prstClr val="black"/>
                </a:solidFill>
                <a:effectLst/>
                <a:uLnTx/>
                <a:uFillTx/>
                <a:latin typeface="Calibri"/>
                <a:ea typeface="+mn-ea"/>
                <a:cs typeface="+mn-cs"/>
              </a:rPr>
              <a:t>project</a:t>
            </a:r>
            <a:r>
              <a:rPr kumimoji="0" lang="nb-NO" sz="1200" b="0" i="0" u="none" strike="noStrike" kern="1200" cap="none" spc="0" normalizeH="0" baseline="0" noProof="0">
                <a:ln>
                  <a:noFill/>
                </a:ln>
                <a:solidFill>
                  <a:prstClr val="black"/>
                </a:solidFill>
                <a:effectLst/>
                <a:uLnTx/>
                <a:uFillTx/>
                <a:latin typeface="Calibri"/>
                <a:ea typeface="+mn-ea"/>
                <a:cs typeface="+mn-cs"/>
              </a:rPr>
              <a:t>, by Søren Hunskaar, Fartein Badhwar Valen-Sendstad, Benedict Leander Skålevik Parton, Sol Strøm Jensen</a:t>
            </a:r>
          </a:p>
        </p:txBody>
      </p:sp>
      <p:sp>
        <p:nvSpPr>
          <p:cNvPr id="5" name="TextBox 4">
            <a:extLst>
              <a:ext uri="{FF2B5EF4-FFF2-40B4-BE49-F238E27FC236}">
                <a16:creationId xmlns:a16="http://schemas.microsoft.com/office/drawing/2014/main" id="{ADC9DEA2-3B6F-7168-4A95-7D37C791B84D}"/>
              </a:ext>
            </a:extLst>
          </p:cNvPr>
          <p:cNvSpPr txBox="1"/>
          <p:nvPr/>
        </p:nvSpPr>
        <p:spPr>
          <a:xfrm>
            <a:off x="1109240" y="2222782"/>
            <a:ext cx="4454981" cy="1938992"/>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Calibri"/>
                <a:ea typeface="+mn-ea"/>
                <a:cs typeface="+mn-cs"/>
              </a:rPr>
              <a:t>Sustainable</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creativity</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boost</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seems</a:t>
            </a:r>
            <a:r>
              <a:rPr kumimoji="0" lang="nb-NO" sz="2400" b="0" i="0" u="none" strike="noStrike" kern="1200" cap="none" spc="0" normalizeH="0" baseline="0" noProof="0">
                <a:ln>
                  <a:noFill/>
                </a:ln>
                <a:solidFill>
                  <a:prstClr val="black"/>
                </a:solidFill>
                <a:effectLst/>
                <a:uLnTx/>
                <a:uFillTx/>
                <a:latin typeface="Calibri"/>
                <a:ea typeface="+mn-ea"/>
                <a:cs typeface="+mn-cs"/>
              </a:rPr>
              <a:t> to </a:t>
            </a:r>
            <a:r>
              <a:rPr kumimoji="0" lang="nb-NO" sz="2400" b="0" i="0" u="none" strike="noStrike" kern="1200" cap="none" spc="0" normalizeH="0" baseline="0" noProof="0" err="1">
                <a:ln>
                  <a:noFill/>
                </a:ln>
                <a:solidFill>
                  <a:prstClr val="black"/>
                </a:solidFill>
                <a:effectLst/>
                <a:uLnTx/>
                <a:uFillTx/>
                <a:latin typeface="Calibri"/>
                <a:ea typeface="+mn-ea"/>
                <a:cs typeface="+mn-cs"/>
              </a:rPr>
              <a:t>require</a:t>
            </a:r>
            <a:r>
              <a:rPr kumimoji="0" lang="nb-NO" sz="2400" b="0" i="0" u="none" strike="noStrike" kern="1200" cap="none" spc="0" normalizeH="0" baseline="0" noProof="0">
                <a:ln>
                  <a:noFill/>
                </a:ln>
                <a:solidFill>
                  <a:prstClr val="black"/>
                </a:solidFill>
                <a:effectLst/>
                <a:uLnTx/>
                <a:uFillTx/>
                <a:latin typeface="Calibri"/>
                <a:ea typeface="+mn-ea"/>
                <a:cs typeface="+mn-cs"/>
              </a:rPr>
              <a:t> human-</a:t>
            </a:r>
            <a:r>
              <a:rPr kumimoji="0" lang="nb-NO" sz="2400" b="0" i="0" u="none" strike="noStrike" kern="1200" cap="none" spc="0" normalizeH="0" baseline="0" noProof="0" err="1">
                <a:ln>
                  <a:noFill/>
                </a:ln>
                <a:solidFill>
                  <a:prstClr val="black"/>
                </a:solidFill>
                <a:effectLst/>
                <a:uLnTx/>
                <a:uFillTx/>
                <a:latin typeface="Calibri"/>
                <a:ea typeface="+mn-ea"/>
                <a:cs typeface="+mn-cs"/>
              </a:rPr>
              <a:t>machine</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collaboration</a:t>
            </a:r>
            <a:r>
              <a:rPr kumimoji="0" lang="nb-NO" sz="2400" b="0" i="0" u="none" strike="noStrike" kern="1200" cap="none" spc="0" normalizeH="0" baseline="0" noProof="0">
                <a:ln>
                  <a:noFill/>
                </a:ln>
                <a:solidFill>
                  <a:prstClr val="black"/>
                </a:solidFill>
                <a:effectLst/>
                <a:uLnTx/>
                <a:uFillTx/>
                <a:latin typeface="Calibri"/>
                <a:ea typeface="+mn-ea"/>
                <a:cs typeface="+mn-cs"/>
              </a:rPr>
              <a:t> – </a:t>
            </a:r>
            <a:r>
              <a:rPr kumimoji="0" lang="nb-NO" sz="2400" b="0" i="0" u="none" strike="noStrike" kern="1200" cap="none" spc="0" normalizeH="0" baseline="0" noProof="0" err="1">
                <a:ln>
                  <a:noFill/>
                </a:ln>
                <a:solidFill>
                  <a:prstClr val="black"/>
                </a:solidFill>
                <a:effectLst/>
                <a:uLnTx/>
                <a:uFillTx/>
                <a:latin typeface="Calibri"/>
                <a:ea typeface="+mn-ea"/>
                <a:cs typeface="+mn-cs"/>
              </a:rPr>
              <a:t>with</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the</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machine</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inspiring</a:t>
            </a:r>
            <a:r>
              <a:rPr kumimoji="0" lang="nb-NO" sz="2400" b="0" i="0" u="none" strike="noStrike" kern="1200" cap="none" spc="0" normalizeH="0" baseline="0" noProof="0">
                <a:ln>
                  <a:noFill/>
                </a:ln>
                <a:solidFill>
                  <a:prstClr val="black"/>
                </a:solidFill>
                <a:effectLst/>
                <a:uLnTx/>
                <a:uFillTx/>
                <a:latin typeface="Calibri"/>
                <a:ea typeface="+mn-ea"/>
                <a:cs typeface="+mn-cs"/>
              </a:rPr>
              <a:t> and </a:t>
            </a:r>
            <a:r>
              <a:rPr kumimoji="0" lang="nb-NO" sz="2400" b="0" i="0" u="none" strike="noStrike" kern="1200" cap="none" spc="0" normalizeH="0" baseline="0" noProof="0" err="1">
                <a:ln>
                  <a:noFill/>
                </a:ln>
                <a:solidFill>
                  <a:prstClr val="black"/>
                </a:solidFill>
                <a:effectLst/>
                <a:uLnTx/>
                <a:uFillTx/>
                <a:latin typeface="Calibri"/>
                <a:ea typeface="+mn-ea"/>
                <a:cs typeface="+mn-cs"/>
              </a:rPr>
              <a:t>supporting</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engaged</a:t>
            </a:r>
            <a:r>
              <a:rPr kumimoji="0" lang="nb-NO" sz="2400" b="0" i="0" u="none" strike="noStrike" kern="1200" cap="none" spc="0" normalizeH="0" baseline="0" noProof="0">
                <a:ln>
                  <a:noFill/>
                </a:ln>
                <a:solidFill>
                  <a:prstClr val="black"/>
                </a:solidFill>
                <a:effectLst/>
                <a:uLnTx/>
                <a:uFillTx/>
                <a:latin typeface="Calibri"/>
                <a:ea typeface="+mn-ea"/>
                <a:cs typeface="+mn-cs"/>
              </a:rPr>
              <a:t> and </a:t>
            </a:r>
            <a:r>
              <a:rPr kumimoji="0" lang="nb-NO" sz="2400" b="0" i="0" u="none" strike="noStrike" kern="1200" cap="none" spc="0" normalizeH="0" baseline="0" noProof="0" err="1">
                <a:ln>
                  <a:noFill/>
                </a:ln>
                <a:solidFill>
                  <a:prstClr val="black"/>
                </a:solidFill>
                <a:effectLst/>
                <a:uLnTx/>
                <a:uFillTx/>
                <a:latin typeface="Calibri"/>
                <a:ea typeface="+mn-ea"/>
                <a:cs typeface="+mn-cs"/>
              </a:rPr>
              <a:t>creative</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humans</a:t>
            </a:r>
            <a:r>
              <a:rPr kumimoji="0" lang="nb-NO" sz="2400" b="0" i="0" u="none" strike="noStrike" kern="1200" cap="none" spc="0" normalizeH="0" baseline="0" noProof="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61795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4B517-B77A-65F5-EDFB-0DD443C035D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E49D3B-34BA-38AE-1DB2-13DEA56D4170}"/>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26</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5" name="TextBox 4">
            <a:extLst>
              <a:ext uri="{FF2B5EF4-FFF2-40B4-BE49-F238E27FC236}">
                <a16:creationId xmlns:a16="http://schemas.microsoft.com/office/drawing/2014/main" id="{07422833-C5B7-6ADE-8881-A800746FD0A3}"/>
              </a:ext>
            </a:extLst>
          </p:cNvPr>
          <p:cNvSpPr txBox="1"/>
          <p:nvPr/>
        </p:nvSpPr>
        <p:spPr>
          <a:xfrm>
            <a:off x="1183645" y="4277761"/>
            <a:ext cx="4260429" cy="120032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err="1">
                <a:ln>
                  <a:noFill/>
                </a:ln>
                <a:solidFill>
                  <a:prstClr val="black"/>
                </a:solidFill>
                <a:effectLst/>
                <a:uLnTx/>
                <a:uFillTx/>
                <a:latin typeface="Calibri"/>
                <a:ea typeface="+mn-ea"/>
                <a:cs typeface="+mn-cs"/>
              </a:rPr>
              <a:t>What</a:t>
            </a:r>
            <a:r>
              <a:rPr kumimoji="0" lang="nb-NO" sz="2400" b="0" i="0" u="none" strike="noStrike" kern="1200" cap="none" spc="0" normalizeH="0" baseline="0" noProof="0" dirty="0">
                <a:ln>
                  <a:noFill/>
                </a:ln>
                <a:solidFill>
                  <a:prstClr val="black"/>
                </a:solidFill>
                <a:effectLst/>
                <a:uLnTx/>
                <a:uFillTx/>
                <a:latin typeface="Calibri"/>
                <a:ea typeface="+mn-ea"/>
                <a:cs typeface="+mn-cs"/>
              </a:rPr>
              <a:t> </a:t>
            </a:r>
            <a:r>
              <a:rPr kumimoji="0" lang="nb-NO" sz="2400" b="0" i="0" u="none" strike="noStrike" kern="1200" cap="none" spc="0" normalizeH="0" baseline="0" noProof="0" dirty="0" err="1">
                <a:ln>
                  <a:noFill/>
                </a:ln>
                <a:solidFill>
                  <a:prstClr val="black"/>
                </a:solidFill>
                <a:effectLst/>
                <a:uLnTx/>
                <a:uFillTx/>
                <a:latin typeface="Calibri"/>
                <a:ea typeface="+mn-ea"/>
                <a:cs typeface="+mn-cs"/>
              </a:rPr>
              <a:t>will</a:t>
            </a:r>
            <a:r>
              <a:rPr kumimoji="0" lang="nb-NO" sz="2400" b="0" i="0" u="none" strike="noStrike" kern="1200" cap="none" spc="0" normalizeH="0" baseline="0" noProof="0" dirty="0">
                <a:ln>
                  <a:noFill/>
                </a:ln>
                <a:solidFill>
                  <a:prstClr val="black"/>
                </a:solidFill>
                <a:effectLst/>
                <a:uLnTx/>
                <a:uFillTx/>
                <a:latin typeface="Calibri"/>
                <a:ea typeface="+mn-ea"/>
                <a:cs typeface="+mn-cs"/>
              </a:rPr>
              <a:t> </a:t>
            </a:r>
            <a:r>
              <a:rPr kumimoji="0" lang="nb-NO" sz="2400" b="0" i="0" u="none" strike="noStrike" kern="1200" cap="none" spc="0" normalizeH="0" baseline="0" noProof="0" dirty="0" err="1">
                <a:ln>
                  <a:noFill/>
                </a:ln>
                <a:solidFill>
                  <a:prstClr val="black"/>
                </a:solidFill>
                <a:effectLst/>
                <a:uLnTx/>
                <a:uFillTx/>
                <a:latin typeface="Calibri"/>
                <a:ea typeface="+mn-ea"/>
                <a:cs typeface="+mn-cs"/>
              </a:rPr>
              <a:t>happen</a:t>
            </a:r>
            <a:r>
              <a:rPr kumimoji="0" lang="nb-NO" sz="2400" b="0" i="0" u="none" strike="noStrike" kern="1200" cap="none" spc="0" normalizeH="0" baseline="0" noProof="0" dirty="0">
                <a:ln>
                  <a:noFill/>
                </a:ln>
                <a:solidFill>
                  <a:prstClr val="black"/>
                </a:solidFill>
                <a:effectLst/>
                <a:uLnTx/>
                <a:uFillTx/>
                <a:latin typeface="Calibri"/>
                <a:ea typeface="+mn-ea"/>
                <a:cs typeface="+mn-cs"/>
              </a:rPr>
              <a:t> </a:t>
            </a:r>
            <a:r>
              <a:rPr kumimoji="0" lang="nb-NO" sz="2400" b="0" i="0" u="none" strike="noStrike" kern="1200" cap="none" spc="0" normalizeH="0" baseline="0" noProof="0" dirty="0" err="1">
                <a:ln>
                  <a:noFill/>
                </a:ln>
                <a:solidFill>
                  <a:prstClr val="black"/>
                </a:solidFill>
                <a:effectLst/>
                <a:uLnTx/>
                <a:uFillTx/>
                <a:latin typeface="Calibri"/>
                <a:ea typeface="+mn-ea"/>
                <a:cs typeface="+mn-cs"/>
              </a:rPr>
              <a:t>when</a:t>
            </a:r>
            <a:r>
              <a:rPr kumimoji="0" lang="nb-NO" sz="2400" b="0" i="0" u="none" strike="noStrike" kern="1200" cap="none" spc="0" normalizeH="0" baseline="0" noProof="0" dirty="0">
                <a:ln>
                  <a:noFill/>
                </a:ln>
                <a:solidFill>
                  <a:prstClr val="black"/>
                </a:solidFill>
                <a:effectLst/>
                <a:uLnTx/>
                <a:uFillTx/>
                <a:latin typeface="Calibri"/>
                <a:ea typeface="+mn-ea"/>
                <a:cs typeface="+mn-cs"/>
              </a:rPr>
              <a:t> </a:t>
            </a:r>
            <a:r>
              <a:rPr kumimoji="0" lang="nb-NO" sz="2400" b="0" i="0" u="none" strike="noStrike" kern="1200" cap="none" spc="0" normalizeH="0" baseline="0" noProof="0" dirty="0" err="1">
                <a:ln>
                  <a:noFill/>
                </a:ln>
                <a:solidFill>
                  <a:prstClr val="black"/>
                </a:solidFill>
                <a:effectLst/>
                <a:uLnTx/>
                <a:uFillTx/>
                <a:latin typeface="Calibri"/>
                <a:ea typeface="+mn-ea"/>
                <a:cs typeface="+mn-cs"/>
              </a:rPr>
              <a:t>you</a:t>
            </a:r>
            <a:r>
              <a:rPr kumimoji="0" lang="nb-NO" sz="2400" b="0" i="0" u="none" strike="noStrike" kern="1200" cap="none" spc="0" normalizeH="0" baseline="0" noProof="0" dirty="0">
                <a:ln>
                  <a:noFill/>
                </a:ln>
                <a:solidFill>
                  <a:prstClr val="black"/>
                </a:solidFill>
                <a:effectLst/>
                <a:uLnTx/>
                <a:uFillTx/>
                <a:latin typeface="Calibri"/>
                <a:ea typeface="+mn-ea"/>
                <a:cs typeface="+mn-cs"/>
              </a:rPr>
              <a:t> make </a:t>
            </a:r>
            <a:r>
              <a:rPr kumimoji="0" lang="nb-NO" sz="2400" b="0" i="0" u="none" strike="noStrike" kern="1200" cap="none" spc="0" normalizeH="0" baseline="0" noProof="0" dirty="0" err="1">
                <a:ln>
                  <a:noFill/>
                </a:ln>
                <a:solidFill>
                  <a:prstClr val="black"/>
                </a:solidFill>
                <a:effectLst/>
                <a:uLnTx/>
                <a:uFillTx/>
                <a:latin typeface="Calibri"/>
                <a:ea typeface="+mn-ea"/>
                <a:cs typeface="+mn-cs"/>
              </a:rPr>
              <a:t>use</a:t>
            </a:r>
            <a:r>
              <a:rPr kumimoji="0" lang="nb-NO" sz="2400" b="0" i="0" u="none" strike="noStrike" kern="1200" cap="none" spc="0" normalizeH="0" baseline="0" noProof="0" dirty="0">
                <a:ln>
                  <a:noFill/>
                </a:ln>
                <a:solidFill>
                  <a:prstClr val="black"/>
                </a:solidFill>
                <a:effectLst/>
                <a:uLnTx/>
                <a:uFillTx/>
                <a:latin typeface="Calibri"/>
                <a:ea typeface="+mn-ea"/>
                <a:cs typeface="+mn-cs"/>
              </a:rPr>
              <a:t> of AI support in </a:t>
            </a:r>
            <a:r>
              <a:rPr kumimoji="0" lang="nb-NO" sz="2400" b="0" i="0" u="none" strike="noStrike" kern="1200" cap="none" spc="0" normalizeH="0" baseline="0" noProof="0" dirty="0" err="1">
                <a:ln>
                  <a:noFill/>
                </a:ln>
                <a:solidFill>
                  <a:prstClr val="black"/>
                </a:solidFill>
                <a:effectLst/>
                <a:uLnTx/>
                <a:uFillTx/>
                <a:latin typeface="Calibri"/>
                <a:ea typeface="+mn-ea"/>
                <a:cs typeface="+mn-cs"/>
              </a:rPr>
              <a:t>your</a:t>
            </a:r>
            <a:r>
              <a:rPr kumimoji="0" lang="nb-NO" sz="2400" b="0" i="0" u="none" strike="noStrike" kern="1200" cap="none" spc="0" normalizeH="0" baseline="0" noProof="0" dirty="0">
                <a:ln>
                  <a:noFill/>
                </a:ln>
                <a:solidFill>
                  <a:prstClr val="black"/>
                </a:solidFill>
                <a:effectLst/>
                <a:uLnTx/>
                <a:uFillTx/>
                <a:latin typeface="Calibri"/>
                <a:ea typeface="+mn-ea"/>
                <a:cs typeface="+mn-cs"/>
              </a:rPr>
              <a:t> design </a:t>
            </a:r>
            <a:r>
              <a:rPr kumimoji="0" lang="nb-NO" sz="2400" b="0" i="0" u="none" strike="noStrike" kern="1200" cap="none" spc="0" normalizeH="0" baseline="0" noProof="0" dirty="0" err="1">
                <a:ln>
                  <a:noFill/>
                </a:ln>
                <a:solidFill>
                  <a:prstClr val="black"/>
                </a:solidFill>
                <a:effectLst/>
                <a:uLnTx/>
                <a:uFillTx/>
                <a:latin typeface="Calibri"/>
                <a:ea typeface="+mn-ea"/>
                <a:cs typeface="+mn-cs"/>
              </a:rPr>
              <a:t>task</a:t>
            </a:r>
            <a:r>
              <a:rPr kumimoji="0" lang="nb-NO" sz="2400" b="0" i="0" u="none" strike="noStrike" kern="1200" cap="none" spc="0" normalizeH="0" baseline="0" noProof="0" dirty="0">
                <a:ln>
                  <a:noFill/>
                </a:ln>
                <a:solidFill>
                  <a:prstClr val="black"/>
                </a:solidFill>
                <a:effectLst/>
                <a:uLnTx/>
                <a:uFillTx/>
                <a:latin typeface="Calibri"/>
                <a:ea typeface="+mn-ea"/>
                <a:cs typeface="+mn-cs"/>
              </a:rPr>
              <a:t>?</a:t>
            </a:r>
          </a:p>
        </p:txBody>
      </p:sp>
      <p:pic>
        <p:nvPicPr>
          <p:cNvPr id="6" name="Picture 5">
            <a:extLst>
              <a:ext uri="{FF2B5EF4-FFF2-40B4-BE49-F238E27FC236}">
                <a16:creationId xmlns:a16="http://schemas.microsoft.com/office/drawing/2014/main" id="{D11002C4-09FA-B927-09C0-D91F88EDBF3E}"/>
              </a:ext>
            </a:extLst>
          </p:cNvPr>
          <p:cNvPicPr>
            <a:picLocks noChangeAspect="1"/>
          </p:cNvPicPr>
          <p:nvPr/>
        </p:nvPicPr>
        <p:blipFill>
          <a:blip r:embed="rId2"/>
          <a:stretch>
            <a:fillRect/>
          </a:stretch>
        </p:blipFill>
        <p:spPr>
          <a:xfrm>
            <a:off x="7034314" y="194986"/>
            <a:ext cx="4079237" cy="2294571"/>
          </a:xfrm>
          <a:prstGeom prst="rect">
            <a:avLst/>
          </a:prstGeom>
          <a:ln>
            <a:solidFill>
              <a:srgbClr val="FF3399"/>
            </a:solidFill>
          </a:ln>
        </p:spPr>
      </p:pic>
      <p:pic>
        <p:nvPicPr>
          <p:cNvPr id="7" name="Picture 6">
            <a:extLst>
              <a:ext uri="{FF2B5EF4-FFF2-40B4-BE49-F238E27FC236}">
                <a16:creationId xmlns:a16="http://schemas.microsoft.com/office/drawing/2014/main" id="{366A6310-C15B-B6AF-2E1A-406E3C313B03}"/>
              </a:ext>
            </a:extLst>
          </p:cNvPr>
          <p:cNvPicPr>
            <a:picLocks noChangeAspect="1"/>
          </p:cNvPicPr>
          <p:nvPr/>
        </p:nvPicPr>
        <p:blipFill>
          <a:blip r:embed="rId3"/>
          <a:stretch>
            <a:fillRect/>
          </a:stretch>
        </p:blipFill>
        <p:spPr>
          <a:xfrm>
            <a:off x="7858772" y="1370156"/>
            <a:ext cx="4103763" cy="2308367"/>
          </a:xfrm>
          <a:prstGeom prst="rect">
            <a:avLst/>
          </a:prstGeom>
          <a:ln>
            <a:solidFill>
              <a:srgbClr val="FF3399"/>
            </a:solidFill>
          </a:ln>
        </p:spPr>
      </p:pic>
      <p:pic>
        <p:nvPicPr>
          <p:cNvPr id="8" name="Picture 7">
            <a:extLst>
              <a:ext uri="{FF2B5EF4-FFF2-40B4-BE49-F238E27FC236}">
                <a16:creationId xmlns:a16="http://schemas.microsoft.com/office/drawing/2014/main" id="{D56982C8-0F66-DBF3-2B7B-157F4DFCEE95}"/>
              </a:ext>
            </a:extLst>
          </p:cNvPr>
          <p:cNvPicPr>
            <a:picLocks noChangeAspect="1"/>
          </p:cNvPicPr>
          <p:nvPr/>
        </p:nvPicPr>
        <p:blipFill>
          <a:blip r:embed="rId4"/>
          <a:stretch>
            <a:fillRect/>
          </a:stretch>
        </p:blipFill>
        <p:spPr>
          <a:xfrm>
            <a:off x="7042084" y="2911666"/>
            <a:ext cx="4073218" cy="2291185"/>
          </a:xfrm>
          <a:prstGeom prst="rect">
            <a:avLst/>
          </a:prstGeom>
          <a:ln>
            <a:solidFill>
              <a:srgbClr val="FF3399"/>
            </a:solidFill>
          </a:ln>
        </p:spPr>
      </p:pic>
      <p:pic>
        <p:nvPicPr>
          <p:cNvPr id="9" name="Picture 8">
            <a:extLst>
              <a:ext uri="{FF2B5EF4-FFF2-40B4-BE49-F238E27FC236}">
                <a16:creationId xmlns:a16="http://schemas.microsoft.com/office/drawing/2014/main" id="{8DC3AE3A-4B8C-CB72-F6BD-91C6EBF92529}"/>
              </a:ext>
            </a:extLst>
          </p:cNvPr>
          <p:cNvPicPr>
            <a:picLocks noChangeAspect="1"/>
          </p:cNvPicPr>
          <p:nvPr/>
        </p:nvPicPr>
        <p:blipFill>
          <a:blip r:embed="rId5"/>
          <a:stretch>
            <a:fillRect/>
          </a:stretch>
        </p:blipFill>
        <p:spPr>
          <a:xfrm>
            <a:off x="7970304" y="4277761"/>
            <a:ext cx="4079237" cy="2294571"/>
          </a:xfrm>
          <a:prstGeom prst="rect">
            <a:avLst/>
          </a:prstGeom>
          <a:ln>
            <a:solidFill>
              <a:srgbClr val="FF3399"/>
            </a:solidFill>
          </a:ln>
        </p:spPr>
      </p:pic>
      <p:sp>
        <p:nvSpPr>
          <p:cNvPr id="3" name="Speech Bubble: Rectangle 2">
            <a:extLst>
              <a:ext uri="{FF2B5EF4-FFF2-40B4-BE49-F238E27FC236}">
                <a16:creationId xmlns:a16="http://schemas.microsoft.com/office/drawing/2014/main" id="{7D61C2B1-676A-89AA-3547-59075DD718C8}"/>
              </a:ext>
            </a:extLst>
          </p:cNvPr>
          <p:cNvSpPr/>
          <p:nvPr/>
        </p:nvSpPr>
        <p:spPr>
          <a:xfrm>
            <a:off x="2578603" y="2389188"/>
            <a:ext cx="2091267" cy="1397000"/>
          </a:xfrm>
          <a:prstGeom prst="wedgeRectCallout">
            <a:avLst>
              <a:gd name="adj1" fmla="val 33890"/>
              <a:gd name="adj2" fmla="val 64080"/>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4" name="Speech Bubble: Rectangle 3">
            <a:extLst>
              <a:ext uri="{FF2B5EF4-FFF2-40B4-BE49-F238E27FC236}">
                <a16:creationId xmlns:a16="http://schemas.microsoft.com/office/drawing/2014/main" id="{07C50650-EA1D-550C-95C6-7298A97752BE}"/>
              </a:ext>
            </a:extLst>
          </p:cNvPr>
          <p:cNvSpPr/>
          <p:nvPr/>
        </p:nvSpPr>
        <p:spPr>
          <a:xfrm>
            <a:off x="1422903" y="1690688"/>
            <a:ext cx="2091267" cy="1397000"/>
          </a:xfrm>
          <a:prstGeom prst="wedgeRectCallout">
            <a:avLst>
              <a:gd name="adj1" fmla="val -32912"/>
              <a:gd name="adj2" fmla="val 62868"/>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17414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B66BF-4A23-B70A-57C3-8303C1651A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5CA71-9620-945A-C08F-9613CBCDF5B2}"/>
              </a:ext>
            </a:extLst>
          </p:cNvPr>
          <p:cNvSpPr>
            <a:spLocks noGrp="1"/>
          </p:cNvSpPr>
          <p:nvPr>
            <p:ph type="title"/>
          </p:nvPr>
        </p:nvSpPr>
        <p:spPr/>
        <p:txBody>
          <a:bodyPr/>
          <a:lstStyle/>
          <a:p>
            <a:r>
              <a:rPr lang="nb-NO" err="1"/>
              <a:t>Module</a:t>
            </a:r>
            <a:r>
              <a:rPr lang="nb-NO"/>
              <a:t> 2 design </a:t>
            </a:r>
            <a:r>
              <a:rPr lang="nb-NO" err="1"/>
              <a:t>task</a:t>
            </a:r>
            <a:r>
              <a:rPr lang="nb-NO"/>
              <a:t> – AI support</a:t>
            </a:r>
          </a:p>
        </p:txBody>
      </p:sp>
      <p:sp>
        <p:nvSpPr>
          <p:cNvPr id="23" name="Rectangle 22">
            <a:extLst>
              <a:ext uri="{FF2B5EF4-FFF2-40B4-BE49-F238E27FC236}">
                <a16:creationId xmlns:a16="http://schemas.microsoft.com/office/drawing/2014/main" id="{DC7795E2-2E57-0B87-4135-30DE49F196CD}"/>
              </a:ext>
            </a:extLst>
          </p:cNvPr>
          <p:cNvSpPr/>
          <p:nvPr/>
        </p:nvSpPr>
        <p:spPr>
          <a:xfrm>
            <a:off x="7088953" y="1437121"/>
            <a:ext cx="4464995" cy="2616056"/>
          </a:xfrm>
          <a:prstGeom prst="rect">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1" i="0" u="none" strike="noStrike" kern="1200" cap="none" spc="0" normalizeH="0" baseline="0" noProof="0">
                <a:ln>
                  <a:noFill/>
                </a:ln>
                <a:solidFill>
                  <a:prstClr val="black"/>
                </a:solidFill>
                <a:effectLst/>
                <a:uLnTx/>
                <a:uFillTx/>
                <a:latin typeface="Calibri" panose="020F0502020204030204"/>
                <a:ea typeface="+mn-ea"/>
                <a:cs typeface="+mn-cs"/>
              </a:rPr>
              <a:t>First </a:t>
            </a:r>
            <a:r>
              <a:rPr kumimoji="0" lang="nb-NO" sz="1799" b="1" i="0" u="none" strike="noStrike" kern="1200" cap="none" spc="0" normalizeH="0" baseline="0" noProof="0" err="1">
                <a:ln>
                  <a:noFill/>
                </a:ln>
                <a:solidFill>
                  <a:prstClr val="black"/>
                </a:solidFill>
                <a:effectLst/>
                <a:uLnTx/>
                <a:uFillTx/>
                <a:latin typeface="Calibri" panose="020F0502020204030204"/>
                <a:ea typeface="+mn-ea"/>
                <a:cs typeface="+mn-cs"/>
              </a:rPr>
              <a:t>week</a:t>
            </a:r>
            <a:r>
              <a:rPr kumimoji="0" lang="nb-NO" sz="1799" b="1" i="0" u="none" strike="noStrike" kern="1200" cap="none" spc="0" normalizeH="0" baseline="0" noProof="0">
                <a:ln>
                  <a:noFill/>
                </a:ln>
                <a:solidFill>
                  <a:prstClr val="black"/>
                </a:solidFill>
                <a:effectLst/>
                <a:uLnTx/>
                <a:uFillTx/>
                <a:latin typeface="Calibri" panose="020F0502020204030204"/>
                <a:ea typeface="+mn-ea"/>
                <a:cs typeface="+mn-cs"/>
              </a:rPr>
              <a:t>: Discover</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Use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ChatGPT</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or Google Gemini for brainstorming and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ideation</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Identify</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one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or more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possible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platforms</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for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implementation</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support and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try</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these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out</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5486CEA-57CF-E91D-43C3-4BB2366315E7}"/>
              </a:ext>
            </a:extLst>
          </p:cNvPr>
          <p:cNvSpPr txBox="1"/>
          <p:nvPr/>
        </p:nvSpPr>
        <p:spPr>
          <a:xfrm>
            <a:off x="838200" y="1376739"/>
            <a:ext cx="5039792" cy="5352876"/>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1" i="0" u="none" strike="noStrike" kern="1200" cap="none" spc="0" normalizeH="0" baseline="0" noProof="0" err="1">
                <a:ln>
                  <a:noFill/>
                </a:ln>
                <a:solidFill>
                  <a:srgbClr val="5B9BD5"/>
                </a:solidFill>
                <a:effectLst/>
                <a:uLnTx/>
                <a:uFillTx/>
                <a:latin typeface="Calibri" panose="020F0502020204030204"/>
                <a:ea typeface="+mn-ea"/>
                <a:cs typeface="+mn-cs"/>
              </a:rPr>
              <a:t>Process</a:t>
            </a:r>
            <a:r>
              <a:rPr kumimoji="0" lang="nb-NO" sz="1799" b="1" i="0" u="none" strike="noStrike" kern="1200" cap="none" spc="0" normalizeH="0" baseline="0" noProof="0">
                <a:ln>
                  <a:noFill/>
                </a:ln>
                <a:solidFill>
                  <a:srgbClr val="5B9BD5"/>
                </a:solidFill>
                <a:effectLst/>
                <a:uLnTx/>
                <a:uFillTx/>
                <a:latin typeface="Calibri" panose="020F0502020204030204"/>
                <a:ea typeface="+mn-ea"/>
                <a:cs typeface="+mn-cs"/>
              </a:rPr>
              <a:t> support</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General purpose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LLMs</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AI-</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powered</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p>
          <a:p>
            <a:pPr marL="742881" marR="0" lvl="1"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UI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development</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742881" marR="0" lvl="1"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Prototype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development</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(POC/MVP)</a:t>
            </a:r>
          </a:p>
          <a:p>
            <a:pPr marL="742881" marR="0" lvl="1"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Code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generation</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for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ideation</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detailing</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implementation</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1" i="0" u="none" strike="noStrike" kern="1200" cap="none" spc="0" normalizeH="0" baseline="0" noProof="0" err="1">
                <a:ln>
                  <a:noFill/>
                </a:ln>
                <a:solidFill>
                  <a:srgbClr val="5B9BD5"/>
                </a:solidFill>
                <a:effectLst/>
                <a:uLnTx/>
                <a:uFillTx/>
                <a:latin typeface="Calibri" panose="020F0502020204030204"/>
                <a:ea typeface="+mn-ea"/>
                <a:cs typeface="+mn-cs"/>
              </a:rPr>
              <a:t>Implementation</a:t>
            </a:r>
            <a:r>
              <a:rPr kumimoji="0" lang="nb-NO" sz="1799" b="1" i="0" u="none" strike="noStrike" kern="1200" cap="none" spc="0" normalizeH="0" baseline="0" noProof="0">
                <a:ln>
                  <a:noFill/>
                </a:ln>
                <a:solidFill>
                  <a:srgbClr val="5B9BD5"/>
                </a:solidFill>
                <a:effectLst/>
                <a:uLnTx/>
                <a:uFillTx/>
                <a:latin typeface="Calibri" panose="020F0502020204030204"/>
                <a:ea typeface="+mn-ea"/>
                <a:cs typeface="+mn-cs"/>
              </a:rPr>
              <a:t> support</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Configurable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LLM service</a:t>
            </a:r>
          </a:p>
          <a:p>
            <a:pPr marL="742881" marR="0" lvl="1"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Google AI Studio / chat</a:t>
            </a:r>
          </a:p>
          <a:p>
            <a:pPr marL="742881" marR="0" lvl="1"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OpenAI</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GPT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subscription</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required</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Clickable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prototype</a:t>
            </a:r>
          </a:p>
          <a:p>
            <a:pPr marL="742881" marR="0" lvl="1"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Google AI Studio /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build</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742881" marR="0" lvl="1"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Lovable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a:t>
            </a:r>
          </a:p>
          <a:p>
            <a:pPr marL="742881" marR="0" lvl="1"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Replit</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Chatbot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platforms</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742881" marR="0" lvl="1"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BotPress</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Any</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other</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method</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or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platform</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6F8BE9D-419B-E40E-CE4A-67AB48B7B233}"/>
              </a:ext>
            </a:extLst>
          </p:cNvPr>
          <p:cNvSpPr/>
          <p:nvPr/>
        </p:nvSpPr>
        <p:spPr>
          <a:xfrm>
            <a:off x="7088952" y="4411232"/>
            <a:ext cx="4464995" cy="2019294"/>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Next</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Module</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2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session</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we</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set</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aside</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time to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reflect</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on</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your</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first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week</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outcomes</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Need</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3-4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groups</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to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volunteer</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for telling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about</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your</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progress, and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your</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experiences</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with</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one</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or more AI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platforms</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for </a:t>
            </a:r>
            <a:r>
              <a:rPr kumimoji="0" lang="nb-NO" sz="1799" b="0" i="0" u="none" strike="noStrike" kern="1200" cap="none" spc="0" normalizeH="0" baseline="0" noProof="0" dirty="0" err="1">
                <a:ln>
                  <a:noFill/>
                </a:ln>
                <a:solidFill>
                  <a:prstClr val="white"/>
                </a:solidFill>
                <a:effectLst/>
                <a:uLnTx/>
                <a:uFillTx/>
                <a:latin typeface="Calibri" panose="020F0502020204030204"/>
                <a:ea typeface="+mn-ea"/>
                <a:cs typeface="+mn-cs"/>
              </a:rPr>
              <a:t>implementation</a:t>
            </a:r>
            <a:r>
              <a:rPr kumimoji="0" lang="nb-NO" sz="1799" b="0" i="0" u="none" strike="noStrike" kern="1200" cap="none" spc="0" normalizeH="0" baseline="0" noProof="0" dirty="0">
                <a:ln>
                  <a:noFill/>
                </a:ln>
                <a:solidFill>
                  <a:prstClr val="white"/>
                </a:solidFill>
                <a:effectLst/>
                <a:uLnTx/>
                <a:uFillTx/>
                <a:latin typeface="Calibri" panose="020F0502020204030204"/>
                <a:ea typeface="+mn-ea"/>
                <a:cs typeface="+mn-cs"/>
              </a:rPr>
              <a:t> support</a:t>
            </a:r>
          </a:p>
        </p:txBody>
      </p:sp>
    </p:spTree>
    <p:extLst>
      <p:ext uri="{BB962C8B-B14F-4D97-AF65-F5344CB8AC3E}">
        <p14:creationId xmlns:p14="http://schemas.microsoft.com/office/powerpoint/2010/main" val="162887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ACD7C-0606-43AF-9C08-B4F99A8C75AA}"/>
              </a:ext>
            </a:extLst>
          </p:cNvPr>
          <p:cNvSpPr>
            <a:spLocks noGrp="1"/>
          </p:cNvSpPr>
          <p:nvPr>
            <p:ph type="sldNum" sz="quarter" idx="12"/>
          </p:nvPr>
        </p:nvSpPr>
        <p:spPr/>
        <p:txBody>
          <a:bodyPr/>
          <a:lstStyle/>
          <a:p>
            <a:fld id="{5751DFAA-887F-4071-8EAD-E8CA316FCF06}" type="slidenum">
              <a:rPr lang="nb-NO" smtClean="0"/>
              <a:t>28</a:t>
            </a:fld>
            <a:endParaRPr lang="nb-NO"/>
          </a:p>
        </p:txBody>
      </p:sp>
      <p:sp>
        <p:nvSpPr>
          <p:cNvPr id="5" name="Rectangle 4">
            <a:extLst>
              <a:ext uri="{FF2B5EF4-FFF2-40B4-BE49-F238E27FC236}">
                <a16:creationId xmlns:a16="http://schemas.microsoft.com/office/drawing/2014/main" id="{25CB2359-DC30-4591-8CAE-3D621105F1BC}"/>
              </a:ext>
            </a:extLst>
          </p:cNvPr>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400"/>
              <a:t>End 1</a:t>
            </a:r>
          </a:p>
        </p:txBody>
      </p:sp>
    </p:spTree>
    <p:extLst>
      <p:ext uri="{BB962C8B-B14F-4D97-AF65-F5344CB8AC3E}">
        <p14:creationId xmlns:p14="http://schemas.microsoft.com/office/powerpoint/2010/main" val="1732903392"/>
      </p:ext>
    </p:extLst>
  </p:cSld>
  <p:clrMapOvr>
    <a:masterClrMapping/>
  </p:clrMapOvr>
</p:sld>
</file>

<file path=ppt/theme/theme1.xml><?xml version="1.0" encoding="utf-8"?>
<a:theme xmlns:a="http://schemas.openxmlformats.org/drawingml/2006/main" name="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al_v6.potx" id="{C8E08AB7-4B67-4E1F-A38B-FF084AC1787D}" vid="{9A484F1E-B053-4CBC-BB23-94775B066193}"/>
    </a:ext>
  </a:extLst>
</a:theme>
</file>

<file path=ppt/theme/theme2.xml><?xml version="1.0" encoding="utf-8"?>
<a:theme xmlns:a="http://schemas.openxmlformats.org/drawingml/2006/main" name="SINTEF Mørk">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al_v6.potx" id="{C8E08AB7-4B67-4E1F-A38B-FF084AC1787D}" vid="{CCF62DFA-C245-46EA-922F-65A2A646725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1f00f39-6041-45b0-b309-e0210d8b32af}" enabled="0" method="" siteId="{e1f00f39-6041-45b0-b309-e0210d8b32af}" removed="1"/>
</clbl:labelList>
</file>

<file path=docProps/app.xml><?xml version="1.0" encoding="utf-8"?>
<Properties xmlns="http://schemas.openxmlformats.org/officeDocument/2006/extended-properties" xmlns:vt="http://schemas.openxmlformats.org/officeDocument/2006/docPropsVTypes">
  <Template>SINTEF Presentation</Template>
  <TotalTime>115</TotalTime>
  <Words>2034</Words>
  <Application>Microsoft Office PowerPoint</Application>
  <PresentationFormat>Widescreen</PresentationFormat>
  <Paragraphs>262</Paragraphs>
  <Slides>28</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28</vt:i4>
      </vt:variant>
    </vt:vector>
  </HeadingPairs>
  <TitlesOfParts>
    <vt:vector size="35" baseType="lpstr">
      <vt:lpstr>Aptos</vt:lpstr>
      <vt:lpstr>Arial</vt:lpstr>
      <vt:lpstr>Calibri</vt:lpstr>
      <vt:lpstr>Calibri Light</vt:lpstr>
      <vt:lpstr>SINTEF Lys</vt:lpstr>
      <vt:lpstr>SINTEF Mørk</vt:lpstr>
      <vt:lpstr>Office Theme</vt:lpstr>
      <vt:lpstr>INTERACTION WITH AI and autonomous systems – MoDULE 2</vt:lpstr>
      <vt:lpstr>PowerPoint Presentation</vt:lpstr>
      <vt:lpstr>PowerPoint Presentation</vt:lpstr>
      <vt:lpstr>PowerPoint Presentation</vt:lpstr>
      <vt:lpstr>PowerPoint Presentation</vt:lpstr>
      <vt:lpstr>Interim report - individual assignment</vt:lpstr>
      <vt:lpstr>Interim report – group assignment</vt:lpstr>
      <vt:lpstr>Module 2 design task</vt:lpstr>
      <vt:lpstr>Module 2 design task – AI support</vt:lpstr>
      <vt:lpstr>Module 2 design task – AI support</vt:lpstr>
      <vt:lpstr>Module 2 design task – AI support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2 design task – AI support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Asbjørn Følstad</dc:creator>
  <dc:description/>
  <cp:lastModifiedBy>Asbjørn Følstad</cp:lastModifiedBy>
  <cp:revision>2</cp:revision>
  <dcterms:created xsi:type="dcterms:W3CDTF">2018-09-03T13:58:03Z</dcterms:created>
  <dcterms:modified xsi:type="dcterms:W3CDTF">2025-09-12T13:45:27Z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817544182</vt:i4>
  </property>
  <property fmtid="{D5CDD505-2E9C-101B-9397-08002B2CF9AE}" pid="3" name="_NewReviewCycle">
    <vt:lpwstr/>
  </property>
  <property fmtid="{D5CDD505-2E9C-101B-9397-08002B2CF9AE}" pid="4" name="_EmailSubject">
    <vt:lpwstr>takk + slides</vt:lpwstr>
  </property>
  <property fmtid="{D5CDD505-2E9C-101B-9397-08002B2CF9AE}" pid="5" name="_AuthorEmail">
    <vt:lpwstr>Asbjorn.Folstad@sintef.no</vt:lpwstr>
  </property>
  <property fmtid="{D5CDD505-2E9C-101B-9397-08002B2CF9AE}" pid="6" name="_AuthorEmailDisplayName">
    <vt:lpwstr>Asbjørn Følstad</vt:lpwstr>
  </property>
</Properties>
</file>