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  <p:sldMasterId id="2147483658" r:id="rId2"/>
  </p:sldMasterIdLst>
  <p:notesMasterIdLst>
    <p:notesMasterId r:id="rId18"/>
  </p:notesMasterIdLst>
  <p:handoutMasterIdLst>
    <p:handoutMasterId r:id="rId19"/>
  </p:handoutMasterIdLst>
  <p:sldIdLst>
    <p:sldId id="321" r:id="rId3"/>
    <p:sldId id="309" r:id="rId4"/>
    <p:sldId id="310" r:id="rId5"/>
    <p:sldId id="315" r:id="rId6"/>
    <p:sldId id="316" r:id="rId7"/>
    <p:sldId id="317" r:id="rId8"/>
    <p:sldId id="318" r:id="rId9"/>
    <p:sldId id="311" r:id="rId10"/>
    <p:sldId id="320" r:id="rId11"/>
    <p:sldId id="273" r:id="rId12"/>
    <p:sldId id="323" r:id="rId13"/>
    <p:sldId id="313" r:id="rId14"/>
    <p:sldId id="324" r:id="rId15"/>
    <p:sldId id="322" r:id="rId16"/>
    <p:sldId id="314" r:id="rId17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200" b="1" kern="1200">
        <a:solidFill>
          <a:srgbClr val="F4380C"/>
        </a:solidFill>
        <a:latin typeface="Comic Sans MS" panose="030F0702030302020204" pitchFamily="66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3200" b="1" kern="1200">
        <a:solidFill>
          <a:srgbClr val="F4380C"/>
        </a:solidFill>
        <a:latin typeface="Comic Sans MS" panose="030F0702030302020204" pitchFamily="66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3200" b="1" kern="1200">
        <a:solidFill>
          <a:srgbClr val="F4380C"/>
        </a:solidFill>
        <a:latin typeface="Comic Sans MS" panose="030F0702030302020204" pitchFamily="66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3200" b="1" kern="1200">
        <a:solidFill>
          <a:srgbClr val="F4380C"/>
        </a:solidFill>
        <a:latin typeface="Comic Sans MS" panose="030F0702030302020204" pitchFamily="66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3200" b="1" kern="1200">
        <a:solidFill>
          <a:srgbClr val="F4380C"/>
        </a:solidFill>
        <a:latin typeface="Comic Sans MS" panose="030F0702030302020204" pitchFamily="66" charset="0"/>
        <a:ea typeface="+mn-ea"/>
        <a:cs typeface="+mn-cs"/>
      </a:defRPr>
    </a:lvl5pPr>
    <a:lvl6pPr marL="2286000" algn="l" defTabSz="914400" rtl="0" eaLnBrk="1" latinLnBrk="0" hangingPunct="1">
      <a:defRPr sz="3200" b="1" kern="1200">
        <a:solidFill>
          <a:srgbClr val="F4380C"/>
        </a:solidFill>
        <a:latin typeface="Comic Sans MS" panose="030F0702030302020204" pitchFamily="66" charset="0"/>
        <a:ea typeface="+mn-ea"/>
        <a:cs typeface="+mn-cs"/>
      </a:defRPr>
    </a:lvl6pPr>
    <a:lvl7pPr marL="2743200" algn="l" defTabSz="914400" rtl="0" eaLnBrk="1" latinLnBrk="0" hangingPunct="1">
      <a:defRPr sz="3200" b="1" kern="1200">
        <a:solidFill>
          <a:srgbClr val="F4380C"/>
        </a:solidFill>
        <a:latin typeface="Comic Sans MS" panose="030F0702030302020204" pitchFamily="66" charset="0"/>
        <a:ea typeface="+mn-ea"/>
        <a:cs typeface="+mn-cs"/>
      </a:defRPr>
    </a:lvl7pPr>
    <a:lvl8pPr marL="3200400" algn="l" defTabSz="914400" rtl="0" eaLnBrk="1" latinLnBrk="0" hangingPunct="1">
      <a:defRPr sz="3200" b="1" kern="1200">
        <a:solidFill>
          <a:srgbClr val="F4380C"/>
        </a:solidFill>
        <a:latin typeface="Comic Sans MS" panose="030F0702030302020204" pitchFamily="66" charset="0"/>
        <a:ea typeface="+mn-ea"/>
        <a:cs typeface="+mn-cs"/>
      </a:defRPr>
    </a:lvl8pPr>
    <a:lvl9pPr marL="3657600" algn="l" defTabSz="914400" rtl="0" eaLnBrk="1" latinLnBrk="0" hangingPunct="1">
      <a:defRPr sz="3200" b="1" kern="1200">
        <a:solidFill>
          <a:srgbClr val="F4380C"/>
        </a:solidFill>
        <a:latin typeface="Comic Sans MS" panose="030F0702030302020204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66FF"/>
    <a:srgbClr val="3399FF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4" d="100"/>
          <a:sy n="154" d="100"/>
        </p:scale>
        <p:origin x="2004" y="2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endParaRPr lang="nb-NO" altLang="nb-NO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endParaRPr lang="nb-NO" altLang="nb-NO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endParaRPr lang="nb-NO" altLang="nb-NO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597B1D9E-8ED4-49CF-9135-55BCB8AA84DB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2652115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endParaRPr lang="nb-NO" altLang="nb-NO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endParaRPr lang="nb-NO" altLang="nb-NO"/>
          </a:p>
        </p:txBody>
      </p:sp>
      <p:sp>
        <p:nvSpPr>
          <p:cNvPr id="532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tekststiler i malen</a:t>
            </a:r>
          </a:p>
          <a:p>
            <a:pPr lvl="1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  <a:p>
            <a:pPr lvl="3"/>
            <a:r>
              <a:rPr lang="nb-NO" altLang="nb-NO"/>
              <a:t>Fjerde nivå</a:t>
            </a:r>
          </a:p>
          <a:p>
            <a:pPr lvl="4"/>
            <a:r>
              <a:rPr lang="nb-NO" altLang="nb-NO"/>
              <a:t>Femte nivå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endParaRPr lang="nb-NO" altLang="nb-NO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8AA86B66-A5CA-40E1-8B5E-6205F6272426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3092097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D2B54A-A3C8-4CB0-8853-FFD8ED2C2CC7}" type="slidenum">
              <a:rPr lang="nb-NO" altLang="nb-NO"/>
              <a:pPr/>
              <a:t>10</a:t>
            </a:fld>
            <a:endParaRPr lang="nb-NO" altLang="nb-NO"/>
          </a:p>
        </p:txBody>
      </p:sp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523636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079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1pPr>
            <a:lvl2pPr marL="742950" indent="-285750" defTabSz="928688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2pPr>
            <a:lvl3pPr marL="1143000" indent="-228600" defTabSz="928688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3pPr>
            <a:lvl4pPr marL="1600200" indent="-228600" defTabSz="928688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4pPr>
            <a:lvl5pPr marL="2057400" indent="-228600" defTabSz="928688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5pPr>
            <a:lvl6pPr marL="2514600" indent="-228600" algn="ctr" defTabSz="928688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6pPr>
            <a:lvl7pPr marL="2971800" indent="-228600" algn="ctr" defTabSz="928688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7pPr>
            <a:lvl8pPr marL="3429000" indent="-228600" algn="ctr" defTabSz="928688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8pPr>
            <a:lvl9pPr marL="3886200" indent="-228600" algn="ctr" defTabSz="928688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9pPr>
          </a:lstStyle>
          <a:p>
            <a:pPr eaLnBrk="1" hangingPunct="1"/>
            <a:fld id="{513E9C88-98A9-44B4-A790-A37BF3E2F3E6}" type="slidenum">
              <a:rPr lang="nb-NO" sz="1200" b="0" smtClean="0">
                <a:solidFill>
                  <a:schemeClr val="tx1"/>
                </a:solidFill>
                <a:latin typeface="Tahoma" pitchFamily="34" charset="0"/>
              </a:rPr>
              <a:pPr eaLnBrk="1" hangingPunct="1"/>
              <a:t>11</a:t>
            </a:fld>
            <a:endParaRPr lang="nb-NO" sz="1200" b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2813" y="744538"/>
            <a:ext cx="4956175" cy="3717925"/>
          </a:xfrm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3288" y="4710113"/>
            <a:ext cx="4975225" cy="4464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3943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40C369-B3D9-4FCD-A6F2-EAB7BF771493}" type="slidenum">
              <a:rPr lang="nb-NO" altLang="nb-NO"/>
              <a:pPr/>
              <a:t>12</a:t>
            </a:fld>
            <a:endParaRPr lang="nb-NO" altLang="nb-NO"/>
          </a:p>
        </p:txBody>
      </p:sp>
      <p:sp>
        <p:nvSpPr>
          <p:cNvPr id="155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8400" y="719138"/>
            <a:ext cx="4522788" cy="3392487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4988"/>
            <a:ext cx="5029200" cy="4086225"/>
          </a:xfrm>
          <a:ln/>
        </p:spPr>
        <p:txBody>
          <a:bodyPr lIns="92066" tIns="46033" rIns="92066" bIns="46033"/>
          <a:lstStyle/>
          <a:p>
            <a:pPr marL="228600" indent="-228600">
              <a:buFontTx/>
              <a:buChar char="•"/>
            </a:pPr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4096349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0"/>
            <a:ext cx="8585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8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20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8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5805488"/>
            <a:ext cx="989013" cy="97631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2768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00301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133475"/>
            <a:ext cx="3962400" cy="55006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1133475"/>
            <a:ext cx="3962400" cy="55006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6632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2831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4502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8878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58023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05452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87107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24700" y="115888"/>
            <a:ext cx="2019300" cy="6518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115888"/>
            <a:ext cx="5905500" cy="6518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751313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 preserve="1">
  <p:cSld name="Title, Ch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15888"/>
            <a:ext cx="8077200" cy="863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hart Placeholder 2"/>
          <p:cNvSpPr>
            <a:spLocks noGrp="1"/>
          </p:cNvSpPr>
          <p:nvPr>
            <p:ph type="chart" sz="half" idx="1"/>
          </p:nvPr>
        </p:nvSpPr>
        <p:spPr>
          <a:xfrm>
            <a:off x="1066800" y="1133475"/>
            <a:ext cx="3962400" cy="5500688"/>
          </a:xfrm>
        </p:spPr>
        <p:txBody>
          <a:bodyPr/>
          <a:lstStyle/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81600" y="1133475"/>
            <a:ext cx="3962400" cy="55006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83362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15888"/>
            <a:ext cx="8077200" cy="863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66800" y="1133475"/>
            <a:ext cx="3962400" cy="55006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Online Image Placeholder 3"/>
          <p:cNvSpPr>
            <a:spLocks noGrp="1"/>
          </p:cNvSpPr>
          <p:nvPr>
            <p:ph type="clipArt" sz="half" idx="2"/>
          </p:nvPr>
        </p:nvSpPr>
        <p:spPr>
          <a:xfrm>
            <a:off x="5181600" y="1133475"/>
            <a:ext cx="3962400" cy="5500688"/>
          </a:xfrm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099463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altLang="nb-NO"/>
              <a:t>Kapittel 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A649E1-4624-478E-AFAE-6768AB057EB7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0069408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altLang="nb-NO"/>
              <a:t>Kapittel 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42171A-7134-42E3-A8F7-EB49ECD6D4A9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3884827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altLang="nb-NO"/>
              <a:t>Kapittel 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213230-3E19-4E2B-B4F1-0BD97CBD7941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1607824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altLang="nb-NO"/>
              <a:t>Kapittel 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61FC77-3B2D-4A3D-95D7-5DD38DA7B29F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4049050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altLang="nb-NO"/>
              <a:t>Kapittel 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17AC91-7559-4ACC-900E-DEF4B08279B8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9482652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altLang="nb-NO"/>
              <a:t>Kapittel 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710B2B-4ED5-4499-964E-8C102EBCD6AC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389054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altLang="nb-NO"/>
              <a:t>Kapittel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3FC84E-B442-4ECE-A876-F5ADDC88C087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0204747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altLang="nb-NO"/>
              <a:t>Kapittel 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84F233-FC76-4332-A9F6-79D1195B6B6F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7003065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altLang="nb-NO"/>
              <a:t>Kapittel 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CE34AC-6E03-45D9-983E-77122F204BF2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8061438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altLang="nb-NO"/>
              <a:t>Kapittel 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A500C9-F6F7-4C33-8C61-8600BBF4772F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4895627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altLang="nb-NO"/>
              <a:t>Kapittel 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E637C4-9ABC-4C64-9DA7-8D5A6E939E37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887909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1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133475"/>
            <a:ext cx="8077200" cy="550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tekststiler i malen</a:t>
            </a:r>
          </a:p>
          <a:p>
            <a:pPr lvl="1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</p:txBody>
      </p:sp>
      <p:sp>
        <p:nvSpPr>
          <p:cNvPr id="13722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15888"/>
            <a:ext cx="8077200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overskriften</a:t>
            </a:r>
          </a:p>
        </p:txBody>
      </p:sp>
      <p:sp>
        <p:nvSpPr>
          <p:cNvPr id="137222" name="Rectangle 6"/>
          <p:cNvSpPr>
            <a:spLocks noChangeArrowheads="1"/>
          </p:cNvSpPr>
          <p:nvPr/>
        </p:nvSpPr>
        <p:spPr bwMode="gray">
          <a:xfrm>
            <a:off x="917575" y="981075"/>
            <a:ext cx="8226425" cy="31750"/>
          </a:xfrm>
          <a:prstGeom prst="rect">
            <a:avLst/>
          </a:prstGeom>
          <a:gradFill rotWithShape="0">
            <a:gsLst>
              <a:gs pos="0">
                <a:srgbClr val="0066FF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nb-NO" altLang="nb-NO" sz="2400" b="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80" r:id="rId12"/>
    <p:sldLayoutId id="2147483681" r:id="rId13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 kern="1200">
          <a:solidFill>
            <a:srgbClr val="F4380C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anose="030F0702030302020204" pitchFamily="66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anose="030F0702030302020204" pitchFamily="66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anose="030F0702030302020204" pitchFamily="66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anose="030F0702030302020204" pitchFamily="66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anose="030F0702030302020204" pitchFamily="6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anose="030F0702030302020204" pitchFamily="6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anose="030F0702030302020204" pitchFamily="6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anose="030F0702030302020204" pitchFamily="66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F4380C"/>
        </a:buClr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FF0000"/>
        </a:buClr>
        <a:buFont typeface="Times" panose="02020603050405020304" pitchFamily="18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Symbol" panose="05050102010706020507" pitchFamily="18" charset="2"/>
        <a:buChar char="*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tittelstil</a:t>
            </a:r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tekststiler i malen</a:t>
            </a:r>
          </a:p>
          <a:p>
            <a:pPr lvl="1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  <a:p>
            <a:pPr lvl="3"/>
            <a:r>
              <a:rPr lang="nb-NO" altLang="nb-NO"/>
              <a:t>Fjerde nivå</a:t>
            </a:r>
          </a:p>
          <a:p>
            <a:pPr lvl="4"/>
            <a:r>
              <a:rPr lang="nb-NO" altLang="nb-NO"/>
              <a:t>Femte nivå</a:t>
            </a:r>
          </a:p>
        </p:txBody>
      </p:sp>
      <p:sp>
        <p:nvSpPr>
          <p:cNvPr id="1402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endParaRPr lang="nb-NO" altLang="nb-NO"/>
          </a:p>
        </p:txBody>
      </p:sp>
      <p:sp>
        <p:nvSpPr>
          <p:cNvPr id="1402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r>
              <a:rPr lang="nb-NO" altLang="nb-NO"/>
              <a:t>Kapittel 1</a:t>
            </a:r>
          </a:p>
        </p:txBody>
      </p:sp>
      <p:sp>
        <p:nvSpPr>
          <p:cNvPr id="1402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fld id="{DBB01D7F-25C3-45C8-881C-542D265CC95D}" type="slidenum">
              <a:rPr lang="nb-NO" altLang="nb-NO"/>
              <a:pPr/>
              <a:t>‹#›</a:t>
            </a:fld>
            <a:endParaRPr lang="nb-NO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27584" y="980728"/>
            <a:ext cx="7886700" cy="2852737"/>
          </a:xfrm>
        </p:spPr>
        <p:txBody>
          <a:bodyPr/>
          <a:lstStyle/>
          <a:p>
            <a:pPr algn="ctr"/>
            <a:r>
              <a:rPr lang="nb-NO" dirty="0">
                <a:latin typeface="Calibri" panose="020F0502020204030204" pitchFamily="34" charset="0"/>
              </a:rPr>
              <a:t>Investering og finansiering</a:t>
            </a:r>
            <a:br>
              <a:rPr lang="nb-NO">
                <a:latin typeface="Calibri" panose="020F0502020204030204" pitchFamily="34" charset="0"/>
              </a:rPr>
            </a:br>
            <a:r>
              <a:rPr lang="nb-NO">
                <a:latin typeface="Calibri" panose="020F0502020204030204" pitchFamily="34" charset="0"/>
              </a:rPr>
              <a:t>INEC 1800</a:t>
            </a:r>
            <a:endParaRPr lang="nb-NO" sz="4400" dirty="0">
              <a:latin typeface="Calibri" panose="020F050202020403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841621" y="4077072"/>
            <a:ext cx="7886700" cy="1500187"/>
          </a:xfrm>
        </p:spPr>
        <p:txBody>
          <a:bodyPr/>
          <a:lstStyle/>
          <a:p>
            <a:pPr algn="ctr"/>
            <a:r>
              <a:rPr lang="nb-NO" dirty="0"/>
              <a:t>Høstsemesteret 2017</a:t>
            </a:r>
          </a:p>
          <a:p>
            <a:pPr algn="ctr"/>
            <a:endParaRPr lang="nb-NO" dirty="0"/>
          </a:p>
          <a:p>
            <a:pPr algn="ctr"/>
            <a:r>
              <a:rPr lang="nb-NO" dirty="0"/>
              <a:t>Dosent Ivar Bredesen</a:t>
            </a:r>
          </a:p>
        </p:txBody>
      </p:sp>
    </p:spTree>
    <p:extLst>
      <p:ext uri="{BB962C8B-B14F-4D97-AF65-F5344CB8AC3E}">
        <p14:creationId xmlns:p14="http://schemas.microsoft.com/office/powerpoint/2010/main" val="2231917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sz="3400" dirty="0">
                <a:latin typeface="Calibri" panose="020F0502020204030204" pitchFamily="34" charset="0"/>
              </a:rPr>
              <a:t>Hva er investering og finansiering?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nb-NO" altLang="nb-NO" b="1" dirty="0">
                <a:solidFill>
                  <a:srgbClr val="FF0000"/>
                </a:solidFill>
                <a:latin typeface="Calibri" panose="020F0502020204030204" pitchFamily="34" charset="0"/>
              </a:rPr>
              <a:t>Investeringsproblemet</a:t>
            </a:r>
            <a:r>
              <a:rPr lang="nb-NO" altLang="nb-NO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nb-NO" altLang="nb-NO" dirty="0">
                <a:latin typeface="Calibri" panose="020F0502020204030204" pitchFamily="34" charset="0"/>
              </a:rPr>
              <a:t>gjelder bedriftens anvendelse av kapital</a:t>
            </a:r>
          </a:p>
          <a:p>
            <a:pPr lvl="1">
              <a:lnSpc>
                <a:spcPct val="90000"/>
              </a:lnSpc>
            </a:pPr>
            <a:r>
              <a:rPr lang="nb-NO" altLang="nb-NO" dirty="0">
                <a:latin typeface="Calibri" panose="020F0502020204030204" pitchFamily="34" charset="0"/>
              </a:rPr>
              <a:t>Valg av forretningsområde og strategi</a:t>
            </a:r>
          </a:p>
          <a:p>
            <a:pPr lvl="1">
              <a:lnSpc>
                <a:spcPct val="90000"/>
              </a:lnSpc>
            </a:pPr>
            <a:r>
              <a:rPr lang="nb-NO" altLang="nb-NO" dirty="0">
                <a:latin typeface="Calibri" panose="020F0502020204030204" pitchFamily="34" charset="0"/>
              </a:rPr>
              <a:t>Hva er bedriftens investeringsbudsjett?</a:t>
            </a:r>
          </a:p>
          <a:p>
            <a:pPr lvl="1">
              <a:lnSpc>
                <a:spcPct val="90000"/>
              </a:lnSpc>
            </a:pPr>
            <a:r>
              <a:rPr lang="nb-NO" altLang="nb-NO" dirty="0">
                <a:latin typeface="Calibri" panose="020F0502020204030204" pitchFamily="34" charset="0"/>
              </a:rPr>
              <a:t>Hvilke investeringer ønsker bedriften å gjennomføre?</a:t>
            </a:r>
          </a:p>
          <a:p>
            <a:pPr>
              <a:lnSpc>
                <a:spcPct val="90000"/>
              </a:lnSpc>
            </a:pPr>
            <a:r>
              <a:rPr lang="nb-NO" altLang="nb-NO" b="1" dirty="0">
                <a:solidFill>
                  <a:srgbClr val="FF0000"/>
                </a:solidFill>
                <a:latin typeface="Calibri" panose="020F0502020204030204" pitchFamily="34" charset="0"/>
              </a:rPr>
              <a:t>Finansieringsproblemet</a:t>
            </a:r>
            <a:r>
              <a:rPr lang="nb-NO" altLang="nb-NO" dirty="0">
                <a:latin typeface="Calibri" panose="020F0502020204030204" pitchFamily="34" charset="0"/>
              </a:rPr>
              <a:t> gjelder bedriftens anskaffelse av kapital</a:t>
            </a:r>
          </a:p>
          <a:p>
            <a:pPr lvl="1">
              <a:lnSpc>
                <a:spcPct val="90000"/>
              </a:lnSpc>
            </a:pPr>
            <a:r>
              <a:rPr lang="nb-NO" altLang="nb-NO" dirty="0">
                <a:latin typeface="Calibri" panose="020F0502020204030204" pitchFamily="34" charset="0"/>
              </a:rPr>
              <a:t>Hvordan innhente kapital for å betale for investeringene</a:t>
            </a:r>
          </a:p>
          <a:p>
            <a:pPr lvl="1">
              <a:lnSpc>
                <a:spcPct val="90000"/>
              </a:lnSpc>
            </a:pPr>
            <a:r>
              <a:rPr lang="nb-NO" altLang="nb-NO" dirty="0">
                <a:latin typeface="Calibri" panose="020F0502020204030204" pitchFamily="34" charset="0"/>
              </a:rPr>
              <a:t>Egenkapital eller gjeld?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dirty="0">
                <a:latin typeface="Calibri" panose="020F0502020204030204" pitchFamily="34" charset="0"/>
              </a:rPr>
              <a:t>Hva er investering og finansiering</a:t>
            </a:r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altLang="nb-NO" b="1" dirty="0">
                <a:solidFill>
                  <a:srgbClr val="FF0000"/>
                </a:solidFill>
                <a:latin typeface="Calibri" panose="020F0502020204030204" pitchFamily="34" charset="0"/>
              </a:rPr>
              <a:t>Styring av arbeidskapital</a:t>
            </a:r>
            <a:r>
              <a:rPr lang="nb-NO" altLang="nb-NO" dirty="0">
                <a:latin typeface="Calibri" panose="020F0502020204030204" pitchFamily="34" charset="0"/>
              </a:rPr>
              <a:t> er også en sentral del av fagområdet</a:t>
            </a:r>
          </a:p>
          <a:p>
            <a:pPr lvl="1"/>
            <a:r>
              <a:rPr lang="nb-NO" altLang="nb-NO" dirty="0">
                <a:latin typeface="Calibri" panose="020F0502020204030204" pitchFamily="34" charset="0"/>
              </a:rPr>
              <a:t>Kortsiktig likviditetsbudsjettering</a:t>
            </a:r>
          </a:p>
          <a:p>
            <a:pPr lvl="1"/>
            <a:r>
              <a:rPr lang="nb-NO" altLang="nb-NO" dirty="0">
                <a:latin typeface="Calibri" panose="020F0502020204030204" pitchFamily="34" charset="0"/>
              </a:rPr>
              <a:t>Kontroll av varelager, kundefordringer og andre omløpsmidler</a:t>
            </a:r>
          </a:p>
          <a:p>
            <a:pPr lvl="1"/>
            <a:r>
              <a:rPr lang="nb-NO" altLang="nb-NO" dirty="0">
                <a:latin typeface="Calibri" panose="020F0502020204030204" pitchFamily="34" charset="0"/>
              </a:rPr>
              <a:t>Kortsiktig gjeld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161925"/>
            <a:ext cx="8077200" cy="762000"/>
          </a:xfrm>
        </p:spPr>
        <p:txBody>
          <a:bodyPr/>
          <a:lstStyle/>
          <a:p>
            <a:r>
              <a:rPr lang="nb-NO" altLang="nb-NO" sz="3600" dirty="0">
                <a:latin typeface="Calibri" panose="020F0502020204030204" pitchFamily="34" charset="0"/>
              </a:rPr>
              <a:t>Balansemodellen</a:t>
            </a:r>
          </a:p>
        </p:txBody>
      </p:sp>
      <p:grpSp>
        <p:nvGrpSpPr>
          <p:cNvPr id="228355" name="Group 3"/>
          <p:cNvGrpSpPr>
            <a:grpSpLocks/>
          </p:cNvGrpSpPr>
          <p:nvPr/>
        </p:nvGrpSpPr>
        <p:grpSpPr bwMode="auto">
          <a:xfrm>
            <a:off x="927100" y="1152525"/>
            <a:ext cx="4114800" cy="5356225"/>
            <a:chOff x="480" y="816"/>
            <a:chExt cx="2592" cy="3374"/>
          </a:xfrm>
        </p:grpSpPr>
        <p:sp>
          <p:nvSpPr>
            <p:cNvPr id="228356" name="Text Box 4"/>
            <p:cNvSpPr txBox="1">
              <a:spLocks noChangeArrowheads="1"/>
            </p:cNvSpPr>
            <p:nvPr/>
          </p:nvSpPr>
          <p:spPr bwMode="auto">
            <a:xfrm>
              <a:off x="1056" y="1240"/>
              <a:ext cx="1248" cy="1221"/>
            </a:xfrm>
            <a:prstGeom prst="rect">
              <a:avLst/>
            </a:prstGeom>
            <a:gradFill rotWithShape="0">
              <a:gsLst>
                <a:gs pos="0">
                  <a:srgbClr val="FF9933"/>
                </a:gs>
                <a:gs pos="100000">
                  <a:srgbClr val="B1011E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endParaRPr lang="en-US" altLang="nb-NO" sz="2400" b="0" dirty="0">
                <a:solidFill>
                  <a:schemeClr val="bg2"/>
                </a:solidFill>
                <a:latin typeface="Times New Roman" panose="02020603050405020304" pitchFamily="18" charset="0"/>
              </a:endParaRPr>
            </a:p>
            <a:p>
              <a:pPr eaLnBrk="0" hangingPunct="0">
                <a:spcBef>
                  <a:spcPct val="50000"/>
                </a:spcBef>
              </a:pPr>
              <a:r>
                <a:rPr lang="en-US" altLang="nb-NO" sz="2400" b="0" dirty="0" err="1">
                  <a:solidFill>
                    <a:schemeClr val="tx1"/>
                  </a:solidFill>
                  <a:latin typeface="Calibri" panose="020F0502020204030204" pitchFamily="34" charset="0"/>
                </a:rPr>
                <a:t>Omløps</a:t>
              </a:r>
              <a:r>
                <a:rPr lang="en-US" altLang="nb-NO" sz="2400" b="0" dirty="0">
                  <a:solidFill>
                    <a:schemeClr val="tx1"/>
                  </a:solidFill>
                  <a:latin typeface="Calibri" panose="020F0502020204030204" pitchFamily="34" charset="0"/>
                </a:rPr>
                <a:t>-</a:t>
              </a:r>
              <a:br>
                <a:rPr lang="en-US" altLang="nb-NO" sz="2400" b="0" dirty="0">
                  <a:solidFill>
                    <a:schemeClr val="tx1"/>
                  </a:solidFill>
                  <a:latin typeface="Calibri" panose="020F0502020204030204" pitchFamily="34" charset="0"/>
                </a:rPr>
              </a:br>
              <a:r>
                <a:rPr lang="en-US" altLang="nb-NO" sz="2400" b="0" dirty="0" err="1">
                  <a:solidFill>
                    <a:schemeClr val="tx1"/>
                  </a:solidFill>
                  <a:latin typeface="Calibri" panose="020F0502020204030204" pitchFamily="34" charset="0"/>
                </a:rPr>
                <a:t>midler</a:t>
              </a:r>
              <a:endPara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  <a:p>
              <a:pPr eaLnBrk="0" hangingPunct="0">
                <a:spcBef>
                  <a:spcPct val="50000"/>
                </a:spcBef>
              </a:pPr>
              <a:endParaRPr lang="en-US" altLang="nb-NO" sz="2400" b="0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28357" name="Text Box 5"/>
            <p:cNvSpPr txBox="1">
              <a:spLocks noChangeArrowheads="1"/>
            </p:cNvSpPr>
            <p:nvPr/>
          </p:nvSpPr>
          <p:spPr bwMode="auto">
            <a:xfrm>
              <a:off x="1056" y="2736"/>
              <a:ext cx="1248" cy="1454"/>
            </a:xfrm>
            <a:prstGeom prst="rect">
              <a:avLst/>
            </a:prstGeom>
            <a:gradFill rotWithShape="0">
              <a:gsLst>
                <a:gs pos="0">
                  <a:srgbClr val="FF9933"/>
                </a:gs>
                <a:gs pos="100000">
                  <a:srgbClr val="B1011E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nb-NO" sz="2400" b="0" dirty="0" err="1">
                  <a:solidFill>
                    <a:schemeClr val="tx1"/>
                  </a:solidFill>
                  <a:latin typeface="Calibri" panose="020F0502020204030204" pitchFamily="34" charset="0"/>
                </a:rPr>
                <a:t>Anleggs</a:t>
              </a:r>
              <a:r>
                <a:rPr lang="en-US" altLang="nb-NO" sz="2400" b="0" dirty="0">
                  <a:solidFill>
                    <a:schemeClr val="tx1"/>
                  </a:solidFill>
                  <a:latin typeface="Calibri" panose="020F0502020204030204" pitchFamily="34" charset="0"/>
                </a:rPr>
                <a:t>-</a:t>
              </a:r>
              <a:br>
                <a:rPr lang="en-US" altLang="nb-NO" sz="2400" b="0" dirty="0">
                  <a:solidFill>
                    <a:schemeClr val="tx1"/>
                  </a:solidFill>
                  <a:latin typeface="Calibri" panose="020F0502020204030204" pitchFamily="34" charset="0"/>
                </a:rPr>
              </a:br>
              <a:r>
                <a:rPr lang="en-US" altLang="nb-NO" sz="2400" b="0" dirty="0" err="1">
                  <a:solidFill>
                    <a:schemeClr val="tx1"/>
                  </a:solidFill>
                  <a:latin typeface="Calibri" panose="020F0502020204030204" pitchFamily="34" charset="0"/>
                </a:rPr>
                <a:t>midler</a:t>
              </a:r>
              <a:endPara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  <a:p>
              <a:pPr eaLnBrk="0" hangingPunct="0">
                <a:spcBef>
                  <a:spcPct val="50000"/>
                </a:spcBef>
              </a:pPr>
              <a:r>
                <a:rPr lang="en-US" altLang="nb-NO" sz="2400" b="0" dirty="0">
                  <a:solidFill>
                    <a:schemeClr val="tx1"/>
                  </a:solidFill>
                  <a:latin typeface="Calibri" panose="020F0502020204030204" pitchFamily="34" charset="0"/>
                </a:rPr>
                <a:t>1 </a:t>
              </a:r>
              <a:r>
                <a:rPr lang="en-US" altLang="nb-NO" sz="2400" b="0" dirty="0" err="1">
                  <a:solidFill>
                    <a:schemeClr val="tx1"/>
                  </a:solidFill>
                  <a:latin typeface="Calibri" panose="020F0502020204030204" pitchFamily="34" charset="0"/>
                </a:rPr>
                <a:t>Faste</a:t>
              </a:r>
              <a:endPara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  <a:p>
              <a:pPr eaLnBrk="0" hangingPunct="0">
                <a:spcBef>
                  <a:spcPct val="50000"/>
                </a:spcBef>
              </a:pPr>
              <a:r>
                <a:rPr lang="en-US" altLang="nb-NO" sz="2400" b="0" dirty="0">
                  <a:solidFill>
                    <a:schemeClr val="tx1"/>
                  </a:solidFill>
                  <a:latin typeface="Calibri" panose="020F0502020204030204" pitchFamily="34" charset="0"/>
                </a:rPr>
                <a:t>2 </a:t>
              </a:r>
              <a:r>
                <a:rPr lang="en-US" altLang="nb-NO" sz="2400" b="0" dirty="0" err="1">
                  <a:solidFill>
                    <a:schemeClr val="tx1"/>
                  </a:solidFill>
                  <a:latin typeface="Calibri" panose="020F0502020204030204" pitchFamily="34" charset="0"/>
                </a:rPr>
                <a:t>Ikke</a:t>
              </a:r>
              <a:r>
                <a:rPr lang="en-US" altLang="nb-NO" sz="2400" b="0" dirty="0">
                  <a:solidFill>
                    <a:schemeClr val="tx1"/>
                  </a:solidFill>
                  <a:latin typeface="Calibri" panose="020F0502020204030204" pitchFamily="34" charset="0"/>
                </a:rPr>
                <a:t>-</a:t>
              </a:r>
              <a:br>
                <a:rPr lang="en-US" altLang="nb-NO" sz="2400" b="0" dirty="0">
                  <a:solidFill>
                    <a:schemeClr val="tx1"/>
                  </a:solidFill>
                  <a:latin typeface="Calibri" panose="020F0502020204030204" pitchFamily="34" charset="0"/>
                </a:rPr>
              </a:br>
              <a:r>
                <a:rPr lang="en-US" altLang="nb-NO" sz="2400" b="0" dirty="0" err="1">
                  <a:solidFill>
                    <a:schemeClr val="tx1"/>
                  </a:solidFill>
                  <a:latin typeface="Calibri" panose="020F0502020204030204" pitchFamily="34" charset="0"/>
                </a:rPr>
                <a:t>materielle</a:t>
              </a:r>
              <a:endPara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28358" name="Text Box 6"/>
            <p:cNvSpPr txBox="1">
              <a:spLocks noChangeArrowheads="1"/>
            </p:cNvSpPr>
            <p:nvPr/>
          </p:nvSpPr>
          <p:spPr bwMode="auto">
            <a:xfrm>
              <a:off x="480" y="816"/>
              <a:ext cx="2592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lvl="1" algn="l" eaLnBrk="0" hangingPunct="0">
                <a:lnSpc>
                  <a:spcPct val="90000"/>
                </a:lnSpc>
                <a:spcBef>
                  <a:spcPct val="20000"/>
                </a:spcBef>
                <a:buSzPct val="70000"/>
                <a:buFont typeface="Symbol" panose="05050102010706020507" pitchFamily="18" charset="2"/>
                <a:buNone/>
              </a:pPr>
              <a:r>
                <a:rPr lang="en-US" altLang="nb-NO" sz="2400" b="0" dirty="0">
                  <a:solidFill>
                    <a:schemeClr val="tx1"/>
                  </a:solidFill>
                  <a:latin typeface="Calibri" panose="020F0502020204030204" pitchFamily="34" charset="0"/>
                </a:rPr>
                <a:t>Total </a:t>
              </a:r>
              <a:r>
                <a:rPr lang="en-US" altLang="nb-NO" sz="2400" b="0" dirty="0" err="1">
                  <a:solidFill>
                    <a:schemeClr val="tx1"/>
                  </a:solidFill>
                  <a:latin typeface="Calibri" panose="020F0502020204030204" pitchFamily="34" charset="0"/>
                </a:rPr>
                <a:t>verdi</a:t>
              </a:r>
              <a:r>
                <a:rPr lang="en-US" altLang="nb-NO" sz="2400" b="0" dirty="0">
                  <a:solidFill>
                    <a:schemeClr val="tx1"/>
                  </a:solidFill>
                  <a:latin typeface="Calibri" panose="020F0502020204030204" pitchFamily="34" charset="0"/>
                </a:rPr>
                <a:t> </a:t>
              </a:r>
              <a:r>
                <a:rPr lang="en-US" altLang="nb-NO" sz="2400" b="0" dirty="0" err="1">
                  <a:solidFill>
                    <a:schemeClr val="tx1"/>
                  </a:solidFill>
                  <a:latin typeface="Calibri" panose="020F0502020204030204" pitchFamily="34" charset="0"/>
                </a:rPr>
                <a:t>på</a:t>
              </a:r>
              <a:r>
                <a:rPr lang="en-US" altLang="nb-NO" sz="2400" b="0" dirty="0">
                  <a:solidFill>
                    <a:schemeClr val="tx1"/>
                  </a:solidFill>
                  <a:latin typeface="Calibri" panose="020F0502020204030204" pitchFamily="34" charset="0"/>
                </a:rPr>
                <a:t> </a:t>
              </a:r>
              <a:r>
                <a:rPr lang="en-US" altLang="nb-NO" sz="2400" b="0" dirty="0" err="1">
                  <a:solidFill>
                    <a:schemeClr val="tx1"/>
                  </a:solidFill>
                  <a:latin typeface="Calibri" panose="020F0502020204030204" pitchFamily="34" charset="0"/>
                </a:rPr>
                <a:t>eiendeler</a:t>
              </a:r>
              <a:r>
                <a:rPr lang="en-US" altLang="nb-NO" sz="2400" b="0" dirty="0">
                  <a:solidFill>
                    <a:schemeClr val="tx1"/>
                  </a:solidFill>
                  <a:latin typeface="Calibri" panose="020F0502020204030204" pitchFamily="34" charset="0"/>
                </a:rPr>
                <a:t>:</a:t>
              </a:r>
            </a:p>
          </p:txBody>
        </p:sp>
      </p:grpSp>
      <p:grpSp>
        <p:nvGrpSpPr>
          <p:cNvPr id="228359" name="Group 7"/>
          <p:cNvGrpSpPr>
            <a:grpSpLocks/>
          </p:cNvGrpSpPr>
          <p:nvPr/>
        </p:nvGrpSpPr>
        <p:grpSpPr bwMode="auto">
          <a:xfrm>
            <a:off x="4038600" y="1165225"/>
            <a:ext cx="5105400" cy="5324476"/>
            <a:chOff x="2544" y="816"/>
            <a:chExt cx="3216" cy="3354"/>
          </a:xfrm>
        </p:grpSpPr>
        <p:sp>
          <p:nvSpPr>
            <p:cNvPr id="228360" name="Text Box 8"/>
            <p:cNvSpPr txBox="1">
              <a:spLocks noChangeArrowheads="1"/>
            </p:cNvSpPr>
            <p:nvPr/>
          </p:nvSpPr>
          <p:spPr bwMode="auto">
            <a:xfrm>
              <a:off x="4368" y="2832"/>
              <a:ext cx="1248" cy="1338"/>
            </a:xfrm>
            <a:prstGeom prst="rect">
              <a:avLst/>
            </a:prstGeom>
            <a:gradFill rotWithShape="0">
              <a:gsLst>
                <a:gs pos="0">
                  <a:srgbClr val="FF9933"/>
                </a:gs>
                <a:gs pos="100000">
                  <a:srgbClr val="990000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endParaRPr lang="en-US" altLang="nb-NO" sz="2400" b="0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  <a:p>
              <a:pPr eaLnBrk="0" hangingPunct="0">
                <a:spcBef>
                  <a:spcPct val="50000"/>
                </a:spcBef>
              </a:pPr>
              <a:r>
                <a:rPr lang="en-US" altLang="nb-NO" sz="2400" b="0" dirty="0" err="1">
                  <a:solidFill>
                    <a:schemeClr val="tx1"/>
                  </a:solidFill>
                  <a:latin typeface="Calibri" panose="020F0502020204030204" pitchFamily="34" charset="0"/>
                </a:rPr>
                <a:t>Egenkapital</a:t>
              </a:r>
              <a:endPara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  <a:p>
              <a:pPr eaLnBrk="0" hangingPunct="0">
                <a:spcBef>
                  <a:spcPct val="50000"/>
                </a:spcBef>
              </a:pPr>
              <a:endParaRPr lang="en-US" altLang="nb-NO" sz="2400" b="0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  <a:p>
              <a:pPr eaLnBrk="0" hangingPunct="0">
                <a:spcBef>
                  <a:spcPct val="50000"/>
                </a:spcBef>
              </a:pPr>
              <a:endParaRPr lang="en-US" altLang="nb-NO" sz="2400" b="0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28361" name="Text Box 9"/>
            <p:cNvSpPr txBox="1">
              <a:spLocks noChangeArrowheads="1"/>
            </p:cNvSpPr>
            <p:nvPr/>
          </p:nvSpPr>
          <p:spPr bwMode="auto">
            <a:xfrm>
              <a:off x="4368" y="1200"/>
              <a:ext cx="1248" cy="523"/>
            </a:xfrm>
            <a:prstGeom prst="rect">
              <a:avLst/>
            </a:prstGeom>
            <a:gradFill rotWithShape="0">
              <a:gsLst>
                <a:gs pos="0">
                  <a:srgbClr val="FF9933"/>
                </a:gs>
                <a:gs pos="100000">
                  <a:srgbClr val="990000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nb-NO" sz="2400" b="0" dirty="0" err="1">
                  <a:solidFill>
                    <a:schemeClr val="tx1"/>
                  </a:solidFill>
                  <a:latin typeface="Calibri" panose="020F0502020204030204" pitchFamily="34" charset="0"/>
                </a:rPr>
                <a:t>Kortsiktig</a:t>
              </a:r>
              <a:br>
                <a:rPr lang="en-US" altLang="nb-NO" sz="2400" b="0" dirty="0">
                  <a:solidFill>
                    <a:schemeClr val="tx1"/>
                  </a:solidFill>
                  <a:latin typeface="Calibri" panose="020F0502020204030204" pitchFamily="34" charset="0"/>
                </a:rPr>
              </a:br>
              <a:r>
                <a:rPr lang="en-US" altLang="nb-NO" sz="2400" b="0" dirty="0" err="1">
                  <a:solidFill>
                    <a:schemeClr val="tx1"/>
                  </a:solidFill>
                  <a:latin typeface="Calibri" panose="020F0502020204030204" pitchFamily="34" charset="0"/>
                </a:rPr>
                <a:t>gjeld</a:t>
              </a:r>
              <a:endPara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28362" name="Text Box 10"/>
            <p:cNvSpPr txBox="1">
              <a:spLocks noChangeArrowheads="1"/>
            </p:cNvSpPr>
            <p:nvPr/>
          </p:nvSpPr>
          <p:spPr bwMode="auto">
            <a:xfrm>
              <a:off x="4368" y="1824"/>
              <a:ext cx="1248" cy="872"/>
            </a:xfrm>
            <a:prstGeom prst="rect">
              <a:avLst/>
            </a:prstGeom>
            <a:gradFill rotWithShape="0">
              <a:gsLst>
                <a:gs pos="0">
                  <a:srgbClr val="FF9933"/>
                </a:gs>
                <a:gs pos="100000">
                  <a:srgbClr val="990000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nb-NO" sz="2400" b="0" dirty="0" err="1">
                  <a:solidFill>
                    <a:schemeClr val="tx1"/>
                  </a:solidFill>
                  <a:latin typeface="Calibri" panose="020F0502020204030204" pitchFamily="34" charset="0"/>
                </a:rPr>
                <a:t>Langsiktig</a:t>
              </a:r>
              <a:br>
                <a:rPr lang="en-US" altLang="nb-NO" sz="2400" b="0" dirty="0">
                  <a:solidFill>
                    <a:schemeClr val="tx1"/>
                  </a:solidFill>
                  <a:latin typeface="Calibri" panose="020F0502020204030204" pitchFamily="34" charset="0"/>
                </a:rPr>
              </a:br>
              <a:r>
                <a:rPr lang="en-US" altLang="nb-NO" sz="2400" b="0" dirty="0" err="1">
                  <a:solidFill>
                    <a:schemeClr val="tx1"/>
                  </a:solidFill>
                  <a:latin typeface="Calibri" panose="020F0502020204030204" pitchFamily="34" charset="0"/>
                </a:rPr>
                <a:t>gjeld</a:t>
              </a:r>
              <a:endPara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  <a:p>
              <a:pPr eaLnBrk="0" hangingPunct="0">
                <a:spcBef>
                  <a:spcPct val="50000"/>
                </a:spcBef>
              </a:pPr>
              <a:endPara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28363" name="Text Box 11"/>
            <p:cNvSpPr txBox="1">
              <a:spLocks noChangeArrowheads="1"/>
            </p:cNvSpPr>
            <p:nvPr/>
          </p:nvSpPr>
          <p:spPr bwMode="auto">
            <a:xfrm>
              <a:off x="2544" y="816"/>
              <a:ext cx="3216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lvl="1" algn="r" eaLnBrk="0" hangingPunct="0">
                <a:lnSpc>
                  <a:spcPct val="90000"/>
                </a:lnSpc>
                <a:spcBef>
                  <a:spcPct val="20000"/>
                </a:spcBef>
                <a:buSzPct val="70000"/>
                <a:buFont typeface="Symbol" panose="05050102010706020507" pitchFamily="18" charset="2"/>
                <a:buNone/>
              </a:pPr>
              <a:r>
                <a:rPr lang="en-US" altLang="nb-NO" sz="2400" b="0" dirty="0" err="1">
                  <a:solidFill>
                    <a:schemeClr val="tx1"/>
                  </a:solidFill>
                  <a:latin typeface="Calibri" panose="020F0502020204030204" pitchFamily="34" charset="0"/>
                </a:rPr>
                <a:t>Bedriftens</a:t>
              </a:r>
              <a:r>
                <a:rPr lang="en-US" altLang="nb-NO" sz="2400" b="0" dirty="0">
                  <a:solidFill>
                    <a:schemeClr val="tx1"/>
                  </a:solidFill>
                  <a:latin typeface="Calibri" panose="020F0502020204030204" pitchFamily="34" charset="0"/>
                </a:rPr>
                <a:t> </a:t>
              </a:r>
              <a:r>
                <a:rPr lang="en-US" altLang="nb-NO" sz="2400" b="0" dirty="0" err="1">
                  <a:solidFill>
                    <a:schemeClr val="tx1"/>
                  </a:solidFill>
                  <a:latin typeface="Calibri" panose="020F0502020204030204" pitchFamily="34" charset="0"/>
                </a:rPr>
                <a:t>verdi</a:t>
              </a:r>
              <a:r>
                <a:rPr lang="en-US" altLang="nb-NO" sz="2400" b="0" dirty="0">
                  <a:solidFill>
                    <a:schemeClr val="tx1"/>
                  </a:solidFill>
                  <a:latin typeface="Calibri" panose="020F0502020204030204" pitchFamily="34" charset="0"/>
                </a:rPr>
                <a:t> for </a:t>
              </a:r>
              <a:r>
                <a:rPr lang="en-US" altLang="nb-NO" sz="2400" b="0" dirty="0" err="1">
                  <a:solidFill>
                    <a:schemeClr val="tx1"/>
                  </a:solidFill>
                  <a:latin typeface="Calibri" panose="020F0502020204030204" pitchFamily="34" charset="0"/>
                </a:rPr>
                <a:t>investorer</a:t>
              </a:r>
              <a:r>
                <a:rPr lang="en-US" altLang="nb-NO" sz="2400" b="0" dirty="0">
                  <a:solidFill>
                    <a:schemeClr val="tx1"/>
                  </a:solidFill>
                  <a:latin typeface="Calibri" panose="020F0502020204030204" pitchFamily="34" charset="0"/>
                </a:rPr>
                <a:t>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50021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8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8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83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8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188913"/>
            <a:ext cx="8077200" cy="762000"/>
          </a:xfrm>
        </p:spPr>
        <p:txBody>
          <a:bodyPr/>
          <a:lstStyle/>
          <a:p>
            <a:r>
              <a:rPr lang="nb-NO" altLang="nb-NO" sz="3600"/>
              <a:t>Balansemodellen</a:t>
            </a:r>
          </a:p>
        </p:txBody>
      </p:sp>
      <p:sp>
        <p:nvSpPr>
          <p:cNvPr id="234500" name="Text Box 4"/>
          <p:cNvSpPr txBox="1">
            <a:spLocks noChangeArrowheads="1"/>
          </p:cNvSpPr>
          <p:nvPr/>
        </p:nvSpPr>
        <p:spPr bwMode="auto">
          <a:xfrm>
            <a:off x="1676400" y="1968500"/>
            <a:ext cx="1981200" cy="1938992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100000">
                <a:srgbClr val="B1011E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 altLang="nb-NO" sz="2400" b="0" dirty="0">
              <a:solidFill>
                <a:schemeClr val="bg2"/>
              </a:solidFill>
              <a:latin typeface="Times New Roman" panose="02020603050405020304" pitchFamily="18" charset="0"/>
            </a:endParaRPr>
          </a:p>
          <a:p>
            <a:pPr eaLnBrk="0" hangingPunct="0">
              <a:spcBef>
                <a:spcPct val="50000"/>
              </a:spcBef>
            </a:pP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Omløps-midler</a:t>
            </a:r>
            <a:endParaRPr lang="en-US" altLang="nb-NO" sz="2400" b="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eaLnBrk="0" hangingPunct="0">
              <a:spcBef>
                <a:spcPct val="50000"/>
              </a:spcBef>
            </a:pPr>
            <a:endParaRPr lang="en-US" altLang="nb-NO" sz="2400" b="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4501" name="Text Box 5"/>
          <p:cNvSpPr txBox="1">
            <a:spLocks noChangeArrowheads="1"/>
          </p:cNvSpPr>
          <p:nvPr/>
        </p:nvSpPr>
        <p:spPr bwMode="auto">
          <a:xfrm>
            <a:off x="1676400" y="4343400"/>
            <a:ext cx="1981200" cy="1917700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100000">
                <a:srgbClr val="B1011E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nb-NO" sz="2400" b="0">
                <a:solidFill>
                  <a:schemeClr val="tx1"/>
                </a:solidFill>
                <a:latin typeface="Times New Roman" panose="02020603050405020304" pitchFamily="18" charset="0"/>
              </a:rPr>
              <a:t>Anleggs-</a:t>
            </a:r>
            <a:br>
              <a:rPr lang="en-US" altLang="nb-NO" sz="2400" b="0">
                <a:solidFill>
                  <a:schemeClr val="tx1"/>
                </a:solidFill>
                <a:latin typeface="Times New Roman" panose="02020603050405020304" pitchFamily="18" charset="0"/>
              </a:rPr>
            </a:br>
            <a:r>
              <a:rPr lang="en-US" altLang="nb-NO" sz="2400" b="0">
                <a:solidFill>
                  <a:schemeClr val="tx1"/>
                </a:solidFill>
                <a:latin typeface="Times New Roman" panose="02020603050405020304" pitchFamily="18" charset="0"/>
              </a:rPr>
              <a:t>midler</a:t>
            </a:r>
            <a:br>
              <a:rPr lang="en-US" altLang="nb-NO" sz="2400" b="0">
                <a:solidFill>
                  <a:schemeClr val="tx1"/>
                </a:solidFill>
                <a:latin typeface="Times New Roman" panose="02020603050405020304" pitchFamily="18" charset="0"/>
              </a:rPr>
            </a:br>
            <a:r>
              <a:rPr lang="en-US" altLang="nb-NO" sz="2400" b="0">
                <a:solidFill>
                  <a:schemeClr val="tx1"/>
                </a:solidFill>
                <a:latin typeface="Times New Roman" panose="02020603050405020304" pitchFamily="18" charset="0"/>
              </a:rPr>
              <a:t>1. Faste</a:t>
            </a:r>
            <a:br>
              <a:rPr lang="en-US" altLang="nb-NO" sz="2400" b="0">
                <a:solidFill>
                  <a:schemeClr val="tx1"/>
                </a:solidFill>
                <a:latin typeface="Times New Roman" panose="02020603050405020304" pitchFamily="18" charset="0"/>
              </a:rPr>
            </a:br>
            <a:r>
              <a:rPr lang="en-US" altLang="nb-NO" sz="2400" b="0">
                <a:solidFill>
                  <a:schemeClr val="tx1"/>
                </a:solidFill>
                <a:latin typeface="Times New Roman" panose="02020603050405020304" pitchFamily="18" charset="0"/>
              </a:rPr>
              <a:t>2. Ikke-</a:t>
            </a:r>
            <a:br>
              <a:rPr lang="en-US" altLang="nb-NO" sz="2400" b="0">
                <a:solidFill>
                  <a:schemeClr val="tx1"/>
                </a:solidFill>
                <a:latin typeface="Times New Roman" panose="02020603050405020304" pitchFamily="18" charset="0"/>
              </a:rPr>
            </a:br>
            <a:r>
              <a:rPr lang="en-US" altLang="nb-NO" sz="2400" b="0">
                <a:solidFill>
                  <a:schemeClr val="tx1"/>
                </a:solidFill>
                <a:latin typeface="Times New Roman" panose="02020603050405020304" pitchFamily="18" charset="0"/>
              </a:rPr>
              <a:t>    materielle</a:t>
            </a:r>
            <a:r>
              <a:rPr lang="en-US" altLang="nb-NO" sz="2400" b="0">
                <a:solidFill>
                  <a:schemeClr val="bg2"/>
                </a:solidFill>
                <a:latin typeface="Times New Roman" panose="02020603050405020304" pitchFamily="18" charset="0"/>
              </a:rPr>
              <a:t>            </a:t>
            </a:r>
          </a:p>
        </p:txBody>
      </p:sp>
      <p:sp>
        <p:nvSpPr>
          <p:cNvPr id="234502" name="Text Box 6"/>
          <p:cNvSpPr txBox="1">
            <a:spLocks noChangeArrowheads="1"/>
          </p:cNvSpPr>
          <p:nvPr/>
        </p:nvSpPr>
        <p:spPr bwMode="auto">
          <a:xfrm>
            <a:off x="6934200" y="4495800"/>
            <a:ext cx="1981200" cy="1938992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100000">
                <a:srgbClr val="990000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 altLang="nb-NO" sz="2400" b="0" dirty="0">
              <a:solidFill>
                <a:schemeClr val="bg2"/>
              </a:solidFill>
              <a:latin typeface="Times New Roman" panose="02020603050405020304" pitchFamily="18" charset="0"/>
            </a:endParaRPr>
          </a:p>
          <a:p>
            <a:pPr eaLnBrk="0" hangingPunct="0">
              <a:spcBef>
                <a:spcPct val="50000"/>
              </a:spcBef>
            </a:pP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Egenkaptial</a:t>
            </a:r>
            <a:br>
              <a:rPr lang="en-US" altLang="nb-NO" sz="2400" b="0" dirty="0">
                <a:solidFill>
                  <a:schemeClr val="bg2"/>
                </a:solidFill>
                <a:latin typeface="Calibri" panose="020F0502020204030204" pitchFamily="34" charset="0"/>
              </a:rPr>
            </a:br>
            <a:endParaRPr lang="en-US" altLang="nb-NO" sz="2400" b="0" dirty="0">
              <a:solidFill>
                <a:schemeClr val="bg2"/>
              </a:solidFill>
              <a:latin typeface="Calibri" panose="020F0502020204030204" pitchFamily="34" charset="0"/>
            </a:endParaRPr>
          </a:p>
          <a:p>
            <a:pPr eaLnBrk="0" hangingPunct="0">
              <a:spcBef>
                <a:spcPct val="50000"/>
              </a:spcBef>
            </a:pPr>
            <a:endParaRPr lang="en-US" altLang="nb-NO" sz="2400" b="0" dirty="0">
              <a:solidFill>
                <a:schemeClr val="bg2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4503" name="Text Box 7"/>
          <p:cNvSpPr txBox="1">
            <a:spLocks noChangeArrowheads="1"/>
          </p:cNvSpPr>
          <p:nvPr/>
        </p:nvSpPr>
        <p:spPr bwMode="auto">
          <a:xfrm>
            <a:off x="6934200" y="1905000"/>
            <a:ext cx="1981200" cy="461665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100000">
                <a:srgbClr val="990000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Korsiktig</a:t>
            </a:r>
            <a: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gjeld</a:t>
            </a:r>
            <a:endParaRPr lang="en-US" altLang="nb-NO" sz="24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34504" name="Text Box 8"/>
          <p:cNvSpPr txBox="1">
            <a:spLocks noChangeArrowheads="1"/>
          </p:cNvSpPr>
          <p:nvPr/>
        </p:nvSpPr>
        <p:spPr bwMode="auto">
          <a:xfrm>
            <a:off x="6934200" y="2895600"/>
            <a:ext cx="1981200" cy="1384995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100000">
                <a:srgbClr val="990000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Langsiktig</a:t>
            </a:r>
            <a: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gjeld</a:t>
            </a:r>
            <a:endParaRPr lang="en-US" altLang="nb-NO" sz="2400" b="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eaLnBrk="0" hangingPunct="0">
              <a:spcBef>
                <a:spcPct val="50000"/>
              </a:spcBef>
            </a:pPr>
            <a:endParaRPr lang="en-US" altLang="nb-NO" sz="2400" b="0" dirty="0">
              <a:solidFill>
                <a:schemeClr val="bg2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4505" name="Text Box 9"/>
          <p:cNvSpPr txBox="1">
            <a:spLocks noChangeArrowheads="1"/>
          </p:cNvSpPr>
          <p:nvPr/>
        </p:nvSpPr>
        <p:spPr bwMode="auto">
          <a:xfrm>
            <a:off x="3886200" y="4327525"/>
            <a:ext cx="2438400" cy="180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1" algn="l" eaLnBrk="0" hangingPunct="0">
              <a:lnSpc>
                <a:spcPct val="90000"/>
              </a:lnSpc>
              <a:spcBef>
                <a:spcPct val="20000"/>
              </a:spcBef>
              <a:buSzPct val="70000"/>
              <a:buFont typeface="Symbol" panose="05050102010706020507" pitchFamily="18" charset="2"/>
              <a:buNone/>
            </a:pPr>
            <a:r>
              <a:rPr lang="en-US" altLang="nb-NO" sz="25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Hvilke</a:t>
            </a:r>
            <a:r>
              <a:rPr lang="en-US" altLang="nb-NO" sz="2500" b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nb-NO" sz="25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langsiktige</a:t>
            </a:r>
            <a:r>
              <a:rPr lang="en-US" altLang="nb-NO" sz="2500" b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nb-NO" sz="25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investeringer</a:t>
            </a:r>
            <a:r>
              <a:rPr lang="en-US" altLang="nb-NO" sz="2500" b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nb-NO" sz="25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bør</a:t>
            </a:r>
            <a:r>
              <a:rPr lang="en-US" altLang="nb-NO" sz="2500" b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nb-NO" sz="25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bedriften</a:t>
            </a:r>
            <a:r>
              <a:rPr lang="en-US" altLang="nb-NO" sz="2500" b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nb-NO" sz="25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foreta</a:t>
            </a:r>
            <a:r>
              <a:rPr lang="en-US" altLang="nb-NO" sz="2500" b="0" dirty="0">
                <a:solidFill>
                  <a:schemeClr val="tx1"/>
                </a:solidFill>
                <a:latin typeface="Times New Roman" panose="02020603050405020304" pitchFamily="18" charset="0"/>
              </a:rPr>
              <a:t>?</a:t>
            </a:r>
          </a:p>
        </p:txBody>
      </p:sp>
      <p:sp>
        <p:nvSpPr>
          <p:cNvPr id="234506" name="AutoShape 10"/>
          <p:cNvSpPr>
            <a:spLocks/>
          </p:cNvSpPr>
          <p:nvPr/>
        </p:nvSpPr>
        <p:spPr bwMode="auto">
          <a:xfrm flipH="1">
            <a:off x="3733800" y="4343400"/>
            <a:ext cx="438150" cy="2057400"/>
          </a:xfrm>
          <a:prstGeom prst="leftBrace">
            <a:avLst>
              <a:gd name="adj1" fmla="val 39130"/>
              <a:gd name="adj2" fmla="val 50000"/>
            </a:avLst>
          </a:prstGeom>
          <a:noFill/>
          <a:ln w="38100">
            <a:solidFill>
              <a:srgbClr val="CC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234507" name="Text Box 11"/>
          <p:cNvSpPr txBox="1">
            <a:spLocks noChangeArrowheads="1"/>
          </p:cNvSpPr>
          <p:nvPr/>
        </p:nvSpPr>
        <p:spPr bwMode="auto">
          <a:xfrm>
            <a:off x="1295400" y="1179513"/>
            <a:ext cx="7848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nb-NO" sz="28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Investeringsbeslutningen</a:t>
            </a:r>
            <a:endParaRPr lang="en-US" altLang="nb-NO" sz="2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6813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4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4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4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4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4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4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4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4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4505" grpId="0" autoUpdateAnimBg="0"/>
      <p:bldP spid="234506" grpId="0" animBg="1"/>
      <p:bldP spid="234507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188913"/>
            <a:ext cx="8077200" cy="762000"/>
          </a:xfrm>
        </p:spPr>
        <p:txBody>
          <a:bodyPr/>
          <a:lstStyle/>
          <a:p>
            <a:r>
              <a:rPr lang="nb-NO" altLang="nb-NO" sz="3600" dirty="0">
                <a:latin typeface="Calibri" panose="020F0502020204030204" pitchFamily="34" charset="0"/>
              </a:rPr>
              <a:t>Balansemodellen</a:t>
            </a:r>
          </a:p>
        </p:txBody>
      </p:sp>
      <p:sp>
        <p:nvSpPr>
          <p:cNvPr id="227349" name="Text Box 21"/>
          <p:cNvSpPr txBox="1">
            <a:spLocks noChangeArrowheads="1"/>
          </p:cNvSpPr>
          <p:nvPr/>
        </p:nvSpPr>
        <p:spPr bwMode="auto">
          <a:xfrm>
            <a:off x="3657600" y="3386138"/>
            <a:ext cx="2438400" cy="1997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nb-NO" sz="25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Hvordan</a:t>
            </a:r>
            <a:r>
              <a:rPr lang="en-US" altLang="nb-NO" sz="2500" b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nb-NO" sz="25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kan</a:t>
            </a:r>
            <a:r>
              <a:rPr lang="en-US" altLang="nb-NO" sz="2500" b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nb-NO" sz="25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bedriften</a:t>
            </a:r>
            <a:r>
              <a:rPr lang="en-US" altLang="nb-NO" sz="2500" b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nb-NO" sz="25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skaffe</a:t>
            </a:r>
            <a:r>
              <a:rPr lang="en-US" altLang="nb-NO" sz="2500" b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nb-NO" sz="25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penger</a:t>
            </a:r>
            <a:r>
              <a:rPr lang="en-US" altLang="nb-NO" sz="2500" b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nb-NO" sz="25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til</a:t>
            </a:r>
            <a:r>
              <a:rPr lang="en-US" altLang="nb-NO" sz="2500" b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nb-NO" sz="25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nødvendige</a:t>
            </a:r>
            <a:r>
              <a:rPr lang="en-US" altLang="nb-NO" sz="2500" b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nb-NO" sz="25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investeringer</a:t>
            </a:r>
            <a:r>
              <a:rPr lang="en-US" altLang="nb-NO" sz="2500" b="0" dirty="0">
                <a:solidFill>
                  <a:schemeClr val="tx1"/>
                </a:solidFill>
                <a:latin typeface="Calibri" panose="020F0502020204030204" pitchFamily="34" charset="0"/>
              </a:rPr>
              <a:t>?</a:t>
            </a:r>
          </a:p>
        </p:txBody>
      </p:sp>
      <p:sp>
        <p:nvSpPr>
          <p:cNvPr id="227350" name="AutoShape 22"/>
          <p:cNvSpPr>
            <a:spLocks/>
          </p:cNvSpPr>
          <p:nvPr/>
        </p:nvSpPr>
        <p:spPr bwMode="auto">
          <a:xfrm>
            <a:off x="5943600" y="1981200"/>
            <a:ext cx="762000" cy="4419600"/>
          </a:xfrm>
          <a:prstGeom prst="leftBrace">
            <a:avLst>
              <a:gd name="adj1" fmla="val 48333"/>
              <a:gd name="adj2" fmla="val 50000"/>
            </a:avLst>
          </a:prstGeom>
          <a:noFill/>
          <a:ln w="38100">
            <a:solidFill>
              <a:srgbClr val="CC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227351" name="Text Box 23"/>
          <p:cNvSpPr txBox="1">
            <a:spLocks noChangeArrowheads="1"/>
          </p:cNvSpPr>
          <p:nvPr/>
        </p:nvSpPr>
        <p:spPr bwMode="auto">
          <a:xfrm>
            <a:off x="1295400" y="1252538"/>
            <a:ext cx="7848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nb-NO" sz="28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Beslutning</a:t>
            </a:r>
            <a:r>
              <a:rPr lang="en-US" altLang="nb-NO" sz="2800" b="0" dirty="0">
                <a:solidFill>
                  <a:schemeClr val="tx1"/>
                </a:solidFill>
                <a:latin typeface="Calibri" panose="020F0502020204030204" pitchFamily="34" charset="0"/>
              </a:rPr>
              <a:t> om </a:t>
            </a:r>
            <a:r>
              <a:rPr lang="en-US" altLang="nb-NO" sz="28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kapitalstruktur</a:t>
            </a:r>
            <a:endParaRPr lang="en-US" altLang="nb-NO" sz="2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27352" name="Text Box 24"/>
          <p:cNvSpPr txBox="1">
            <a:spLocks noChangeArrowheads="1"/>
          </p:cNvSpPr>
          <p:nvPr/>
        </p:nvSpPr>
        <p:spPr bwMode="auto">
          <a:xfrm>
            <a:off x="1676400" y="1968500"/>
            <a:ext cx="1981200" cy="1754326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100000">
                <a:srgbClr val="B1011E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 altLang="nb-NO" sz="2400" b="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eaLnBrk="0" hangingPunct="0">
              <a:spcBef>
                <a:spcPct val="50000"/>
              </a:spcBef>
            </a:pP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Omløpsmidler</a:t>
            </a:r>
            <a:b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br>
              <a:rPr lang="en-US" altLang="nb-NO" sz="2400" b="0" dirty="0">
                <a:solidFill>
                  <a:schemeClr val="tx1"/>
                </a:solidFill>
                <a:latin typeface="Times New Roman" panose="02020603050405020304" pitchFamily="18" charset="0"/>
              </a:rPr>
            </a:br>
            <a:endParaRPr lang="en-US" altLang="nb-NO" sz="2400" b="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7353" name="Text Box 25"/>
          <p:cNvSpPr txBox="1">
            <a:spLocks noChangeArrowheads="1"/>
          </p:cNvSpPr>
          <p:nvPr/>
        </p:nvSpPr>
        <p:spPr bwMode="auto">
          <a:xfrm>
            <a:off x="1676400" y="4391025"/>
            <a:ext cx="1981200" cy="1938992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100000">
                <a:srgbClr val="B1011E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Anleggs</a:t>
            </a:r>
            <a: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  <a:t>-</a:t>
            </a:r>
            <a:b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midler</a:t>
            </a:r>
            <a:b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  <a:t>1. </a:t>
            </a: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Faste</a:t>
            </a:r>
            <a:b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  <a:t>2. </a:t>
            </a: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Ikke</a:t>
            </a:r>
            <a: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  <a:t>-</a:t>
            </a:r>
            <a:b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  <a:t>    </a:t>
            </a: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materielle</a:t>
            </a:r>
            <a:endParaRPr lang="en-US" altLang="nb-NO" sz="24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27354" name="Text Box 26"/>
          <p:cNvSpPr txBox="1">
            <a:spLocks noChangeArrowheads="1"/>
          </p:cNvSpPr>
          <p:nvPr/>
        </p:nvSpPr>
        <p:spPr bwMode="auto">
          <a:xfrm>
            <a:off x="6934200" y="4495800"/>
            <a:ext cx="1981200" cy="1938992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100000">
                <a:srgbClr val="990000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 altLang="nb-NO" sz="2400" b="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eaLnBrk="0" hangingPunct="0">
              <a:spcBef>
                <a:spcPct val="50000"/>
              </a:spcBef>
            </a:pP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Egenkapital</a:t>
            </a:r>
            <a:b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endParaRPr lang="en-US" altLang="nb-NO" sz="2400" b="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eaLnBrk="0" hangingPunct="0">
              <a:spcBef>
                <a:spcPct val="50000"/>
              </a:spcBef>
            </a:pPr>
            <a:endParaRPr lang="en-US" altLang="nb-NO" sz="2400" b="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7355" name="Text Box 27"/>
          <p:cNvSpPr txBox="1">
            <a:spLocks noChangeArrowheads="1"/>
          </p:cNvSpPr>
          <p:nvPr/>
        </p:nvSpPr>
        <p:spPr bwMode="auto">
          <a:xfrm>
            <a:off x="6934200" y="1905000"/>
            <a:ext cx="1981200" cy="830997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100000">
                <a:srgbClr val="990000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Kortsiktig</a:t>
            </a:r>
            <a:b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gjeld</a:t>
            </a:r>
            <a:endParaRPr lang="en-US" altLang="nb-NO" sz="24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27356" name="Text Box 28"/>
          <p:cNvSpPr txBox="1">
            <a:spLocks noChangeArrowheads="1"/>
          </p:cNvSpPr>
          <p:nvPr/>
        </p:nvSpPr>
        <p:spPr bwMode="auto">
          <a:xfrm>
            <a:off x="6934200" y="2895600"/>
            <a:ext cx="1981200" cy="1384995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100000">
                <a:srgbClr val="990000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Langsiktig</a:t>
            </a:r>
            <a:b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gjeld</a:t>
            </a:r>
            <a:endParaRPr lang="en-US" altLang="nb-NO" sz="2400" b="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eaLnBrk="0" hangingPunct="0">
              <a:spcBef>
                <a:spcPct val="50000"/>
              </a:spcBef>
            </a:pPr>
            <a:endParaRPr lang="en-US" altLang="nb-NO" sz="2400" b="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5653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7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7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7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7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7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7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73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73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349" grpId="0" autoUpdateAnimBg="0"/>
      <p:bldP spid="227350" grpId="0" animBg="1"/>
      <p:bldP spid="227351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188913"/>
            <a:ext cx="8077200" cy="762000"/>
          </a:xfrm>
        </p:spPr>
        <p:txBody>
          <a:bodyPr/>
          <a:lstStyle/>
          <a:p>
            <a:r>
              <a:rPr lang="nb-NO" altLang="nb-NO" sz="3600" dirty="0">
                <a:latin typeface="Calibri" panose="020F0502020204030204" pitchFamily="34" charset="0"/>
              </a:rPr>
              <a:t>Balansemodellen</a:t>
            </a:r>
          </a:p>
        </p:txBody>
      </p:sp>
      <p:sp>
        <p:nvSpPr>
          <p:cNvPr id="229381" name="AutoShape 5"/>
          <p:cNvSpPr>
            <a:spLocks noChangeArrowheads="1"/>
          </p:cNvSpPr>
          <p:nvPr/>
        </p:nvSpPr>
        <p:spPr bwMode="auto">
          <a:xfrm>
            <a:off x="4267200" y="2673350"/>
            <a:ext cx="1752600" cy="1143000"/>
          </a:xfrm>
          <a:prstGeom prst="upDownArrow">
            <a:avLst>
              <a:gd name="adj1" fmla="val 50000"/>
              <a:gd name="adj2" fmla="val 20000"/>
            </a:avLst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229382" name="Line 6"/>
          <p:cNvSpPr>
            <a:spLocks noChangeShapeType="1"/>
          </p:cNvSpPr>
          <p:nvPr/>
        </p:nvSpPr>
        <p:spPr bwMode="auto">
          <a:xfrm>
            <a:off x="5162550" y="2673350"/>
            <a:ext cx="1847850" cy="0"/>
          </a:xfrm>
          <a:prstGeom prst="line">
            <a:avLst/>
          </a:prstGeom>
          <a:noFill/>
          <a:ln w="38100">
            <a:solidFill>
              <a:srgbClr val="CC0000"/>
            </a:solidFill>
            <a:prstDash val="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229383" name="Line 7"/>
          <p:cNvSpPr>
            <a:spLocks noChangeShapeType="1"/>
          </p:cNvSpPr>
          <p:nvPr/>
        </p:nvSpPr>
        <p:spPr bwMode="auto">
          <a:xfrm>
            <a:off x="3657600" y="3816350"/>
            <a:ext cx="1504950" cy="0"/>
          </a:xfrm>
          <a:prstGeom prst="line">
            <a:avLst/>
          </a:prstGeom>
          <a:noFill/>
          <a:ln w="38100">
            <a:solidFill>
              <a:srgbClr val="CC0000"/>
            </a:solidFill>
            <a:prstDash val="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229384" name="Text Box 8"/>
          <p:cNvSpPr txBox="1">
            <a:spLocks noChangeArrowheads="1"/>
          </p:cNvSpPr>
          <p:nvPr/>
        </p:nvSpPr>
        <p:spPr bwMode="auto">
          <a:xfrm>
            <a:off x="3810000" y="4121150"/>
            <a:ext cx="2895600" cy="2377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1" algn="l" eaLnBrk="0" hangingPunct="0">
              <a:lnSpc>
                <a:spcPct val="90000"/>
              </a:lnSpc>
              <a:spcBef>
                <a:spcPct val="20000"/>
              </a:spcBef>
              <a:buSzPct val="70000"/>
              <a:buFont typeface="Symbol" panose="05050102010706020507" pitchFamily="18" charset="2"/>
              <a:buNone/>
            </a:pPr>
            <a:r>
              <a:rPr lang="en-US" altLang="nb-NO" sz="25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Hvor</a:t>
            </a:r>
            <a:r>
              <a:rPr lang="en-US" altLang="nb-NO" sz="2500" b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nb-NO" sz="25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mye</a:t>
            </a:r>
            <a:r>
              <a:rPr lang="en-US" altLang="nb-NO" sz="2500" b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nb-NO" sz="25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omløpsmidler</a:t>
            </a:r>
            <a:r>
              <a:rPr lang="en-US" altLang="nb-NO" sz="2500" b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nb-NO" sz="25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trenger</a:t>
            </a:r>
            <a:r>
              <a:rPr lang="en-US" altLang="nb-NO" sz="2500" b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nb-NO" sz="25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bedriften</a:t>
            </a:r>
            <a:r>
              <a:rPr lang="en-US" altLang="nb-NO" sz="2500" b="0" dirty="0">
                <a:solidFill>
                  <a:schemeClr val="tx1"/>
                </a:solidFill>
                <a:latin typeface="Calibri" panose="020F0502020204030204" pitchFamily="34" charset="0"/>
              </a:rPr>
              <a:t> for å </a:t>
            </a:r>
            <a:r>
              <a:rPr lang="en-US" altLang="nb-NO" sz="25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betale</a:t>
            </a:r>
            <a:r>
              <a:rPr lang="en-US" altLang="nb-NO" sz="2500" b="0" dirty="0">
                <a:solidFill>
                  <a:schemeClr val="tx1"/>
                </a:solidFill>
                <a:latin typeface="Calibri" panose="020F0502020204030204" pitchFamily="34" charset="0"/>
              </a:rPr>
              <a:t> sine </a:t>
            </a:r>
            <a:r>
              <a:rPr lang="en-US" altLang="nb-NO" sz="25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forpliktelser</a:t>
            </a:r>
            <a:r>
              <a:rPr lang="en-US" altLang="nb-NO" sz="2500" b="0" dirty="0">
                <a:solidFill>
                  <a:schemeClr val="tx1"/>
                </a:solidFill>
                <a:latin typeface="Calibri" panose="020F0502020204030204" pitchFamily="34" charset="0"/>
              </a:rPr>
              <a:t>?</a:t>
            </a:r>
          </a:p>
          <a:p>
            <a:pPr algn="l" eaLnBrk="0" hangingPunct="0">
              <a:spcBef>
                <a:spcPct val="50000"/>
              </a:spcBef>
            </a:pPr>
            <a:endParaRPr lang="en-US" altLang="nb-NO" sz="2400" b="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9385" name="Text Box 9"/>
          <p:cNvSpPr txBox="1">
            <a:spLocks noChangeArrowheads="1"/>
          </p:cNvSpPr>
          <p:nvPr/>
        </p:nvSpPr>
        <p:spPr bwMode="auto">
          <a:xfrm>
            <a:off x="1295400" y="1157288"/>
            <a:ext cx="7848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nb-NO" sz="28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Beslutning</a:t>
            </a:r>
            <a:r>
              <a:rPr lang="en-US" altLang="nb-NO" sz="2800" b="0" dirty="0">
                <a:solidFill>
                  <a:schemeClr val="tx1"/>
                </a:solidFill>
                <a:latin typeface="Calibri" panose="020F0502020204030204" pitchFamily="34" charset="0"/>
              </a:rPr>
              <a:t> om </a:t>
            </a:r>
            <a:r>
              <a:rPr lang="en-US" altLang="nb-NO" sz="28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arbeidskapital</a:t>
            </a:r>
            <a:endParaRPr lang="en-US" altLang="nb-NO" sz="2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29386" name="Text Box 10"/>
          <p:cNvSpPr txBox="1">
            <a:spLocks noChangeArrowheads="1"/>
          </p:cNvSpPr>
          <p:nvPr/>
        </p:nvSpPr>
        <p:spPr bwMode="auto">
          <a:xfrm>
            <a:off x="4514850" y="2733675"/>
            <a:ext cx="12763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nb-NO" sz="1800" b="0">
                <a:solidFill>
                  <a:srgbClr val="FF0000"/>
                </a:solidFill>
                <a:latin typeface="Times New Roman" panose="02020603050405020304" pitchFamily="18" charset="0"/>
              </a:rPr>
              <a:t>Netto</a:t>
            </a:r>
            <a:br>
              <a:rPr lang="en-US" altLang="nb-NO" sz="1800" b="0">
                <a:solidFill>
                  <a:srgbClr val="FF0000"/>
                </a:solidFill>
                <a:latin typeface="Times New Roman" panose="02020603050405020304" pitchFamily="18" charset="0"/>
              </a:rPr>
            </a:br>
            <a:r>
              <a:rPr lang="en-US" altLang="nb-NO" sz="1800" b="0">
                <a:solidFill>
                  <a:srgbClr val="FF0000"/>
                </a:solidFill>
                <a:latin typeface="Times New Roman" panose="02020603050405020304" pitchFamily="18" charset="0"/>
              </a:rPr>
              <a:t>arbeids-</a:t>
            </a:r>
            <a:br>
              <a:rPr lang="en-US" altLang="nb-NO" sz="1800" b="0">
                <a:solidFill>
                  <a:srgbClr val="FF0000"/>
                </a:solidFill>
                <a:latin typeface="Times New Roman" panose="02020603050405020304" pitchFamily="18" charset="0"/>
              </a:rPr>
            </a:br>
            <a:r>
              <a:rPr lang="en-US" altLang="nb-NO" sz="1800" b="0">
                <a:solidFill>
                  <a:srgbClr val="FF0000"/>
                </a:solidFill>
                <a:latin typeface="Times New Roman" panose="02020603050405020304" pitchFamily="18" charset="0"/>
              </a:rPr>
              <a:t>kapital</a:t>
            </a:r>
          </a:p>
        </p:txBody>
      </p:sp>
      <p:sp>
        <p:nvSpPr>
          <p:cNvPr id="229387" name="Text Box 11"/>
          <p:cNvSpPr txBox="1">
            <a:spLocks noChangeArrowheads="1"/>
          </p:cNvSpPr>
          <p:nvPr/>
        </p:nvSpPr>
        <p:spPr bwMode="auto">
          <a:xfrm>
            <a:off x="6934200" y="4425950"/>
            <a:ext cx="1981200" cy="1938992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100000">
                <a:srgbClr val="990000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 altLang="nb-NO" sz="2400" b="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eaLnBrk="0" hangingPunct="0">
              <a:spcBef>
                <a:spcPct val="50000"/>
              </a:spcBef>
            </a:pP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Egenkapital</a:t>
            </a:r>
            <a:b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endParaRPr lang="en-US" altLang="nb-NO" sz="2400" b="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eaLnBrk="0" hangingPunct="0">
              <a:spcBef>
                <a:spcPct val="50000"/>
              </a:spcBef>
            </a:pPr>
            <a:endParaRPr lang="en-US" altLang="nb-NO" sz="2400" b="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9388" name="Text Box 12"/>
          <p:cNvSpPr txBox="1">
            <a:spLocks noChangeArrowheads="1"/>
          </p:cNvSpPr>
          <p:nvPr/>
        </p:nvSpPr>
        <p:spPr bwMode="auto">
          <a:xfrm>
            <a:off x="6934200" y="1835150"/>
            <a:ext cx="1981200" cy="830997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100000">
                <a:srgbClr val="990000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Kortsiktig</a:t>
            </a:r>
            <a:b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gjeld</a:t>
            </a:r>
            <a:endParaRPr lang="en-US" altLang="nb-NO" sz="24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29389" name="Text Box 13"/>
          <p:cNvSpPr txBox="1">
            <a:spLocks noChangeArrowheads="1"/>
          </p:cNvSpPr>
          <p:nvPr/>
        </p:nvSpPr>
        <p:spPr bwMode="auto">
          <a:xfrm>
            <a:off x="6934200" y="2825750"/>
            <a:ext cx="1981200" cy="1384995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100000">
                <a:srgbClr val="990000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Langsiktig</a:t>
            </a:r>
            <a:b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gjeld</a:t>
            </a:r>
            <a:endParaRPr lang="en-US" altLang="nb-NO" sz="2400" b="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eaLnBrk="0" hangingPunct="0">
              <a:spcBef>
                <a:spcPct val="50000"/>
              </a:spcBef>
            </a:pPr>
            <a:endParaRPr lang="en-US" altLang="nb-NO" sz="2400" b="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9390" name="Text Box 14"/>
          <p:cNvSpPr txBox="1">
            <a:spLocks noChangeArrowheads="1"/>
          </p:cNvSpPr>
          <p:nvPr/>
        </p:nvSpPr>
        <p:spPr bwMode="auto">
          <a:xfrm>
            <a:off x="1676400" y="1898650"/>
            <a:ext cx="1981200" cy="1938992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100000">
                <a:srgbClr val="B1011E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 altLang="nb-NO" sz="2400" b="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eaLnBrk="0" hangingPunct="0">
              <a:spcBef>
                <a:spcPct val="50000"/>
              </a:spcBef>
            </a:pP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Omløps</a:t>
            </a:r>
            <a: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  <a:t>-</a:t>
            </a:r>
            <a:b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midler</a:t>
            </a:r>
            <a:endParaRPr lang="en-US" altLang="nb-NO" sz="2400" b="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eaLnBrk="0" hangingPunct="0">
              <a:spcBef>
                <a:spcPct val="50000"/>
              </a:spcBef>
            </a:pPr>
            <a:endParaRPr lang="en-US" altLang="nb-NO" sz="24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29391" name="Text Box 15"/>
          <p:cNvSpPr txBox="1">
            <a:spLocks noChangeArrowheads="1"/>
          </p:cNvSpPr>
          <p:nvPr/>
        </p:nvSpPr>
        <p:spPr bwMode="auto">
          <a:xfrm>
            <a:off x="1676400" y="4273550"/>
            <a:ext cx="1981200" cy="1938992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100000">
                <a:srgbClr val="B1011E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Anleggs</a:t>
            </a:r>
            <a: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  <a:t>-</a:t>
            </a:r>
            <a:b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midler</a:t>
            </a:r>
            <a:b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  <a:t>1. </a:t>
            </a: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Faste</a:t>
            </a:r>
            <a:b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  <a:t>2. </a:t>
            </a: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Ikke</a:t>
            </a:r>
            <a: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  <a:t>-</a:t>
            </a:r>
            <a:b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  <a:t>    </a:t>
            </a: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materielle</a:t>
            </a:r>
            <a:endParaRPr lang="en-US" altLang="nb-NO" sz="24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5689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93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93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93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93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93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93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9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229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9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9381" grpId="0" animBg="1"/>
      <p:bldP spid="229382" grpId="0" animBg="1"/>
      <p:bldP spid="229383" grpId="0" animBg="1"/>
      <p:bldP spid="229384" grpId="0" autoUpdateAnimBg="0"/>
      <p:bldP spid="229385" grpId="0" autoUpdateAnimBg="0"/>
      <p:bldP spid="229386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4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dirty="0">
                <a:latin typeface="Calibri" panose="020F0502020204030204" pitchFamily="34" charset="0"/>
              </a:rPr>
              <a:t>Norsk Hydro 2014 (</a:t>
            </a:r>
            <a:r>
              <a:rPr lang="nb-NO" altLang="nb-NO" dirty="0" err="1">
                <a:latin typeface="Calibri" panose="020F0502020204030204" pitchFamily="34" charset="0"/>
              </a:rPr>
              <a:t>mill</a:t>
            </a:r>
            <a:r>
              <a:rPr lang="nb-NO" altLang="nb-NO" dirty="0">
                <a:latin typeface="Calibri" panose="020F0502020204030204" pitchFamily="34" charset="0"/>
              </a:rPr>
              <a:t> kr)</a:t>
            </a:r>
          </a:p>
        </p:txBody>
      </p:sp>
      <p:sp>
        <p:nvSpPr>
          <p:cNvPr id="150536" name="AutoShape 8"/>
          <p:cNvSpPr>
            <a:spLocks/>
          </p:cNvSpPr>
          <p:nvPr/>
        </p:nvSpPr>
        <p:spPr bwMode="auto">
          <a:xfrm>
            <a:off x="6223642" y="1270001"/>
            <a:ext cx="288925" cy="2086991"/>
          </a:xfrm>
          <a:prstGeom prst="rightBrace">
            <a:avLst>
              <a:gd name="adj1" fmla="val 39423"/>
              <a:gd name="adj2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endParaRPr lang="nb-NO"/>
          </a:p>
        </p:txBody>
      </p:sp>
      <p:sp>
        <p:nvSpPr>
          <p:cNvPr id="150537" name="Rectangle 9"/>
          <p:cNvSpPr>
            <a:spLocks noChangeArrowheads="1"/>
          </p:cNvSpPr>
          <p:nvPr/>
        </p:nvSpPr>
        <p:spPr bwMode="auto">
          <a:xfrm>
            <a:off x="7524750" y="1628775"/>
            <a:ext cx="1150938" cy="1008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endParaRPr lang="nb-NO"/>
          </a:p>
        </p:txBody>
      </p:sp>
      <p:sp>
        <p:nvSpPr>
          <p:cNvPr id="150540" name="AutoShape 12"/>
          <p:cNvSpPr>
            <a:spLocks/>
          </p:cNvSpPr>
          <p:nvPr/>
        </p:nvSpPr>
        <p:spPr bwMode="auto">
          <a:xfrm>
            <a:off x="7092950" y="2924175"/>
            <a:ext cx="215900" cy="1441450"/>
          </a:xfrm>
          <a:prstGeom prst="rightBrace">
            <a:avLst>
              <a:gd name="adj1" fmla="val 55637"/>
              <a:gd name="adj2" fmla="val 5000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endParaRPr lang="nb-NO"/>
          </a:p>
        </p:txBody>
      </p:sp>
      <p:sp>
        <p:nvSpPr>
          <p:cNvPr id="150541" name="AutoShape 13"/>
          <p:cNvSpPr>
            <a:spLocks/>
          </p:cNvSpPr>
          <p:nvPr/>
        </p:nvSpPr>
        <p:spPr bwMode="auto">
          <a:xfrm>
            <a:off x="6287432" y="4005064"/>
            <a:ext cx="215900" cy="2016224"/>
          </a:xfrm>
          <a:prstGeom prst="rightBrace">
            <a:avLst>
              <a:gd name="adj1" fmla="val 61152"/>
              <a:gd name="adj2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endParaRPr lang="nb-NO"/>
          </a:p>
        </p:txBody>
      </p:sp>
      <p:sp>
        <p:nvSpPr>
          <p:cNvPr id="150542" name="Text Box 14"/>
          <p:cNvSpPr txBox="1">
            <a:spLocks noChangeArrowheads="1"/>
          </p:cNvSpPr>
          <p:nvPr/>
        </p:nvSpPr>
        <p:spPr bwMode="auto">
          <a:xfrm>
            <a:off x="6512566" y="1983284"/>
            <a:ext cx="2163121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nb-NO" altLang="nb-NO" sz="2400" dirty="0">
                <a:latin typeface="Calibri" panose="020F0502020204030204" pitchFamily="34" charset="0"/>
              </a:rPr>
              <a:t>Investeringene</a:t>
            </a:r>
          </a:p>
        </p:txBody>
      </p:sp>
      <p:sp>
        <p:nvSpPr>
          <p:cNvPr id="150543" name="Text Box 15"/>
          <p:cNvSpPr txBox="1">
            <a:spLocks noChangeArrowheads="1"/>
          </p:cNvSpPr>
          <p:nvPr/>
        </p:nvSpPr>
        <p:spPr bwMode="auto">
          <a:xfrm>
            <a:off x="6515028" y="4702901"/>
            <a:ext cx="2299789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nb-NO" altLang="nb-NO" sz="2400" dirty="0">
                <a:latin typeface="Calibri" panose="020F0502020204030204" pitchFamily="34" charset="0"/>
              </a:rPr>
              <a:t>Finansieringen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196752"/>
            <a:ext cx="4644268" cy="240624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2032" y="3848360"/>
            <a:ext cx="4648586" cy="217292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Viktige læringsmål i investering og finansiering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600" dirty="0">
                <a:latin typeface="Calibri" panose="020F0502020204030204" pitchFamily="34" charset="0"/>
              </a:rPr>
              <a:t>Tid er penger. </a:t>
            </a:r>
          </a:p>
          <a:p>
            <a:pPr lvl="1"/>
            <a:r>
              <a:rPr lang="nb-NO" sz="2000" dirty="0">
                <a:latin typeface="Calibri" panose="020F0502020204030204" pitchFamily="34" charset="0"/>
              </a:rPr>
              <a:t>I dette ligger det at en krone i dag er mer verdt enn en krone i framtiden.</a:t>
            </a:r>
          </a:p>
          <a:p>
            <a:r>
              <a:rPr lang="nb-NO" sz="2600" dirty="0">
                <a:latin typeface="Calibri" panose="020F0502020204030204" pitchFamily="34" charset="0"/>
              </a:rPr>
              <a:t>Ikke legg alle eggene i en kurv. </a:t>
            </a:r>
          </a:p>
          <a:p>
            <a:pPr lvl="1"/>
            <a:r>
              <a:rPr lang="nb-NO" sz="2000" dirty="0">
                <a:latin typeface="Calibri" panose="020F0502020204030204" pitchFamily="34" charset="0"/>
              </a:rPr>
              <a:t>Dette har å gjøre med hvordan man kan redusere risiko. Hvis du for eksempel ønsker å plassere penger i aksjemarkedet, bør du spre din plassering på flere selskaper.</a:t>
            </a:r>
          </a:p>
          <a:p>
            <a:r>
              <a:rPr lang="nb-NO" sz="2600" dirty="0">
                <a:latin typeface="Calibri" panose="020F0502020204030204" pitchFamily="34" charset="0"/>
              </a:rPr>
              <a:t>Du kan narre noen mennesker av og til, men ikke alle mennesker hele tiden. </a:t>
            </a:r>
          </a:p>
          <a:p>
            <a:pPr lvl="1"/>
            <a:r>
              <a:rPr lang="nb-NO" sz="2000" dirty="0">
                <a:latin typeface="Calibri" panose="020F0502020204030204" pitchFamily="34" charset="0"/>
              </a:rPr>
              <a:t>Her tenkes det på om finansmarkedet er </a:t>
            </a:r>
            <a:r>
              <a:rPr lang="nb-NO" sz="2000" i="1" dirty="0" err="1">
                <a:latin typeface="Calibri" panose="020F0502020204030204" pitchFamily="34" charset="0"/>
              </a:rPr>
              <a:t>effisient</a:t>
            </a:r>
            <a:r>
              <a:rPr lang="nb-NO" sz="2000" dirty="0">
                <a:latin typeface="Calibri" panose="020F0502020204030204" pitchFamily="34" charset="0"/>
              </a:rPr>
              <a:t>. Et </a:t>
            </a:r>
            <a:r>
              <a:rPr lang="nb-NO" sz="2000" dirty="0" err="1">
                <a:latin typeface="Calibri" panose="020F0502020204030204" pitchFamily="34" charset="0"/>
              </a:rPr>
              <a:t>effisient</a:t>
            </a:r>
            <a:r>
              <a:rPr lang="nb-NO" sz="2000" dirty="0">
                <a:latin typeface="Calibri" panose="020F0502020204030204" pitchFamily="34" charset="0"/>
              </a:rPr>
              <a:t> marked er et marked hvor relevant informasjon kan spres raskt og til lave kostnader, og hvor slik informasjon raskt blir innbakt i prisene på finansielle aktiva, for eksempel aksjer.</a:t>
            </a:r>
          </a:p>
        </p:txBody>
      </p:sp>
    </p:spTree>
    <p:extLst>
      <p:ext uri="{BB962C8B-B14F-4D97-AF65-F5344CB8AC3E}">
        <p14:creationId xmlns:p14="http://schemas.microsoft.com/office/powerpoint/2010/main" val="23857069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115888"/>
            <a:ext cx="8077200" cy="627062"/>
          </a:xfrm>
          <a:noFill/>
          <a:ln/>
        </p:spPr>
        <p:txBody>
          <a:bodyPr lIns="92075" tIns="46038" rIns="92075" bIns="46038" anchor="b"/>
          <a:lstStyle/>
          <a:p>
            <a:r>
              <a:rPr lang="nb-NO" altLang="nb-NO" dirty="0">
                <a:latin typeface="Calibri" panose="020F0502020204030204" pitchFamily="34" charset="0"/>
              </a:rPr>
              <a:t>Investeringsanalyse: mål</a:t>
            </a:r>
            <a:endParaRPr lang="en-US" altLang="nb-NO" dirty="0">
              <a:latin typeface="Calibri" panose="020F0502020204030204" pitchFamily="34" charset="0"/>
            </a:endParaRP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pPr>
              <a:lnSpc>
                <a:spcPct val="96000"/>
              </a:lnSpc>
              <a:spcBef>
                <a:spcPct val="40000"/>
              </a:spcBef>
              <a:spcAft>
                <a:spcPct val="40000"/>
              </a:spcAft>
            </a:pPr>
            <a:r>
              <a:rPr lang="nb-NO" altLang="nb-NO" dirty="0">
                <a:latin typeface="Calibri" panose="020F0502020204030204" pitchFamily="34" charset="0"/>
              </a:rPr>
              <a:t>Målsettingen i investeringsanalysen er å velge ut og investere i eiendeler som </a:t>
            </a:r>
            <a:r>
              <a:rPr lang="nb-NO" altLang="nb-NO" b="1" dirty="0">
                <a:solidFill>
                  <a:srgbClr val="0000FF"/>
                </a:solidFill>
                <a:latin typeface="Calibri" panose="020F0502020204030204" pitchFamily="34" charset="0"/>
              </a:rPr>
              <a:t>maksimerer eiernes formue</a:t>
            </a:r>
            <a:r>
              <a:rPr lang="nb-NO" altLang="nb-NO" dirty="0">
                <a:latin typeface="Calibri" panose="020F0502020204030204" pitchFamily="34" charset="0"/>
              </a:rPr>
              <a:t> (aksjekursen)</a:t>
            </a:r>
          </a:p>
          <a:p>
            <a:pPr>
              <a:lnSpc>
                <a:spcPct val="96000"/>
              </a:lnSpc>
              <a:spcBef>
                <a:spcPct val="40000"/>
              </a:spcBef>
              <a:spcAft>
                <a:spcPct val="40000"/>
              </a:spcAft>
            </a:pPr>
            <a:r>
              <a:rPr lang="nb-NO" altLang="nb-NO" dirty="0">
                <a:latin typeface="Calibri" panose="020F0502020204030204" pitchFamily="34" charset="0"/>
              </a:rPr>
              <a:t>Både forventet </a:t>
            </a:r>
            <a:r>
              <a:rPr lang="nb-NO" altLang="nb-NO" b="1" dirty="0">
                <a:solidFill>
                  <a:srgbClr val="0000FF"/>
                </a:solidFill>
                <a:latin typeface="Calibri" panose="020F0502020204030204" pitchFamily="34" charset="0"/>
              </a:rPr>
              <a:t>avkastning og risiko</a:t>
            </a:r>
            <a:r>
              <a:rPr lang="nb-NO" altLang="nb-NO" dirty="0">
                <a:latin typeface="Calibri" panose="020F0502020204030204" pitchFamily="34" charset="0"/>
              </a:rPr>
              <a:t> i forbindelse med et prosjekt må analyseres</a:t>
            </a:r>
          </a:p>
          <a:p>
            <a:pPr>
              <a:lnSpc>
                <a:spcPct val="90000"/>
              </a:lnSpc>
            </a:pPr>
            <a:r>
              <a:rPr lang="nb-NO" altLang="nb-NO" dirty="0">
                <a:latin typeface="Calibri" panose="020F0502020204030204" pitchFamily="34" charset="0"/>
              </a:rPr>
              <a:t>Vi velger ut prosjekter som er lønnsomme </a:t>
            </a:r>
            <a:r>
              <a:rPr lang="nb-NO" altLang="nb-NO" b="1" dirty="0">
                <a:solidFill>
                  <a:srgbClr val="0000FF"/>
                </a:solidFill>
                <a:latin typeface="Calibri" panose="020F0502020204030204" pitchFamily="34" charset="0"/>
              </a:rPr>
              <a:t>økonomisk</a:t>
            </a:r>
            <a:r>
              <a:rPr lang="nb-NO" altLang="nb-NO" dirty="0">
                <a:latin typeface="Calibri" panose="020F0502020204030204" pitchFamily="34" charset="0"/>
              </a:rPr>
              <a:t>, dvs. prosjekter som forventer å generere større gevinster enn kostnader, hvor kapitalkostnader er inkludert i kostnadene</a:t>
            </a:r>
            <a:endParaRPr lang="en-US" altLang="nb-NO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6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6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19" grpId="0" build="p" bldLvl="2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>
                <a:latin typeface="Calibri" panose="020F0502020204030204" pitchFamily="34" charset="0"/>
              </a:rPr>
              <a:t>Investering og finansiering</a:t>
            </a:r>
          </a:p>
        </p:txBody>
      </p:sp>
      <p:sp>
        <p:nvSpPr>
          <p:cNvPr id="25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dirty="0"/>
              <a:t>I kurset tas følgende opp:</a:t>
            </a:r>
          </a:p>
          <a:p>
            <a:pPr lvl="1" eaLnBrk="1" hangingPunct="1"/>
            <a:r>
              <a:rPr lang="nb-NO" sz="2300" dirty="0"/>
              <a:t>Introduksjon til investering og finansiering</a:t>
            </a:r>
          </a:p>
          <a:p>
            <a:pPr lvl="1" eaLnBrk="1" hangingPunct="1"/>
            <a:r>
              <a:rPr lang="nb-NO" sz="2300" dirty="0"/>
              <a:t>Budsjettering av kontantstrøm</a:t>
            </a:r>
          </a:p>
          <a:p>
            <a:pPr lvl="1" eaLnBrk="1" hangingPunct="1"/>
            <a:r>
              <a:rPr lang="nb-NO" sz="2300" dirty="0"/>
              <a:t>Excel i investeringsanalyse</a:t>
            </a:r>
          </a:p>
          <a:p>
            <a:pPr lvl="1" eaLnBrk="1" hangingPunct="1"/>
            <a:r>
              <a:rPr lang="nb-NO" sz="2300" dirty="0"/>
              <a:t>Renteregning</a:t>
            </a:r>
          </a:p>
          <a:p>
            <a:pPr lvl="1" eaLnBrk="1" hangingPunct="1"/>
            <a:r>
              <a:rPr lang="nb-NO" sz="2300" dirty="0"/>
              <a:t>Lønnsomhetsanalyse </a:t>
            </a:r>
          </a:p>
          <a:p>
            <a:pPr lvl="1" eaLnBrk="1" hangingPunct="1"/>
            <a:r>
              <a:rPr lang="nb-NO" sz="2300" dirty="0"/>
              <a:t>Investering og usikkerhet</a:t>
            </a:r>
          </a:p>
          <a:p>
            <a:pPr lvl="1" eaLnBrk="1" hangingPunct="1"/>
            <a:r>
              <a:rPr lang="nb-NO" sz="2300" dirty="0"/>
              <a:t>Låneformer og lånekostnader</a:t>
            </a:r>
          </a:p>
          <a:p>
            <a:pPr lvl="1" eaLnBrk="1" hangingPunct="1"/>
            <a:r>
              <a:rPr lang="nb-NO" sz="2300" dirty="0"/>
              <a:t>Investering og skatt</a:t>
            </a:r>
          </a:p>
          <a:p>
            <a:pPr lvl="1" eaLnBrk="1" hangingPunct="1"/>
            <a:r>
              <a:rPr lang="nb-NO" sz="2300" dirty="0"/>
              <a:t>Investering og prisstigning</a:t>
            </a:r>
          </a:p>
          <a:p>
            <a:pPr lvl="1" eaLnBrk="1" hangingPunct="1"/>
            <a:r>
              <a:rPr lang="nb-NO" sz="2300" dirty="0"/>
              <a:t>Beregning av avkastningskrav</a:t>
            </a:r>
          </a:p>
          <a:p>
            <a:pPr lvl="1" eaLnBrk="1" hangingPunct="1"/>
            <a:r>
              <a:rPr lang="nb-NO" sz="2300" dirty="0"/>
              <a:t>Finansiell risiko</a:t>
            </a:r>
          </a:p>
        </p:txBody>
      </p:sp>
    </p:spTree>
    <p:extLst>
      <p:ext uri="{BB962C8B-B14F-4D97-AF65-F5344CB8AC3E}">
        <p14:creationId xmlns:p14="http://schemas.microsoft.com/office/powerpoint/2010/main" val="851042060"/>
      </p:ext>
    </p:extLst>
  </p:cSld>
  <p:clrMapOvr>
    <a:masterClrMapping/>
  </p:clrMapOvr>
  <p:transition spd="slow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547664" y="-73025"/>
            <a:ext cx="6985000" cy="1143000"/>
          </a:xfrm>
          <a:noFill/>
          <a:ln/>
        </p:spPr>
        <p:txBody>
          <a:bodyPr lIns="92075" tIns="46038" rIns="92075" bIns="46038"/>
          <a:lstStyle/>
          <a:p>
            <a:r>
              <a:rPr lang="nn-NO" altLang="nb-NO" sz="3500" dirty="0">
                <a:latin typeface="Calibri" panose="020F0502020204030204" pitchFamily="34" charset="0"/>
              </a:rPr>
              <a:t>Finansiell kalkulator er en stor fordel (</a:t>
            </a:r>
            <a:r>
              <a:rPr lang="nn-NO" altLang="nb-NO" sz="3500" dirty="0" err="1">
                <a:latin typeface="Calibri" panose="020F0502020204030204" pitchFamily="34" charset="0"/>
              </a:rPr>
              <a:t>egentlig</a:t>
            </a:r>
            <a:r>
              <a:rPr lang="nn-NO" altLang="nb-NO" sz="3500" dirty="0">
                <a:latin typeface="Calibri" panose="020F0502020204030204" pitchFamily="34" charset="0"/>
              </a:rPr>
              <a:t> nødvendig)</a:t>
            </a:r>
            <a:endParaRPr lang="en-US" altLang="nb-NO" sz="3500" i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546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06488" y="1268413"/>
            <a:ext cx="6010275" cy="3906837"/>
          </a:xfrm>
          <a:noFill/>
          <a:ln/>
        </p:spPr>
        <p:txBody>
          <a:bodyPr lIns="92075" tIns="46038" rIns="92075" bIns="46038"/>
          <a:lstStyle/>
          <a:p>
            <a:pPr>
              <a:buSzPct val="85000"/>
              <a:buFont typeface="Wingdings" panose="05000000000000000000" pitchFamily="2" charset="2"/>
              <a:buChar char="§"/>
            </a:pPr>
            <a:r>
              <a:rPr lang="en-US" altLang="nb-NO" sz="3000" b="1" dirty="0">
                <a:latin typeface="Calibri" panose="020F0502020204030204" pitchFamily="34" charset="0"/>
              </a:rPr>
              <a:t>Hewlett Packard 10B-II +</a:t>
            </a:r>
          </a:p>
          <a:p>
            <a:pPr>
              <a:buSzPct val="85000"/>
              <a:buFont typeface="Wingdings" panose="05000000000000000000" pitchFamily="2" charset="2"/>
              <a:buChar char="§"/>
            </a:pPr>
            <a:r>
              <a:rPr lang="en-US" altLang="nb-NO" sz="3000" b="1">
                <a:latin typeface="Calibri" panose="020F0502020204030204" pitchFamily="34" charset="0"/>
              </a:rPr>
              <a:t>Casio </a:t>
            </a:r>
            <a:r>
              <a:rPr lang="en-US" altLang="nb-NO" sz="3000" b="1" dirty="0">
                <a:latin typeface="Calibri" panose="020F0502020204030204" pitchFamily="34" charset="0"/>
              </a:rPr>
              <a:t>med TVM-</a:t>
            </a:r>
            <a:r>
              <a:rPr lang="en-US" altLang="nb-NO" sz="3000" b="1" dirty="0" err="1">
                <a:latin typeface="Calibri" panose="020F0502020204030204" pitchFamily="34" charset="0"/>
              </a:rPr>
              <a:t>meny</a:t>
            </a:r>
            <a:endParaRPr lang="en-US" altLang="nb-NO" sz="3000" b="1" dirty="0">
              <a:latin typeface="Calibri" panose="020F0502020204030204" pitchFamily="34" charset="0"/>
            </a:endParaRPr>
          </a:p>
        </p:txBody>
      </p:sp>
      <p:pic>
        <p:nvPicPr>
          <p:cNvPr id="154628" name="Picture 4" descr="AG00021_"/>
          <p:cNvPicPr>
            <a:picLocks noGrp="1" noChangeAspect="1" noChangeArrowheads="1" noCrop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84988" y="1289050"/>
            <a:ext cx="2201862" cy="3667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4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4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4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4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627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Anbefalt til HP brukere</a:t>
            </a:r>
          </a:p>
        </p:txBody>
      </p:sp>
      <p:pic>
        <p:nvPicPr>
          <p:cNvPr id="5" name="Online Image Placeholder 4"/>
          <p:cNvPicPr>
            <a:picLocks noGrp="1" noChangeAspect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1052736"/>
            <a:ext cx="4017450" cy="5669068"/>
          </a:xfrm>
        </p:spPr>
      </p:pic>
    </p:spTree>
    <p:extLst>
      <p:ext uri="{BB962C8B-B14F-4D97-AF65-F5344CB8AC3E}">
        <p14:creationId xmlns:p14="http://schemas.microsoft.com/office/powerpoint/2010/main" val="36288652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>
                <a:latin typeface="Calibri" panose="020F0502020204030204" pitchFamily="34" charset="0"/>
              </a:rPr>
              <a:t>Kursmateriell, pensum og eksamen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dirty="0">
                <a:latin typeface="Calibri" panose="020F0502020204030204" pitchFamily="34" charset="0"/>
              </a:rPr>
              <a:t>Kursmateriell - forelesningsnotater, eksamensoppgaver osv. ligger på Fronter</a:t>
            </a:r>
          </a:p>
          <a:p>
            <a:pPr eaLnBrk="1" hangingPunct="1"/>
            <a:r>
              <a:rPr lang="nb-NO" dirty="0">
                <a:latin typeface="Calibri" panose="020F0502020204030204" pitchFamily="34" charset="0"/>
              </a:rPr>
              <a:t>Ivar Bredesen: </a:t>
            </a:r>
            <a:r>
              <a:rPr lang="nb-NO" i="1" dirty="0">
                <a:latin typeface="Calibri" panose="020F0502020204030204" pitchFamily="34" charset="0"/>
              </a:rPr>
              <a:t>Investering og finansiering</a:t>
            </a:r>
            <a:r>
              <a:rPr lang="nb-NO" dirty="0">
                <a:latin typeface="Calibri" panose="020F0502020204030204" pitchFamily="34" charset="0"/>
              </a:rPr>
              <a:t>, 5. utgave, Gyldendal Akademisk, 2015, kapittel </a:t>
            </a:r>
            <a:br>
              <a:rPr lang="nb-NO" dirty="0">
                <a:latin typeface="Calibri" panose="020F0502020204030204" pitchFamily="34" charset="0"/>
              </a:rPr>
            </a:br>
            <a:r>
              <a:rPr lang="nb-NO" dirty="0">
                <a:latin typeface="Calibri" panose="020F0502020204030204" pitchFamily="34" charset="0"/>
              </a:rPr>
              <a:t>1 - 11</a:t>
            </a:r>
          </a:p>
          <a:p>
            <a:pPr eaLnBrk="1" hangingPunct="1"/>
            <a:r>
              <a:rPr lang="nb-NO" dirty="0">
                <a:latin typeface="Calibri" panose="020F0502020204030204" pitchFamily="34" charset="0"/>
              </a:rPr>
              <a:t>Støttelitteratur: </a:t>
            </a:r>
            <a:r>
              <a:rPr lang="nb-NO" i="1" dirty="0">
                <a:latin typeface="Calibri" panose="020F0502020204030204" pitchFamily="34" charset="0"/>
              </a:rPr>
              <a:t>Hjelper til Investering og Finansiering</a:t>
            </a:r>
            <a:r>
              <a:rPr lang="nb-NO" dirty="0">
                <a:latin typeface="Calibri" panose="020F0502020204030204" pitchFamily="34" charset="0"/>
              </a:rPr>
              <a:t>, 5. utgave, Gyldendal Akademisk,  2015</a:t>
            </a:r>
          </a:p>
          <a:p>
            <a:pPr eaLnBrk="1" hangingPunct="1"/>
            <a:r>
              <a:rPr lang="nb-NO" dirty="0">
                <a:latin typeface="Calibri" panose="020F0502020204030204" pitchFamily="34" charset="0"/>
              </a:rPr>
              <a:t>Eksamen, 4 timer, hjelpemidler: formelsamling, rentetabell og kalkulator</a:t>
            </a:r>
          </a:p>
          <a:p>
            <a:pPr lvl="1" eaLnBrk="1" hangingPunct="1"/>
            <a:endParaRPr lang="nb-NO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4886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sz="3600" dirty="0">
                <a:latin typeface="Calibri" panose="020F0502020204030204" pitchFamily="34" charset="0"/>
              </a:rPr>
              <a:t>Hvordan arbeide med faget?</a:t>
            </a:r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altLang="nb-NO" sz="2800" dirty="0">
                <a:latin typeface="Calibri" panose="020F0502020204030204" pitchFamily="34" charset="0"/>
              </a:rPr>
              <a:t>Tilsvarende en idrettsutøver: Tren, tren og atter tren, dvs. les teori, men løs oppgave etter oppgave.</a:t>
            </a:r>
          </a:p>
          <a:p>
            <a:r>
              <a:rPr lang="nb-NO" altLang="nb-NO" sz="2800" dirty="0">
                <a:latin typeface="Calibri" panose="020F0502020204030204" pitchFamily="34" charset="0"/>
              </a:rPr>
              <a:t>Det hjelper deg lite å se på løsninger som gis av foreleser, det eneste som hjelper deg er å gjøre problemløsningen selv.</a:t>
            </a:r>
          </a:p>
          <a:p>
            <a:r>
              <a:rPr lang="nb-NO" altLang="nb-NO" sz="2800" dirty="0">
                <a:latin typeface="Calibri" panose="020F0502020204030204" pitchFamily="34" charset="0"/>
              </a:rPr>
              <a:t>Det er ikke noe alternativ til å bruke en god kalkulator. Kom raskt i gang med bruk av HP (eller en annen finansiell kalkulator)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75" grpId="0" build="p"/>
    </p:bldLst>
  </p:timing>
</p:sld>
</file>

<file path=ppt/theme/theme1.xml><?xml version="1.0" encoding="utf-8"?>
<a:theme xmlns:a="http://schemas.openxmlformats.org/drawingml/2006/main" name="altmal">
  <a:themeElements>
    <a:clrScheme name="altm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tmal">
      <a:majorFont>
        <a:latin typeface="Comic Sans MS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nb-NO" sz="3200" b="1" i="0" u="none" strike="noStrike" cap="none" normalizeH="0" baseline="0" smtClean="0">
            <a:ln>
              <a:noFill/>
            </a:ln>
            <a:solidFill>
              <a:srgbClr val="F4380C"/>
            </a:solidFill>
            <a:effectLst/>
            <a:latin typeface="Comic Sans MS" panose="030F0702030302020204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nb-NO" sz="3200" b="1" i="0" u="none" strike="noStrike" cap="none" normalizeH="0" baseline="0" smtClean="0">
            <a:ln>
              <a:noFill/>
            </a:ln>
            <a:solidFill>
              <a:srgbClr val="F4380C"/>
            </a:solidFill>
            <a:effectLst/>
            <a:latin typeface="Comic Sans MS" panose="030F0702030302020204" pitchFamily="66" charset="0"/>
          </a:defRPr>
        </a:defPPr>
      </a:lstStyle>
    </a:lnDef>
  </a:objectDefaults>
  <a:extraClrSchemeLst>
    <a:extraClrScheme>
      <a:clrScheme name="altm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Egendefinert utforming">
  <a:themeElements>
    <a:clrScheme name="Egendefinert utformin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endefinert utform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nb-NO" sz="3200" b="1" i="0" u="none" strike="noStrike" cap="none" normalizeH="0" baseline="0" smtClean="0">
            <a:ln>
              <a:noFill/>
            </a:ln>
            <a:solidFill>
              <a:srgbClr val="F4380C"/>
            </a:solidFill>
            <a:effectLst/>
            <a:latin typeface="Comic Sans MS" panose="030F0702030302020204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nb-NO" sz="3200" b="1" i="0" u="none" strike="noStrike" cap="none" normalizeH="0" baseline="0" smtClean="0">
            <a:ln>
              <a:noFill/>
            </a:ln>
            <a:solidFill>
              <a:srgbClr val="F4380C"/>
            </a:solidFill>
            <a:effectLst/>
            <a:latin typeface="Comic Sans MS" panose="030F0702030302020204" pitchFamily="66" charset="0"/>
          </a:defRPr>
        </a:defPPr>
      </a:lstStyle>
    </a:lnDef>
  </a:objectDefaults>
  <a:extraClrSchemeLst>
    <a:extraClrScheme>
      <a:clrScheme name="Egendefinert utform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endefinert utformin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endefinert utformin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endefinert utformin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endefinert utformin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endefinert utformin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endefinert utformin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endefinert utformin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endefinert utformin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endefinert utformin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endefinert utformin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endefinert utformin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Kapittel 1ny</Template>
  <TotalTime>573</TotalTime>
  <Words>521</Words>
  <Application>Microsoft Office PowerPoint</Application>
  <PresentationFormat>Skjermfremvisning (4:3)</PresentationFormat>
  <Paragraphs>103</Paragraphs>
  <Slides>15</Slides>
  <Notes>3</Notes>
  <HiddenSlides>0</HiddenSlides>
  <MMClips>0</MMClips>
  <ScaleCrop>false</ScaleCrop>
  <HeadingPairs>
    <vt:vector size="6" baseType="variant">
      <vt:variant>
        <vt:lpstr>Brukte skrifter</vt:lpstr>
      </vt:variant>
      <vt:variant>
        <vt:i4>8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15</vt:i4>
      </vt:variant>
    </vt:vector>
  </HeadingPairs>
  <TitlesOfParts>
    <vt:vector size="25" baseType="lpstr">
      <vt:lpstr>Arial</vt:lpstr>
      <vt:lpstr>Calibri</vt:lpstr>
      <vt:lpstr>Comic Sans MS</vt:lpstr>
      <vt:lpstr>Symbol</vt:lpstr>
      <vt:lpstr>Tahoma</vt:lpstr>
      <vt:lpstr>Times</vt:lpstr>
      <vt:lpstr>Times New Roman</vt:lpstr>
      <vt:lpstr>Wingdings</vt:lpstr>
      <vt:lpstr>altmal</vt:lpstr>
      <vt:lpstr>Egendefinert utforming</vt:lpstr>
      <vt:lpstr>Investering og finansiering INEC 1800</vt:lpstr>
      <vt:lpstr>Hva er investering og finansiering?</vt:lpstr>
      <vt:lpstr>Hva er investering og finansiering</vt:lpstr>
      <vt:lpstr>Balansemodellen</vt:lpstr>
      <vt:lpstr>Balansemodellen</vt:lpstr>
      <vt:lpstr>Balansemodellen</vt:lpstr>
      <vt:lpstr>Balansemodellen</vt:lpstr>
      <vt:lpstr>Norsk Hydro 2014 (mill kr)</vt:lpstr>
      <vt:lpstr>Viktige læringsmål i investering og finansiering</vt:lpstr>
      <vt:lpstr>Investeringsanalyse: mål</vt:lpstr>
      <vt:lpstr>Investering og finansiering</vt:lpstr>
      <vt:lpstr>Finansiell kalkulator er en stor fordel (egentlig nødvendig)</vt:lpstr>
      <vt:lpstr>Anbefalt til HP brukere</vt:lpstr>
      <vt:lpstr>Kursmateriell, pensum og eksamen</vt:lpstr>
      <vt:lpstr>Hvordan arbeide med faget?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Investeringsanalyse</dc:title>
  <dc:creator>Ivar Bredesen</dc:creator>
  <cp:lastModifiedBy>Ivar Bredesen</cp:lastModifiedBy>
  <cp:revision>148</cp:revision>
  <cp:lastPrinted>2000-09-08T08:03:17Z</cp:lastPrinted>
  <dcterms:created xsi:type="dcterms:W3CDTF">1999-10-24T16:44:35Z</dcterms:created>
  <dcterms:modified xsi:type="dcterms:W3CDTF">2017-10-15T13:06:50Z</dcterms:modified>
</cp:coreProperties>
</file>