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2" r:id="rId2"/>
  </p:sldMasterIdLst>
  <p:notesMasterIdLst>
    <p:notesMasterId r:id="rId29"/>
  </p:notesMasterIdLst>
  <p:handoutMasterIdLst>
    <p:handoutMasterId r:id="rId30"/>
  </p:handoutMasterIdLst>
  <p:sldIdLst>
    <p:sldId id="276" r:id="rId3"/>
    <p:sldId id="277" r:id="rId4"/>
    <p:sldId id="274" r:id="rId5"/>
    <p:sldId id="268" r:id="rId6"/>
    <p:sldId id="263" r:id="rId7"/>
    <p:sldId id="258" r:id="rId8"/>
    <p:sldId id="278" r:id="rId9"/>
    <p:sldId id="296" r:id="rId10"/>
    <p:sldId id="295" r:id="rId11"/>
    <p:sldId id="293" r:id="rId12"/>
    <p:sldId id="288" r:id="rId13"/>
    <p:sldId id="279" r:id="rId14"/>
    <p:sldId id="264" r:id="rId15"/>
    <p:sldId id="269" r:id="rId16"/>
    <p:sldId id="280" r:id="rId17"/>
    <p:sldId id="281" r:id="rId18"/>
    <p:sldId id="265" r:id="rId19"/>
    <p:sldId id="270" r:id="rId20"/>
    <p:sldId id="282" r:id="rId21"/>
    <p:sldId id="266" r:id="rId22"/>
    <p:sldId id="283" r:id="rId23"/>
    <p:sldId id="284" r:id="rId24"/>
    <p:sldId id="275" r:id="rId25"/>
    <p:sldId id="272" r:id="rId26"/>
    <p:sldId id="285" r:id="rId27"/>
    <p:sldId id="287" r:id="rId28"/>
  </p:sldIdLst>
  <p:sldSz cx="9144000" cy="6858000" type="screen4x3"/>
  <p:notesSz cx="6797675" cy="9926638"/>
  <p:defaultTextStyle>
    <a:defPPr>
      <a:defRPr lang="nb-NO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F4380C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0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FF145BA7-3399-436D-BEA6-1FCE2C9A59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89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AC6CA095-A5D6-4664-A52C-82A8E249696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951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07380448-2EC6-4A6A-B66B-2E12F38F4A3D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5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6911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E659B092-5125-4E8C-9AE2-7DAA689E5BD0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6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721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46DF867-C517-4D79-8F4F-092916092AE5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13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26039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E688764A-F02D-4BB3-82B1-323C5527A37F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17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4072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17958238-1BBB-4A23-8A82-C9A118EF388D}" type="slidenum">
              <a:rPr lang="nb-NO" sz="1200" b="0">
                <a:solidFill>
                  <a:schemeClr val="tx1"/>
                </a:solidFill>
                <a:latin typeface="Tahoma" pitchFamily="34" charset="0"/>
              </a:rPr>
              <a:pPr eaLnBrk="1" hangingPunct="1"/>
              <a:t>20</a:t>
            </a:fld>
            <a:endParaRPr lang="nb-NO" sz="1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603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75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9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8407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5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5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08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705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12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5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18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18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6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1334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77601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66800" y="1133475"/>
            <a:ext cx="8077200" cy="550068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78272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1334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133475"/>
            <a:ext cx="3962400" cy="550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3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27C85-AFB8-40CA-800B-E00767ECF2A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549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AA682-F421-43B0-BCF4-BA67EAA5176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712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E3E8E-0738-4BB0-87D2-74023618CD3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11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5172-27C8-40A4-9412-7C1EBD7BBB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262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B57C-18AE-40A9-B221-55C628D7405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88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9F88C-E8D6-4EFA-9D87-D1BED6EDF04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251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5B328-4F7C-43ED-AD48-A8D4C763D9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210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28CE-5A6C-4C1D-83C2-CDD29BC9DB2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88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642F5-1982-4037-94A7-5C60DF6648D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503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36EAC-958B-4321-A33E-254E39DA59A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122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0FDDC-80B2-4810-AA27-72C4FDDDBF8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097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33475"/>
            <a:ext cx="80772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1"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4380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Times" pitchFamily="18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nb-NO"/>
              <a:t>Kapittel 4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9B8A7E9-41E2-44E5-AD85-6775285AD1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3.xls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4.xls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Kapittel 3: Renteregning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I faget er det nødvendig å beherske elementær renteregning, selv om vi i praksis vil bruke kalkulator</a:t>
            </a:r>
          </a:p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I noen sammenhenger kan det være aktuelt å bruke rentetabeller – det er 5 av dem bakerst i boka</a:t>
            </a:r>
          </a:p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I kapittel 3 tas følgende renteregningsteknikker opp: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Sluttverdi av ett enkelt beløp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Nåverdi av ett enkelt beløp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Sluttverdi og nåverdi av flere like og ulike beløp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Nåverdi av endelig og uendelig rekke</a:t>
            </a:r>
          </a:p>
          <a:p>
            <a:pPr lvl="1" eaLnBrk="1" hangingPunct="1"/>
            <a:r>
              <a:rPr lang="nb-NO" sz="2600" dirty="0" smtClean="0">
                <a:latin typeface="Calibri" panose="020F0502020204030204" pitchFamily="34" charset="0"/>
              </a:rPr>
              <a:t>Renter og avdrag på annuitetslån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og </a:t>
            </a:r>
            <a:r>
              <a:rPr lang="nb-NO" dirty="0" err="1" smtClean="0">
                <a:latin typeface="Calibri" panose="020F0502020204030204" pitchFamily="34" charset="0"/>
              </a:rPr>
              <a:t>rentesrente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Kr 100 settes i banken til 5 % rente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Disponibelt etter ett år 100 • 1,05 = 105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Disponibelt etter to år: 100 • 1,05 • 1,05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= 100 • 1,05</a:t>
            </a:r>
            <a:r>
              <a:rPr lang="nb-NO" sz="2800" baseline="30000" dirty="0" smtClean="0">
                <a:latin typeface="Calibri" panose="020F0502020204030204" pitchFamily="34" charset="0"/>
              </a:rPr>
              <a:t>2</a:t>
            </a:r>
            <a:r>
              <a:rPr lang="nb-NO" sz="2800" dirty="0" smtClean="0">
                <a:latin typeface="Calibri" panose="020F0502020204030204" pitchFamily="34" charset="0"/>
              </a:rPr>
              <a:t> = 110,25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Generelt kan vi finne sluttverdi (FV = </a:t>
            </a:r>
            <a:r>
              <a:rPr lang="nb-NO" sz="2800" dirty="0" err="1" smtClean="0">
                <a:latin typeface="Calibri" panose="020F0502020204030204" pitchFamily="34" charset="0"/>
              </a:rPr>
              <a:t>Future</a:t>
            </a:r>
            <a:r>
              <a:rPr lang="nb-NO" sz="2800" dirty="0" smtClean="0">
                <a:latin typeface="Calibri" panose="020F0502020204030204" pitchFamily="34" charset="0"/>
              </a:rPr>
              <a:t> Value) slik:</a:t>
            </a:r>
          </a:p>
          <a:p>
            <a:pPr eaLnBrk="1" hangingPunct="1"/>
            <a:r>
              <a:rPr lang="nb-NO" sz="2800" dirty="0" err="1" smtClean="0">
                <a:latin typeface="Calibri" panose="020F0502020204030204" pitchFamily="34" charset="0"/>
              </a:rPr>
              <a:t>FV</a:t>
            </a:r>
            <a:r>
              <a:rPr lang="nb-NO" sz="2800" baseline="-25000" dirty="0" err="1" smtClean="0">
                <a:latin typeface="Calibri" panose="020F0502020204030204" pitchFamily="34" charset="0"/>
              </a:rPr>
              <a:t>n</a:t>
            </a:r>
            <a:r>
              <a:rPr lang="nb-NO" sz="2800" dirty="0" smtClean="0">
                <a:latin typeface="Calibri" panose="020F0502020204030204" pitchFamily="34" charset="0"/>
              </a:rPr>
              <a:t> = CF</a:t>
            </a:r>
            <a:r>
              <a:rPr lang="nb-NO" sz="2800" baseline="-25000" dirty="0" smtClean="0">
                <a:latin typeface="Calibri" panose="020F0502020204030204" pitchFamily="34" charset="0"/>
              </a:rPr>
              <a:t>0</a:t>
            </a:r>
            <a:r>
              <a:rPr lang="nb-NO" sz="2800" dirty="0" smtClean="0">
                <a:latin typeface="Calibri" panose="020F0502020204030204" pitchFamily="34" charset="0"/>
              </a:rPr>
              <a:t> • (1 + i)</a:t>
            </a:r>
            <a:r>
              <a:rPr lang="nb-NO" sz="2800" baseline="30000" dirty="0" smtClean="0">
                <a:latin typeface="Calibri" panose="020F0502020204030204" pitchFamily="34" charset="0"/>
              </a:rPr>
              <a:t>n</a:t>
            </a:r>
            <a:r>
              <a:rPr lang="nb-NO" sz="2800" b="1" dirty="0" smtClean="0">
                <a:latin typeface="Calibri" panose="020F0502020204030204" pitchFamily="34" charset="0"/>
              </a:rPr>
              <a:t> </a:t>
            </a:r>
            <a:endParaRPr lang="nb-NO" sz="2800" dirty="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>
                <a:latin typeface="Calibri" panose="020F0502020204030204" pitchFamily="34" charset="0"/>
              </a:rPr>
              <a:t>Rente og </a:t>
            </a:r>
            <a:r>
              <a:rPr lang="nb-NO" sz="3600" dirty="0" err="1" smtClean="0">
                <a:latin typeface="Calibri" panose="020F0502020204030204" pitchFamily="34" charset="0"/>
              </a:rPr>
              <a:t>rentesrente</a:t>
            </a:r>
            <a:endParaRPr lang="nb-NO" sz="3600" dirty="0" smtClean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0768"/>
            <a:ext cx="7583850" cy="2009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av 1 krone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0 %, 5 %, 10 % og 15 % 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41987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739194480"/>
              </p:ext>
            </p:extLst>
          </p:nvPr>
        </p:nvGraphicFramePr>
        <p:xfrm>
          <a:off x="886298" y="1268760"/>
          <a:ext cx="82296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298" y="1268760"/>
                        <a:ext cx="8229600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987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av ett enkelt beløp – rentetabell 1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59631" y="3574256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100 • 1,05 = 105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331640" y="4293096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100 • R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1,5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100 • 1,05 = 105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546841"/>
              </p:ext>
            </p:extLst>
          </p:nvPr>
        </p:nvGraphicFramePr>
        <p:xfrm>
          <a:off x="1259631" y="1412776"/>
          <a:ext cx="7255955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1" y="1412776"/>
                        <a:ext cx="7255955" cy="1728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utoUpdateAnimBg="0"/>
      <p:bldP spid="1843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b"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Avkastning på ulike plasseringer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000" dirty="0" smtClean="0">
                <a:latin typeface="Calibri" panose="020F0502020204030204" pitchFamily="34" charset="0"/>
              </a:rPr>
              <a:t>kr 100 000 fra 1991 til 2014 (25 år)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7" y="1268760"/>
            <a:ext cx="7505431" cy="45217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1628800"/>
            <a:ext cx="3240360" cy="595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Avkastning Odin Norden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En plassering på kr 100 000 fra januar 1991 til desember 2014 (25 år) ville vokst til kr 1 874 922 dersom de var plassert i aksjefondet Odin Norden. Hva er den årlige avkastningen?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100 000 • (1 + i)</a:t>
            </a:r>
            <a:r>
              <a:rPr lang="nb-NO" sz="2800" baseline="30000" dirty="0" smtClean="0">
                <a:latin typeface="Calibri" panose="020F0502020204030204" pitchFamily="34" charset="0"/>
              </a:rPr>
              <a:t>25</a:t>
            </a:r>
            <a:r>
              <a:rPr lang="nb-NO" sz="2800" dirty="0" smtClean="0">
                <a:latin typeface="Calibri" panose="020F0502020204030204" pitchFamily="34" charset="0"/>
              </a:rPr>
              <a:t> = 1 723 441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(1 + i)</a:t>
            </a:r>
            <a:r>
              <a:rPr lang="nb-NO" sz="2800" baseline="30000" dirty="0" smtClean="0">
                <a:latin typeface="Calibri" panose="020F0502020204030204" pitchFamily="34" charset="0"/>
              </a:rPr>
              <a:t>25</a:t>
            </a:r>
            <a:r>
              <a:rPr lang="nb-NO" sz="2800" dirty="0" smtClean="0">
                <a:latin typeface="Calibri" panose="020F0502020204030204" pitchFamily="34" charset="0"/>
              </a:rPr>
              <a:t> = 1 723 441/100 000 = 17,23441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i = 17,23441</a:t>
            </a:r>
            <a:r>
              <a:rPr lang="nb-NO" sz="2800" baseline="30000" dirty="0" smtClean="0">
                <a:latin typeface="Calibri" panose="020F0502020204030204" pitchFamily="34" charset="0"/>
              </a:rPr>
              <a:t>1/25</a:t>
            </a:r>
            <a:r>
              <a:rPr lang="nb-NO" sz="2800" dirty="0" smtClean="0">
                <a:latin typeface="Calibri" panose="020F0502020204030204" pitchFamily="34" charset="0"/>
              </a:rPr>
              <a:t> – 1 = 0,1206, det vil si den årlige avkastningen har vært 12,06 %</a:t>
            </a:r>
          </a:p>
          <a:p>
            <a:pPr eaLnBrk="1" hangingPunct="1"/>
            <a:endParaRPr lang="nb-NO" sz="2800" dirty="0" smtClean="0"/>
          </a:p>
          <a:p>
            <a:pPr eaLnBrk="1" hangingPunct="1"/>
            <a:endParaRPr lang="nb-NO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Sluttverdi – ukjent løpetid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Hvis man oppnår 7 %  rente på et innskudd, hvor lang tid tar det før innskuddet er doblet?</a:t>
            </a:r>
          </a:p>
          <a:p>
            <a:r>
              <a:rPr lang="nb-NO" dirty="0" smtClean="0">
                <a:latin typeface="Calibri" panose="020F0502020204030204" pitchFamily="34" charset="0"/>
              </a:rPr>
              <a:t>Dette kan løses ved å:</a:t>
            </a:r>
          </a:p>
          <a:p>
            <a:pPr lvl="1"/>
            <a:r>
              <a:rPr lang="nb-NO" sz="2600" dirty="0" smtClean="0">
                <a:latin typeface="Calibri" panose="020F0502020204030204" pitchFamily="34" charset="0"/>
              </a:rPr>
              <a:t>Se i rentetabell, 7 % rente og 10 år gir faktor 1,9672</a:t>
            </a:r>
          </a:p>
          <a:p>
            <a:pPr lvl="1"/>
            <a:r>
              <a:rPr lang="nb-NO" sz="2600" dirty="0" smtClean="0">
                <a:latin typeface="Calibri" panose="020F0502020204030204" pitchFamily="34" charset="0"/>
              </a:rPr>
              <a:t>Prøve og feile inntil man finner at </a:t>
            </a:r>
          </a:p>
          <a:p>
            <a:pPr lvl="1"/>
            <a:r>
              <a:rPr lang="nb-NO" sz="2600" dirty="0" smtClean="0">
                <a:latin typeface="Calibri" panose="020F0502020204030204" pitchFamily="34" charset="0"/>
              </a:rPr>
              <a:t>Løses nøyaktig ved å bruke logaritmer:</a:t>
            </a:r>
            <a:br>
              <a:rPr lang="nb-NO" sz="2600" dirty="0" smtClean="0">
                <a:latin typeface="Calibri" panose="020F0502020204030204" pitchFamily="34" charset="0"/>
              </a:rPr>
            </a:br>
            <a:r>
              <a:rPr lang="nb-NO" sz="2600" dirty="0" smtClean="0"/>
              <a:t/>
            </a:r>
            <a:br>
              <a:rPr lang="nb-NO" sz="2600" dirty="0" smtClean="0"/>
            </a:br>
            <a:endParaRPr lang="nb-NO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149962"/>
              </p:ext>
            </p:extLst>
          </p:nvPr>
        </p:nvGraphicFramePr>
        <p:xfrm>
          <a:off x="6444208" y="3789040"/>
          <a:ext cx="1008112" cy="38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0" name="Equation" r:id="rId3" imgW="596880" imgH="228600" progId="Equation.DSMT4">
                  <p:embed/>
                </p:oleObj>
              </mc:Choice>
              <mc:Fallback>
                <p:oleObj name="Equation" r:id="rId3" imgW="596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4208" y="3789040"/>
                        <a:ext cx="1008112" cy="386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248753"/>
              </p:ext>
            </p:extLst>
          </p:nvPr>
        </p:nvGraphicFramePr>
        <p:xfrm>
          <a:off x="1907704" y="4769886"/>
          <a:ext cx="2304256" cy="1860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1" name="Equation" r:id="rId5" imgW="1384200" imgH="1117440" progId="Equation.DSMT4">
                  <p:embed/>
                </p:oleObj>
              </mc:Choice>
              <mc:Fallback>
                <p:oleObj name="Equation" r:id="rId5" imgW="1384200" imgH="1117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4769886"/>
                        <a:ext cx="2304256" cy="1860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5845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Effektiv rente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33475"/>
            <a:ext cx="7249616" cy="5500688"/>
          </a:xfrm>
        </p:spPr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Hittil har vi antatt at renter godskrives årlig. Dette er vanlig på innskudd, men på lån beregnes og belastes rente ofte flere ganger årlig (månedlig, kvartalsvis etc.)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Jo flere ganger rente beregnes pr. år, jo høyere blir sluttverdien og den såkalte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effektive renten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Nominell årsrente = NOM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Effektiv årsrente = EFF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Antall rentebetalinger årlig: m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Nominell perioderente: NOM/m</a:t>
            </a:r>
            <a:endParaRPr lang="nb-NO" sz="24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Effektiv rente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33475"/>
            <a:ext cx="7753350" cy="5500688"/>
          </a:xfrm>
        </p:spPr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Følgende sammenheng gjelder: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/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FV = CF 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· (1 + NOM/m)</a:t>
            </a:r>
            <a:r>
              <a:rPr lang="en-US" sz="2800" baseline="30000" dirty="0" smtClean="0">
                <a:latin typeface="Calibri" panose="020F0502020204030204" pitchFamily="34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og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b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</a:b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EFF = (1 + NOM/m)</a:t>
            </a:r>
            <a:r>
              <a:rPr lang="en-US" sz="2800" baseline="30000" dirty="0" smtClean="0">
                <a:latin typeface="Calibri" panose="020F0502020204030204" pitchFamily="34" charset="0"/>
                <a:cs typeface="Times New Roman" pitchFamily="18" charset="0"/>
              </a:rPr>
              <a:t>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875916"/>
              </p:ext>
            </p:extLst>
          </p:nvPr>
        </p:nvGraphicFramePr>
        <p:xfrm>
          <a:off x="1475656" y="3140968"/>
          <a:ext cx="5499661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Regneark" r:id="rId3" imgW="4114935" imgH="1723950" progId="Excel.Sheet.12">
                  <p:embed/>
                </p:oleObj>
              </mc:Choice>
              <mc:Fallback>
                <p:oleObj name="Regneark" r:id="rId3" imgW="4114935" imgH="17239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3140968"/>
                        <a:ext cx="5499661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Kontinuerlig forrentning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200" dirty="0" smtClean="0">
                <a:latin typeface="Calibri" panose="020F0502020204030204" pitchFamily="34" charset="0"/>
              </a:rPr>
              <a:t>Det er også mulig å tenke seg at rente godskrives oftere enn daglig – kontinuerlig forrentning. Sluttverdien finnes da slik:</a:t>
            </a:r>
            <a:r>
              <a:rPr lang="nb-NO" sz="2200" dirty="0" smtClean="0"/>
              <a:t/>
            </a:r>
            <a:br>
              <a:rPr lang="nb-NO" sz="2200" dirty="0" smtClean="0"/>
            </a:br>
            <a:r>
              <a:rPr lang="nb-NO" dirty="0" smtClean="0"/>
              <a:t> </a:t>
            </a:r>
          </a:p>
        </p:txBody>
      </p:sp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681536"/>
              </p:ext>
            </p:extLst>
          </p:nvPr>
        </p:nvGraphicFramePr>
        <p:xfrm>
          <a:off x="1450114" y="1994694"/>
          <a:ext cx="2951162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" name="Formel" r:id="rId3" imgW="926698" imgH="203112" progId="Equation.3">
                  <p:embed/>
                </p:oleObj>
              </mc:Choice>
              <mc:Fallback>
                <p:oleObj name="Formel" r:id="rId3" imgW="926698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114" y="1994694"/>
                        <a:ext cx="2951162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820603"/>
              </p:ext>
            </p:extLst>
          </p:nvPr>
        </p:nvGraphicFramePr>
        <p:xfrm>
          <a:off x="1476375" y="2851151"/>
          <a:ext cx="66960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Formel" r:id="rId5" imgW="2374900" imgH="228600" progId="Equation.3">
                  <p:embed/>
                </p:oleObj>
              </mc:Choice>
              <mc:Fallback>
                <p:oleObj name="Formel" r:id="rId5" imgW="23749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851151"/>
                        <a:ext cx="6696075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403648" y="3693319"/>
            <a:ext cx="7200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  <a:t>Hvilken rente, kontinuerlig beregnet, gir en effektiv</a:t>
            </a:r>
            <a:b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nb-NO" sz="2200" b="0" dirty="0">
                <a:solidFill>
                  <a:schemeClr val="tx1"/>
                </a:solidFill>
                <a:latin typeface="Calibri" panose="020F0502020204030204" pitchFamily="34" charset="0"/>
              </a:rPr>
              <a:t>årsrente på 5 %?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280785"/>
              </p:ext>
            </p:extLst>
          </p:nvPr>
        </p:nvGraphicFramePr>
        <p:xfrm>
          <a:off x="1476375" y="4643981"/>
          <a:ext cx="1873250" cy="175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Formel" r:id="rId7" imgW="736600" imgH="685800" progId="Equation.3">
                  <p:embed/>
                </p:oleObj>
              </mc:Choice>
              <mc:Fallback>
                <p:oleObj name="Formel" r:id="rId7" imgW="736600" imgH="685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643981"/>
                        <a:ext cx="1873250" cy="175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ett enkelt beløp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Nåverdi</a:t>
            </a:r>
            <a:r>
              <a:rPr lang="nb-NO" sz="2800" dirty="0" smtClean="0">
                <a:latin typeface="Calibri" panose="020F0502020204030204" pitchFamily="34" charset="0"/>
              </a:rPr>
              <a:t> – omvendt renteregning, hva er et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fremtidig</a:t>
            </a:r>
            <a:r>
              <a:rPr lang="nb-NO" sz="2800" dirty="0" smtClean="0">
                <a:latin typeface="Calibri" panose="020F0502020204030204" pitchFamily="34" charset="0"/>
              </a:rPr>
              <a:t> beløp verdt i dag?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Hva er kr 105 om ett år verdt i dag, hvis renten er 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5 %?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PV = 105/1,05 = 100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PV = FV/(1 + i)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Generelt uttrykk for nåverdi, med rente lik i %</a:t>
            </a:r>
          </a:p>
          <a:p>
            <a:pPr lvl="1" eaLnBrk="1" hangingPunct="1"/>
            <a:r>
              <a:rPr lang="nb-NO" sz="2400" dirty="0">
                <a:latin typeface="Calibri" panose="020F0502020204030204" pitchFamily="34" charset="0"/>
              </a:rPr>
              <a:t>PV = </a:t>
            </a:r>
            <a:r>
              <a:rPr lang="nb-NO" sz="2400" dirty="0" err="1" smtClean="0">
                <a:latin typeface="Calibri" panose="020F0502020204030204" pitchFamily="34" charset="0"/>
              </a:rPr>
              <a:t>FV</a:t>
            </a:r>
            <a:r>
              <a:rPr lang="nb-NO" sz="1600" dirty="0" err="1" smtClean="0">
                <a:latin typeface="Calibri" panose="020F0502020204030204" pitchFamily="34" charset="0"/>
              </a:rPr>
              <a:t>n</a:t>
            </a:r>
            <a:r>
              <a:rPr lang="nb-NO" sz="2400" dirty="0" smtClean="0">
                <a:latin typeface="Calibri" panose="020F0502020204030204" pitchFamily="34" charset="0"/>
              </a:rPr>
              <a:t>/(</a:t>
            </a:r>
            <a:r>
              <a:rPr lang="nb-NO" sz="2400" dirty="0">
                <a:latin typeface="Calibri" panose="020F0502020204030204" pitchFamily="34" charset="0"/>
              </a:rPr>
              <a:t>1 + i)</a:t>
            </a:r>
            <a:r>
              <a:rPr lang="nb-NO" sz="2400" baseline="30000" dirty="0">
                <a:latin typeface="Calibri" panose="020F0502020204030204" pitchFamily="34" charset="0"/>
              </a:rPr>
              <a:t>n</a:t>
            </a:r>
            <a:endParaRPr lang="nb-NO" sz="2400" dirty="0">
              <a:latin typeface="Calibri" panose="020F0502020204030204" pitchFamily="34" charset="0"/>
            </a:endParaRP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</a:t>
            </a:r>
            <a:r>
              <a:rPr lang="nb-NO" sz="2400" dirty="0" err="1" smtClean="0">
                <a:latin typeface="Calibri" panose="020F0502020204030204" pitchFamily="34" charset="0"/>
              </a:rPr>
              <a:t>FV</a:t>
            </a:r>
            <a:r>
              <a:rPr lang="nb-NO" sz="1600" dirty="0" err="1" smtClean="0">
                <a:latin typeface="Calibri" panose="020F0502020204030204" pitchFamily="34" charset="0"/>
              </a:rPr>
              <a:t>n</a:t>
            </a:r>
            <a:r>
              <a:rPr lang="nb-NO" sz="2400" dirty="0" smtClean="0">
                <a:latin typeface="Calibri" panose="020F0502020204030204" pitchFamily="34" charset="0"/>
              </a:rPr>
              <a:t> • 1/(1 + i)</a:t>
            </a:r>
            <a:r>
              <a:rPr lang="nb-NO" sz="2400" baseline="30000" dirty="0" smtClean="0">
                <a:latin typeface="Calibri" panose="020F0502020204030204" pitchFamily="34" charset="0"/>
              </a:rPr>
              <a:t>n</a:t>
            </a: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ett enkelt beløp – rentetabell 2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2501" y="3417664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105/ 1,05 = 100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210371" y="3933056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105 • R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-1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1,5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105 • 0,9524 = 100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094755"/>
              </p:ext>
            </p:extLst>
          </p:nvPr>
        </p:nvGraphicFramePr>
        <p:xfrm>
          <a:off x="1259632" y="1484784"/>
          <a:ext cx="695362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1484784"/>
                        <a:ext cx="6953624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  <p:bldP spid="1946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1 krone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0 %, 5 %, 10 % og 15 % 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20487" name="Object 7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116013" y="1412875"/>
          <a:ext cx="7874000" cy="411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12875"/>
                        <a:ext cx="7874000" cy="411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0487" grpId="0" bld="series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og nåverdi av flere ulike beløp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600" dirty="0" smtClean="0">
                <a:latin typeface="Calibri" panose="020F0502020204030204" pitchFamily="34" charset="0"/>
              </a:rPr>
              <a:t>Hva er sluttverdi og nåverdi av følgende kontantstrøm, hvis renten er 5 %?</a:t>
            </a:r>
          </a:p>
          <a:p>
            <a:pPr eaLnBrk="1" hangingPunct="1">
              <a:buFontTx/>
              <a:buNone/>
            </a:pPr>
            <a:endParaRPr lang="nb-NO" dirty="0" smtClean="0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9836726"/>
              </p:ext>
            </p:extLst>
          </p:nvPr>
        </p:nvGraphicFramePr>
        <p:xfrm>
          <a:off x="1476375" y="2154238"/>
          <a:ext cx="6781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Regneark" r:id="rId3" imgW="3867421" imgH="333857" progId="Excel.Sheet.8">
                  <p:embed/>
                </p:oleObj>
              </mc:Choice>
              <mc:Fallback>
                <p:oleObj name="Regneark" r:id="rId3" imgW="3867421" imgH="33385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154238"/>
                        <a:ext cx="67818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1029"/>
          <p:cNvSpPr txBox="1">
            <a:spLocks noChangeArrowheads="1"/>
          </p:cNvSpPr>
          <p:nvPr/>
        </p:nvSpPr>
        <p:spPr bwMode="auto">
          <a:xfrm>
            <a:off x="1676400" y="4343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54278" name="Text Box 1030"/>
          <p:cNvSpPr txBox="1">
            <a:spLocks noChangeArrowheads="1"/>
          </p:cNvSpPr>
          <p:nvPr/>
        </p:nvSpPr>
        <p:spPr bwMode="auto">
          <a:xfrm>
            <a:off x="1382736" y="3014534"/>
            <a:ext cx="6858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25 000 •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+ 35 000 •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2</a:t>
            </a:r>
          </a:p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+ 45 000 • 1,05 + 55 000 = 169 778</a:t>
            </a:r>
          </a:p>
        </p:txBody>
      </p:sp>
      <p:sp>
        <p:nvSpPr>
          <p:cNvPr id="54279" name="Text Box 1031"/>
          <p:cNvSpPr txBox="1">
            <a:spLocks noChangeArrowheads="1"/>
          </p:cNvSpPr>
          <p:nvPr/>
        </p:nvSpPr>
        <p:spPr bwMode="auto">
          <a:xfrm>
            <a:off x="1358899" y="4160837"/>
            <a:ext cx="6858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PV = 25 000 + 35 000/1,05</a:t>
            </a:r>
            <a:r>
              <a:rPr lang="nb-NO" sz="2400" b="0" baseline="30000" dirty="0" smtClean="0">
                <a:solidFill>
                  <a:schemeClr val="tx1"/>
                </a:solidFill>
                <a:latin typeface="Tahoma" pitchFamily="34" charset="0"/>
              </a:rPr>
              <a:t> + 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45 000/1,05</a:t>
            </a:r>
            <a:r>
              <a:rPr lang="nb-NO" sz="2400" b="0" baseline="30000" dirty="0" smtClean="0">
                <a:solidFill>
                  <a:schemeClr val="tx1"/>
                </a:solidFill>
                <a:latin typeface="Tahoma" pitchFamily="34" charset="0"/>
              </a:rPr>
              <a:t>2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 + </a:t>
            </a:r>
            <a:b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</a:b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55 000 /1,05</a:t>
            </a:r>
            <a:r>
              <a:rPr lang="nb-NO" sz="2400" b="0" baseline="30000" dirty="0" smtClean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 = 146 661 eller 169 778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1,05</a:t>
            </a:r>
            <a:r>
              <a:rPr lang="nb-NO" sz="2400" b="0" baseline="30000" dirty="0">
                <a:solidFill>
                  <a:schemeClr val="tx1"/>
                </a:solidFill>
                <a:latin typeface="Tahoma" pitchFamily="34" charset="0"/>
              </a:rPr>
              <a:t>3</a:t>
            </a:r>
            <a:r>
              <a:rPr lang="nb-NO" sz="2400" b="0" dirty="0" smtClean="0">
                <a:solidFill>
                  <a:schemeClr val="tx1"/>
                </a:solidFill>
                <a:latin typeface="Tahoma" pitchFamily="34" charset="0"/>
              </a:rPr>
              <a:t> = 146 661</a:t>
            </a:r>
            <a:endParaRPr lang="nb-NO" sz="2400" b="0" dirty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  <p:bldP spid="54278" grpId="0" autoUpdateAnimBg="0"/>
      <p:bldP spid="5427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4699"/>
            <a:ext cx="8077200" cy="8636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flere like beløp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Anta at du mottar kr 50 000 i slutten av hvert år i 5 år. Hva er kontantstrømmen verdt i dag (PV) hvis renten er 5 %?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Kontantstrømmen er en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etterskuddsannuitet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50 000/1,05 + 50 000/1,05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2</a:t>
            </a:r>
            <a:r>
              <a:rPr lang="nb-NO" sz="2400" dirty="0" smtClean="0">
                <a:latin typeface="Calibri" panose="020F0502020204030204" pitchFamily="34" charset="0"/>
              </a:rPr>
              <a:t> + 50 000/1,05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3</a:t>
            </a:r>
            <a:r>
              <a:rPr lang="nb-NO" sz="2400" dirty="0" smtClean="0">
                <a:latin typeface="Calibri" panose="020F0502020204030204" pitchFamily="34" charset="0"/>
              </a:rPr>
              <a:t> + </a:t>
            </a:r>
            <a:br>
              <a:rPr lang="nb-NO" sz="2400" dirty="0" smtClean="0">
                <a:latin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</a:rPr>
              <a:t>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4</a:t>
            </a:r>
            <a:r>
              <a:rPr lang="nb-NO" sz="2400" dirty="0" smtClean="0">
                <a:latin typeface="Calibri" panose="020F0502020204030204" pitchFamily="34" charset="0"/>
              </a:rPr>
              <a:t> + 50 000/1,05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5</a:t>
            </a:r>
            <a:r>
              <a:rPr lang="nb-NO" sz="2400" dirty="0" smtClean="0">
                <a:latin typeface="Calibri" panose="020F0502020204030204" pitchFamily="34" charset="0"/>
              </a:rPr>
              <a:t> = 216 474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Enklere å bruke rentetabell med annuitetsfaktor og aller helst finansiell kalkulator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Nåverdi av etterskuddsannuitet –</a:t>
            </a:r>
            <a:br>
              <a:rPr lang="nb-NO" sz="2800" dirty="0" smtClean="0">
                <a:latin typeface="Calibri" panose="020F0502020204030204" pitchFamily="34" charset="0"/>
              </a:rPr>
            </a:br>
            <a:r>
              <a:rPr lang="nb-NO" sz="2800" dirty="0" smtClean="0">
                <a:latin typeface="Calibri" panose="020F0502020204030204" pitchFamily="34" charset="0"/>
              </a:rPr>
              <a:t>rentetabell 3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115616" y="3573016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PV = 50 000 • A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5,5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50 000 • 4,3295  = 216 475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347977"/>
              </p:ext>
            </p:extLst>
          </p:nvPr>
        </p:nvGraphicFramePr>
        <p:xfrm>
          <a:off x="1115616" y="1484784"/>
          <a:ext cx="695362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5616" y="1484784"/>
                        <a:ext cx="6953624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000" dirty="0" smtClean="0">
                <a:latin typeface="Calibri" panose="020F0502020204030204" pitchFamily="34" charset="0"/>
              </a:rPr>
              <a:t>Nåverdi av etterskuddsannuitet</a:t>
            </a:r>
            <a:br>
              <a:rPr lang="nb-NO" sz="3000" dirty="0" smtClean="0">
                <a:latin typeface="Calibri" panose="020F0502020204030204" pitchFamily="34" charset="0"/>
              </a:rPr>
            </a:br>
            <a:r>
              <a:rPr lang="nb-NO" sz="1600" dirty="0" smtClean="0">
                <a:latin typeface="Calibri" panose="020F0502020204030204" pitchFamily="34" charset="0"/>
              </a:rPr>
              <a:t>0 %, 5 %, 10 % og 15 % rente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49157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278283829"/>
              </p:ext>
            </p:extLst>
          </p:nvPr>
        </p:nvGraphicFramePr>
        <p:xfrm>
          <a:off x="899592" y="1340768"/>
          <a:ext cx="8193087" cy="433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340768"/>
                        <a:ext cx="8193087" cy="433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9157" grpId="0" bld="series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Sluttverdi av flere, like beløp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Anta at du mottar kr 50 000 i slutten av hvert år i 5 år. Hva er sluttverdien av kontantstrømmen (FV), hvis renten er 5 %?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Kontantstrømmen er en </a:t>
            </a:r>
            <a:r>
              <a:rPr lang="nb-NO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etterskuddsannuitet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FV = 50 000 + 50 000 • 1,05+ 50 000 • 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2</a:t>
            </a:r>
            <a:r>
              <a:rPr lang="nb-NO" sz="2400" dirty="0" smtClean="0">
                <a:latin typeface="Calibri" panose="020F0502020204030204" pitchFamily="34" charset="0"/>
              </a:rPr>
              <a:t> + 50 000 • 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3</a:t>
            </a:r>
            <a:r>
              <a:rPr lang="nb-NO" sz="2400" dirty="0" smtClean="0">
                <a:latin typeface="Calibri" panose="020F0502020204030204" pitchFamily="34" charset="0"/>
              </a:rPr>
              <a:t> + 50 000 • 1,05</a:t>
            </a:r>
            <a:r>
              <a:rPr lang="nb-NO" sz="2400" baseline="30000" dirty="0" smtClean="0">
                <a:latin typeface="Calibri" panose="020F0502020204030204" pitchFamily="34" charset="0"/>
              </a:rPr>
              <a:t>4</a:t>
            </a:r>
            <a:r>
              <a:rPr lang="nb-NO" sz="2400" dirty="0" smtClean="0">
                <a:latin typeface="Calibri" panose="020F0502020204030204" pitchFamily="34" charset="0"/>
              </a:rPr>
              <a:t> = 276 282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Enklere å bruke rentetabell eller aller helst finansiell kalkulator</a:t>
            </a:r>
          </a:p>
          <a:p>
            <a:pPr eaLnBrk="1" hangingPunct="1"/>
            <a:endParaRPr 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Sluttverdi av etterskuddsannuitet – rentetabell 5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236065" y="3489672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FV = 50 000 • S</a:t>
            </a:r>
            <a:r>
              <a:rPr lang="nb-NO" sz="2400" b="0" baseline="-25000" dirty="0">
                <a:solidFill>
                  <a:schemeClr val="tx1"/>
                </a:solidFill>
                <a:latin typeface="Tahoma" pitchFamily="34" charset="0"/>
              </a:rPr>
              <a:t>5,5</a:t>
            </a:r>
            <a:r>
              <a:rPr lang="nb-NO" sz="2400" b="0" dirty="0">
                <a:solidFill>
                  <a:schemeClr val="tx1"/>
                </a:solidFill>
                <a:latin typeface="Tahoma" pitchFamily="34" charset="0"/>
              </a:rPr>
              <a:t> = 50 000 • 5,5256 = 276 280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996534"/>
              </p:ext>
            </p:extLst>
          </p:nvPr>
        </p:nvGraphicFramePr>
        <p:xfrm>
          <a:off x="1259632" y="1556792"/>
          <a:ext cx="6651292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Regneark" r:id="rId4" imgW="5638755" imgH="1342980" progId="Excel.Sheet.12">
                  <p:embed/>
                </p:oleObj>
              </mc:Choice>
              <mc:Fallback>
                <p:oleObj name="Regneark" r:id="rId4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1556792"/>
                        <a:ext cx="6651292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Annuitetslån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Et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annuitetslån</a:t>
            </a:r>
            <a:r>
              <a:rPr lang="nb-NO" dirty="0" smtClean="0">
                <a:latin typeface="Calibri" panose="020F0502020204030204" pitchFamily="34" charset="0"/>
              </a:rPr>
              <a:t> er et lån hvor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summen</a:t>
            </a:r>
            <a:r>
              <a:rPr lang="nb-NO" dirty="0" smtClean="0">
                <a:solidFill>
                  <a:schemeClr val="folHlink"/>
                </a:solidFill>
                <a:latin typeface="Calibri" panose="020F0502020204030204" pitchFamily="34" charset="0"/>
              </a:rPr>
              <a:t> </a:t>
            </a:r>
            <a:r>
              <a:rPr lang="nb-NO" dirty="0" smtClean="0">
                <a:latin typeface="Calibri" panose="020F0502020204030204" pitchFamily="34" charset="0"/>
              </a:rPr>
              <a:t>av renter og avdrag er konstant over løpetiden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Alternativet er ofte et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serielån</a:t>
            </a:r>
            <a:r>
              <a:rPr lang="nb-NO" dirty="0" smtClean="0">
                <a:latin typeface="Calibri" panose="020F0502020204030204" pitchFamily="34" charset="0"/>
              </a:rPr>
              <a:t>, hvor </a:t>
            </a:r>
            <a:r>
              <a:rPr lang="nb-NO" dirty="0" smtClean="0">
                <a:solidFill>
                  <a:srgbClr val="FF0000"/>
                </a:solidFill>
                <a:latin typeface="Calibri" panose="020F0502020204030204" pitchFamily="34" charset="0"/>
              </a:rPr>
              <a:t>avdraget</a:t>
            </a:r>
            <a:r>
              <a:rPr lang="nb-NO" dirty="0" smtClean="0">
                <a:latin typeface="Calibri" panose="020F0502020204030204" pitchFamily="34" charset="0"/>
              </a:rPr>
              <a:t> er konstant over løpetiden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latin typeface="Calibri" panose="020F0502020204030204" pitchFamily="34" charset="0"/>
              </a:rPr>
              <a:t>Hvis vi tar opp et annuitetslån på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dirty="0" smtClean="0">
                <a:latin typeface="Calibri" panose="020F0502020204030204" pitchFamily="34" charset="0"/>
              </a:rPr>
              <a:t>kr 100 000 til 10 % rente med 5 års løpetid, hva blir den årlige ytelsen?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Annuitetslån – årlig ytelse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Bruk rentetabell 4 for å finne den inverse annuitetsfaktoren A</a:t>
            </a:r>
            <a:r>
              <a:rPr lang="nb-NO" baseline="30000" dirty="0" smtClean="0">
                <a:latin typeface="Calibri" panose="020F0502020204030204" pitchFamily="34" charset="0"/>
              </a:rPr>
              <a:t>-1</a:t>
            </a:r>
            <a:r>
              <a:rPr lang="nb-NO" baseline="-25000" dirty="0" smtClean="0">
                <a:latin typeface="Calibri" panose="020F0502020204030204" pitchFamily="34" charset="0"/>
              </a:rPr>
              <a:t>n,i</a:t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r>
              <a:rPr lang="nb-NO" baseline="-25000" dirty="0" smtClean="0">
                <a:latin typeface="Calibri" panose="020F0502020204030204" pitchFamily="34" charset="0"/>
              </a:rPr>
              <a:t/>
            </a:r>
            <a:br>
              <a:rPr lang="nb-NO" baseline="-25000" dirty="0" smtClean="0">
                <a:latin typeface="Calibri" panose="020F0502020204030204" pitchFamily="34" charset="0"/>
              </a:rPr>
            </a:br>
            <a:endParaRPr lang="nb-NO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</a:t>
            </a:r>
            <a:r>
              <a:rPr lang="nb-NO" baseline="30000" dirty="0" smtClean="0">
                <a:latin typeface="Calibri" panose="020F0502020204030204" pitchFamily="34" charset="0"/>
              </a:rPr>
              <a:t>-1</a:t>
            </a:r>
            <a:r>
              <a:rPr lang="nb-NO" baseline="-25000" dirty="0" smtClean="0">
                <a:latin typeface="Calibri" panose="020F0502020204030204" pitchFamily="34" charset="0"/>
              </a:rPr>
              <a:t>5,10</a:t>
            </a:r>
            <a:r>
              <a:rPr lang="nb-NO" dirty="0" smtClean="0">
                <a:latin typeface="Calibri" panose="020F0502020204030204" pitchFamily="34" charset="0"/>
              </a:rPr>
              <a:t> = 0,2638, det vil si at den årlige ytelsen blir 100 000 • 0,2638 = 26 380</a:t>
            </a:r>
          </a:p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Avdragsdelen øker med en faktor lik rentesatsen (her 10 %), mens rentedelen blir tilsvarende redusert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995394"/>
              </p:ext>
            </p:extLst>
          </p:nvPr>
        </p:nvGraphicFramePr>
        <p:xfrm>
          <a:off x="1403648" y="2420888"/>
          <a:ext cx="56388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Regneark" r:id="rId3" imgW="5638755" imgH="1342980" progId="Excel.Sheet.12">
                  <p:embed/>
                </p:oleObj>
              </mc:Choice>
              <mc:Fallback>
                <p:oleObj name="Regneark" r:id="rId3" imgW="5638755" imgH="1342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420888"/>
                        <a:ext cx="5638800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Annuitetslån</a:t>
            </a:r>
            <a:br>
              <a:rPr lang="nb-NO" dirty="0" smtClean="0">
                <a:latin typeface="Calibri" panose="020F0502020204030204" pitchFamily="34" charset="0"/>
              </a:rPr>
            </a:br>
            <a:r>
              <a:rPr lang="nb-NO" sz="1800" dirty="0" smtClean="0">
                <a:latin typeface="Calibri" panose="020F0502020204030204" pitchFamily="34" charset="0"/>
              </a:rPr>
              <a:t>Kr 100 000, 10 % rente, 5 års løpetid</a:t>
            </a:r>
          </a:p>
        </p:txBody>
      </p:sp>
      <p:graphicFrame>
        <p:nvGraphicFramePr>
          <p:cNvPr id="86018" name="Object 2"/>
          <p:cNvGraphicFramePr>
            <a:graphicFrameLocks noGrp="1" noChangeAspect="1"/>
          </p:cNvGraphicFramePr>
          <p:nvPr>
            <p:ph type="tbl" idx="1"/>
          </p:nvPr>
        </p:nvGraphicFramePr>
        <p:xfrm>
          <a:off x="1042988" y="1557338"/>
          <a:ext cx="7772400" cy="358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Regneark" r:id="rId3" imgW="3533887" imgH="1628851" progId="Excel.Sheet.8">
                  <p:embed/>
                </p:oleObj>
              </mc:Choice>
              <mc:Fallback>
                <p:oleObj name="Regneark" r:id="rId3" imgW="3533887" imgH="162885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557338"/>
                        <a:ext cx="7772400" cy="3582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Annuitetslån - rentedel reduseres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84994" name="Object 2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71550" y="1341438"/>
          <a:ext cx="7961313" cy="474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6" name="Diagram" r:id="rId3" imgW="7962810" imgH="4743501" progId="MSGraph.Chart.8">
                  <p:embed followColorScheme="full"/>
                </p:oleObj>
              </mc:Choice>
              <mc:Fallback>
                <p:oleObj name="Diagram" r:id="rId3" imgW="7962810" imgH="4743501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341438"/>
                        <a:ext cx="7961313" cy="474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4994" grpId="0" bld="series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uendelig annuitet og </a:t>
            </a:r>
            <a:r>
              <a:rPr lang="nb-NO" dirty="0" err="1" smtClean="0">
                <a:latin typeface="Calibri" panose="020F0502020204030204" pitchFamily="34" charset="0"/>
              </a:rPr>
              <a:t>vekstrekke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Hvis du mottar kr 20 000 pr. år  all fremtid, hva er dette beløpet verdt i dag hvis renten er 5 %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Årlig beløp: CF, rente: i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CF/i, her 20 000/0,05 = 400 000</a:t>
            </a:r>
          </a:p>
          <a:p>
            <a:pPr eaLnBrk="1" hangingPunct="1"/>
            <a:r>
              <a:rPr lang="nb-NO" sz="2800" dirty="0" smtClean="0">
                <a:latin typeface="Calibri" panose="020F0502020204030204" pitchFamily="34" charset="0"/>
              </a:rPr>
              <a:t>Hva hvis det utbetalte beløp vokser med 2 % pr. år (g = 0,02)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CF/(i – g)</a:t>
            </a:r>
          </a:p>
          <a:p>
            <a:pPr lvl="1" eaLnBrk="1" hangingPunct="1"/>
            <a:r>
              <a:rPr lang="nb-NO" sz="2400" dirty="0" smtClean="0">
                <a:latin typeface="Calibri" panose="020F0502020204030204" pitchFamily="34" charset="0"/>
              </a:rPr>
              <a:t>PV = 20 000/(0,05 – 0,02) = 666 667</a:t>
            </a:r>
          </a:p>
          <a:p>
            <a:pPr eaLnBrk="1" hangingPunct="1"/>
            <a:endParaRPr lang="nb-NO" sz="2800" dirty="0" smtClean="0">
              <a:latin typeface="Calibri" panose="020F0502020204030204" pitchFamily="34" charset="0"/>
            </a:endParaRP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Calibri" panose="020F0502020204030204" pitchFamily="34" charset="0"/>
              </a:rPr>
              <a:t>Nåverdi av endelig </a:t>
            </a:r>
            <a:r>
              <a:rPr lang="nb-NO" dirty="0" err="1" smtClean="0">
                <a:latin typeface="Calibri" panose="020F0502020204030204" pitchFamily="34" charset="0"/>
              </a:rPr>
              <a:t>vekstrekke</a:t>
            </a:r>
            <a:endParaRPr lang="nb-NO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62467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42131328"/>
              </p:ext>
            </p:extLst>
          </p:nvPr>
        </p:nvGraphicFramePr>
        <p:xfrm>
          <a:off x="1158516" y="2682163"/>
          <a:ext cx="773112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9" name="Regneark" r:id="rId3" imgW="4105118" imgH="495266" progId="Excel.Sheet.8">
                  <p:embed/>
                </p:oleObj>
              </mc:Choice>
              <mc:Fallback>
                <p:oleObj name="Regneark" r:id="rId3" imgW="4105118" imgH="49526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516" y="2682163"/>
                        <a:ext cx="7731125" cy="931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066800" y="1196752"/>
            <a:ext cx="7914558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nb-NO" sz="2300" b="0" dirty="0">
                <a:solidFill>
                  <a:schemeClr val="tx1"/>
                </a:solidFill>
                <a:latin typeface="Tahoma" pitchFamily="34" charset="0"/>
              </a:rPr>
              <a:t>Anta at du skal betale kr 36 000 om ett år, og at </a:t>
            </a:r>
            <a:br>
              <a:rPr lang="nb-NO" sz="2300" b="0" dirty="0">
                <a:solidFill>
                  <a:schemeClr val="tx1"/>
                </a:solidFill>
                <a:latin typeface="Tahoma" pitchFamily="34" charset="0"/>
              </a:rPr>
            </a:br>
            <a:r>
              <a:rPr lang="nb-NO" sz="2300" b="0" dirty="0">
                <a:solidFill>
                  <a:schemeClr val="tx1"/>
                </a:solidFill>
                <a:latin typeface="Tahoma" pitchFamily="34" charset="0"/>
              </a:rPr>
              <a:t>dette beløpet vil vokse med 2 % pr. år </a:t>
            </a:r>
            <a:r>
              <a:rPr lang="nb-NO" sz="2300" b="0" dirty="0" smtClean="0">
                <a:solidFill>
                  <a:schemeClr val="tx1"/>
                </a:solidFill>
                <a:latin typeface="Tahoma" pitchFamily="34" charset="0"/>
              </a:rPr>
              <a:t>deretter </a:t>
            </a:r>
            <a:r>
              <a:rPr lang="nb-NO" sz="2300" b="0" dirty="0">
                <a:solidFill>
                  <a:schemeClr val="tx1"/>
                </a:solidFill>
                <a:latin typeface="Tahoma" pitchFamily="34" charset="0"/>
              </a:rPr>
              <a:t>i 5 år, hva blir nåverdien hvis renten er 5 %?</a:t>
            </a:r>
            <a:r>
              <a:rPr lang="nb-NO" sz="2600" b="0" dirty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nb-NO" sz="2600" b="0" dirty="0">
                <a:solidFill>
                  <a:schemeClr val="tx1"/>
                </a:solidFill>
                <a:latin typeface="Tahoma" pitchFamily="34" charset="0"/>
              </a:rPr>
            </a:br>
            <a:endParaRPr lang="nb-NO" sz="2600" b="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1pPr>
            <a:lvl2pPr marL="742950" indent="-28575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3200" b="1">
                <a:solidFill>
                  <a:srgbClr val="F4380C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4380C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 sz="2400" b="0">
              <a:solidFill>
                <a:schemeClr val="tx1"/>
              </a:solidFill>
              <a:latin typeface="Tahoma" pitchFamily="34" charset="0"/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316042"/>
              </p:ext>
            </p:extLst>
          </p:nvPr>
        </p:nvGraphicFramePr>
        <p:xfrm>
          <a:off x="1158516" y="3861048"/>
          <a:ext cx="77089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Equation" r:id="rId5" imgW="3924000" imgH="888840" progId="Equation.DSMT4">
                  <p:embed/>
                </p:oleObj>
              </mc:Choice>
              <mc:Fallback>
                <p:oleObj name="Equation" r:id="rId5" imgW="3924000" imgH="8888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516" y="3861048"/>
                        <a:ext cx="770890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utoUpdateAnimBg="0"/>
      <p:bldP spid="62469" grpId="0" autoUpdateAnimBg="0"/>
    </p:bld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200" b="1" i="0" u="none" strike="noStrike" cap="none" normalizeH="0" baseline="0" smtClean="0">
            <a:ln>
              <a:noFill/>
            </a:ln>
            <a:solidFill>
              <a:srgbClr val="F4380C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Kapittel 1ny</Template>
  <TotalTime>851</TotalTime>
  <Words>838</Words>
  <Application>Microsoft Office PowerPoint</Application>
  <PresentationFormat>On-screen Show (4:3)</PresentationFormat>
  <Paragraphs>100</Paragraphs>
  <Slides>26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Arial</vt:lpstr>
      <vt:lpstr>Calibri</vt:lpstr>
      <vt:lpstr>Comic Sans MS</vt:lpstr>
      <vt:lpstr>Symbol</vt:lpstr>
      <vt:lpstr>Tahoma</vt:lpstr>
      <vt:lpstr>Times</vt:lpstr>
      <vt:lpstr>Times New Roman</vt:lpstr>
      <vt:lpstr>altmal</vt:lpstr>
      <vt:lpstr>Egendefinert utforming</vt:lpstr>
      <vt:lpstr>Diagram</vt:lpstr>
      <vt:lpstr>Regneark</vt:lpstr>
      <vt:lpstr>Equation</vt:lpstr>
      <vt:lpstr>Formel</vt:lpstr>
      <vt:lpstr>MathType 6.0 Equation</vt:lpstr>
      <vt:lpstr>Kapittel 3: Renteregning</vt:lpstr>
      <vt:lpstr>Sluttverdi og rentesrente</vt:lpstr>
      <vt:lpstr>Rente og rentesrente</vt:lpstr>
      <vt:lpstr>Sluttverdi av 1 krone 0 %, 5 %, 10 % og 15 % rente</vt:lpstr>
      <vt:lpstr>Sluttverdi av ett enkelt beløp – rentetabell 1</vt:lpstr>
      <vt:lpstr>Avkastning på ulike plasseringer kr 100 000 fra 1991 til 2014 (25 år)</vt:lpstr>
      <vt:lpstr>Avkastning Odin Norden</vt:lpstr>
      <vt:lpstr>Sluttverdi – ukjent løpetid</vt:lpstr>
      <vt:lpstr>Effektiv rente</vt:lpstr>
      <vt:lpstr>Effektiv rente</vt:lpstr>
      <vt:lpstr>Kontinuerlig forrentning</vt:lpstr>
      <vt:lpstr>Nåverdi av ett enkelt beløp</vt:lpstr>
      <vt:lpstr>Nåverdi av ett enkelt beløp – rentetabell 2</vt:lpstr>
      <vt:lpstr>Nåverdi av 1 krone 0 %, 5 %, 10 % og 15 % rente</vt:lpstr>
      <vt:lpstr>Sluttverdi og nåverdi av flere ulike beløp</vt:lpstr>
      <vt:lpstr>Nåverdi av flere like beløp </vt:lpstr>
      <vt:lpstr>Nåverdi av etterskuddsannuitet – rentetabell 3</vt:lpstr>
      <vt:lpstr>Nåverdi av etterskuddsannuitet 0 %, 5 %, 10 % og 15 % rente</vt:lpstr>
      <vt:lpstr>Sluttverdi av flere, like beløp</vt:lpstr>
      <vt:lpstr>Sluttverdi av etterskuddsannuitet – rentetabell 5</vt:lpstr>
      <vt:lpstr>Annuitetslån</vt:lpstr>
      <vt:lpstr>Annuitetslån – årlig ytelse</vt:lpstr>
      <vt:lpstr>Annuitetslån Kr 100 000, 10 % rente, 5 års løpetid</vt:lpstr>
      <vt:lpstr>Annuitetslån - rentedel reduseres</vt:lpstr>
      <vt:lpstr>Nåverdi av uendelig annuitet og vekstrekke</vt:lpstr>
      <vt:lpstr>Nåverdi av endelig vekstrekke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Renteregning</dc:title>
  <dc:creator>Ivar Bredesen</dc:creator>
  <cp:lastModifiedBy>Ivar Bredesen</cp:lastModifiedBy>
  <cp:revision>104</cp:revision>
  <cp:lastPrinted>2016-08-29T07:52:08Z</cp:lastPrinted>
  <dcterms:created xsi:type="dcterms:W3CDTF">1999-11-01T19:56:30Z</dcterms:created>
  <dcterms:modified xsi:type="dcterms:W3CDTF">2017-08-10T07:53:28Z</dcterms:modified>
</cp:coreProperties>
</file>