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1.xml" ContentType="application/vnd.openxmlformats-officedocument.drawingml.chartshapes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42"/>
  </p:notesMasterIdLst>
  <p:handoutMasterIdLst>
    <p:handoutMasterId r:id="rId43"/>
  </p:handoutMasterIdLst>
  <p:sldIdLst>
    <p:sldId id="423" r:id="rId2"/>
    <p:sldId id="430" r:id="rId3"/>
    <p:sldId id="346" r:id="rId4"/>
    <p:sldId id="378" r:id="rId5"/>
    <p:sldId id="309" r:id="rId6"/>
    <p:sldId id="424" r:id="rId7"/>
    <p:sldId id="375" r:id="rId8"/>
    <p:sldId id="376" r:id="rId9"/>
    <p:sldId id="377" r:id="rId10"/>
    <p:sldId id="440" r:id="rId11"/>
    <p:sldId id="441" r:id="rId12"/>
    <p:sldId id="381" r:id="rId13"/>
    <p:sldId id="383" r:id="rId14"/>
    <p:sldId id="384" r:id="rId15"/>
    <p:sldId id="385" r:id="rId16"/>
    <p:sldId id="387" r:id="rId17"/>
    <p:sldId id="442" r:id="rId18"/>
    <p:sldId id="432" r:id="rId19"/>
    <p:sldId id="433" r:id="rId20"/>
    <p:sldId id="444" r:id="rId21"/>
    <p:sldId id="435" r:id="rId22"/>
    <p:sldId id="436" r:id="rId23"/>
    <p:sldId id="318" r:id="rId24"/>
    <p:sldId id="388" r:id="rId25"/>
    <p:sldId id="389" r:id="rId26"/>
    <p:sldId id="390" r:id="rId27"/>
    <p:sldId id="392" r:id="rId28"/>
    <p:sldId id="393" r:id="rId29"/>
    <p:sldId id="394" r:id="rId30"/>
    <p:sldId id="395" r:id="rId31"/>
    <p:sldId id="396" r:id="rId32"/>
    <p:sldId id="397" r:id="rId33"/>
    <p:sldId id="398" r:id="rId34"/>
    <p:sldId id="399" r:id="rId35"/>
    <p:sldId id="400" r:id="rId36"/>
    <p:sldId id="401" r:id="rId37"/>
    <p:sldId id="402" r:id="rId38"/>
    <p:sldId id="403" r:id="rId39"/>
    <p:sldId id="437" r:id="rId40"/>
    <p:sldId id="438" r:id="rId41"/>
  </p:sldIdLst>
  <p:sldSz cx="9144000" cy="6858000" type="screen4x3"/>
  <p:notesSz cx="6797675" cy="9926638"/>
  <p:defaultTextStyle>
    <a:defPPr>
      <a:defRPr lang="en-US"/>
    </a:defPPr>
    <a:lvl1pPr algn="l" rtl="0" fontAlgn="base">
      <a:spcBef>
        <a:spcPct val="20000"/>
      </a:spcBef>
      <a:spcAft>
        <a:spcPct val="0"/>
      </a:spcAft>
      <a:buChar char="•"/>
      <a:defRPr sz="2800" i="1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buChar char="•"/>
      <a:defRPr sz="2800" i="1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buChar char="•"/>
      <a:defRPr sz="2800" i="1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buChar char="•"/>
      <a:defRPr sz="2800" i="1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buChar char="•"/>
      <a:defRPr sz="2800" i="1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800" i="1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800" i="1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800" i="1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800" i="1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2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Ivar Bredesen" initials="IB" lastIdx="1" clrIdx="0">
    <p:extLst>
      <p:ext uri="{19B8F6BF-5375-455C-9EA6-DF929625EA0E}">
        <p15:presenceInfo xmlns:p15="http://schemas.microsoft.com/office/powerpoint/2012/main" userId="S-1-5-21-1863720338-3756794802-1280956878-195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F4380C"/>
    <a:srgbClr val="33CC33"/>
    <a:srgbClr val="34DC00"/>
    <a:srgbClr val="F68064"/>
    <a:srgbClr val="0066FF"/>
    <a:srgbClr val="3399FF"/>
    <a:srgbClr val="66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593" autoAdjust="0"/>
    <p:restoredTop sz="94676" autoAdjust="0"/>
  </p:normalViewPr>
  <p:slideViewPr>
    <p:cSldViewPr>
      <p:cViewPr varScale="1">
        <p:scale>
          <a:sx n="115" d="100"/>
          <a:sy n="115" d="100"/>
        </p:scale>
        <p:origin x="2160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>
        <p:scale>
          <a:sx n="100" d="100"/>
          <a:sy n="100" d="100"/>
        </p:scale>
        <p:origin x="-792" y="276"/>
      </p:cViewPr>
      <p:guideLst>
        <p:guide orient="horz" pos="3127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handoutMaster" Target="handoutMasters/handoutMaster1.xml"/><Relationship Id="rId48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4063692038495187"/>
          <c:y val="2.5428331875182269E-2"/>
          <c:w val="0.8149186351706037"/>
          <c:h val="0.77736111111111106"/>
        </c:manualLayout>
      </c:layout>
      <c:lineChart>
        <c:grouping val="standard"/>
        <c:varyColors val="0"/>
        <c:ser>
          <c:idx val="0"/>
          <c:order val="0"/>
          <c:spPr>
            <a:ln w="34925" cap="rnd">
              <a:solidFill>
                <a:schemeClr val="accent1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cat>
            <c:numRef>
              <c:f>Sheet1!$L$61:$L$91</c:f>
              <c:numCache>
                <c:formatCode>0%</c:formatCode>
                <c:ptCount val="31"/>
                <c:pt idx="0">
                  <c:v>0</c:v>
                </c:pt>
                <c:pt idx="1">
                  <c:v>0.01</c:v>
                </c:pt>
                <c:pt idx="2">
                  <c:v>0.02</c:v>
                </c:pt>
                <c:pt idx="3">
                  <c:v>0.03</c:v>
                </c:pt>
                <c:pt idx="4">
                  <c:v>0.04</c:v>
                </c:pt>
                <c:pt idx="5">
                  <c:v>0.05</c:v>
                </c:pt>
                <c:pt idx="6">
                  <c:v>0.06</c:v>
                </c:pt>
                <c:pt idx="7">
                  <c:v>7.0000000000000007E-2</c:v>
                </c:pt>
                <c:pt idx="8">
                  <c:v>0.08</c:v>
                </c:pt>
                <c:pt idx="9">
                  <c:v>0.09</c:v>
                </c:pt>
                <c:pt idx="10">
                  <c:v>0.1</c:v>
                </c:pt>
                <c:pt idx="11">
                  <c:v>0.11</c:v>
                </c:pt>
                <c:pt idx="12">
                  <c:v>0.12</c:v>
                </c:pt>
                <c:pt idx="13">
                  <c:v>0.13</c:v>
                </c:pt>
                <c:pt idx="14">
                  <c:v>0.14000000000000001</c:v>
                </c:pt>
                <c:pt idx="15">
                  <c:v>0.15</c:v>
                </c:pt>
                <c:pt idx="16">
                  <c:v>0.16</c:v>
                </c:pt>
                <c:pt idx="17">
                  <c:v>0.17</c:v>
                </c:pt>
                <c:pt idx="18">
                  <c:v>0.18</c:v>
                </c:pt>
                <c:pt idx="19">
                  <c:v>0.19</c:v>
                </c:pt>
                <c:pt idx="20">
                  <c:v>0.2</c:v>
                </c:pt>
                <c:pt idx="21">
                  <c:v>0.21</c:v>
                </c:pt>
                <c:pt idx="22">
                  <c:v>0.22</c:v>
                </c:pt>
                <c:pt idx="23">
                  <c:v>0.23</c:v>
                </c:pt>
                <c:pt idx="24">
                  <c:v>0.24</c:v>
                </c:pt>
                <c:pt idx="25">
                  <c:v>0.25</c:v>
                </c:pt>
                <c:pt idx="26">
                  <c:v>0.26</c:v>
                </c:pt>
                <c:pt idx="27">
                  <c:v>0.27</c:v>
                </c:pt>
                <c:pt idx="28">
                  <c:v>0.28000000000000003</c:v>
                </c:pt>
                <c:pt idx="29">
                  <c:v>0.28999999999999998</c:v>
                </c:pt>
                <c:pt idx="30">
                  <c:v>0.3</c:v>
                </c:pt>
              </c:numCache>
            </c:numRef>
          </c:cat>
          <c:val>
            <c:numRef>
              <c:f>Sheet1!$M$61:$M$91</c:f>
              <c:numCache>
                <c:formatCode>_ * #,##0_ ;_ * \-#,##0_ ;_ * "-"??_ ;_ @_ </c:formatCode>
                <c:ptCount val="31"/>
                <c:pt idx="0">
                  <c:v>6399999.9999999963</c:v>
                </c:pt>
                <c:pt idx="1">
                  <c:v>5900504.5149210952</c:v>
                </c:pt>
                <c:pt idx="2">
                  <c:v>5421520.6872641295</c:v>
                </c:pt>
                <c:pt idx="3">
                  <c:v>4961980.3058227468</c:v>
                </c:pt>
                <c:pt idx="4">
                  <c:v>4520881.5397307444</c:v>
                </c:pt>
                <c:pt idx="5">
                  <c:v>4097284.1820023507</c:v>
                </c:pt>
                <c:pt idx="6">
                  <c:v>3690305.2773335315</c:v>
                </c:pt>
                <c:pt idx="7">
                  <c:v>3299115.0997247808</c:v>
                </c:pt>
                <c:pt idx="8">
                  <c:v>2922933.4488682617</c:v>
                </c:pt>
                <c:pt idx="9">
                  <c:v>2561026.2372644488</c:v>
                </c:pt>
                <c:pt idx="10">
                  <c:v>2212702.3427361436</c:v>
                </c:pt>
                <c:pt idx="11">
                  <c:v>1877310.7034277767</c:v>
                </c:pt>
                <c:pt idx="12">
                  <c:v>1554237.6345467977</c:v>
                </c:pt>
                <c:pt idx="13">
                  <c:v>1242904.3480501343</c:v>
                </c:pt>
                <c:pt idx="14">
                  <c:v>942764.65822615288</c:v>
                </c:pt>
                <c:pt idx="15">
                  <c:v>653302.85769419186</c:v>
                </c:pt>
                <c:pt idx="16">
                  <c:v>374031.74975716881</c:v>
                </c:pt>
                <c:pt idx="17">
                  <c:v>104490.82431701012</c:v>
                </c:pt>
                <c:pt idx="18">
                  <c:v>-155755.4342896957</c:v>
                </c:pt>
                <c:pt idx="19">
                  <c:v>-407119.1181416139</c:v>
                </c:pt>
                <c:pt idx="20">
                  <c:v>-649990.35493827425</c:v>
                </c:pt>
                <c:pt idx="21">
                  <c:v>-884738.66438498721</c:v>
                </c:pt>
                <c:pt idx="22">
                  <c:v>-1111714.2198151797</c:v>
                </c:pt>
                <c:pt idx="23">
                  <c:v>-1331249.0224145539</c:v>
                </c:pt>
                <c:pt idx="24">
                  <c:v>-1543657.9947830141</c:v>
                </c:pt>
                <c:pt idx="25">
                  <c:v>-1749240.0000000019</c:v>
                </c:pt>
                <c:pt idx="26">
                  <c:v>-1948278.7918411046</c:v>
                </c:pt>
                <c:pt idx="27">
                  <c:v>-2141043.9013233427</c:v>
                </c:pt>
                <c:pt idx="28">
                  <c:v>-2327791.4643287696</c:v>
                </c:pt>
                <c:pt idx="29">
                  <c:v>-2508764.9946665131</c:v>
                </c:pt>
                <c:pt idx="30">
                  <c:v>-2684196.1065789033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BB4-4323-B05B-A0D7868431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9766216"/>
        <c:axId val="409766608"/>
      </c:lineChart>
      <c:catAx>
        <c:axId val="409766216"/>
        <c:scaling>
          <c:orientation val="minMax"/>
        </c:scaling>
        <c:delete val="0"/>
        <c:axPos val="b"/>
        <c:numFmt formatCode="0%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lt1">
                <a:lumMod val="95000"/>
                <a:alpha val="1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409766608"/>
        <c:crossesAt val="0"/>
        <c:auto val="1"/>
        <c:lblAlgn val="ctr"/>
        <c:lblOffset val="100"/>
        <c:tickLblSkip val="2"/>
        <c:noMultiLvlLbl val="0"/>
      </c:catAx>
      <c:valAx>
        <c:axId val="409766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_ * #,##0_ ;_ * \-#,##0_ ;_ * &quot;-&quot;??_ ;_ @_ 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4097662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4063692038495187"/>
          <c:y val="2.5428331875182269E-2"/>
          <c:w val="0.8149186351706037"/>
          <c:h val="0.77736111111111106"/>
        </c:manualLayout>
      </c:layout>
      <c:lineChart>
        <c:grouping val="standard"/>
        <c:varyColors val="0"/>
        <c:ser>
          <c:idx val="0"/>
          <c:order val="0"/>
          <c:spPr>
            <a:ln w="34925" cap="rnd">
              <a:solidFill>
                <a:schemeClr val="accent1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cat>
            <c:numRef>
              <c:f>Sheet1!$L$61:$L$91</c:f>
              <c:numCache>
                <c:formatCode>0%</c:formatCode>
                <c:ptCount val="31"/>
                <c:pt idx="0">
                  <c:v>0</c:v>
                </c:pt>
                <c:pt idx="1">
                  <c:v>0.01</c:v>
                </c:pt>
                <c:pt idx="2">
                  <c:v>0.02</c:v>
                </c:pt>
                <c:pt idx="3">
                  <c:v>0.03</c:v>
                </c:pt>
                <c:pt idx="4">
                  <c:v>0.04</c:v>
                </c:pt>
                <c:pt idx="5">
                  <c:v>0.05</c:v>
                </c:pt>
                <c:pt idx="6">
                  <c:v>0.06</c:v>
                </c:pt>
                <c:pt idx="7">
                  <c:v>7.0000000000000007E-2</c:v>
                </c:pt>
                <c:pt idx="8">
                  <c:v>0.08</c:v>
                </c:pt>
                <c:pt idx="9">
                  <c:v>0.09</c:v>
                </c:pt>
                <c:pt idx="10">
                  <c:v>0.1</c:v>
                </c:pt>
                <c:pt idx="11">
                  <c:v>0.11</c:v>
                </c:pt>
                <c:pt idx="12">
                  <c:v>0.12</c:v>
                </c:pt>
                <c:pt idx="13">
                  <c:v>0.13</c:v>
                </c:pt>
                <c:pt idx="14">
                  <c:v>0.14000000000000001</c:v>
                </c:pt>
                <c:pt idx="15">
                  <c:v>0.15</c:v>
                </c:pt>
                <c:pt idx="16">
                  <c:v>0.16</c:v>
                </c:pt>
                <c:pt idx="17">
                  <c:v>0.17</c:v>
                </c:pt>
                <c:pt idx="18">
                  <c:v>0.18</c:v>
                </c:pt>
                <c:pt idx="19">
                  <c:v>0.19</c:v>
                </c:pt>
                <c:pt idx="20">
                  <c:v>0.2</c:v>
                </c:pt>
                <c:pt idx="21">
                  <c:v>0.21</c:v>
                </c:pt>
                <c:pt idx="22">
                  <c:v>0.22</c:v>
                </c:pt>
                <c:pt idx="23">
                  <c:v>0.23</c:v>
                </c:pt>
                <c:pt idx="24">
                  <c:v>0.24</c:v>
                </c:pt>
                <c:pt idx="25">
                  <c:v>0.25</c:v>
                </c:pt>
                <c:pt idx="26">
                  <c:v>0.26</c:v>
                </c:pt>
                <c:pt idx="27">
                  <c:v>0.27</c:v>
                </c:pt>
                <c:pt idx="28">
                  <c:v>0.28000000000000003</c:v>
                </c:pt>
                <c:pt idx="29">
                  <c:v>0.28999999999999998</c:v>
                </c:pt>
                <c:pt idx="30">
                  <c:v>0.3</c:v>
                </c:pt>
              </c:numCache>
            </c:numRef>
          </c:cat>
          <c:val>
            <c:numRef>
              <c:f>Sheet1!$M$61:$M$91</c:f>
              <c:numCache>
                <c:formatCode>_ * #,##0_ ;_ * \-#,##0_ ;_ * "-"??_ ;_ @_ </c:formatCode>
                <c:ptCount val="31"/>
                <c:pt idx="0">
                  <c:v>6399999.9999999963</c:v>
                </c:pt>
                <c:pt idx="1">
                  <c:v>5900504.5149210952</c:v>
                </c:pt>
                <c:pt idx="2">
                  <c:v>5421520.6872641295</c:v>
                </c:pt>
                <c:pt idx="3">
                  <c:v>4961980.3058227468</c:v>
                </c:pt>
                <c:pt idx="4">
                  <c:v>4520881.5397307444</c:v>
                </c:pt>
                <c:pt idx="5">
                  <c:v>4097284.1820023507</c:v>
                </c:pt>
                <c:pt idx="6">
                  <c:v>3690305.2773335315</c:v>
                </c:pt>
                <c:pt idx="7">
                  <c:v>3299115.0997247808</c:v>
                </c:pt>
                <c:pt idx="8">
                  <c:v>2922933.4488682617</c:v>
                </c:pt>
                <c:pt idx="9">
                  <c:v>2561026.2372644488</c:v>
                </c:pt>
                <c:pt idx="10">
                  <c:v>2212702.3427361436</c:v>
                </c:pt>
                <c:pt idx="11">
                  <c:v>1877310.7034277767</c:v>
                </c:pt>
                <c:pt idx="12">
                  <c:v>1554237.6345467977</c:v>
                </c:pt>
                <c:pt idx="13">
                  <c:v>1242904.3480501343</c:v>
                </c:pt>
                <c:pt idx="14">
                  <c:v>942764.65822615288</c:v>
                </c:pt>
                <c:pt idx="15">
                  <c:v>653302.85769419186</c:v>
                </c:pt>
                <c:pt idx="16">
                  <c:v>374031.74975716881</c:v>
                </c:pt>
                <c:pt idx="17">
                  <c:v>104490.82431701012</c:v>
                </c:pt>
                <c:pt idx="18">
                  <c:v>-155755.4342896957</c:v>
                </c:pt>
                <c:pt idx="19">
                  <c:v>-407119.1181416139</c:v>
                </c:pt>
                <c:pt idx="20">
                  <c:v>-649990.35493827425</c:v>
                </c:pt>
                <c:pt idx="21">
                  <c:v>-884738.66438498721</c:v>
                </c:pt>
                <c:pt idx="22">
                  <c:v>-1111714.2198151797</c:v>
                </c:pt>
                <c:pt idx="23">
                  <c:v>-1331249.0224145539</c:v>
                </c:pt>
                <c:pt idx="24">
                  <c:v>-1543657.9947830141</c:v>
                </c:pt>
                <c:pt idx="25">
                  <c:v>-1749240.0000000019</c:v>
                </c:pt>
                <c:pt idx="26">
                  <c:v>-1948278.7918411046</c:v>
                </c:pt>
                <c:pt idx="27">
                  <c:v>-2141043.9013233427</c:v>
                </c:pt>
                <c:pt idx="28">
                  <c:v>-2327791.4643287696</c:v>
                </c:pt>
                <c:pt idx="29">
                  <c:v>-2508764.9946665131</c:v>
                </c:pt>
                <c:pt idx="30">
                  <c:v>-2684196.1065789033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A69-4683-8BFE-03FFC5B6C1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9765040"/>
        <c:axId val="409764648"/>
      </c:lineChart>
      <c:catAx>
        <c:axId val="409765040"/>
        <c:scaling>
          <c:orientation val="minMax"/>
        </c:scaling>
        <c:delete val="0"/>
        <c:axPos val="b"/>
        <c:numFmt formatCode="0%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lt1">
                <a:lumMod val="95000"/>
                <a:alpha val="1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409764648"/>
        <c:crossesAt val="0"/>
        <c:auto val="1"/>
        <c:lblAlgn val="ctr"/>
        <c:lblOffset val="100"/>
        <c:tickLblSkip val="2"/>
        <c:noMultiLvlLbl val="0"/>
      </c:catAx>
      <c:valAx>
        <c:axId val="409764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_ * #,##0_ ;_ * \-#,##0_ ;_ * &quot;-&quot;??_ ;_ @_ 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4097650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33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tx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33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tx1"/>
    </cs:fontRef>
  </cs:wall>
</cs:chartStyle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image" Target="../media/image12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image" Target="../media/image17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24.wmf"/><Relationship Id="rId1" Type="http://schemas.openxmlformats.org/officeDocument/2006/relationships/image" Target="../media/image23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27.wmf"/><Relationship Id="rId1" Type="http://schemas.openxmlformats.org/officeDocument/2006/relationships/image" Target="../media/image26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emf"/></Relationships>
</file>

<file path=ppt/drawings/_rels/vmlDrawing16.vml.rels><?xml version="1.0" encoding="UTF-8" standalone="yes"?>
<Relationships xmlns="http://schemas.openxmlformats.org/package/2006/relationships"><Relationship Id="rId2" Type="http://schemas.openxmlformats.org/officeDocument/2006/relationships/image" Target="../media/image40.wmf"/><Relationship Id="rId1" Type="http://schemas.openxmlformats.org/officeDocument/2006/relationships/image" Target="../media/image39.w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0.551</cdr:x>
      <cdr:y>0.25</cdr:y>
    </cdr:from>
    <cdr:to>
      <cdr:x>0.73825</cdr:x>
      <cdr:y>0.39883</cdr:y>
    </cdr:to>
    <cdr:sp macro="" textlink="">
      <cdr:nvSpPr>
        <cdr:cNvPr id="2" name="TextBox 2"/>
        <cdr:cNvSpPr txBox="1"/>
      </cdr:nvSpPr>
      <cdr:spPr>
        <a:xfrm xmlns:a="http://schemas.openxmlformats.org/drawingml/2006/main">
          <a:off x="3927940" y="1008112"/>
          <a:ext cx="1334917" cy="600164"/>
        </a:xfrm>
        <a:prstGeom xmlns:a="http://schemas.openxmlformats.org/drawingml/2006/main" prst="rect">
          <a:avLst/>
        </a:prstGeom>
      </cdr:spPr>
      <cdr:style>
        <a:lnRef xmlns:a="http://schemas.openxmlformats.org/drawingml/2006/main" idx="2">
          <a:schemeClr val="accent1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en-US"/>
          </a:defPPr>
          <a:lvl1pPr algn="l" rtl="0" fontAlgn="base">
            <a:spcBef>
              <a:spcPct val="20000"/>
            </a:spcBef>
            <a:spcAft>
              <a:spcPct val="0"/>
            </a:spcAft>
            <a:buChar char="•"/>
            <a:defRPr sz="2800" i="1" kern="12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algn="l" rtl="0" fontAlgn="base">
            <a:spcBef>
              <a:spcPct val="20000"/>
            </a:spcBef>
            <a:spcAft>
              <a:spcPct val="0"/>
            </a:spcAft>
            <a:buChar char="•"/>
            <a:defRPr sz="2800" i="1" kern="12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algn="l" rtl="0" fontAlgn="base">
            <a:spcBef>
              <a:spcPct val="20000"/>
            </a:spcBef>
            <a:spcAft>
              <a:spcPct val="0"/>
            </a:spcAft>
            <a:buChar char="•"/>
            <a:defRPr sz="2800" i="1" kern="12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algn="l" rtl="0" fontAlgn="base">
            <a:spcBef>
              <a:spcPct val="20000"/>
            </a:spcBef>
            <a:spcAft>
              <a:spcPct val="0"/>
            </a:spcAft>
            <a:buChar char="•"/>
            <a:defRPr sz="2800" i="1" kern="12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algn="l" rtl="0" fontAlgn="base">
            <a:spcBef>
              <a:spcPct val="20000"/>
            </a:spcBef>
            <a:spcAft>
              <a:spcPct val="0"/>
            </a:spcAft>
            <a:buChar char="•"/>
            <a:defRPr sz="2800" i="1" kern="12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2800" i="1" kern="12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2800" i="1" kern="12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2800" i="1" kern="12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2800" i="1" kern="12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>
            <a:buNone/>
          </a:pPr>
          <a:r>
            <a:rPr lang="nb-NO" sz="1500" dirty="0" smtClean="0"/>
            <a:t>Internrente ca.</a:t>
          </a:r>
        </a:p>
        <a:p xmlns:a="http://schemas.openxmlformats.org/drawingml/2006/main">
          <a:pPr>
            <a:buNone/>
          </a:pPr>
          <a:r>
            <a:rPr lang="nb-NO" sz="1500" dirty="0" smtClean="0"/>
            <a:t>17.5 %</a:t>
          </a:r>
          <a:endParaRPr lang="nb-NO" sz="1500" dirty="0"/>
        </a:p>
      </cdr:txBody>
    </cdr:sp>
  </cdr:relSizeAnchor>
  <cdr:relSizeAnchor xmlns:cdr="http://schemas.openxmlformats.org/drawingml/2006/chartDrawing">
    <cdr:from>
      <cdr:x>0.60606</cdr:x>
      <cdr:y>0.41071</cdr:y>
    </cdr:from>
    <cdr:to>
      <cdr:x>0.62626</cdr:x>
      <cdr:y>0.51786</cdr:y>
    </cdr:to>
    <cdr:cxnSp macro="">
      <cdr:nvCxnSpPr>
        <cdr:cNvPr id="3" name="Straight Arrow Connector 2"/>
        <cdr:cNvCxnSpPr/>
      </cdr:nvCxnSpPr>
      <cdr:spPr bwMode="auto">
        <a:xfrm xmlns:a="http://schemas.openxmlformats.org/drawingml/2006/main" flipH="1">
          <a:off x="4320480" y="1656184"/>
          <a:ext cx="144016" cy="432048"/>
        </a:xfrm>
        <a:prstGeom xmlns:a="http://schemas.openxmlformats.org/drawingml/2006/main" prst="straightConnector1">
          <a:avLst/>
        </a:prstGeom>
        <a:ln xmlns:a="http://schemas.openxmlformats.org/drawingml/2006/main">
          <a:headEnd type="none" w="med" len="med"/>
          <a:tailEnd type="triangle"/>
        </a:ln>
      </cdr:spPr>
      <cdr:style>
        <a:lnRef xmlns:a="http://schemas.openxmlformats.org/drawingml/2006/main" idx="1">
          <a:schemeClr val="accent6"/>
        </a:lnRef>
        <a:fillRef xmlns:a="http://schemas.openxmlformats.org/drawingml/2006/main" idx="0">
          <a:schemeClr val="accent6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tx1"/>
        </a:fontRef>
      </cdr:style>
    </cdr:cxn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45862" cy="4957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60" tIns="46180" rIns="92360" bIns="46180" numCol="1" anchor="t" anchorCtr="0" compatLnSpc="1">
            <a:prstTxWarp prst="textNoShape">
              <a:avLst/>
            </a:prstTxWarp>
          </a:bodyPr>
          <a:lstStyle>
            <a:lvl1pPr defTabSz="924179">
              <a:spcBef>
                <a:spcPct val="0"/>
              </a:spcBef>
              <a:buFontTx/>
              <a:buNone/>
              <a:defRPr sz="1200" i="0">
                <a:latin typeface="Arial" charset="0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814" y="1"/>
            <a:ext cx="2945862" cy="4957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60" tIns="46180" rIns="92360" bIns="46180" numCol="1" anchor="t" anchorCtr="0" compatLnSpc="1">
            <a:prstTxWarp prst="textNoShape">
              <a:avLst/>
            </a:prstTxWarp>
          </a:bodyPr>
          <a:lstStyle>
            <a:lvl1pPr algn="r" defTabSz="924179">
              <a:spcBef>
                <a:spcPct val="0"/>
              </a:spcBef>
              <a:buFontTx/>
              <a:buNone/>
              <a:defRPr sz="1200" i="0">
                <a:latin typeface="Arial" charset="0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42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0845"/>
            <a:ext cx="2945862" cy="4957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60" tIns="46180" rIns="92360" bIns="46180" numCol="1" anchor="b" anchorCtr="0" compatLnSpc="1">
            <a:prstTxWarp prst="textNoShape">
              <a:avLst/>
            </a:prstTxWarp>
          </a:bodyPr>
          <a:lstStyle>
            <a:lvl1pPr defTabSz="924179">
              <a:spcBef>
                <a:spcPct val="0"/>
              </a:spcBef>
              <a:buFontTx/>
              <a:buNone/>
              <a:defRPr sz="1200" i="0">
                <a:latin typeface="Arial" charset="0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42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814" y="9430845"/>
            <a:ext cx="2945862" cy="4957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60" tIns="46180" rIns="92360" bIns="46180" numCol="1" anchor="b" anchorCtr="0" compatLnSpc="1">
            <a:prstTxWarp prst="textNoShape">
              <a:avLst/>
            </a:prstTxWarp>
          </a:bodyPr>
          <a:lstStyle>
            <a:lvl1pPr algn="r" defTabSz="924179">
              <a:spcBef>
                <a:spcPct val="0"/>
              </a:spcBef>
              <a:buFontTx/>
              <a:buNone/>
              <a:defRPr sz="1200" i="0">
                <a:latin typeface="Arial" charset="0"/>
              </a:defRPr>
            </a:lvl1pPr>
          </a:lstStyle>
          <a:p>
            <a:pPr>
              <a:defRPr/>
            </a:pPr>
            <a:fld id="{D3202D5A-A088-44DB-BDD1-28FF90D63CFE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722488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45862" cy="4957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60" tIns="46180" rIns="92360" bIns="46180" numCol="1" anchor="t" anchorCtr="0" compatLnSpc="1">
            <a:prstTxWarp prst="textNoShape">
              <a:avLst/>
            </a:prstTxWarp>
          </a:bodyPr>
          <a:lstStyle>
            <a:lvl1pPr defTabSz="924179">
              <a:spcBef>
                <a:spcPct val="0"/>
              </a:spcBef>
              <a:buFontTx/>
              <a:buNone/>
              <a:defRPr sz="1200" i="0">
                <a:latin typeface="Arial" charset="0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814" y="1"/>
            <a:ext cx="2945862" cy="4957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60" tIns="46180" rIns="92360" bIns="46180" numCol="1" anchor="t" anchorCtr="0" compatLnSpc="1">
            <a:prstTxWarp prst="textNoShape">
              <a:avLst/>
            </a:prstTxWarp>
          </a:bodyPr>
          <a:lstStyle>
            <a:lvl1pPr algn="r" defTabSz="924179">
              <a:spcBef>
                <a:spcPct val="0"/>
              </a:spcBef>
              <a:buFontTx/>
              <a:buNone/>
              <a:defRPr sz="1200" i="0">
                <a:latin typeface="Arial" charset="0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93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5952" y="4714653"/>
            <a:ext cx="4985772" cy="4468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60" tIns="46180" rIns="92360" bIns="461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noProof="0" smtClean="0"/>
              <a:t>Klikk for å redigere tekststiler i malen</a:t>
            </a:r>
          </a:p>
          <a:p>
            <a:pPr lvl="1"/>
            <a:r>
              <a:rPr lang="nb-NO" noProof="0" smtClean="0"/>
              <a:t>Andre nivå</a:t>
            </a:r>
          </a:p>
          <a:p>
            <a:pPr lvl="2"/>
            <a:r>
              <a:rPr lang="nb-NO" noProof="0" smtClean="0"/>
              <a:t>Tredje nivå</a:t>
            </a:r>
          </a:p>
          <a:p>
            <a:pPr lvl="3"/>
            <a:r>
              <a:rPr lang="nb-NO" noProof="0" smtClean="0"/>
              <a:t>Fjerde nivå</a:t>
            </a:r>
          </a:p>
          <a:p>
            <a:pPr lvl="4"/>
            <a:r>
              <a:rPr lang="nb-NO" noProof="0" smtClean="0"/>
              <a:t>Femte nivå</a:t>
            </a:r>
          </a:p>
        </p:txBody>
      </p:sp>
      <p:sp>
        <p:nvSpPr>
          <p:cNvPr id="532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0845"/>
            <a:ext cx="2945862" cy="4957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60" tIns="46180" rIns="92360" bIns="46180" numCol="1" anchor="b" anchorCtr="0" compatLnSpc="1">
            <a:prstTxWarp prst="textNoShape">
              <a:avLst/>
            </a:prstTxWarp>
          </a:bodyPr>
          <a:lstStyle>
            <a:lvl1pPr defTabSz="924179">
              <a:spcBef>
                <a:spcPct val="0"/>
              </a:spcBef>
              <a:buFontTx/>
              <a:buNone/>
              <a:defRPr sz="1200" i="0">
                <a:latin typeface="Arial" charset="0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32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814" y="9430845"/>
            <a:ext cx="2945862" cy="4957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60" tIns="46180" rIns="92360" bIns="46180" numCol="1" anchor="b" anchorCtr="0" compatLnSpc="1">
            <a:prstTxWarp prst="textNoShape">
              <a:avLst/>
            </a:prstTxWarp>
          </a:bodyPr>
          <a:lstStyle>
            <a:lvl1pPr algn="r" defTabSz="924179">
              <a:spcBef>
                <a:spcPct val="0"/>
              </a:spcBef>
              <a:buFontTx/>
              <a:buNone/>
              <a:defRPr sz="1200" i="0">
                <a:latin typeface="Arial" charset="0"/>
              </a:defRPr>
            </a:lvl1pPr>
          </a:lstStyle>
          <a:p>
            <a:pPr>
              <a:defRPr/>
            </a:pPr>
            <a:fld id="{E024DC49-0C25-4DEA-88CD-B8D60C5FA850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8758738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024DC49-0C25-4DEA-88CD-B8D60C5FA850}" type="slidenum">
              <a:rPr lang="nb-NO" smtClean="0"/>
              <a:pPr>
                <a:defRPr/>
              </a:pPr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112974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024DC49-0C25-4DEA-88CD-B8D60C5FA850}" type="slidenum">
              <a:rPr lang="nb-NO" smtClean="0"/>
              <a:pPr>
                <a:defRPr/>
              </a:pPr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16472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024DC49-0C25-4DEA-88CD-B8D60C5FA850}" type="slidenum">
              <a:rPr lang="nb-NO" smtClean="0"/>
              <a:pPr>
                <a:defRPr/>
              </a:pPr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115509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024DC49-0C25-4DEA-88CD-B8D60C5FA850}" type="slidenum">
              <a:rPr lang="nb-NO" smtClean="0"/>
              <a:pPr>
                <a:defRPr/>
              </a:pPr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538730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4179" eaLnBrk="0" hangingPunct="0">
              <a:defRPr sz="2700" i="1">
                <a:solidFill>
                  <a:schemeClr val="tx1"/>
                </a:solidFill>
                <a:latin typeface="Times New Roman" pitchFamily="18" charset="0"/>
              </a:defRPr>
            </a:lvl1pPr>
            <a:lvl2pPr marL="711375" indent="-273606" defTabSz="924179" eaLnBrk="0" hangingPunct="0">
              <a:defRPr sz="2700" i="1">
                <a:solidFill>
                  <a:schemeClr val="tx1"/>
                </a:solidFill>
                <a:latin typeface="Times New Roman" pitchFamily="18" charset="0"/>
              </a:defRPr>
            </a:lvl2pPr>
            <a:lvl3pPr marL="1094423" indent="-218885" defTabSz="924179" eaLnBrk="0" hangingPunct="0">
              <a:defRPr sz="2700" i="1">
                <a:solidFill>
                  <a:schemeClr val="tx1"/>
                </a:solidFill>
                <a:latin typeface="Times New Roman" pitchFamily="18" charset="0"/>
              </a:defRPr>
            </a:lvl3pPr>
            <a:lvl4pPr marL="1532192" indent="-218885" defTabSz="924179" eaLnBrk="0" hangingPunct="0">
              <a:defRPr sz="2700" i="1">
                <a:solidFill>
                  <a:schemeClr val="tx1"/>
                </a:solidFill>
                <a:latin typeface="Times New Roman" pitchFamily="18" charset="0"/>
              </a:defRPr>
            </a:lvl4pPr>
            <a:lvl5pPr marL="1969961" indent="-218885" defTabSz="924179" eaLnBrk="0" hangingPunct="0">
              <a:defRPr sz="2700" i="1">
                <a:solidFill>
                  <a:schemeClr val="tx1"/>
                </a:solidFill>
                <a:latin typeface="Times New Roman" pitchFamily="18" charset="0"/>
              </a:defRPr>
            </a:lvl5pPr>
            <a:lvl6pPr marL="2407730" indent="-218885" defTabSz="924179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700" i="1">
                <a:solidFill>
                  <a:schemeClr val="tx1"/>
                </a:solidFill>
                <a:latin typeface="Times New Roman" pitchFamily="18" charset="0"/>
              </a:defRPr>
            </a:lvl6pPr>
            <a:lvl7pPr marL="2845499" indent="-218885" defTabSz="924179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700" i="1">
                <a:solidFill>
                  <a:schemeClr val="tx1"/>
                </a:solidFill>
                <a:latin typeface="Times New Roman" pitchFamily="18" charset="0"/>
              </a:defRPr>
            </a:lvl7pPr>
            <a:lvl8pPr marL="3283268" indent="-218885" defTabSz="924179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700" i="1">
                <a:solidFill>
                  <a:schemeClr val="tx1"/>
                </a:solidFill>
                <a:latin typeface="Times New Roman" pitchFamily="18" charset="0"/>
              </a:defRPr>
            </a:lvl8pPr>
            <a:lvl9pPr marL="3721037" indent="-218885" defTabSz="924179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7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7762995D-059F-4165-B83F-5AFB280B1E0C}" type="slidenum">
              <a:rPr lang="nb-NO" sz="1200" i="0">
                <a:latin typeface="Arial" charset="0"/>
              </a:rPr>
              <a:pPr eaLnBrk="1" hangingPunct="1"/>
              <a:t>5</a:t>
            </a:fld>
            <a:endParaRPr lang="nb-NO" sz="1200" i="0">
              <a:latin typeface="Arial" charset="0"/>
            </a:endParaRPr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b-NO" smtClean="0"/>
          </a:p>
        </p:txBody>
      </p:sp>
    </p:spTree>
    <p:extLst>
      <p:ext uri="{BB962C8B-B14F-4D97-AF65-F5344CB8AC3E}">
        <p14:creationId xmlns:p14="http://schemas.microsoft.com/office/powerpoint/2010/main" val="10189549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024DC49-0C25-4DEA-88CD-B8D60C5FA850}" type="slidenum">
              <a:rPr lang="nb-NO" smtClean="0"/>
              <a:pPr>
                <a:defRPr/>
              </a:pPr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63631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4179" eaLnBrk="0" hangingPunct="0">
              <a:defRPr sz="2700" i="1">
                <a:solidFill>
                  <a:schemeClr val="tx1"/>
                </a:solidFill>
                <a:latin typeface="Times New Roman" pitchFamily="18" charset="0"/>
              </a:defRPr>
            </a:lvl1pPr>
            <a:lvl2pPr marL="711375" indent="-273606" defTabSz="924179" eaLnBrk="0" hangingPunct="0">
              <a:defRPr sz="2700" i="1">
                <a:solidFill>
                  <a:schemeClr val="tx1"/>
                </a:solidFill>
                <a:latin typeface="Times New Roman" pitchFamily="18" charset="0"/>
              </a:defRPr>
            </a:lvl2pPr>
            <a:lvl3pPr marL="1094423" indent="-218885" defTabSz="924179" eaLnBrk="0" hangingPunct="0">
              <a:defRPr sz="2700" i="1">
                <a:solidFill>
                  <a:schemeClr val="tx1"/>
                </a:solidFill>
                <a:latin typeface="Times New Roman" pitchFamily="18" charset="0"/>
              </a:defRPr>
            </a:lvl3pPr>
            <a:lvl4pPr marL="1532192" indent="-218885" defTabSz="924179" eaLnBrk="0" hangingPunct="0">
              <a:defRPr sz="2700" i="1">
                <a:solidFill>
                  <a:schemeClr val="tx1"/>
                </a:solidFill>
                <a:latin typeface="Times New Roman" pitchFamily="18" charset="0"/>
              </a:defRPr>
            </a:lvl4pPr>
            <a:lvl5pPr marL="1969961" indent="-218885" defTabSz="924179" eaLnBrk="0" hangingPunct="0">
              <a:defRPr sz="2700" i="1">
                <a:solidFill>
                  <a:schemeClr val="tx1"/>
                </a:solidFill>
                <a:latin typeface="Times New Roman" pitchFamily="18" charset="0"/>
              </a:defRPr>
            </a:lvl5pPr>
            <a:lvl6pPr marL="2407730" indent="-218885" defTabSz="924179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700" i="1">
                <a:solidFill>
                  <a:schemeClr val="tx1"/>
                </a:solidFill>
                <a:latin typeface="Times New Roman" pitchFamily="18" charset="0"/>
              </a:defRPr>
            </a:lvl6pPr>
            <a:lvl7pPr marL="2845499" indent="-218885" defTabSz="924179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700" i="1">
                <a:solidFill>
                  <a:schemeClr val="tx1"/>
                </a:solidFill>
                <a:latin typeface="Times New Roman" pitchFamily="18" charset="0"/>
              </a:defRPr>
            </a:lvl7pPr>
            <a:lvl8pPr marL="3283268" indent="-218885" defTabSz="924179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700" i="1">
                <a:solidFill>
                  <a:schemeClr val="tx1"/>
                </a:solidFill>
                <a:latin typeface="Times New Roman" pitchFamily="18" charset="0"/>
              </a:defRPr>
            </a:lvl8pPr>
            <a:lvl9pPr marL="3721037" indent="-218885" defTabSz="924179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7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1939AF77-130F-46BC-81CB-FBEA9FE6AC7D}" type="slidenum">
              <a:rPr lang="nb-NO" sz="1200" i="0">
                <a:latin typeface="Arial" charset="0"/>
              </a:rPr>
              <a:pPr eaLnBrk="1" hangingPunct="1"/>
              <a:t>7</a:t>
            </a:fld>
            <a:endParaRPr lang="nb-NO" sz="1200" i="0">
              <a:latin typeface="Arial" charset="0"/>
            </a:endParaRPr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b-NO" smtClean="0"/>
          </a:p>
        </p:txBody>
      </p:sp>
    </p:spTree>
    <p:extLst>
      <p:ext uri="{BB962C8B-B14F-4D97-AF65-F5344CB8AC3E}">
        <p14:creationId xmlns:p14="http://schemas.microsoft.com/office/powerpoint/2010/main" val="11593373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024DC49-0C25-4DEA-88CD-B8D60C5FA850}" type="slidenum">
              <a:rPr lang="nb-NO" smtClean="0"/>
              <a:pPr>
                <a:defRPr/>
              </a:pPr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171262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024DC49-0C25-4DEA-88CD-B8D60C5FA850}" type="slidenum">
              <a:rPr lang="nb-NO" smtClean="0"/>
              <a:pPr>
                <a:defRPr/>
              </a:pPr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9199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024DC49-0C25-4DEA-88CD-B8D60C5FA850}" type="slidenum">
              <a:rPr lang="nb-NO" smtClean="0"/>
              <a:pPr>
                <a:defRPr/>
              </a:pPr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767607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024DC49-0C25-4DEA-88CD-B8D60C5FA850}" type="slidenum">
              <a:rPr lang="nb-NO" smtClean="0"/>
              <a:pPr>
                <a:defRPr/>
              </a:pPr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869584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024DC49-0C25-4DEA-88CD-B8D60C5FA850}" type="slidenum">
              <a:rPr lang="nb-NO" smtClean="0"/>
              <a:pPr>
                <a:defRPr/>
              </a:pPr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0075684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024DC49-0C25-4DEA-88CD-B8D60C5FA850}" type="slidenum">
              <a:rPr lang="nb-NO" smtClean="0"/>
              <a:pPr>
                <a:defRPr/>
              </a:pPr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8978655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024DC49-0C25-4DEA-88CD-B8D60C5FA850}" type="slidenum">
              <a:rPr lang="nb-NO" smtClean="0"/>
              <a:pPr>
                <a:defRPr/>
              </a:pPr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9868411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024DC49-0C25-4DEA-88CD-B8D60C5FA850}" type="slidenum">
              <a:rPr lang="nb-NO" smtClean="0"/>
              <a:pPr>
                <a:defRPr/>
              </a:pPr>
              <a:t>18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3659054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024DC49-0C25-4DEA-88CD-B8D60C5FA850}" type="slidenum">
              <a:rPr lang="nb-NO" smtClean="0"/>
              <a:pPr>
                <a:defRPr/>
              </a:pPr>
              <a:t>19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6557511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024DC49-0C25-4DEA-88CD-B8D60C5FA850}" type="slidenum">
              <a:rPr lang="nb-NO" smtClean="0"/>
              <a:pPr>
                <a:defRPr/>
              </a:pPr>
              <a:t>20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6129845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024DC49-0C25-4DEA-88CD-B8D60C5FA850}" type="slidenum">
              <a:rPr lang="nb-NO" smtClean="0"/>
              <a:pPr>
                <a:defRPr/>
              </a:pPr>
              <a:t>21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8265386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024DC49-0C25-4DEA-88CD-B8D60C5FA850}" type="slidenum">
              <a:rPr lang="nb-NO" smtClean="0"/>
              <a:pPr>
                <a:defRPr/>
              </a:pPr>
              <a:t>22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2786446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4179" eaLnBrk="0" hangingPunct="0">
              <a:defRPr sz="2700" i="1">
                <a:solidFill>
                  <a:schemeClr val="tx1"/>
                </a:solidFill>
                <a:latin typeface="Times New Roman" pitchFamily="18" charset="0"/>
              </a:defRPr>
            </a:lvl1pPr>
            <a:lvl2pPr marL="711375" indent="-273606" defTabSz="924179" eaLnBrk="0" hangingPunct="0">
              <a:defRPr sz="2700" i="1">
                <a:solidFill>
                  <a:schemeClr val="tx1"/>
                </a:solidFill>
                <a:latin typeface="Times New Roman" pitchFamily="18" charset="0"/>
              </a:defRPr>
            </a:lvl2pPr>
            <a:lvl3pPr marL="1094423" indent="-218885" defTabSz="924179" eaLnBrk="0" hangingPunct="0">
              <a:defRPr sz="2700" i="1">
                <a:solidFill>
                  <a:schemeClr val="tx1"/>
                </a:solidFill>
                <a:latin typeface="Times New Roman" pitchFamily="18" charset="0"/>
              </a:defRPr>
            </a:lvl3pPr>
            <a:lvl4pPr marL="1532192" indent="-218885" defTabSz="924179" eaLnBrk="0" hangingPunct="0">
              <a:defRPr sz="2700" i="1">
                <a:solidFill>
                  <a:schemeClr val="tx1"/>
                </a:solidFill>
                <a:latin typeface="Times New Roman" pitchFamily="18" charset="0"/>
              </a:defRPr>
            </a:lvl4pPr>
            <a:lvl5pPr marL="1969961" indent="-218885" defTabSz="924179" eaLnBrk="0" hangingPunct="0">
              <a:defRPr sz="2700" i="1">
                <a:solidFill>
                  <a:schemeClr val="tx1"/>
                </a:solidFill>
                <a:latin typeface="Times New Roman" pitchFamily="18" charset="0"/>
              </a:defRPr>
            </a:lvl5pPr>
            <a:lvl6pPr marL="2407730" indent="-218885" defTabSz="924179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700" i="1">
                <a:solidFill>
                  <a:schemeClr val="tx1"/>
                </a:solidFill>
                <a:latin typeface="Times New Roman" pitchFamily="18" charset="0"/>
              </a:defRPr>
            </a:lvl6pPr>
            <a:lvl7pPr marL="2845499" indent="-218885" defTabSz="924179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700" i="1">
                <a:solidFill>
                  <a:schemeClr val="tx1"/>
                </a:solidFill>
                <a:latin typeface="Times New Roman" pitchFamily="18" charset="0"/>
              </a:defRPr>
            </a:lvl7pPr>
            <a:lvl8pPr marL="3283268" indent="-218885" defTabSz="924179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700" i="1">
                <a:solidFill>
                  <a:schemeClr val="tx1"/>
                </a:solidFill>
                <a:latin typeface="Times New Roman" pitchFamily="18" charset="0"/>
              </a:defRPr>
            </a:lvl8pPr>
            <a:lvl9pPr marL="3721037" indent="-218885" defTabSz="924179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7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738CBC04-E67E-4822-A343-CD794F91E4AF}" type="slidenum">
              <a:rPr lang="nb-NO" sz="1200" i="0">
                <a:latin typeface="Arial" charset="0"/>
              </a:rPr>
              <a:pPr eaLnBrk="1" hangingPunct="1"/>
              <a:t>23</a:t>
            </a:fld>
            <a:endParaRPr lang="nb-NO" sz="1200" i="0">
              <a:latin typeface="Arial" charset="0"/>
            </a:endParaRPr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b-NO" smtClean="0"/>
          </a:p>
        </p:txBody>
      </p:sp>
    </p:spTree>
    <p:extLst>
      <p:ext uri="{BB962C8B-B14F-4D97-AF65-F5344CB8AC3E}">
        <p14:creationId xmlns:p14="http://schemas.microsoft.com/office/powerpoint/2010/main" val="212913035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024DC49-0C25-4DEA-88CD-B8D60C5FA850}" type="slidenum">
              <a:rPr lang="nb-NO" smtClean="0"/>
              <a:pPr>
                <a:defRPr/>
              </a:pPr>
              <a:t>24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5726844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024DC49-0C25-4DEA-88CD-B8D60C5FA850}" type="slidenum">
              <a:rPr lang="nb-NO" smtClean="0"/>
              <a:pPr>
                <a:defRPr/>
              </a:pPr>
              <a:t>25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788288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024DC49-0C25-4DEA-88CD-B8D60C5FA850}" type="slidenum">
              <a:rPr lang="nb-NO" smtClean="0"/>
              <a:pPr>
                <a:defRPr/>
              </a:pPr>
              <a:t>26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6452533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024DC49-0C25-4DEA-88CD-B8D60C5FA850}" type="slidenum">
              <a:rPr lang="nb-NO" smtClean="0"/>
              <a:pPr>
                <a:defRPr/>
              </a:pPr>
              <a:t>27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8031127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024DC49-0C25-4DEA-88CD-B8D60C5FA850}" type="slidenum">
              <a:rPr lang="nb-NO" smtClean="0"/>
              <a:pPr>
                <a:defRPr/>
              </a:pPr>
              <a:t>28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947376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024DC49-0C25-4DEA-88CD-B8D60C5FA850}" type="slidenum">
              <a:rPr lang="nb-NO" smtClean="0"/>
              <a:pPr>
                <a:defRPr/>
              </a:pPr>
              <a:t>29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528938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024DC49-0C25-4DEA-88CD-B8D60C5FA850}" type="slidenum">
              <a:rPr lang="nb-NO" smtClean="0"/>
              <a:pPr>
                <a:defRPr/>
              </a:pPr>
              <a:t>30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5688666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024DC49-0C25-4DEA-88CD-B8D60C5FA850}" type="slidenum">
              <a:rPr lang="nb-NO" smtClean="0"/>
              <a:pPr>
                <a:defRPr/>
              </a:pPr>
              <a:t>31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2289964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024DC49-0C25-4DEA-88CD-B8D60C5FA850}" type="slidenum">
              <a:rPr lang="nb-NO" smtClean="0"/>
              <a:pPr>
                <a:defRPr/>
              </a:pPr>
              <a:t>32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5690637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024DC49-0C25-4DEA-88CD-B8D60C5FA850}" type="slidenum">
              <a:rPr lang="nb-NO" smtClean="0"/>
              <a:pPr>
                <a:defRPr/>
              </a:pPr>
              <a:t>33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6691122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024DC49-0C25-4DEA-88CD-B8D60C5FA850}" type="slidenum">
              <a:rPr lang="nb-NO" smtClean="0"/>
              <a:pPr>
                <a:defRPr/>
              </a:pPr>
              <a:t>34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3170142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024DC49-0C25-4DEA-88CD-B8D60C5FA850}" type="slidenum">
              <a:rPr lang="nb-NO" smtClean="0"/>
              <a:pPr>
                <a:defRPr/>
              </a:pPr>
              <a:t>35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3857086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024DC49-0C25-4DEA-88CD-B8D60C5FA850}" type="slidenum">
              <a:rPr lang="nb-NO" smtClean="0"/>
              <a:pPr>
                <a:defRPr/>
              </a:pPr>
              <a:t>36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1156978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024DC49-0C25-4DEA-88CD-B8D60C5FA850}" type="slidenum">
              <a:rPr lang="nb-NO" smtClean="0"/>
              <a:pPr>
                <a:defRPr/>
              </a:pPr>
              <a:t>37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2179928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024DC49-0C25-4DEA-88CD-B8D60C5FA850}" type="slidenum">
              <a:rPr lang="nb-NO" smtClean="0"/>
              <a:pPr>
                <a:defRPr/>
              </a:pPr>
              <a:t>38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71307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800" y="0"/>
            <a:ext cx="85852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208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5805488"/>
            <a:ext cx="989013" cy="976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46839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 4</a:t>
            </a:r>
            <a:r>
              <a:rPr lang="nb-NO" sz="1400"/>
              <a:t>-</a:t>
            </a:r>
            <a:fld id="{1AD54328-D087-40A2-A6E4-44B2C0486F6B}" type="slidenum">
              <a:rPr lang="nb-NO" sz="1400"/>
              <a:pPr>
                <a:defRPr/>
              </a:pPr>
              <a:t>‹#›</a:t>
            </a:fld>
            <a:endParaRPr lang="nb-NO" sz="1400"/>
          </a:p>
        </p:txBody>
      </p:sp>
    </p:spTree>
    <p:extLst>
      <p:ext uri="{BB962C8B-B14F-4D97-AF65-F5344CB8AC3E}">
        <p14:creationId xmlns:p14="http://schemas.microsoft.com/office/powerpoint/2010/main" val="30973832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 4</a:t>
            </a:r>
            <a:r>
              <a:rPr lang="nb-NO" sz="1400"/>
              <a:t>-</a:t>
            </a:r>
            <a:fld id="{BFC0A084-679E-4AE8-A28E-8F131A8591DE}" type="slidenum">
              <a:rPr lang="nb-NO" sz="1400"/>
              <a:pPr>
                <a:defRPr/>
              </a:pPr>
              <a:t>‹#›</a:t>
            </a:fld>
            <a:endParaRPr lang="nb-NO" sz="1400"/>
          </a:p>
        </p:txBody>
      </p:sp>
    </p:spTree>
    <p:extLst>
      <p:ext uri="{BB962C8B-B14F-4D97-AF65-F5344CB8AC3E}">
        <p14:creationId xmlns:p14="http://schemas.microsoft.com/office/powerpoint/2010/main" val="25795737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196975"/>
            <a:ext cx="3962400" cy="55006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81600" y="1196975"/>
            <a:ext cx="3962400" cy="55006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 4</a:t>
            </a:r>
            <a:r>
              <a:rPr lang="nb-NO" sz="1400"/>
              <a:t>-</a:t>
            </a:r>
            <a:fld id="{6AF769D5-315B-4345-9BEE-CA920CD7C336}" type="slidenum">
              <a:rPr lang="nb-NO" sz="1400"/>
              <a:pPr>
                <a:defRPr/>
              </a:pPr>
              <a:t>‹#›</a:t>
            </a:fld>
            <a:endParaRPr lang="nb-NO" sz="1400"/>
          </a:p>
        </p:txBody>
      </p:sp>
    </p:spTree>
    <p:extLst>
      <p:ext uri="{BB962C8B-B14F-4D97-AF65-F5344CB8AC3E}">
        <p14:creationId xmlns:p14="http://schemas.microsoft.com/office/powerpoint/2010/main" val="8267589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 4</a:t>
            </a:r>
            <a:r>
              <a:rPr lang="nb-NO" sz="1400"/>
              <a:t>-</a:t>
            </a:r>
            <a:fld id="{34E8E935-7BD1-42F9-8D13-16D7C23A50F0}" type="slidenum">
              <a:rPr lang="nb-NO" sz="1400"/>
              <a:pPr>
                <a:defRPr/>
              </a:pPr>
              <a:t>‹#›</a:t>
            </a:fld>
            <a:endParaRPr lang="nb-NO" sz="1400"/>
          </a:p>
        </p:txBody>
      </p:sp>
    </p:spTree>
    <p:extLst>
      <p:ext uri="{BB962C8B-B14F-4D97-AF65-F5344CB8AC3E}">
        <p14:creationId xmlns:p14="http://schemas.microsoft.com/office/powerpoint/2010/main" val="9286144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 4</a:t>
            </a:r>
            <a:r>
              <a:rPr lang="nb-NO" sz="1400"/>
              <a:t>-</a:t>
            </a:r>
            <a:fld id="{C51CC5E4-DC30-4A22-8F78-5594389A0120}" type="slidenum">
              <a:rPr lang="nb-NO" sz="1400"/>
              <a:pPr>
                <a:defRPr/>
              </a:pPr>
              <a:t>‹#›</a:t>
            </a:fld>
            <a:endParaRPr lang="nb-NO" sz="1400"/>
          </a:p>
        </p:txBody>
      </p:sp>
    </p:spTree>
    <p:extLst>
      <p:ext uri="{BB962C8B-B14F-4D97-AF65-F5344CB8AC3E}">
        <p14:creationId xmlns:p14="http://schemas.microsoft.com/office/powerpoint/2010/main" val="41794346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 4</a:t>
            </a:r>
            <a:r>
              <a:rPr lang="nb-NO" sz="1400"/>
              <a:t>-</a:t>
            </a:r>
            <a:fld id="{14022A6E-C93A-4CF0-8769-222158FE805D}" type="slidenum">
              <a:rPr lang="nb-NO" sz="1400"/>
              <a:pPr>
                <a:defRPr/>
              </a:pPr>
              <a:t>‹#›</a:t>
            </a:fld>
            <a:endParaRPr lang="nb-NO" sz="1400"/>
          </a:p>
        </p:txBody>
      </p:sp>
    </p:spTree>
    <p:extLst>
      <p:ext uri="{BB962C8B-B14F-4D97-AF65-F5344CB8AC3E}">
        <p14:creationId xmlns:p14="http://schemas.microsoft.com/office/powerpoint/2010/main" val="727978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 4</a:t>
            </a:r>
            <a:r>
              <a:rPr lang="nb-NO" sz="1400"/>
              <a:t>-</a:t>
            </a:r>
            <a:fld id="{563D1095-F1D4-421C-A19B-9FA24D0D5F91}" type="slidenum">
              <a:rPr lang="nb-NO" sz="1400"/>
              <a:pPr>
                <a:defRPr/>
              </a:pPr>
              <a:t>‹#›</a:t>
            </a:fld>
            <a:endParaRPr lang="nb-NO" sz="1400"/>
          </a:p>
        </p:txBody>
      </p:sp>
    </p:spTree>
    <p:extLst>
      <p:ext uri="{BB962C8B-B14F-4D97-AF65-F5344CB8AC3E}">
        <p14:creationId xmlns:p14="http://schemas.microsoft.com/office/powerpoint/2010/main" val="35084329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 4</a:t>
            </a:r>
            <a:r>
              <a:rPr lang="nb-NO" sz="1400"/>
              <a:t>-</a:t>
            </a:r>
            <a:fld id="{A23DBA4C-D816-414F-A807-5D19EF221A13}" type="slidenum">
              <a:rPr lang="nb-NO" sz="1400"/>
              <a:pPr>
                <a:defRPr/>
              </a:pPr>
              <a:t>‹#›</a:t>
            </a:fld>
            <a:endParaRPr lang="nb-NO" sz="1400"/>
          </a:p>
        </p:txBody>
      </p:sp>
    </p:spTree>
    <p:extLst>
      <p:ext uri="{BB962C8B-B14F-4D97-AF65-F5344CB8AC3E}">
        <p14:creationId xmlns:p14="http://schemas.microsoft.com/office/powerpoint/2010/main" val="36464661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 4</a:t>
            </a:r>
            <a:r>
              <a:rPr lang="nb-NO" sz="1400"/>
              <a:t>-</a:t>
            </a:r>
            <a:fld id="{D9F167FD-5BF0-41D6-912F-62C58C16394E}" type="slidenum">
              <a:rPr lang="nb-NO" sz="1400"/>
              <a:pPr>
                <a:defRPr/>
              </a:pPr>
              <a:t>‹#›</a:t>
            </a:fld>
            <a:endParaRPr lang="nb-NO" sz="1400"/>
          </a:p>
        </p:txBody>
      </p:sp>
    </p:spTree>
    <p:extLst>
      <p:ext uri="{BB962C8B-B14F-4D97-AF65-F5344CB8AC3E}">
        <p14:creationId xmlns:p14="http://schemas.microsoft.com/office/powerpoint/2010/main" val="35168037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24700" y="115888"/>
            <a:ext cx="2019300" cy="65817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115888"/>
            <a:ext cx="5905500" cy="65817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 4</a:t>
            </a:r>
            <a:r>
              <a:rPr lang="nb-NO" sz="1400"/>
              <a:t>-</a:t>
            </a:r>
            <a:fld id="{D8E22AF4-80CE-47E3-9237-0A279E915840}" type="slidenum">
              <a:rPr lang="nb-NO" sz="1400"/>
              <a:pPr>
                <a:defRPr/>
              </a:pPr>
              <a:t>‹#›</a:t>
            </a:fld>
            <a:endParaRPr lang="nb-NO" sz="1400"/>
          </a:p>
        </p:txBody>
      </p:sp>
    </p:spTree>
    <p:extLst>
      <p:ext uri="{BB962C8B-B14F-4D97-AF65-F5344CB8AC3E}">
        <p14:creationId xmlns:p14="http://schemas.microsoft.com/office/powerpoint/2010/main" val="42937144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115888"/>
            <a:ext cx="8077200" cy="863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066800" y="1196975"/>
            <a:ext cx="3962400" cy="55006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181600" y="1196975"/>
            <a:ext cx="3962400" cy="26733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181600" y="4022725"/>
            <a:ext cx="3962400" cy="26749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2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 4</a:t>
            </a:r>
            <a:r>
              <a:rPr lang="nb-NO" sz="1400"/>
              <a:t>-</a:t>
            </a:r>
            <a:fld id="{BD92AC91-91B9-4CC0-A4CC-4E703A57DCE4}" type="slidenum">
              <a:rPr lang="nb-NO" sz="1400"/>
              <a:pPr>
                <a:defRPr/>
              </a:pPr>
              <a:t>‹#›</a:t>
            </a:fld>
            <a:endParaRPr lang="nb-NO" sz="1400"/>
          </a:p>
        </p:txBody>
      </p:sp>
    </p:spTree>
    <p:extLst>
      <p:ext uri="{BB962C8B-B14F-4D97-AF65-F5344CB8AC3E}">
        <p14:creationId xmlns:p14="http://schemas.microsoft.com/office/powerpoint/2010/main" val="39552356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115888"/>
            <a:ext cx="8077200" cy="863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066800" y="1196975"/>
            <a:ext cx="8077200" cy="5500688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2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 4</a:t>
            </a:r>
            <a:r>
              <a:rPr lang="nb-NO" sz="1400"/>
              <a:t>-</a:t>
            </a:r>
            <a:fld id="{707CA012-CAA1-49B0-B41E-8295EDBE1B9B}" type="slidenum">
              <a:rPr lang="nb-NO" sz="1400"/>
              <a:pPr>
                <a:defRPr/>
              </a:pPr>
              <a:t>‹#›</a:t>
            </a:fld>
            <a:endParaRPr lang="nb-NO" sz="1400"/>
          </a:p>
        </p:txBody>
      </p:sp>
    </p:spTree>
    <p:extLst>
      <p:ext uri="{BB962C8B-B14F-4D97-AF65-F5344CB8AC3E}">
        <p14:creationId xmlns:p14="http://schemas.microsoft.com/office/powerpoint/2010/main" val="4192483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115888"/>
            <a:ext cx="8077200" cy="863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1066800" y="1196975"/>
            <a:ext cx="8077200" cy="5500688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2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 4</a:t>
            </a:r>
            <a:r>
              <a:rPr lang="nb-NO" sz="1400"/>
              <a:t>-</a:t>
            </a:r>
            <a:fld id="{8555FF8E-105E-468E-87E3-0CB138185D32}" type="slidenum">
              <a:rPr lang="nb-NO" sz="1400"/>
              <a:pPr>
                <a:defRPr/>
              </a:pPr>
              <a:t>‹#›</a:t>
            </a:fld>
            <a:endParaRPr lang="nb-NO" sz="1400"/>
          </a:p>
        </p:txBody>
      </p:sp>
    </p:spTree>
    <p:extLst>
      <p:ext uri="{BB962C8B-B14F-4D97-AF65-F5344CB8AC3E}">
        <p14:creationId xmlns:p14="http://schemas.microsoft.com/office/powerpoint/2010/main" val="3354249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chartAndTx" preserve="1">
  <p:cSld name="Title, Ch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115888"/>
            <a:ext cx="8077200" cy="863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sz="half" idx="1"/>
          </p:nvPr>
        </p:nvSpPr>
        <p:spPr>
          <a:xfrm>
            <a:off x="1066800" y="1196975"/>
            <a:ext cx="3962400" cy="5500688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81600" y="1196975"/>
            <a:ext cx="3962400" cy="55006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 4</a:t>
            </a:r>
            <a:r>
              <a:rPr lang="nb-NO" sz="1400"/>
              <a:t>-</a:t>
            </a:r>
            <a:fld id="{394EE6AC-D6C9-4759-AF8B-0DD04BFB80E7}" type="slidenum">
              <a:rPr lang="nb-NO" sz="1400"/>
              <a:pPr>
                <a:defRPr/>
              </a:pPr>
              <a:t>‹#›</a:t>
            </a:fld>
            <a:endParaRPr lang="nb-NO" sz="1400"/>
          </a:p>
        </p:txBody>
      </p:sp>
    </p:spTree>
    <p:extLst>
      <p:ext uri="{BB962C8B-B14F-4D97-AF65-F5344CB8AC3E}">
        <p14:creationId xmlns:p14="http://schemas.microsoft.com/office/powerpoint/2010/main" val="630840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7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3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16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7" name="Rectangle 21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196975"/>
            <a:ext cx="8077200" cy="550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</p:txBody>
      </p:sp>
      <p:sp>
        <p:nvSpPr>
          <p:cNvPr id="31748" name="Rectangle 22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115888"/>
            <a:ext cx="807720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overskriften</a:t>
            </a:r>
          </a:p>
        </p:txBody>
      </p:sp>
      <p:sp>
        <p:nvSpPr>
          <p:cNvPr id="160792" name="Rectangle 24"/>
          <p:cNvSpPr>
            <a:spLocks noChangeArrowheads="1"/>
          </p:cNvSpPr>
          <p:nvPr userDrawn="1"/>
        </p:nvSpPr>
        <p:spPr bwMode="gray">
          <a:xfrm>
            <a:off x="917575" y="981075"/>
            <a:ext cx="8226425" cy="31750"/>
          </a:xfrm>
          <a:prstGeom prst="rect">
            <a:avLst/>
          </a:prstGeom>
          <a:gradFill rotWithShape="0">
            <a:gsLst>
              <a:gs pos="0">
                <a:srgbClr val="0066FF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0"/>
              </a:spcBef>
              <a:buFontTx/>
              <a:buNone/>
              <a:defRPr/>
            </a:pPr>
            <a:endParaRPr kumimoji="1" lang="nb-NO" sz="2400" i="0">
              <a:latin typeface="Tahoma" pitchFamily="34" charset="0"/>
            </a:endParaRPr>
          </a:p>
        </p:txBody>
      </p:sp>
      <p:sp>
        <p:nvSpPr>
          <p:cNvPr id="160797" name="Rectangle 2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128000" y="6534150"/>
            <a:ext cx="836613" cy="269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buFontTx/>
              <a:buNone/>
              <a:defRPr sz="1600" i="0"/>
            </a:lvl1pPr>
          </a:lstStyle>
          <a:p>
            <a:pPr>
              <a:defRPr/>
            </a:pPr>
            <a:r>
              <a:rPr lang="nb-NO"/>
              <a:t> 4</a:t>
            </a:r>
            <a:r>
              <a:rPr lang="nb-NO" sz="1400"/>
              <a:t>-</a:t>
            </a:r>
            <a:fld id="{B3540A02-E91E-4E21-BBEE-3D0A67C0310F}" type="slidenum">
              <a:rPr lang="nb-NO" sz="1400"/>
              <a:pPr>
                <a:defRPr/>
              </a:pPr>
              <a:t>‹#›</a:t>
            </a:fld>
            <a:endParaRPr lang="nb-NO" sz="14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  <p:sldLayoutId id="2147483704" r:id="rId12"/>
    <p:sldLayoutId id="2147483705" r:id="rId13"/>
    <p:sldLayoutId id="2147483706" r:id="rId14"/>
    <p:sldLayoutId id="2147483707" r:id="rId15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4380C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4380C"/>
          </a:solidFill>
          <a:latin typeface="Comic Sans MS" pitchFamily="66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4380C"/>
          </a:solidFill>
          <a:latin typeface="Comic Sans MS" pitchFamily="66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4380C"/>
          </a:solidFill>
          <a:latin typeface="Comic Sans MS" pitchFamily="66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4380C"/>
          </a:solidFill>
          <a:latin typeface="Comic Sans MS" pitchFamily="66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rgbClr val="F4380C"/>
          </a:solidFill>
          <a:latin typeface="Comic Sans MS" pitchFamily="66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rgbClr val="F4380C"/>
          </a:solidFill>
          <a:latin typeface="Comic Sans MS" pitchFamily="66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rgbClr val="F4380C"/>
          </a:solidFill>
          <a:latin typeface="Comic Sans MS" pitchFamily="66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rgbClr val="F4380C"/>
          </a:solidFill>
          <a:latin typeface="Comic Sans MS" pitchFamily="6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F4380C"/>
        </a:buClr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F4380C"/>
        </a:buClr>
        <a:buFont typeface="Times" pitchFamily="18" charset="0"/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FF00FF"/>
        </a:buClr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Symbol" pitchFamily="18" charset="2"/>
        <a:buChar char="*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7" Type="http://schemas.openxmlformats.org/officeDocument/2006/relationships/image" Target="../media/image7.w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6.wmf"/><Relationship Id="rId4" Type="http://schemas.openxmlformats.org/officeDocument/2006/relationships/oleObject" Target="../embeddings/oleObject1.bin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9.wmf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8.wmf"/><Relationship Id="rId4" Type="http://schemas.openxmlformats.org/officeDocument/2006/relationships/oleObject" Target="../embeddings/oleObject3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wmf"/><Relationship Id="rId3" Type="http://schemas.openxmlformats.org/officeDocument/2006/relationships/oleObject" Target="../embeddings/oleObject5.bin"/><Relationship Id="rId7" Type="http://schemas.openxmlformats.org/officeDocument/2006/relationships/oleObject" Target="../embeddings/oleObject7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3.w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12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6.png"/><Relationship Id="rId5" Type="http://schemas.openxmlformats.org/officeDocument/2006/relationships/image" Target="../media/image15.wmf"/><Relationship Id="rId4" Type="http://schemas.openxmlformats.org/officeDocument/2006/relationships/oleObject" Target="../embeddings/oleObject8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18.w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0.bin"/><Relationship Id="rId5" Type="http://schemas.openxmlformats.org/officeDocument/2006/relationships/image" Target="../media/image17.wmf"/><Relationship Id="rId4" Type="http://schemas.openxmlformats.org/officeDocument/2006/relationships/oleObject" Target="../embeddings/oleObject9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19.emf"/><Relationship Id="rId4" Type="http://schemas.openxmlformats.org/officeDocument/2006/relationships/oleObject" Target="../embeddings/oleObject11.bin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20.emf"/><Relationship Id="rId4" Type="http://schemas.openxmlformats.org/officeDocument/2006/relationships/oleObject" Target="../embeddings/oleObject12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notesSlide" Target="../notesSlides/notesSlide19.xml"/><Relationship Id="rId7" Type="http://schemas.openxmlformats.org/officeDocument/2006/relationships/image" Target="../media/image24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14.bin"/><Relationship Id="rId5" Type="http://schemas.openxmlformats.org/officeDocument/2006/relationships/image" Target="../media/image23.wmf"/><Relationship Id="rId4" Type="http://schemas.openxmlformats.org/officeDocument/2006/relationships/oleObject" Target="../embeddings/oleObject13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7" Type="http://schemas.openxmlformats.org/officeDocument/2006/relationships/image" Target="../media/image27.w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16.bin"/><Relationship Id="rId5" Type="http://schemas.openxmlformats.org/officeDocument/2006/relationships/image" Target="../media/image26.wmf"/><Relationship Id="rId4" Type="http://schemas.openxmlformats.org/officeDocument/2006/relationships/oleObject" Target="../embeddings/oleObject15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29.png"/><Relationship Id="rId5" Type="http://schemas.openxmlformats.org/officeDocument/2006/relationships/image" Target="../media/image28.wmf"/><Relationship Id="rId4" Type="http://schemas.openxmlformats.org/officeDocument/2006/relationships/oleObject" Target="../embeddings/oleObject17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31.emf"/><Relationship Id="rId4" Type="http://schemas.openxmlformats.org/officeDocument/2006/relationships/oleObject" Target="../embeddings/oleObject18.bin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5" Type="http://schemas.openxmlformats.org/officeDocument/2006/relationships/image" Target="../media/image33.emf"/><Relationship Id="rId4" Type="http://schemas.openxmlformats.org/officeDocument/2006/relationships/oleObject" Target="../embeddings/oleObject19.bin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5" Type="http://schemas.openxmlformats.org/officeDocument/2006/relationships/image" Target="../media/image34.emf"/><Relationship Id="rId4" Type="http://schemas.openxmlformats.org/officeDocument/2006/relationships/oleObject" Target="../embeddings/oleObject20.bin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14.vml"/><Relationship Id="rId5" Type="http://schemas.openxmlformats.org/officeDocument/2006/relationships/image" Target="../media/image35.emf"/><Relationship Id="rId4" Type="http://schemas.openxmlformats.org/officeDocument/2006/relationships/oleObject" Target="../embeddings/oleObject21.bin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15.vml"/><Relationship Id="rId5" Type="http://schemas.openxmlformats.org/officeDocument/2006/relationships/image" Target="../media/image38.emf"/><Relationship Id="rId4" Type="http://schemas.openxmlformats.org/officeDocument/2006/relationships/oleObject" Target="../embeddings/oleObject22.bin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7" Type="http://schemas.openxmlformats.org/officeDocument/2006/relationships/image" Target="../media/image41.pn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40.wmf"/><Relationship Id="rId5" Type="http://schemas.openxmlformats.org/officeDocument/2006/relationships/oleObject" Target="../embeddings/oleObject24.bin"/><Relationship Id="rId4" Type="http://schemas.openxmlformats.org/officeDocument/2006/relationships/image" Target="../media/image39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 smtClean="0">
                <a:latin typeface="Calibri" panose="020F0502020204030204" pitchFamily="34" charset="0"/>
              </a:rPr>
              <a:t>Kapittel 4: Nåverdi og internrente</a:t>
            </a:r>
          </a:p>
        </p:txBody>
      </p:sp>
      <p:sp>
        <p:nvSpPr>
          <p:cNvPr id="4536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nb-NO" dirty="0" smtClean="0">
                <a:latin typeface="Calibri" panose="020F0502020204030204" pitchFamily="34" charset="0"/>
              </a:rPr>
              <a:t>Hovedmomenter i kapitlet:</a:t>
            </a:r>
          </a:p>
          <a:p>
            <a:pPr lvl="1" eaLnBrk="1" hangingPunct="1"/>
            <a:r>
              <a:rPr lang="nb-NO" dirty="0" smtClean="0">
                <a:latin typeface="Calibri" panose="020F0502020204030204" pitchFamily="34" charset="0"/>
              </a:rPr>
              <a:t>Beregning av nåverdi (NPV)</a:t>
            </a:r>
          </a:p>
          <a:p>
            <a:pPr lvl="1" eaLnBrk="1" hangingPunct="1"/>
            <a:r>
              <a:rPr lang="nb-NO" dirty="0" smtClean="0">
                <a:latin typeface="Calibri" panose="020F0502020204030204" pitchFamily="34" charset="0"/>
              </a:rPr>
              <a:t>Økonomisk tolkning av nåverdi</a:t>
            </a:r>
          </a:p>
          <a:p>
            <a:pPr lvl="1" eaLnBrk="1" hangingPunct="1"/>
            <a:r>
              <a:rPr lang="nb-NO" dirty="0" smtClean="0">
                <a:latin typeface="Calibri" panose="020F0502020204030204" pitchFamily="34" charset="0"/>
              </a:rPr>
              <a:t>Beregning av internrente (IRR) og modifisert internrente (MODIR)</a:t>
            </a:r>
          </a:p>
          <a:p>
            <a:pPr lvl="1" eaLnBrk="1" hangingPunct="1"/>
            <a:r>
              <a:rPr lang="nb-NO" dirty="0" smtClean="0">
                <a:latin typeface="Calibri" panose="020F0502020204030204" pitchFamily="34" charset="0"/>
              </a:rPr>
              <a:t>Problemer med internrentemetoden</a:t>
            </a:r>
          </a:p>
          <a:p>
            <a:pPr lvl="1" eaLnBrk="1" hangingPunct="1"/>
            <a:r>
              <a:rPr lang="nb-NO" dirty="0" smtClean="0">
                <a:latin typeface="Calibri" panose="020F0502020204030204" pitchFamily="34" charset="0"/>
              </a:rPr>
              <a:t>Sammenligning av NPV og IRR</a:t>
            </a:r>
          </a:p>
          <a:p>
            <a:pPr lvl="1" eaLnBrk="1" hangingPunct="1"/>
            <a:r>
              <a:rPr lang="nb-NO" dirty="0" smtClean="0">
                <a:latin typeface="Calibri" panose="020F0502020204030204" pitchFamily="34" charset="0"/>
              </a:rPr>
              <a:t>Annuitetsmetoden</a:t>
            </a:r>
          </a:p>
          <a:p>
            <a:pPr lvl="1" eaLnBrk="1" hangingPunct="1"/>
            <a:r>
              <a:rPr lang="nb-NO" dirty="0" smtClean="0">
                <a:latin typeface="Calibri" panose="020F0502020204030204" pitchFamily="34" charset="0"/>
              </a:rPr>
              <a:t>Investeringskjeder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53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6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536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6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536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6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536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6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536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6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536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6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536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6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4536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3635" grpId="0" build="p" bldLvl="2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>
                <a:latin typeface="Calibri" panose="020F0502020204030204" pitchFamily="34" charset="0"/>
              </a:rPr>
              <a:t>Investeringsanalyse – kunst og vitenskap</a:t>
            </a:r>
            <a:endParaRPr lang="nb-NO" dirty="0">
              <a:latin typeface="Calibri" panose="020F0502020204030204" pitchFamily="34" charset="0"/>
            </a:endParaRPr>
          </a:p>
        </p:txBody>
      </p:sp>
      <p:pic>
        <p:nvPicPr>
          <p:cNvPr id="798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124744"/>
            <a:ext cx="6980237" cy="559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951576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 smtClean="0">
                <a:latin typeface="Calibri" panose="020F0502020204030204" pitchFamily="34" charset="0"/>
              </a:rPr>
              <a:t>Pengenes tidsverdi og avkastningskrav</a:t>
            </a:r>
          </a:p>
        </p:txBody>
      </p:sp>
      <p:sp>
        <p:nvSpPr>
          <p:cNvPr id="27545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066800" y="1295400"/>
            <a:ext cx="8077200" cy="5257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nb-NO" sz="2600" dirty="0" smtClean="0">
                <a:latin typeface="Calibri" panose="020F0502020204030204" pitchFamily="34" charset="0"/>
              </a:rPr>
              <a:t>En krone i fremtiden er mindre verdt enn en krone i dag på grunn av:</a:t>
            </a:r>
          </a:p>
          <a:p>
            <a:pPr lvl="1" eaLnBrk="1" hangingPunct="1">
              <a:lnSpc>
                <a:spcPct val="90000"/>
              </a:lnSpc>
            </a:pPr>
            <a:r>
              <a:rPr lang="nb-NO" dirty="0" smtClean="0">
                <a:latin typeface="Calibri" panose="020F0502020204030204" pitchFamily="34" charset="0"/>
              </a:rPr>
              <a:t>Man taper </a:t>
            </a:r>
            <a:r>
              <a:rPr lang="nb-NO" b="1" dirty="0" smtClean="0">
                <a:solidFill>
                  <a:srgbClr val="F4380C"/>
                </a:solidFill>
                <a:latin typeface="Calibri" panose="020F0502020204030204" pitchFamily="34" charset="0"/>
              </a:rPr>
              <a:t>rente.</a:t>
            </a:r>
          </a:p>
          <a:p>
            <a:pPr lvl="1" eaLnBrk="1" hangingPunct="1">
              <a:lnSpc>
                <a:spcPct val="90000"/>
              </a:lnSpc>
            </a:pPr>
            <a:r>
              <a:rPr lang="nb-NO" b="1" dirty="0" smtClean="0">
                <a:solidFill>
                  <a:srgbClr val="F4380C"/>
                </a:solidFill>
                <a:latin typeface="Calibri" panose="020F0502020204030204" pitchFamily="34" charset="0"/>
              </a:rPr>
              <a:t>Inflasjonen</a:t>
            </a:r>
            <a:r>
              <a:rPr lang="nb-NO" b="1" dirty="0" smtClean="0">
                <a:latin typeface="Calibri" panose="020F0502020204030204" pitchFamily="34" charset="0"/>
              </a:rPr>
              <a:t> </a:t>
            </a:r>
            <a:r>
              <a:rPr lang="nb-NO" dirty="0" smtClean="0">
                <a:latin typeface="Calibri" panose="020F0502020204030204" pitchFamily="34" charset="0"/>
              </a:rPr>
              <a:t>spiser opp pengeverdien.</a:t>
            </a:r>
          </a:p>
          <a:p>
            <a:pPr lvl="1" eaLnBrk="1" hangingPunct="1">
              <a:lnSpc>
                <a:spcPct val="90000"/>
              </a:lnSpc>
            </a:pPr>
            <a:r>
              <a:rPr lang="nb-NO" b="1" dirty="0" smtClean="0">
                <a:solidFill>
                  <a:srgbClr val="F4380C"/>
                </a:solidFill>
                <a:latin typeface="Calibri" panose="020F0502020204030204" pitchFamily="34" charset="0"/>
              </a:rPr>
              <a:t>Risiko.</a:t>
            </a:r>
          </a:p>
          <a:p>
            <a:pPr eaLnBrk="1" hangingPunct="1">
              <a:lnSpc>
                <a:spcPct val="90000"/>
              </a:lnSpc>
            </a:pPr>
            <a:r>
              <a:rPr lang="nb-NO" sz="2600" dirty="0" smtClean="0">
                <a:latin typeface="Calibri" panose="020F0502020204030204" pitchFamily="34" charset="0"/>
              </a:rPr>
              <a:t>Pengenes tidsverdi må tas hensyn til i investeringsanalysen ved å diskontere kontantstrømmer med et </a:t>
            </a:r>
            <a:r>
              <a:rPr lang="nb-NO" sz="2600" b="1" dirty="0" smtClean="0">
                <a:solidFill>
                  <a:srgbClr val="F4380C"/>
                </a:solidFill>
                <a:latin typeface="Calibri" panose="020F0502020204030204" pitchFamily="34" charset="0"/>
              </a:rPr>
              <a:t>avkastningskrav</a:t>
            </a:r>
            <a:r>
              <a:rPr lang="nb-NO" sz="2600" dirty="0" smtClean="0">
                <a:latin typeface="Calibri" panose="020F0502020204030204" pitchFamily="34" charset="0"/>
              </a:rPr>
              <a:t> som tar hensyn til disse elementene.</a:t>
            </a:r>
          </a:p>
          <a:p>
            <a:pPr eaLnBrk="1" hangingPunct="1">
              <a:lnSpc>
                <a:spcPct val="90000"/>
              </a:lnSpc>
            </a:pPr>
            <a:r>
              <a:rPr lang="nb-NO" dirty="0" smtClean="0">
                <a:latin typeface="Calibri" panose="020F0502020204030204" pitchFamily="34" charset="0"/>
              </a:rPr>
              <a:t>Avkastningskrav består av:</a:t>
            </a:r>
          </a:p>
          <a:p>
            <a:pPr lvl="1" eaLnBrk="1" hangingPunct="1">
              <a:lnSpc>
                <a:spcPct val="90000"/>
              </a:lnSpc>
            </a:pPr>
            <a:r>
              <a:rPr lang="nb-NO" sz="2000" b="1" dirty="0" smtClean="0">
                <a:solidFill>
                  <a:srgbClr val="F4380C"/>
                </a:solidFill>
                <a:latin typeface="Calibri" panose="020F0502020204030204" pitchFamily="34" charset="0"/>
              </a:rPr>
              <a:t>Risikofri</a:t>
            </a:r>
            <a:r>
              <a:rPr lang="nb-NO" sz="2000" dirty="0" smtClean="0">
                <a:latin typeface="Calibri" panose="020F0502020204030204" pitchFamily="34" charset="0"/>
              </a:rPr>
              <a:t> </a:t>
            </a:r>
            <a:r>
              <a:rPr lang="nb-NO" sz="2000" b="1" dirty="0" smtClean="0">
                <a:solidFill>
                  <a:srgbClr val="F4380C"/>
                </a:solidFill>
                <a:latin typeface="Calibri" panose="020F0502020204030204" pitchFamily="34" charset="0"/>
              </a:rPr>
              <a:t>rente</a:t>
            </a:r>
            <a:r>
              <a:rPr lang="nb-NO" sz="2000" dirty="0" smtClean="0">
                <a:latin typeface="Calibri" panose="020F0502020204030204" pitchFamily="34" charset="0"/>
              </a:rPr>
              <a:t> for å ta hensyn til rentetap og inflasjon i pengenes tidskostnad.</a:t>
            </a:r>
          </a:p>
          <a:p>
            <a:pPr lvl="1" eaLnBrk="1" hangingPunct="1">
              <a:lnSpc>
                <a:spcPct val="90000"/>
              </a:lnSpc>
            </a:pPr>
            <a:r>
              <a:rPr lang="nb-NO" sz="2000" b="1" dirty="0" smtClean="0">
                <a:solidFill>
                  <a:srgbClr val="F4380C"/>
                </a:solidFill>
                <a:latin typeface="Calibri" panose="020F0502020204030204" pitchFamily="34" charset="0"/>
              </a:rPr>
              <a:t>Risikopremie</a:t>
            </a:r>
            <a:r>
              <a:rPr lang="nb-NO" sz="2000" dirty="0" smtClean="0">
                <a:latin typeface="Calibri" panose="020F0502020204030204" pitchFamily="34" charset="0"/>
              </a:rPr>
              <a:t> for å ta hensyn til risiko.</a:t>
            </a:r>
          </a:p>
          <a:p>
            <a:pPr eaLnBrk="1" hangingPunct="1">
              <a:lnSpc>
                <a:spcPct val="90000"/>
              </a:lnSpc>
            </a:pPr>
            <a:endParaRPr lang="nb-NO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5459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 smtClean="0">
                <a:latin typeface="Calibri" panose="020F0502020204030204" pitchFamily="34" charset="0"/>
              </a:rPr>
              <a:t>Nåverdi – hvilken kontantstrøm?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nb-NO" dirty="0" smtClean="0">
                <a:latin typeface="Calibri" panose="020F0502020204030204" pitchFamily="34" charset="0"/>
              </a:rPr>
              <a:t>Nåverdi kan beregnes ut fra flere kontantstrømmer</a:t>
            </a:r>
          </a:p>
          <a:p>
            <a:pPr lvl="1" eaLnBrk="1" hangingPunct="1"/>
            <a:r>
              <a:rPr lang="nb-NO" dirty="0" smtClean="0">
                <a:latin typeface="Calibri" panose="020F0502020204030204" pitchFamily="34" charset="0"/>
              </a:rPr>
              <a:t>Kontantstrøm til </a:t>
            </a:r>
            <a:r>
              <a:rPr lang="nb-NO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prosjektet</a:t>
            </a:r>
            <a:r>
              <a:rPr lang="nb-NO" dirty="0" smtClean="0">
                <a:latin typeface="Calibri" panose="020F0502020204030204" pitchFamily="34" charset="0"/>
              </a:rPr>
              <a:t> (betalinger til kapitalyterne tas ikke med)</a:t>
            </a:r>
          </a:p>
          <a:p>
            <a:pPr lvl="1" eaLnBrk="1" hangingPunct="1"/>
            <a:r>
              <a:rPr lang="nb-NO" dirty="0" smtClean="0">
                <a:latin typeface="Calibri" panose="020F0502020204030204" pitchFamily="34" charset="0"/>
              </a:rPr>
              <a:t>Kontantstrøm til </a:t>
            </a:r>
            <a:r>
              <a:rPr lang="nb-NO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egenkapitalen</a:t>
            </a:r>
            <a:r>
              <a:rPr lang="nb-NO" dirty="0" smtClean="0">
                <a:latin typeface="Calibri" panose="020F0502020204030204" pitchFamily="34" charset="0"/>
              </a:rPr>
              <a:t> (eierne) – viser hva som er igjen til eierne etter at renter og avdrag er betalt</a:t>
            </a:r>
          </a:p>
          <a:p>
            <a:pPr eaLnBrk="1" hangingPunct="1"/>
            <a:r>
              <a:rPr lang="nb-NO" dirty="0" smtClean="0">
                <a:latin typeface="Calibri" panose="020F0502020204030204" pitchFamily="34" charset="0"/>
              </a:rPr>
              <a:t>Hvis vi bruker prosjektets kontantstrøm, skal avkastningskravet reflektere et veid gjennomsnitt av kostnadene for egenkapital og gjeld</a:t>
            </a:r>
          </a:p>
          <a:p>
            <a:pPr eaLnBrk="1" hangingPunct="1"/>
            <a:r>
              <a:rPr lang="nb-NO" dirty="0" smtClean="0">
                <a:latin typeface="Calibri" panose="020F0502020204030204" pitchFamily="34" charset="0"/>
              </a:rPr>
              <a:t>Bruker vi kontantstrøm til egenkapitalen, skal egenkapitalkostnad brukes som avkastningskrav</a:t>
            </a:r>
          </a:p>
          <a:p>
            <a:pPr eaLnBrk="1" hangingPunct="1"/>
            <a:r>
              <a:rPr lang="nb-NO" dirty="0" smtClean="0">
                <a:latin typeface="Calibri" panose="020F0502020204030204" pitchFamily="34" charset="0"/>
              </a:rPr>
              <a:t>Korrekt gjennomført blir nåverdi uansett den samme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9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 smtClean="0">
                <a:latin typeface="Calibri" panose="020F0502020204030204" pitchFamily="34" charset="0"/>
              </a:rPr>
              <a:t>Hvordan beregne nåverdi (NPV)?</a:t>
            </a:r>
          </a:p>
        </p:txBody>
      </p:sp>
      <p:sp>
        <p:nvSpPr>
          <p:cNvPr id="1029" name="Rectangle 10"/>
          <p:cNvSpPr>
            <a:spLocks noGrp="1" noChangeArrowheads="1"/>
          </p:cNvSpPr>
          <p:nvPr>
            <p:ph type="body" sz="half" idx="1"/>
          </p:nvPr>
        </p:nvSpPr>
        <p:spPr>
          <a:xfrm>
            <a:off x="1066800" y="1196975"/>
            <a:ext cx="7393632" cy="5500688"/>
          </a:xfrm>
        </p:spPr>
        <p:txBody>
          <a:bodyPr/>
          <a:lstStyle/>
          <a:p>
            <a:pPr eaLnBrk="1" hangingPunct="1"/>
            <a:r>
              <a:rPr lang="nb-NO" sz="2400" dirty="0" smtClean="0">
                <a:latin typeface="Calibri" panose="020F0502020204030204" pitchFamily="34" charset="0"/>
              </a:rPr>
              <a:t>Verdien av et prosjekt eller en bedrift er teoretisk lik nåverdien av alle fremtidige kontantstrømmer. </a:t>
            </a:r>
          </a:p>
          <a:p>
            <a:pPr eaLnBrk="1" hangingPunct="1"/>
            <a:r>
              <a:rPr lang="nb-NO" sz="2400" dirty="0" smtClean="0">
                <a:latin typeface="Calibri" panose="020F0502020204030204" pitchFamily="34" charset="0"/>
              </a:rPr>
              <a:t>La oss bruke følgende symboler:</a:t>
            </a:r>
            <a:br>
              <a:rPr lang="nb-NO" sz="2400" dirty="0" smtClean="0">
                <a:latin typeface="Calibri" panose="020F0502020204030204" pitchFamily="34" charset="0"/>
              </a:rPr>
            </a:br>
            <a:r>
              <a:rPr lang="nb-NO" sz="2400" dirty="0" smtClean="0">
                <a:latin typeface="Calibri" panose="020F0502020204030204" pitchFamily="34" charset="0"/>
              </a:rPr>
              <a:t/>
            </a:r>
            <a:br>
              <a:rPr lang="nb-NO" sz="2400" dirty="0" smtClean="0">
                <a:latin typeface="Calibri" panose="020F0502020204030204" pitchFamily="34" charset="0"/>
              </a:rPr>
            </a:br>
            <a:r>
              <a:rPr lang="nb-NO" sz="2400" b="1" dirty="0" smtClean="0">
                <a:latin typeface="Calibri" panose="020F0502020204030204" pitchFamily="34" charset="0"/>
              </a:rPr>
              <a:t>NPV</a:t>
            </a:r>
            <a:r>
              <a:rPr lang="nb-NO" sz="2400" dirty="0" smtClean="0">
                <a:latin typeface="Calibri" panose="020F0502020204030204" pitchFamily="34" charset="0"/>
              </a:rPr>
              <a:t> 	= (netto) nåverdi (Net Present Value)</a:t>
            </a:r>
            <a:br>
              <a:rPr lang="nb-NO" sz="2400" dirty="0" smtClean="0">
                <a:latin typeface="Calibri" panose="020F0502020204030204" pitchFamily="34" charset="0"/>
              </a:rPr>
            </a:br>
            <a:r>
              <a:rPr lang="nb-NO" sz="2400" b="1" dirty="0" smtClean="0">
                <a:latin typeface="Calibri" panose="020F0502020204030204" pitchFamily="34" charset="0"/>
              </a:rPr>
              <a:t>CF</a:t>
            </a:r>
            <a:r>
              <a:rPr lang="nb-NO" sz="2400" b="1" baseline="-25000" dirty="0" smtClean="0">
                <a:latin typeface="Calibri" panose="020F0502020204030204" pitchFamily="34" charset="0"/>
              </a:rPr>
              <a:t>0</a:t>
            </a:r>
            <a:r>
              <a:rPr lang="nb-NO" sz="2400" dirty="0" smtClean="0">
                <a:latin typeface="Calibri" panose="020F0502020204030204" pitchFamily="34" charset="0"/>
              </a:rPr>
              <a:t>   	=  investering på tidspunkt 0</a:t>
            </a:r>
            <a:br>
              <a:rPr lang="nb-NO" sz="2400" dirty="0" smtClean="0">
                <a:latin typeface="Calibri" panose="020F0502020204030204" pitchFamily="34" charset="0"/>
              </a:rPr>
            </a:br>
            <a:r>
              <a:rPr lang="nb-NO" sz="2400" b="1" dirty="0" err="1" smtClean="0">
                <a:latin typeface="Calibri" panose="020F0502020204030204" pitchFamily="34" charset="0"/>
              </a:rPr>
              <a:t>CF</a:t>
            </a:r>
            <a:r>
              <a:rPr lang="nb-NO" sz="2400" b="1" baseline="-25000" dirty="0" err="1" smtClean="0">
                <a:latin typeface="Calibri" panose="020F0502020204030204" pitchFamily="34" charset="0"/>
              </a:rPr>
              <a:t>t</a:t>
            </a:r>
            <a:r>
              <a:rPr lang="nb-NO" sz="2400" b="1" dirty="0" smtClean="0">
                <a:solidFill>
                  <a:srgbClr val="F4380C"/>
                </a:solidFill>
                <a:latin typeface="Calibri" panose="020F0502020204030204" pitchFamily="34" charset="0"/>
              </a:rPr>
              <a:t> </a:t>
            </a:r>
            <a:r>
              <a:rPr lang="nb-NO" sz="2400" dirty="0" smtClean="0">
                <a:solidFill>
                  <a:srgbClr val="F4380C"/>
                </a:solidFill>
                <a:latin typeface="Calibri" panose="020F0502020204030204" pitchFamily="34" charset="0"/>
              </a:rPr>
              <a:t>  	</a:t>
            </a:r>
            <a:r>
              <a:rPr lang="nb-NO" sz="2400" dirty="0" smtClean="0">
                <a:latin typeface="Calibri" panose="020F0502020204030204" pitchFamily="34" charset="0"/>
              </a:rPr>
              <a:t>=  prosjektets kontantstrøm på tidspunkt t</a:t>
            </a:r>
            <a:br>
              <a:rPr lang="nb-NO" sz="2400" dirty="0" smtClean="0">
                <a:latin typeface="Calibri" panose="020F0502020204030204" pitchFamily="34" charset="0"/>
              </a:rPr>
            </a:br>
            <a:r>
              <a:rPr lang="nb-NO" sz="2400" b="1" dirty="0" smtClean="0">
                <a:latin typeface="Calibri" panose="020F0502020204030204" pitchFamily="34" charset="0"/>
              </a:rPr>
              <a:t>i    </a:t>
            </a:r>
            <a:r>
              <a:rPr lang="nb-NO" sz="2400" dirty="0" smtClean="0">
                <a:latin typeface="Calibri" panose="020F0502020204030204" pitchFamily="34" charset="0"/>
              </a:rPr>
              <a:t>    	=  avkastningskrav totalkapitalen</a:t>
            </a:r>
            <a:br>
              <a:rPr lang="nb-NO" sz="2400" dirty="0" smtClean="0">
                <a:latin typeface="Calibri" panose="020F0502020204030204" pitchFamily="34" charset="0"/>
              </a:rPr>
            </a:br>
            <a:r>
              <a:rPr lang="nb-NO" sz="2400" b="1" dirty="0" smtClean="0">
                <a:latin typeface="Calibri" panose="020F0502020204030204" pitchFamily="34" charset="0"/>
              </a:rPr>
              <a:t>n</a:t>
            </a:r>
            <a:r>
              <a:rPr lang="nb-NO" sz="2400" b="1" dirty="0" smtClean="0">
                <a:solidFill>
                  <a:srgbClr val="F4380C"/>
                </a:solidFill>
                <a:latin typeface="Calibri" panose="020F0502020204030204" pitchFamily="34" charset="0"/>
              </a:rPr>
              <a:t> </a:t>
            </a:r>
            <a:r>
              <a:rPr lang="nb-NO" sz="2400" dirty="0" smtClean="0">
                <a:latin typeface="Calibri" panose="020F0502020204030204" pitchFamily="34" charset="0"/>
              </a:rPr>
              <a:t>     	=    totalt antall perioder </a:t>
            </a:r>
          </a:p>
        </p:txBody>
      </p:sp>
      <p:graphicFrame>
        <p:nvGraphicFramePr>
          <p:cNvPr id="165901" name="Object 13"/>
          <p:cNvGraphicFramePr>
            <a:graphicFrameLocks noGrp="1" noChangeAspect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val="2076399382"/>
              </p:ext>
            </p:extLst>
          </p:nvPr>
        </p:nvGraphicFramePr>
        <p:xfrm>
          <a:off x="1476375" y="5702225"/>
          <a:ext cx="2808288" cy="784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4" name="Formel" r:id="rId4" imgW="1638000" imgH="457200" progId="Equation.3">
                  <p:embed/>
                </p:oleObj>
              </mc:Choice>
              <mc:Fallback>
                <p:oleObj name="Formel" r:id="rId4" imgW="1638000" imgH="45720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6375" y="5702225"/>
                        <a:ext cx="2808288" cy="784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5903" name="Object 15"/>
          <p:cNvGraphicFramePr>
            <a:graphicFrameLocks noGrp="1" noChangeAspect="1"/>
          </p:cNvGraphicFramePr>
          <p:nvPr>
            <p:ph sz="quarter" idx="3"/>
            <p:extLst>
              <p:ext uri="{D42A27DB-BD31-4B8C-83A1-F6EECF244321}">
                <p14:modId xmlns:p14="http://schemas.microsoft.com/office/powerpoint/2010/main" val="539802393"/>
              </p:ext>
            </p:extLst>
          </p:nvPr>
        </p:nvGraphicFramePr>
        <p:xfrm>
          <a:off x="1476375" y="4809530"/>
          <a:ext cx="4248150" cy="682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5" name="Equation" r:id="rId6" imgW="2603160" imgH="419040" progId="Equation.DSMT4">
                  <p:embed/>
                </p:oleObj>
              </mc:Choice>
              <mc:Fallback>
                <p:oleObj name="Equation" r:id="rId6" imgW="2603160" imgH="419040" progId="Equation.DSMT4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6375" y="4809530"/>
                        <a:ext cx="4248150" cy="682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59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59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59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59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 smtClean="0">
                <a:latin typeface="Calibri" panose="020F0502020204030204" pitchFamily="34" charset="0"/>
              </a:rPr>
              <a:t>Nåverdi - beslutningsregel</a:t>
            </a:r>
          </a:p>
        </p:txBody>
      </p:sp>
      <p:sp>
        <p:nvSpPr>
          <p:cNvPr id="455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nb-NO" dirty="0" smtClean="0">
                <a:latin typeface="Calibri" panose="020F0502020204030204" pitchFamily="34" charset="0"/>
              </a:rPr>
              <a:t>Nåverdi viser aksjonærenes </a:t>
            </a:r>
            <a:r>
              <a:rPr lang="nb-NO" dirty="0" err="1" smtClean="0">
                <a:solidFill>
                  <a:srgbClr val="FF0000"/>
                </a:solidFill>
                <a:latin typeface="Calibri" panose="020F0502020204030204" pitchFamily="34" charset="0"/>
              </a:rPr>
              <a:t>formuesendring</a:t>
            </a:r>
            <a:r>
              <a:rPr lang="nb-NO" dirty="0" smtClean="0">
                <a:latin typeface="Calibri" panose="020F0502020204030204" pitchFamily="34" charset="0"/>
              </a:rPr>
              <a:t> dersom et prosjekt gjennomføres</a:t>
            </a:r>
          </a:p>
          <a:p>
            <a:pPr eaLnBrk="1" hangingPunct="1"/>
            <a:r>
              <a:rPr lang="nb-NO" dirty="0" smtClean="0">
                <a:latin typeface="Calibri" panose="020F0502020204030204" pitchFamily="34" charset="0"/>
              </a:rPr>
              <a:t>Aksepter alle prosjekter med </a:t>
            </a:r>
            <a:r>
              <a:rPr lang="nb-NO" dirty="0" smtClean="0">
                <a:solidFill>
                  <a:srgbClr val="FF0000"/>
                </a:solidFill>
                <a:latin typeface="Calibri" panose="020F0502020204030204" pitchFamily="34" charset="0"/>
              </a:rPr>
              <a:t>positiv nåverdi</a:t>
            </a:r>
            <a:r>
              <a:rPr lang="nb-NO" dirty="0" smtClean="0">
                <a:latin typeface="Calibri" panose="020F0502020204030204" pitchFamily="34" charset="0"/>
              </a:rPr>
              <a:t>, under forutsetning av at:</a:t>
            </a:r>
          </a:p>
          <a:p>
            <a:pPr lvl="1" eaLnBrk="1" hangingPunct="1"/>
            <a:r>
              <a:rPr lang="nb-NO" dirty="0" smtClean="0">
                <a:latin typeface="Calibri" panose="020F0502020204030204" pitchFamily="34" charset="0"/>
              </a:rPr>
              <a:t>Prosjektene er uavhengige</a:t>
            </a:r>
          </a:p>
          <a:p>
            <a:pPr lvl="1" eaLnBrk="1" hangingPunct="1"/>
            <a:r>
              <a:rPr lang="nb-NO" dirty="0" smtClean="0">
                <a:latin typeface="Calibri" panose="020F0502020204030204" pitchFamily="34" charset="0"/>
              </a:rPr>
              <a:t>Vi har ubegrenset med kapital</a:t>
            </a:r>
          </a:p>
          <a:p>
            <a:pPr eaLnBrk="1" hangingPunct="1"/>
            <a:r>
              <a:rPr lang="nb-NO" dirty="0" smtClean="0">
                <a:latin typeface="Calibri" panose="020F0502020204030204" pitchFamily="34" charset="0"/>
              </a:rPr>
              <a:t>Hvis prosjektene ikke er uavhengige men gjensidig utelukkende, velger vi prosjektet med </a:t>
            </a:r>
            <a:r>
              <a:rPr lang="nb-NO" dirty="0" smtClean="0">
                <a:solidFill>
                  <a:srgbClr val="FF0000"/>
                </a:solidFill>
                <a:latin typeface="Calibri" panose="020F0502020204030204" pitchFamily="34" charset="0"/>
              </a:rPr>
              <a:t>høyest</a:t>
            </a:r>
            <a:r>
              <a:rPr lang="nb-NO" dirty="0" smtClean="0">
                <a:latin typeface="Calibri" panose="020F0502020204030204" pitchFamily="34" charset="0"/>
              </a:rPr>
              <a:t> nåverdi</a:t>
            </a:r>
          </a:p>
          <a:p>
            <a:pPr eaLnBrk="1" hangingPunct="1"/>
            <a:r>
              <a:rPr lang="nb-NO" dirty="0" smtClean="0">
                <a:latin typeface="Calibri" panose="020F0502020204030204" pitchFamily="34" charset="0"/>
              </a:rPr>
              <a:t>Hvis det er begrenset med kapital, må reglene justeres noe – mer om dette i neste kapittel</a:t>
            </a:r>
          </a:p>
          <a:p>
            <a:pPr eaLnBrk="1" hangingPunct="1"/>
            <a:endParaRPr lang="nb-NO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55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6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556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6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556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6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556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6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556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6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556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5683" grpId="0" build="p" bldLvl="2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 smtClean="0">
                <a:latin typeface="Calibri" panose="020F0502020204030204" pitchFamily="34" charset="0"/>
              </a:rPr>
              <a:t>Netto nåverdi (NPV) - eksempel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nb-NO" dirty="0" smtClean="0">
                <a:latin typeface="Calibri" panose="020F0502020204030204" pitchFamily="34" charset="0"/>
              </a:rPr>
              <a:t>En bedrift analyserer et prosjekt med levetid på 3 år</a:t>
            </a:r>
          </a:p>
          <a:p>
            <a:pPr lvl="1" eaLnBrk="1" hangingPunct="1"/>
            <a:r>
              <a:rPr lang="nb-NO" dirty="0" smtClean="0">
                <a:latin typeface="Calibri" panose="020F0502020204030204" pitchFamily="34" charset="0"/>
              </a:rPr>
              <a:t>Investeringsutgift 10 000 000</a:t>
            </a:r>
          </a:p>
          <a:p>
            <a:pPr lvl="1" eaLnBrk="1" hangingPunct="1"/>
            <a:r>
              <a:rPr lang="nb-NO" dirty="0" smtClean="0">
                <a:latin typeface="Calibri" panose="020F0502020204030204" pitchFamily="34" charset="0"/>
              </a:rPr>
              <a:t>Omsetning er 7 000 000, 12 000 000 og 9 000 000 i år 1, 2 og 3</a:t>
            </a:r>
          </a:p>
          <a:p>
            <a:pPr lvl="1" eaLnBrk="1" hangingPunct="1"/>
            <a:r>
              <a:rPr lang="nb-NO" dirty="0" smtClean="0">
                <a:latin typeface="Calibri" panose="020F0502020204030204" pitchFamily="34" charset="0"/>
              </a:rPr>
              <a:t>Lønnskostnader er 25 % av omsetningen, og materialkostnader er 15 % av omsetningen</a:t>
            </a:r>
          </a:p>
          <a:p>
            <a:pPr lvl="1" eaLnBrk="1" hangingPunct="1"/>
            <a:r>
              <a:rPr lang="nb-NO" dirty="0" smtClean="0">
                <a:latin typeface="Calibri" panose="020F0502020204030204" pitchFamily="34" charset="0"/>
              </a:rPr>
              <a:t>Betalbare faste kostnader er 1 000 000 årlig</a:t>
            </a:r>
          </a:p>
          <a:p>
            <a:pPr lvl="1" eaLnBrk="1" hangingPunct="1"/>
            <a:r>
              <a:rPr lang="nb-NO" dirty="0" smtClean="0">
                <a:latin typeface="Calibri" panose="020F0502020204030204" pitchFamily="34" charset="0"/>
              </a:rPr>
              <a:t>Prosjektet skal finansieres med 50 % egenkapital og 50 % gjeld</a:t>
            </a:r>
          </a:p>
          <a:p>
            <a:pPr lvl="1" eaLnBrk="1" hangingPunct="1"/>
            <a:r>
              <a:rPr lang="nb-NO" dirty="0" smtClean="0">
                <a:latin typeface="Calibri" panose="020F0502020204030204" pitchFamily="34" charset="0"/>
              </a:rPr>
              <a:t>Egenkapitalkostnad er 14 % og </a:t>
            </a:r>
            <a:r>
              <a:rPr lang="nb-NO" dirty="0" smtClean="0">
                <a:latin typeface="Calibri" panose="020F0502020204030204" pitchFamily="34" charset="0"/>
              </a:rPr>
              <a:t>gjeldsrente </a:t>
            </a:r>
            <a:r>
              <a:rPr lang="nb-NO" dirty="0" smtClean="0">
                <a:latin typeface="Calibri" panose="020F0502020204030204" pitchFamily="34" charset="0"/>
              </a:rPr>
              <a:t>er 6 %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 smtClean="0">
                <a:latin typeface="Calibri" panose="020F0502020204030204" pitchFamily="34" charset="0"/>
              </a:rPr>
              <a:t>Prosjektets kontantstrøm og NPV</a:t>
            </a:r>
          </a:p>
        </p:txBody>
      </p:sp>
      <p:sp>
        <p:nvSpPr>
          <p:cNvPr id="2054" name="Rectangle 9"/>
          <p:cNvSpPr>
            <a:spLocks noChangeArrowheads="1"/>
          </p:cNvSpPr>
          <p:nvPr/>
        </p:nvSpPr>
        <p:spPr bwMode="auto">
          <a:xfrm>
            <a:off x="0" y="33289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endParaRPr lang="nb-NO"/>
          </a:p>
        </p:txBody>
      </p:sp>
      <p:graphicFrame>
        <p:nvGraphicFramePr>
          <p:cNvPr id="2051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42114082"/>
              </p:ext>
            </p:extLst>
          </p:nvPr>
        </p:nvGraphicFramePr>
        <p:xfrm>
          <a:off x="1066800" y="4076668"/>
          <a:ext cx="6529536" cy="5200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48" name="Formel" r:id="rId4" imgW="2514600" imgH="203200" progId="Equation.3">
                  <p:embed/>
                </p:oleObj>
              </mc:Choice>
              <mc:Fallback>
                <p:oleObj name="Formel" r:id="rId4" imgW="2514600" imgH="2032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4076668"/>
                        <a:ext cx="6529536" cy="52001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5" name="Rectangle 11"/>
          <p:cNvSpPr>
            <a:spLocks noChangeArrowheads="1"/>
          </p:cNvSpPr>
          <p:nvPr/>
        </p:nvSpPr>
        <p:spPr bwMode="auto">
          <a:xfrm>
            <a:off x="0" y="32194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endParaRPr lang="nb-NO"/>
          </a:p>
        </p:txBody>
      </p:sp>
      <p:graphicFrame>
        <p:nvGraphicFramePr>
          <p:cNvPr id="2052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02643215"/>
              </p:ext>
            </p:extLst>
          </p:nvPr>
        </p:nvGraphicFramePr>
        <p:xfrm>
          <a:off x="1066800" y="4797152"/>
          <a:ext cx="7786687" cy="746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49" name="Equation" r:id="rId6" imgW="4101840" imgH="393480" progId="Equation.DSMT4">
                  <p:embed/>
                </p:oleObj>
              </mc:Choice>
              <mc:Fallback>
                <p:oleObj name="Equation" r:id="rId6" imgW="4101840" imgH="393480" progId="Equation.DSMT4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4797152"/>
                        <a:ext cx="7786687" cy="7461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99784" y="1109499"/>
            <a:ext cx="8144216" cy="26146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 smtClean="0">
                <a:latin typeface="Calibri" panose="020F0502020204030204" pitchFamily="34" charset="0"/>
              </a:rPr>
              <a:t>NPV – rentetabell 2</a:t>
            </a:r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nb-NO" dirty="0" smtClean="0">
                <a:latin typeface="Calibri" panose="020F0502020204030204" pitchFamily="34" charset="0"/>
              </a:rPr>
              <a:t>Det er også mulig å beregne NPV ved hjelp av rentetabell 2, som viser nåverdi av enkle beløp (det blir litt avrundingsfeil siden rentetabellene bare bruker 4 desimaler):</a:t>
            </a:r>
            <a:br>
              <a:rPr lang="nb-NO" dirty="0" smtClean="0">
                <a:latin typeface="Calibri" panose="020F0502020204030204" pitchFamily="34" charset="0"/>
              </a:rPr>
            </a:br>
            <a:r>
              <a:rPr lang="nb-NO" dirty="0" smtClean="0"/>
              <a:t/>
            </a:r>
            <a:br>
              <a:rPr lang="nb-NO" dirty="0" smtClean="0"/>
            </a:br>
            <a:endParaRPr lang="nb-NO" dirty="0" smtClean="0"/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endParaRPr lang="nb-NO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0754" y="3140968"/>
            <a:ext cx="6342491" cy="1337209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 smtClean="0">
                <a:latin typeface="Calibri" panose="020F0502020204030204" pitchFamily="34" charset="0"/>
              </a:rPr>
              <a:t>Nåverdi av egenkapitalen</a:t>
            </a:r>
          </a:p>
        </p:txBody>
      </p:sp>
      <p:sp>
        <p:nvSpPr>
          <p:cNvPr id="3809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nb-NO" dirty="0" smtClean="0">
                <a:latin typeface="Calibri" panose="020F0502020204030204" pitchFamily="34" charset="0"/>
              </a:rPr>
              <a:t>Vi kan også beregne NPV av kontantstrømmen til egenkapitalen og bruke egenkapitalens avkastnings-krav på 14 %</a:t>
            </a:r>
          </a:p>
          <a:p>
            <a:pPr eaLnBrk="1" hangingPunct="1"/>
            <a:r>
              <a:rPr lang="nb-NO" dirty="0" smtClean="0">
                <a:latin typeface="Calibri" panose="020F0502020204030204" pitchFamily="34" charset="0"/>
              </a:rPr>
              <a:t>For å få konsistente verdier, må egenkapitalandelen i prosjektet hele tiden utgjøre 50 % av prosjektets </a:t>
            </a:r>
            <a:r>
              <a:rPr lang="nb-NO" dirty="0" smtClean="0">
                <a:solidFill>
                  <a:srgbClr val="FF0000"/>
                </a:solidFill>
                <a:latin typeface="Calibri" panose="020F0502020204030204" pitchFamily="34" charset="0"/>
              </a:rPr>
              <a:t>markedsverdi</a:t>
            </a:r>
            <a:r>
              <a:rPr lang="nb-NO" dirty="0" smtClean="0">
                <a:latin typeface="Calibri" panose="020F0502020204030204" pitchFamily="34" charset="0"/>
              </a:rPr>
              <a:t>, og det er litt arbeidskrevende å tilpasse et lån slik at kravet om konstant egenkapitalandel blir oppfylt</a:t>
            </a:r>
            <a:endParaRPr lang="nb-NO" dirty="0" smtClean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3238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9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9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0931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 smtClean="0">
                <a:latin typeface="Calibri" panose="020F0502020204030204" pitchFamily="34" charset="0"/>
              </a:rPr>
              <a:t>Kontantstrøm til egenkapital og gjeld</a:t>
            </a:r>
          </a:p>
        </p:txBody>
      </p:sp>
      <p:graphicFrame>
        <p:nvGraphicFramePr>
          <p:cNvPr id="4098" name="Object 5"/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708716464"/>
              </p:ext>
            </p:extLst>
          </p:nvPr>
        </p:nvGraphicFramePr>
        <p:xfrm>
          <a:off x="1539875" y="1125538"/>
          <a:ext cx="6710363" cy="3425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102" name="Regneark" r:id="rId3" imgW="5410223" imgH="2762370" progId="Excel.Sheet.8">
                  <p:embed/>
                </p:oleObj>
              </mc:Choice>
              <mc:Fallback>
                <p:oleObj name="Regneark" r:id="rId3" imgW="5410223" imgH="2762370" progId="Excel.Shee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39875" y="1125538"/>
                        <a:ext cx="6710363" cy="3425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2" name="Rectangle 9"/>
          <p:cNvSpPr>
            <a:spLocks noChangeArrowheads="1"/>
          </p:cNvSpPr>
          <p:nvPr/>
        </p:nvSpPr>
        <p:spPr bwMode="auto">
          <a:xfrm>
            <a:off x="0" y="32194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endParaRPr lang="nb-NO"/>
          </a:p>
        </p:txBody>
      </p:sp>
      <p:graphicFrame>
        <p:nvGraphicFramePr>
          <p:cNvPr id="409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29888670"/>
              </p:ext>
            </p:extLst>
          </p:nvPr>
        </p:nvGraphicFramePr>
        <p:xfrm>
          <a:off x="1625600" y="4819650"/>
          <a:ext cx="6396038" cy="698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103" name="Equation" r:id="rId5" imgW="3593880" imgH="393480" progId="Equation.DSMT4">
                  <p:embed/>
                </p:oleObj>
              </mc:Choice>
              <mc:Fallback>
                <p:oleObj name="Equation" r:id="rId5" imgW="3593880" imgH="393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25600" y="4819650"/>
                        <a:ext cx="6396038" cy="698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3" name="Rectangle 11"/>
          <p:cNvSpPr>
            <a:spLocks noChangeArrowheads="1"/>
          </p:cNvSpPr>
          <p:nvPr/>
        </p:nvSpPr>
        <p:spPr bwMode="auto">
          <a:xfrm>
            <a:off x="0" y="32194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endParaRPr lang="nb-NO"/>
          </a:p>
        </p:txBody>
      </p:sp>
      <p:graphicFrame>
        <p:nvGraphicFramePr>
          <p:cNvPr id="4100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05852021"/>
              </p:ext>
            </p:extLst>
          </p:nvPr>
        </p:nvGraphicFramePr>
        <p:xfrm>
          <a:off x="1622425" y="5681663"/>
          <a:ext cx="6907213" cy="655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104" name="Equation" r:id="rId7" imgW="4152600" imgH="393480" progId="Equation.DSMT4">
                  <p:embed/>
                </p:oleObj>
              </mc:Choice>
              <mc:Fallback>
                <p:oleObj name="Equation" r:id="rId7" imgW="4152600" imgH="393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22425" y="5681663"/>
                        <a:ext cx="6907213" cy="6556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46043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 smtClean="0">
                <a:latin typeface="Calibri" panose="020F0502020204030204" pitchFamily="34" charset="0"/>
              </a:rPr>
              <a:t>AS Trevare – kontantstrøm og NPV</a:t>
            </a:r>
            <a:br>
              <a:rPr lang="nb-NO" dirty="0" smtClean="0">
                <a:latin typeface="Calibri" panose="020F0502020204030204" pitchFamily="34" charset="0"/>
              </a:rPr>
            </a:br>
            <a:r>
              <a:rPr lang="nb-NO" sz="2000" dirty="0" smtClean="0">
                <a:latin typeface="Calibri" panose="020F0502020204030204" pitchFamily="34" charset="0"/>
              </a:rPr>
              <a:t>Antatt avkastningskrav: 15 %</a:t>
            </a:r>
            <a:endParaRPr lang="nb-NO" dirty="0" smtClean="0">
              <a:latin typeface="Calibri" panose="020F0502020204030204" pitchFamily="34" charset="0"/>
            </a:endParaRPr>
          </a:p>
        </p:txBody>
      </p:sp>
      <p:graphicFrame>
        <p:nvGraphicFramePr>
          <p:cNvPr id="385028" name="Object 4"/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229586211"/>
              </p:ext>
            </p:extLst>
          </p:nvPr>
        </p:nvGraphicFramePr>
        <p:xfrm>
          <a:off x="1505074" y="4221088"/>
          <a:ext cx="7200652" cy="5903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84" name="Equation" r:id="rId4" imgW="5105160" imgH="419040" progId="Equation.DSMT4">
                  <p:embed/>
                </p:oleObj>
              </mc:Choice>
              <mc:Fallback>
                <p:oleObj name="Equation" r:id="rId4" imgW="5105160" imgH="41904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05074" y="4221088"/>
                        <a:ext cx="7200652" cy="59036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5030" name="Text Box 6"/>
          <p:cNvSpPr txBox="1">
            <a:spLocks noChangeArrowheads="1"/>
          </p:cNvSpPr>
          <p:nvPr/>
        </p:nvSpPr>
        <p:spPr bwMode="auto">
          <a:xfrm>
            <a:off x="1460767" y="5085184"/>
            <a:ext cx="7221736" cy="707886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nb-NO" sz="2000" i="0" dirty="0">
                <a:latin typeface="Calibri" panose="020F0502020204030204" pitchFamily="34" charset="0"/>
              </a:rPr>
              <a:t>Eierne har oppnådd en </a:t>
            </a:r>
            <a:r>
              <a:rPr lang="nb-NO" sz="2000" b="1" i="0" dirty="0">
                <a:solidFill>
                  <a:srgbClr val="FF0000"/>
                </a:solidFill>
                <a:latin typeface="Calibri" panose="020F0502020204030204" pitchFamily="34" charset="0"/>
              </a:rPr>
              <a:t>avkastning på 15 %,</a:t>
            </a:r>
            <a:r>
              <a:rPr lang="nb-NO" sz="2000" i="0" dirty="0">
                <a:latin typeface="Calibri" panose="020F0502020204030204" pitchFamily="34" charset="0"/>
              </a:rPr>
              <a:t> </a:t>
            </a:r>
            <a:r>
              <a:rPr lang="nb-NO" sz="2000" i="0" dirty="0" smtClean="0">
                <a:latin typeface="Calibri" panose="020F0502020204030204" pitchFamily="34" charset="0"/>
              </a:rPr>
              <a:t>pluss </a:t>
            </a:r>
            <a:r>
              <a:rPr lang="nb-NO" sz="2000" b="1" i="0" dirty="0" smtClean="0">
                <a:solidFill>
                  <a:srgbClr val="FF0000"/>
                </a:solidFill>
                <a:latin typeface="Calibri" panose="020F0502020204030204" pitchFamily="34" charset="0"/>
              </a:rPr>
              <a:t>kr 653 303</a:t>
            </a:r>
            <a:r>
              <a:rPr lang="nb-NO" sz="2000" i="0" dirty="0" smtClean="0">
                <a:latin typeface="Calibri" panose="020F0502020204030204" pitchFamily="34" charset="0"/>
              </a:rPr>
              <a:t>, </a:t>
            </a:r>
            <a:r>
              <a:rPr lang="nb-NO" sz="2000" i="0" dirty="0">
                <a:latin typeface="Calibri" panose="020F0502020204030204" pitchFamily="34" charset="0"/>
              </a:rPr>
              <a:t>regnet i dagens verdi. </a:t>
            </a:r>
            <a:r>
              <a:rPr lang="nb-NO" sz="2000" i="0" dirty="0" smtClean="0">
                <a:latin typeface="Calibri" panose="020F0502020204030204" pitchFamily="34" charset="0"/>
              </a:rPr>
              <a:t>Formuesøkningen er </a:t>
            </a:r>
            <a:r>
              <a:rPr lang="nb-NO" sz="2000" i="0" dirty="0">
                <a:latin typeface="Calibri" panose="020F0502020204030204" pitchFamily="34" charset="0"/>
              </a:rPr>
              <a:t>kr </a:t>
            </a:r>
            <a:r>
              <a:rPr lang="nb-NO" sz="2000" i="0" dirty="0" smtClean="0">
                <a:latin typeface="Calibri" panose="020F0502020204030204" pitchFamily="34" charset="0"/>
              </a:rPr>
              <a:t>653 303.</a:t>
            </a:r>
            <a:endParaRPr lang="nb-NO" sz="2000" i="0" dirty="0">
              <a:latin typeface="Calibri" panose="020F050202020403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60767" y="1152111"/>
            <a:ext cx="6768752" cy="2696116"/>
          </a:xfrm>
          <a:prstGeom prst="rect">
            <a:avLst/>
          </a:prstGeo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85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85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85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85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5030" grpId="0" animBg="1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 smtClean="0">
                <a:latin typeface="Calibri" panose="020F0502020204030204" pitchFamily="34" charset="0"/>
              </a:rPr>
              <a:t>Nåverdiprofil – AS Trevare</a:t>
            </a:r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96642570"/>
              </p:ext>
            </p:extLst>
          </p:nvPr>
        </p:nvGraphicFramePr>
        <p:xfrm>
          <a:off x="1187624" y="1268760"/>
          <a:ext cx="7200800" cy="41764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 smtClean="0">
                <a:latin typeface="Calibri" panose="020F0502020204030204" pitchFamily="34" charset="0"/>
              </a:rPr>
              <a:t>Annuitetsmetoden</a:t>
            </a:r>
          </a:p>
        </p:txBody>
      </p:sp>
      <p:sp>
        <p:nvSpPr>
          <p:cNvPr id="38912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066800" y="1196975"/>
            <a:ext cx="7681913" cy="5500688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nb-NO" sz="2400" dirty="0" smtClean="0">
                <a:latin typeface="Calibri" panose="020F0502020204030204" pitchFamily="34" charset="0"/>
              </a:rPr>
              <a:t>Nåverdi (NPV) er nåverdien i løpet av </a:t>
            </a:r>
            <a:r>
              <a:rPr lang="nb-NO" sz="24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hele prosjektets levetid</a:t>
            </a:r>
          </a:p>
          <a:p>
            <a:pPr eaLnBrk="1" hangingPunct="1">
              <a:lnSpc>
                <a:spcPct val="90000"/>
              </a:lnSpc>
            </a:pPr>
            <a:r>
              <a:rPr lang="nb-NO" sz="2400" dirty="0" smtClean="0">
                <a:latin typeface="Calibri" panose="020F0502020204030204" pitchFamily="34" charset="0"/>
              </a:rPr>
              <a:t>Nåverdi pr. år i levetiden betegnes årlig </a:t>
            </a:r>
            <a:r>
              <a:rPr lang="nb-NO" sz="24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nåverdiannuitet</a:t>
            </a:r>
          </a:p>
          <a:p>
            <a:pPr eaLnBrk="1" hangingPunct="1">
              <a:lnSpc>
                <a:spcPct val="90000"/>
              </a:lnSpc>
            </a:pPr>
            <a:r>
              <a:rPr lang="nb-NO" sz="2400" dirty="0" smtClean="0">
                <a:latin typeface="Calibri" panose="020F0502020204030204" pitchFamily="34" charset="0"/>
              </a:rPr>
              <a:t>Et prosjekt er lønnsomt hvis den </a:t>
            </a:r>
            <a:r>
              <a:rPr lang="nb-NO" sz="24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årlige kontantstrømmen</a:t>
            </a:r>
            <a:r>
              <a:rPr lang="nb-NO" sz="2400" dirty="0" smtClean="0">
                <a:latin typeface="Calibri" panose="020F0502020204030204" pitchFamily="34" charset="0"/>
              </a:rPr>
              <a:t> overskrider </a:t>
            </a:r>
            <a:r>
              <a:rPr lang="nb-NO" sz="24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årlig kapitalforbruk + renter</a:t>
            </a:r>
            <a:r>
              <a:rPr lang="nb-NO" sz="2400" dirty="0" smtClean="0">
                <a:latin typeface="Calibri" panose="020F0502020204030204" pitchFamily="34" charset="0"/>
              </a:rPr>
              <a:t>, og differansen kalles </a:t>
            </a:r>
            <a:r>
              <a:rPr lang="nb-NO" sz="24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nåverdiannuitet</a:t>
            </a:r>
          </a:p>
          <a:p>
            <a:pPr eaLnBrk="1" hangingPunct="1">
              <a:lnSpc>
                <a:spcPct val="90000"/>
              </a:lnSpc>
            </a:pPr>
            <a:r>
              <a:rPr lang="nb-NO" sz="2400" dirty="0" smtClean="0">
                <a:latin typeface="Calibri" panose="020F0502020204030204" pitchFamily="34" charset="0"/>
              </a:rPr>
              <a:t>Årlig kapitalforbruk + renter</a:t>
            </a:r>
            <a:r>
              <a:rPr lang="nb-NO" sz="2400" b="1" dirty="0" smtClean="0">
                <a:latin typeface="Calibri" panose="020F0502020204030204" pitchFamily="34" charset="0"/>
              </a:rPr>
              <a:t>:</a:t>
            </a:r>
            <a:r>
              <a:rPr lang="nb-NO" sz="24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 </a:t>
            </a:r>
          </a:p>
          <a:p>
            <a:pPr eaLnBrk="1" hangingPunct="1">
              <a:lnSpc>
                <a:spcPct val="90000"/>
              </a:lnSpc>
            </a:pPr>
            <a:endParaRPr lang="nb-NO" sz="2400" b="1" dirty="0" smtClean="0">
              <a:solidFill>
                <a:srgbClr val="FF0000"/>
              </a:solidFill>
            </a:endParaRPr>
          </a:p>
          <a:p>
            <a:pPr eaLnBrk="1" hangingPunct="1">
              <a:lnSpc>
                <a:spcPct val="90000"/>
              </a:lnSpc>
            </a:pPr>
            <a:endParaRPr lang="nb-NO" sz="2400" dirty="0" smtClean="0"/>
          </a:p>
        </p:txBody>
      </p:sp>
      <p:graphicFrame>
        <p:nvGraphicFramePr>
          <p:cNvPr id="389124" name="Object 4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1476375" y="4221163"/>
          <a:ext cx="1655763" cy="688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75" name="Formel" r:id="rId4" imgW="609480" imgH="253800" progId="Equation.3">
                  <p:embed/>
                </p:oleObj>
              </mc:Choice>
              <mc:Fallback>
                <p:oleObj name="Formel" r:id="rId4" imgW="609480" imgH="2538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6375" y="4221163"/>
                        <a:ext cx="1655763" cy="688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9126" name="Text Box 6"/>
          <p:cNvSpPr txBox="1">
            <a:spLocks noChangeArrowheads="1"/>
          </p:cNvSpPr>
          <p:nvPr/>
        </p:nvSpPr>
        <p:spPr bwMode="auto">
          <a:xfrm>
            <a:off x="1403350" y="5229225"/>
            <a:ext cx="4248150" cy="473075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>
                <a:srgbClr val="F4380C"/>
              </a:buClr>
              <a:buFontTx/>
              <a:buNone/>
            </a:pPr>
            <a:r>
              <a:rPr lang="nb-NO" sz="2500" i="0" dirty="0">
                <a:latin typeface="Calibri" panose="020F0502020204030204" pitchFamily="34" charset="0"/>
              </a:rPr>
              <a:t>Lønnsomt hvis </a:t>
            </a:r>
          </a:p>
        </p:txBody>
      </p:sp>
      <p:graphicFrame>
        <p:nvGraphicFramePr>
          <p:cNvPr id="389127" name="Object 7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3635375" y="5229225"/>
          <a:ext cx="1944688" cy="538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76" name="Formel" r:id="rId6" imgW="825480" imgH="228600" progId="Equation.3">
                  <p:embed/>
                </p:oleObj>
              </mc:Choice>
              <mc:Fallback>
                <p:oleObj name="Formel" r:id="rId6" imgW="825480" imgH="2286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35375" y="5229225"/>
                        <a:ext cx="1944688" cy="538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89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89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89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89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89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89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89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89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389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89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89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89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23" grpId="0" build="p" autoUpdateAnimBg="0"/>
      <p:bldP spid="389126" grpId="0" animBg="1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 smtClean="0">
                <a:latin typeface="Calibri" panose="020F0502020204030204" pitchFamily="34" charset="0"/>
              </a:rPr>
              <a:t>Eksempel - annuitetsmetoden</a:t>
            </a:r>
          </a:p>
        </p:txBody>
      </p:sp>
      <p:graphicFrame>
        <p:nvGraphicFramePr>
          <p:cNvPr id="390147" name="Object 3"/>
          <p:cNvGraphicFramePr>
            <a:graphicFrameLocks noGrp="1" noChangeAspect="1"/>
          </p:cNvGraphicFramePr>
          <p:nvPr>
            <p:ph type="tbl" idx="1"/>
          </p:nvPr>
        </p:nvGraphicFramePr>
        <p:xfrm>
          <a:off x="1258888" y="1557338"/>
          <a:ext cx="7772400" cy="704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60" name="Regneark" r:id="rId4" imgW="3677101" imgH="333857" progId="Excel.Sheet.8">
                  <p:embed/>
                </p:oleObj>
              </mc:Choice>
              <mc:Fallback>
                <p:oleObj name="Regneark" r:id="rId4" imgW="3677101" imgH="333857" progId="Excel.Shee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8888" y="1557338"/>
                        <a:ext cx="7772400" cy="7048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0148" name="Text Box 4"/>
          <p:cNvSpPr txBox="1">
            <a:spLocks noChangeArrowheads="1"/>
          </p:cNvSpPr>
          <p:nvPr/>
        </p:nvSpPr>
        <p:spPr bwMode="auto">
          <a:xfrm>
            <a:off x="1258888" y="2636912"/>
            <a:ext cx="7848600" cy="1323439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nb-NO" sz="2000" i="0" dirty="0">
                <a:latin typeface="Calibri" panose="020F0502020204030204" pitchFamily="34" charset="0"/>
              </a:rPr>
              <a:t>Er prosjektet lønnsomt </a:t>
            </a:r>
            <a:r>
              <a:rPr lang="nb-NO" sz="2000" i="0" dirty="0" smtClean="0">
                <a:latin typeface="Calibri" panose="020F0502020204030204" pitchFamily="34" charset="0"/>
              </a:rPr>
              <a:t>hvis avkastningskravet </a:t>
            </a:r>
            <a:r>
              <a:rPr lang="nb-NO" sz="2000" i="0" dirty="0">
                <a:latin typeface="Calibri" panose="020F0502020204030204" pitchFamily="34" charset="0"/>
              </a:rPr>
              <a:t>er 15 </a:t>
            </a:r>
            <a:r>
              <a:rPr lang="nb-NO" sz="2000" i="0" dirty="0" smtClean="0">
                <a:latin typeface="Calibri" panose="020F0502020204030204" pitchFamily="34" charset="0"/>
              </a:rPr>
              <a:t>%?</a:t>
            </a:r>
          </a:p>
          <a:p>
            <a:pPr eaLnBrk="1" hangingPunct="1">
              <a:spcBef>
                <a:spcPct val="50000"/>
              </a:spcBef>
              <a:buNone/>
            </a:pPr>
            <a:r>
              <a:rPr lang="nb-NO" sz="2000" i="0" dirty="0">
                <a:latin typeface="Calibri" panose="020F0502020204030204" pitchFamily="34" charset="0"/>
              </a:rPr>
              <a:t>Hva er prosjektets nåverdi og den </a:t>
            </a:r>
            <a:r>
              <a:rPr lang="nb-NO" sz="2000" i="0" dirty="0" smtClean="0">
                <a:latin typeface="Calibri" panose="020F0502020204030204" pitchFamily="34" charset="0"/>
              </a:rPr>
              <a:t>årlige nåverdiannuiteten</a:t>
            </a:r>
            <a:r>
              <a:rPr lang="nb-NO" sz="2000" i="0" dirty="0">
                <a:latin typeface="Calibri" panose="020F0502020204030204" pitchFamily="34" charset="0"/>
              </a:rPr>
              <a:t>?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nb-NO" sz="2000" i="0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90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90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90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0148" grpId="0" animBg="1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 smtClean="0">
                <a:latin typeface="Calibri" panose="020F0502020204030204" pitchFamily="34" charset="0"/>
              </a:rPr>
              <a:t>Annuitetsmetoden</a:t>
            </a:r>
          </a:p>
        </p:txBody>
      </p:sp>
      <p:sp>
        <p:nvSpPr>
          <p:cNvPr id="392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nb-NO" dirty="0" smtClean="0">
                <a:latin typeface="Calibri" panose="020F0502020204030204" pitchFamily="34" charset="0"/>
              </a:rPr>
              <a:t>Årlig kapitalforbruk + renter for anleggsmidlene er dermed 1 000 000 • 0,4380 = 438 000</a:t>
            </a:r>
          </a:p>
          <a:p>
            <a:pPr eaLnBrk="1" hangingPunct="1"/>
            <a:r>
              <a:rPr lang="nb-NO" dirty="0" smtClean="0">
                <a:latin typeface="Calibri" panose="020F0502020204030204" pitchFamily="34" charset="0"/>
              </a:rPr>
              <a:t>Årlig nåverdiannuitet = 450 000 – 438 000 = 12 000</a:t>
            </a:r>
          </a:p>
          <a:p>
            <a:pPr eaLnBrk="1" hangingPunct="1"/>
            <a:r>
              <a:rPr lang="nb-NO" dirty="0" smtClean="0">
                <a:latin typeface="Calibri" panose="020F0502020204030204" pitchFamily="34" charset="0"/>
              </a:rPr>
              <a:t>Prosjektets nåverdi kan vi finne slik:</a:t>
            </a:r>
          </a:p>
          <a:p>
            <a:pPr lvl="1" eaLnBrk="1" hangingPunct="1"/>
            <a:r>
              <a:rPr lang="nb-NO" dirty="0" smtClean="0">
                <a:latin typeface="Calibri" panose="020F0502020204030204" pitchFamily="34" charset="0"/>
              </a:rPr>
              <a:t>NPV = - 1 000 000 + (450 000 • A</a:t>
            </a:r>
            <a:r>
              <a:rPr lang="nb-NO" sz="1100" dirty="0" smtClean="0">
                <a:latin typeface="Calibri" panose="020F0502020204030204" pitchFamily="34" charset="0"/>
              </a:rPr>
              <a:t>3,15</a:t>
            </a:r>
            <a:r>
              <a:rPr lang="nb-NO" dirty="0" smtClean="0">
                <a:latin typeface="Calibri" panose="020F0502020204030204" pitchFamily="34" charset="0"/>
              </a:rPr>
              <a:t>) =</a:t>
            </a:r>
            <a:br>
              <a:rPr lang="nb-NO" dirty="0" smtClean="0">
                <a:latin typeface="Calibri" panose="020F0502020204030204" pitchFamily="34" charset="0"/>
              </a:rPr>
            </a:br>
            <a:r>
              <a:rPr lang="nb-NO" dirty="0" smtClean="0">
                <a:latin typeface="Calibri" panose="020F0502020204030204" pitchFamily="34" charset="0"/>
              </a:rPr>
              <a:t>- 1 000 000 + (450 000 • 2,2832) = 27 440</a:t>
            </a:r>
          </a:p>
          <a:p>
            <a:pPr eaLnBrk="1" hangingPunct="1"/>
            <a:r>
              <a:rPr lang="nb-NO" dirty="0" smtClean="0">
                <a:latin typeface="Calibri" panose="020F0502020204030204" pitchFamily="34" charset="0"/>
              </a:rPr>
              <a:t>Sammenheng mellom årlig nåverdiannuitet og nåverdi:</a:t>
            </a:r>
          </a:p>
          <a:p>
            <a:pPr lvl="1" eaLnBrk="1" hangingPunct="1"/>
            <a:r>
              <a:rPr lang="nb-NO" dirty="0" smtClean="0">
                <a:latin typeface="Calibri" panose="020F0502020204030204" pitchFamily="34" charset="0"/>
              </a:rPr>
              <a:t>NPV = 12 000 • A</a:t>
            </a:r>
            <a:r>
              <a:rPr lang="nb-NO" sz="1200" dirty="0" smtClean="0">
                <a:latin typeface="Calibri" panose="020F0502020204030204" pitchFamily="34" charset="0"/>
              </a:rPr>
              <a:t>3,15 </a:t>
            </a:r>
            <a:r>
              <a:rPr lang="nb-NO" dirty="0" smtClean="0">
                <a:latin typeface="Calibri" panose="020F0502020204030204" pitchFamily="34" charset="0"/>
              </a:rPr>
              <a:t>= 12 000 • 2,2832 = 27 440</a:t>
            </a:r>
          </a:p>
          <a:p>
            <a:pPr eaLnBrk="1" hangingPunct="1"/>
            <a:endParaRPr lang="nb-NO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92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92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92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92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92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92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2195" grpId="0" build="p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>
                <a:latin typeface="Calibri" panose="020F0502020204030204" pitchFamily="34" charset="0"/>
              </a:rPr>
              <a:t>Økonomisk levetid</a:t>
            </a:r>
            <a:endParaRPr lang="nb-NO" dirty="0">
              <a:latin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400" dirty="0">
                <a:latin typeface="Calibri" panose="020F0502020204030204" pitchFamily="34" charset="0"/>
              </a:rPr>
              <a:t>Vi har så langt i boka mer eller mindre forutsatt at </a:t>
            </a:r>
            <a:r>
              <a:rPr lang="nb-NO" sz="2400" dirty="0" smtClean="0">
                <a:latin typeface="Calibri" panose="020F0502020204030204" pitchFamily="34" charset="0"/>
              </a:rPr>
              <a:t>levetiden til </a:t>
            </a:r>
            <a:r>
              <a:rPr lang="nb-NO" sz="2400" dirty="0">
                <a:latin typeface="Calibri" panose="020F0502020204030204" pitchFamily="34" charset="0"/>
              </a:rPr>
              <a:t>et prosjekt var gitt, eller at bedriften eventuelt hadde bestemt hva den optimale </a:t>
            </a:r>
            <a:r>
              <a:rPr lang="nb-NO" sz="2400" dirty="0" smtClean="0">
                <a:latin typeface="Calibri" panose="020F0502020204030204" pitchFamily="34" charset="0"/>
              </a:rPr>
              <a:t>levetiden faktisk </a:t>
            </a:r>
            <a:r>
              <a:rPr lang="nb-NO" sz="2400" dirty="0">
                <a:latin typeface="Calibri" panose="020F0502020204030204" pitchFamily="34" charset="0"/>
              </a:rPr>
              <a:t>var. Her er begrepene </a:t>
            </a:r>
            <a:r>
              <a:rPr lang="nb-NO" sz="2400" i="1" dirty="0">
                <a:solidFill>
                  <a:srgbClr val="FF0000"/>
                </a:solidFill>
                <a:latin typeface="Calibri" panose="020F0502020204030204" pitchFamily="34" charset="0"/>
              </a:rPr>
              <a:t>teknisk levetid </a:t>
            </a:r>
            <a:r>
              <a:rPr lang="nb-NO" sz="2400" dirty="0">
                <a:latin typeface="Calibri" panose="020F0502020204030204" pitchFamily="34" charset="0"/>
              </a:rPr>
              <a:t>og </a:t>
            </a:r>
            <a:r>
              <a:rPr lang="nb-NO" sz="2400" i="1" dirty="0">
                <a:solidFill>
                  <a:srgbClr val="FF0000"/>
                </a:solidFill>
                <a:latin typeface="Calibri" panose="020F0502020204030204" pitchFamily="34" charset="0"/>
              </a:rPr>
              <a:t>ø</a:t>
            </a:r>
            <a:r>
              <a:rPr lang="nb-NO" sz="2400" i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konomisk </a:t>
            </a:r>
            <a:r>
              <a:rPr lang="nb-NO" sz="2400" i="1" dirty="0">
                <a:solidFill>
                  <a:srgbClr val="FF0000"/>
                </a:solidFill>
                <a:latin typeface="Calibri" panose="020F0502020204030204" pitchFamily="34" charset="0"/>
              </a:rPr>
              <a:t>levetid </a:t>
            </a:r>
            <a:r>
              <a:rPr lang="nb-NO" sz="2400" dirty="0" smtClean="0">
                <a:latin typeface="Calibri" panose="020F0502020204030204" pitchFamily="34" charset="0"/>
              </a:rPr>
              <a:t>sentrale</a:t>
            </a:r>
          </a:p>
          <a:p>
            <a:r>
              <a:rPr lang="nb-NO" sz="2400" dirty="0">
                <a:latin typeface="Calibri" panose="020F0502020204030204" pitchFamily="34" charset="0"/>
              </a:rPr>
              <a:t>Nå skal vi se på hvordan vi kan bestemme optimal økonomisk levetid for et </a:t>
            </a:r>
            <a:r>
              <a:rPr lang="nb-NO" sz="2400" dirty="0" smtClean="0">
                <a:latin typeface="Calibri" panose="020F0502020204030204" pitchFamily="34" charset="0"/>
              </a:rPr>
              <a:t>prosjekt. Det </a:t>
            </a:r>
            <a:r>
              <a:rPr lang="nb-NO" sz="2400" dirty="0">
                <a:latin typeface="Calibri" panose="020F0502020204030204" pitchFamily="34" charset="0"/>
              </a:rPr>
              <a:t>skal vi gjøre under to ulike forutsetninger med hensyn til hva som skjer </a:t>
            </a:r>
            <a:r>
              <a:rPr lang="nb-NO" sz="2400" dirty="0" smtClean="0">
                <a:latin typeface="Calibri" panose="020F0502020204030204" pitchFamily="34" charset="0"/>
              </a:rPr>
              <a:t>etter at </a:t>
            </a:r>
            <a:r>
              <a:rPr lang="nb-NO" sz="2400" dirty="0">
                <a:latin typeface="Calibri" panose="020F0502020204030204" pitchFamily="34" charset="0"/>
              </a:rPr>
              <a:t>et prosjekt er fullført. </a:t>
            </a:r>
            <a:endParaRPr lang="nb-NO" sz="2400" dirty="0" smtClean="0">
              <a:latin typeface="Calibri" panose="020F0502020204030204" pitchFamily="34" charset="0"/>
            </a:endParaRPr>
          </a:p>
          <a:p>
            <a:pPr lvl="1"/>
            <a:r>
              <a:rPr lang="nb-NO" sz="2000" dirty="0" smtClean="0">
                <a:latin typeface="Calibri" panose="020F0502020204030204" pitchFamily="34" charset="0"/>
              </a:rPr>
              <a:t>Et </a:t>
            </a:r>
            <a:r>
              <a:rPr lang="nb-NO" sz="2000" dirty="0">
                <a:latin typeface="Calibri" panose="020F0502020204030204" pitchFamily="34" charset="0"/>
              </a:rPr>
              <a:t>alternativ vi skal se på, er at prosjektet er en </a:t>
            </a:r>
            <a:r>
              <a:rPr lang="nb-NO" sz="2000" i="1" dirty="0">
                <a:solidFill>
                  <a:srgbClr val="FF0000"/>
                </a:solidFill>
                <a:latin typeface="Calibri" panose="020F0502020204030204" pitchFamily="34" charset="0"/>
              </a:rPr>
              <a:t>engangsinvestering</a:t>
            </a:r>
            <a:r>
              <a:rPr lang="nb-NO" sz="2000" dirty="0" smtClean="0">
                <a:latin typeface="Calibri" panose="020F0502020204030204" pitchFamily="34" charset="0"/>
              </a:rPr>
              <a:t>, det </a:t>
            </a:r>
            <a:r>
              <a:rPr lang="nb-NO" sz="2000" dirty="0">
                <a:latin typeface="Calibri" panose="020F0502020204030204" pitchFamily="34" charset="0"/>
              </a:rPr>
              <a:t>vil si at det ikke vil bli gjentatt etter at det er fullført. </a:t>
            </a:r>
            <a:endParaRPr lang="nb-NO" sz="2400" dirty="0" smtClean="0">
              <a:latin typeface="Calibri" panose="020F0502020204030204" pitchFamily="34" charset="0"/>
            </a:endParaRPr>
          </a:p>
          <a:p>
            <a:r>
              <a:rPr lang="nb-NO" sz="2400" dirty="0" smtClean="0">
                <a:latin typeface="Calibri" panose="020F0502020204030204" pitchFamily="34" charset="0"/>
              </a:rPr>
              <a:t>Det andre alternativet vi skal se på, er en såkalt </a:t>
            </a:r>
            <a:r>
              <a:rPr lang="nb-NO" sz="2400" i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investeringskjede </a:t>
            </a:r>
          </a:p>
          <a:p>
            <a:pPr lvl="1"/>
            <a:r>
              <a:rPr lang="nb-NO" sz="2000" dirty="0" smtClean="0">
                <a:latin typeface="Calibri" panose="020F0502020204030204" pitchFamily="34" charset="0"/>
              </a:rPr>
              <a:t>Det vil si at</a:t>
            </a:r>
            <a:r>
              <a:rPr lang="nb-NO" sz="2000" i="1" dirty="0" smtClean="0">
                <a:latin typeface="Calibri" panose="020F0502020204030204" pitchFamily="34" charset="0"/>
              </a:rPr>
              <a:t> </a:t>
            </a:r>
            <a:r>
              <a:rPr lang="nb-NO" sz="2000" dirty="0" smtClean="0">
                <a:latin typeface="Calibri" panose="020F0502020204030204" pitchFamily="34" charset="0"/>
              </a:rPr>
              <a:t>et anleggsmiddel i regulær </a:t>
            </a:r>
            <a:r>
              <a:rPr lang="nb-NO" sz="2000" dirty="0">
                <a:latin typeface="Calibri" panose="020F0502020204030204" pitchFamily="34" charset="0"/>
              </a:rPr>
              <a:t>bruk blir skiftet ut med et nytt og mer eller mindre identisk </a:t>
            </a:r>
            <a:r>
              <a:rPr lang="nb-NO" sz="2000" dirty="0" smtClean="0">
                <a:latin typeface="Calibri" panose="020F0502020204030204" pitchFamily="34" charset="0"/>
              </a:rPr>
              <a:t>anleggsmiddel kontinuerlig</a:t>
            </a:r>
            <a:r>
              <a:rPr lang="nb-NO" sz="2000" dirty="0">
                <a:latin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301355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z="3600" dirty="0" smtClean="0">
                <a:latin typeface="Calibri" panose="020F0502020204030204" pitchFamily="34" charset="0"/>
              </a:rPr>
              <a:t>Eksempel: Økonomisk levetid</a:t>
            </a:r>
          </a:p>
        </p:txBody>
      </p:sp>
      <p:sp>
        <p:nvSpPr>
          <p:cNvPr id="289799" name="Rectangle 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nb-NO" dirty="0" smtClean="0">
                <a:latin typeface="Calibri" panose="020F0502020204030204" pitchFamily="34" charset="0"/>
              </a:rPr>
              <a:t>Et anleggsmiddel med en kostpris på kr 1 000 000 har teknisk levetid 5 år</a:t>
            </a:r>
          </a:p>
          <a:p>
            <a:pPr eaLnBrk="1" hangingPunct="1"/>
            <a:r>
              <a:rPr lang="nb-NO" dirty="0" smtClean="0">
                <a:latin typeface="Calibri" panose="020F0502020204030204" pitchFamily="34" charset="0"/>
              </a:rPr>
              <a:t>Kontantstrøm og anleggsmidlets restverdi er slik:</a:t>
            </a:r>
          </a:p>
          <a:p>
            <a:pPr eaLnBrk="1" hangingPunct="1"/>
            <a:endParaRPr lang="nb-NO" dirty="0" smtClean="0"/>
          </a:p>
          <a:p>
            <a:pPr eaLnBrk="1" hangingPunct="1"/>
            <a:endParaRPr lang="nb-NO" dirty="0" smtClean="0"/>
          </a:p>
          <a:p>
            <a:pPr eaLnBrk="1" hangingPunct="1">
              <a:spcBef>
                <a:spcPct val="50000"/>
              </a:spcBef>
            </a:pPr>
            <a:r>
              <a:rPr lang="nb-NO" dirty="0" smtClean="0">
                <a:latin typeface="Calibri" panose="020F0502020204030204" pitchFamily="34" charset="0"/>
              </a:rPr>
              <a:t>Hvor lenge bør anleggsmidlet beholdes dersom investeringen ikke skal gjentas, og hvor ofte bør anleggsmidlet skiftes ut</a:t>
            </a:r>
            <a:r>
              <a:rPr lang="nb-NO" dirty="0">
                <a:latin typeface="Calibri" panose="020F0502020204030204" pitchFamily="34" charset="0"/>
              </a:rPr>
              <a:t> </a:t>
            </a:r>
            <a:r>
              <a:rPr lang="nb-NO" dirty="0" smtClean="0">
                <a:latin typeface="Calibri" panose="020F0502020204030204" pitchFamily="34" charset="0"/>
              </a:rPr>
              <a:t>dersom det er en investeringskjede? Avkastningskravet er 15 %.</a:t>
            </a:r>
          </a:p>
          <a:p>
            <a:pPr eaLnBrk="1" hangingPunct="1">
              <a:buFontTx/>
              <a:buNone/>
            </a:pPr>
            <a:endParaRPr lang="nb-NO" dirty="0" smtClean="0"/>
          </a:p>
        </p:txBody>
      </p:sp>
      <p:graphicFrame>
        <p:nvGraphicFramePr>
          <p:cNvPr id="28979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40962291"/>
              </p:ext>
            </p:extLst>
          </p:nvPr>
        </p:nvGraphicFramePr>
        <p:xfrm>
          <a:off x="1475656" y="2708920"/>
          <a:ext cx="7435850" cy="1036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53" name="Regneark" r:id="rId4" imgW="4724400" imgH="495266" progId="Excel.Sheet.8">
                  <p:embed/>
                </p:oleObj>
              </mc:Choice>
              <mc:Fallback>
                <p:oleObj name="Regneark" r:id="rId4" imgW="4724400" imgH="495266" progId="Excel.Shee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5656" y="2708920"/>
                        <a:ext cx="7435850" cy="1036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58639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7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97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97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7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897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897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89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7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897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897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9799" grpId="0" build="p" autoUpdateAnimBg="0" advAuto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 smtClean="0">
                <a:latin typeface="Calibri" panose="020F0502020204030204" pitchFamily="34" charset="0"/>
              </a:rPr>
              <a:t>Prosjektets nåverdi ved alternative levetider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400" dirty="0" smtClean="0">
                <a:latin typeface="Calibri" panose="020F0502020204030204" pitchFamily="34" charset="0"/>
              </a:rPr>
              <a:t>Vi budsjetterer først kontantstrømmene og finner nåverdi</a:t>
            </a:r>
          </a:p>
          <a:p>
            <a:r>
              <a:rPr lang="nb-NO" sz="2400" dirty="0" smtClean="0">
                <a:latin typeface="Calibri" panose="020F0502020204030204" pitchFamily="34" charset="0"/>
              </a:rPr>
              <a:t>I avslutningsåret er kontantstrømmen lik summen av kontantstrømmen fra driften og salgssummen for anleggsmidlet</a:t>
            </a:r>
            <a:br>
              <a:rPr lang="nb-NO" sz="2400" dirty="0" smtClean="0">
                <a:latin typeface="Calibri" panose="020F0502020204030204" pitchFamily="34" charset="0"/>
              </a:rPr>
            </a:br>
            <a:r>
              <a:rPr lang="nb-NO" sz="2400" dirty="0" smtClean="0">
                <a:latin typeface="Calibri" panose="020F0502020204030204" pitchFamily="34" charset="0"/>
              </a:rPr>
              <a:t/>
            </a:r>
            <a:br>
              <a:rPr lang="nb-NO" sz="2400" dirty="0" smtClean="0">
                <a:latin typeface="Calibri" panose="020F0502020204030204" pitchFamily="34" charset="0"/>
              </a:rPr>
            </a:br>
            <a:r>
              <a:rPr lang="nb-NO" sz="2400" dirty="0" smtClean="0">
                <a:latin typeface="Calibri" panose="020F0502020204030204" pitchFamily="34" charset="0"/>
              </a:rPr>
              <a:t/>
            </a:r>
            <a:br>
              <a:rPr lang="nb-NO" sz="2400" dirty="0" smtClean="0">
                <a:latin typeface="Calibri" panose="020F0502020204030204" pitchFamily="34" charset="0"/>
              </a:rPr>
            </a:br>
            <a:r>
              <a:rPr lang="nb-NO" sz="2400" dirty="0" smtClean="0">
                <a:latin typeface="Calibri" panose="020F0502020204030204" pitchFamily="34" charset="0"/>
              </a:rPr>
              <a:t/>
            </a:r>
            <a:br>
              <a:rPr lang="nb-NO" sz="2400" dirty="0" smtClean="0">
                <a:latin typeface="Calibri" panose="020F0502020204030204" pitchFamily="34" charset="0"/>
              </a:rPr>
            </a:br>
            <a:r>
              <a:rPr lang="nb-NO" sz="2400" dirty="0" smtClean="0">
                <a:latin typeface="Calibri" panose="020F0502020204030204" pitchFamily="34" charset="0"/>
              </a:rPr>
              <a:t/>
            </a:r>
            <a:br>
              <a:rPr lang="nb-NO" sz="2400" dirty="0" smtClean="0">
                <a:latin typeface="Calibri" panose="020F0502020204030204" pitchFamily="34" charset="0"/>
              </a:rPr>
            </a:br>
            <a:r>
              <a:rPr lang="nb-NO" sz="2400" dirty="0" smtClean="0">
                <a:latin typeface="Calibri" panose="020F0502020204030204" pitchFamily="34" charset="0"/>
              </a:rPr>
              <a:t/>
            </a:r>
            <a:br>
              <a:rPr lang="nb-NO" sz="2400" dirty="0" smtClean="0">
                <a:latin typeface="Calibri" panose="020F0502020204030204" pitchFamily="34" charset="0"/>
              </a:rPr>
            </a:br>
            <a:endParaRPr lang="nb-NO" sz="2400" dirty="0" smtClean="0">
              <a:latin typeface="Calibri" panose="020F0502020204030204" pitchFamily="34" charset="0"/>
            </a:endParaRPr>
          </a:p>
          <a:p>
            <a:r>
              <a:rPr lang="nb-NO" sz="2400" dirty="0" smtClean="0">
                <a:latin typeface="Calibri" panose="020F0502020204030204" pitchFamily="34" charset="0"/>
              </a:rPr>
              <a:t>Hvis prosjektet er en engangsinvestering (det vil si det ikke skal gjentas) er beslutningsregelen meget enkel – anleggsmidlet beholdes det antall år som gir høyest nåverdi, her er det 5 år</a:t>
            </a:r>
            <a:endParaRPr lang="nb-NO" sz="2400" dirty="0">
              <a:latin typeface="Calibri" panose="020F050202020403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3648" y="2852936"/>
            <a:ext cx="6965917" cy="1938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065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 smtClean="0">
                <a:latin typeface="Calibri" panose="020F0502020204030204" pitchFamily="34" charset="0"/>
              </a:rPr>
              <a:t>Utskiftingsfrekvens investeringskjede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400" dirty="0" smtClean="0">
                <a:latin typeface="Calibri" panose="020F0502020204030204" pitchFamily="34" charset="0"/>
              </a:rPr>
              <a:t>Vi kan ikke direkte sammenligne nåverdier for ulike levetider dersom anleggsmidlet skiftes ut regelmessig. For å kunne sammenligne alternativene må man beregne årlig </a:t>
            </a:r>
            <a:r>
              <a:rPr lang="nb-NO" sz="24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nåverdiannuitet</a:t>
            </a:r>
          </a:p>
          <a:p>
            <a:r>
              <a:rPr lang="nb-NO" sz="2400" dirty="0" smtClean="0">
                <a:latin typeface="Calibri" panose="020F0502020204030204" pitchFamily="34" charset="0"/>
              </a:rPr>
              <a:t>Nåverdiannuiteten finnes ved å multiplisere nåverdien med den inverse annuitetsfaktoren fra rentetabell 4:</a:t>
            </a:r>
          </a:p>
          <a:p>
            <a:endParaRPr lang="nb-NO" sz="2400" dirty="0">
              <a:latin typeface="Calibri" panose="020F0502020204030204" pitchFamily="34" charset="0"/>
            </a:endParaRPr>
          </a:p>
          <a:p>
            <a:endParaRPr lang="nb-NO" sz="2400" dirty="0" smtClean="0">
              <a:latin typeface="Calibri" panose="020F0502020204030204" pitchFamily="34" charset="0"/>
            </a:endParaRPr>
          </a:p>
          <a:p>
            <a:endParaRPr lang="nb-NO" sz="2400" dirty="0">
              <a:latin typeface="Calibri" panose="020F0502020204030204" pitchFamily="34" charset="0"/>
            </a:endParaRPr>
          </a:p>
          <a:p>
            <a:endParaRPr lang="nb-NO" sz="2400" dirty="0" smtClean="0">
              <a:latin typeface="Calibri" panose="020F0502020204030204" pitchFamily="34" charset="0"/>
            </a:endParaRPr>
          </a:p>
          <a:p>
            <a:endParaRPr lang="nb-NO" sz="2400" dirty="0">
              <a:latin typeface="Calibri" panose="020F0502020204030204" pitchFamily="34" charset="0"/>
            </a:endParaRPr>
          </a:p>
          <a:p>
            <a:r>
              <a:rPr lang="nb-NO" sz="2400" dirty="0" smtClean="0">
                <a:latin typeface="Calibri" panose="020F0502020204030204" pitchFamily="34" charset="0"/>
              </a:rPr>
              <a:t>Det er optimalt å skifte ut anleggsmidlet hvert 3. år</a:t>
            </a:r>
          </a:p>
          <a:p>
            <a:pPr marL="0" indent="0">
              <a:buNone/>
            </a:pPr>
            <a:r>
              <a:rPr lang="nb-NO" sz="2400" dirty="0">
                <a:latin typeface="Calibri" panose="020F0502020204030204" pitchFamily="34" charset="0"/>
              </a:rPr>
              <a:t>	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5656" y="3645024"/>
            <a:ext cx="6996271" cy="2033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2777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 smtClean="0">
                <a:latin typeface="Calibri" panose="020F0502020204030204" pitchFamily="34" charset="0"/>
              </a:rPr>
              <a:t>Nåverdiannuitet – årlige kostnader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nb-NO" dirty="0" smtClean="0">
                <a:latin typeface="Calibri" panose="020F0502020204030204" pitchFamily="34" charset="0"/>
              </a:rPr>
              <a:t>En bedrift vurderer to maskiner, A og B, som skiftes ut regelmessig</a:t>
            </a:r>
          </a:p>
          <a:p>
            <a:pPr lvl="1" eaLnBrk="1" hangingPunct="1"/>
            <a:r>
              <a:rPr lang="nb-NO" dirty="0" smtClean="0">
                <a:latin typeface="Calibri" panose="020F0502020204030204" pitchFamily="34" charset="0"/>
              </a:rPr>
              <a:t>Maskin A koster kr 270 000 å anskaffe og levetiden er 4 år. Driftskostnadene (betalbare) pr. år er beregnet å beløpe seg til kr 100 000, og man regner med at utrangeringsverdien ved levetidens slutt er kr 70 000</a:t>
            </a:r>
          </a:p>
          <a:p>
            <a:pPr lvl="1" eaLnBrk="1" hangingPunct="1"/>
            <a:r>
              <a:rPr lang="nb-NO" dirty="0" smtClean="0">
                <a:latin typeface="Calibri" panose="020F0502020204030204" pitchFamily="34" charset="0"/>
              </a:rPr>
              <a:t>Maskin B er dyrere i innkjøp med en anskaffelseskostnad på kr 420 000, men levetiden er 7 år. Driftskostnadene er dessuten lavere og beregnet til å bli kr 90 000 pr. år, og man regner ikke med at maskinen har noen salgsverdi ved levetidens slutt </a:t>
            </a:r>
          </a:p>
          <a:p>
            <a:pPr lvl="1" eaLnBrk="1" hangingPunct="1"/>
            <a:r>
              <a:rPr lang="nb-NO" dirty="0" smtClean="0">
                <a:latin typeface="Calibri" panose="020F0502020204030204" pitchFamily="34" charset="0"/>
              </a:rPr>
              <a:t>Avkastningskravet er 10 %. Hvilken </a:t>
            </a:r>
            <a:r>
              <a:rPr lang="nb-NO" dirty="0" smtClean="0">
                <a:latin typeface="Calibri" panose="020F0502020204030204" pitchFamily="34" charset="0"/>
              </a:rPr>
              <a:t>maskin bør </a:t>
            </a:r>
            <a:r>
              <a:rPr lang="nb-NO" dirty="0" smtClean="0">
                <a:latin typeface="Calibri" panose="020F0502020204030204" pitchFamily="34" charset="0"/>
              </a:rPr>
              <a:t>velges? </a:t>
            </a:r>
          </a:p>
        </p:txBody>
      </p:sp>
    </p:spTree>
    <p:extLst>
      <p:ext uri="{BB962C8B-B14F-4D97-AF65-F5344CB8AC3E}">
        <p14:creationId xmlns:p14="http://schemas.microsoft.com/office/powerpoint/2010/main" val="36481069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 smtClean="0">
                <a:latin typeface="Calibri" panose="020F0502020204030204" pitchFamily="34" charset="0"/>
              </a:rPr>
              <a:t>Nåverdi av kostnader</a:t>
            </a:r>
          </a:p>
        </p:txBody>
      </p:sp>
      <p:graphicFrame>
        <p:nvGraphicFramePr>
          <p:cNvPr id="8195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34862114"/>
              </p:ext>
            </p:extLst>
          </p:nvPr>
        </p:nvGraphicFramePr>
        <p:xfrm>
          <a:off x="1093903" y="5548675"/>
          <a:ext cx="7900988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074" name="Equation" r:id="rId4" imgW="4152600" imgH="253800" progId="Equation.DSMT4">
                  <p:embed/>
                </p:oleObj>
              </mc:Choice>
              <mc:Fallback>
                <p:oleObj name="Equation" r:id="rId4" imgW="4152600" imgH="253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93903" y="5548675"/>
                        <a:ext cx="7900988" cy="488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49721708"/>
              </p:ext>
            </p:extLst>
          </p:nvPr>
        </p:nvGraphicFramePr>
        <p:xfrm>
          <a:off x="1043608" y="6037624"/>
          <a:ext cx="7551621" cy="4877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075" name="Equation" r:id="rId6" imgW="4152600" imgH="253800" progId="Equation.DSMT4">
                  <p:embed/>
                </p:oleObj>
              </mc:Choice>
              <mc:Fallback>
                <p:oleObj name="Equation" r:id="rId6" imgW="4152600" imgH="253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3608" y="6037624"/>
                        <a:ext cx="7551621" cy="487719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8"/>
          <a:stretch>
            <a:fillRect/>
          </a:stretch>
        </p:blipFill>
        <p:spPr>
          <a:xfrm>
            <a:off x="1078087" y="1067833"/>
            <a:ext cx="7416824" cy="4304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270599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 smtClean="0">
                <a:latin typeface="Calibri" panose="020F0502020204030204" pitchFamily="34" charset="0"/>
              </a:rPr>
              <a:t>Internrentemetoden (IRR) </a:t>
            </a:r>
          </a:p>
        </p:txBody>
      </p:sp>
      <p:sp>
        <p:nvSpPr>
          <p:cNvPr id="176140" name="Rectangle 12"/>
          <p:cNvSpPr>
            <a:spLocks noGrp="1" noChangeArrowheads="1"/>
          </p:cNvSpPr>
          <p:nvPr>
            <p:ph type="body" sz="half" idx="1"/>
          </p:nvPr>
        </p:nvSpPr>
        <p:spPr>
          <a:xfrm>
            <a:off x="1066800" y="1196975"/>
            <a:ext cx="7681913" cy="5500688"/>
          </a:xfrm>
        </p:spPr>
        <p:txBody>
          <a:bodyPr/>
          <a:lstStyle/>
          <a:p>
            <a:pPr eaLnBrk="1" hangingPunct="1"/>
            <a:r>
              <a:rPr lang="nb-NO" sz="2400" b="1" dirty="0" smtClean="0">
                <a:solidFill>
                  <a:srgbClr val="F4380C"/>
                </a:solidFill>
                <a:latin typeface="Calibri" panose="020F0502020204030204" pitchFamily="34" charset="0"/>
              </a:rPr>
              <a:t>Internrenten (IRR) </a:t>
            </a:r>
            <a:r>
              <a:rPr lang="nb-NO" sz="2400" dirty="0" smtClean="0">
                <a:solidFill>
                  <a:schemeClr val="tx2"/>
                </a:solidFill>
                <a:latin typeface="Calibri" panose="020F0502020204030204" pitchFamily="34" charset="0"/>
              </a:rPr>
              <a:t>er et relativt avkastningsmål og viser hvilken avkastning (%) som oppnås på kapitalen som er investert i prosjektet</a:t>
            </a:r>
          </a:p>
          <a:p>
            <a:pPr eaLnBrk="1" hangingPunct="1"/>
            <a:r>
              <a:rPr lang="nb-NO" sz="2400" dirty="0" smtClean="0">
                <a:solidFill>
                  <a:schemeClr val="tx2"/>
                </a:solidFill>
                <a:latin typeface="Calibri" panose="020F0502020204030204" pitchFamily="34" charset="0"/>
              </a:rPr>
              <a:t>Prosjekt er lønnsomt hvis IRR &gt; avkastningskrav</a:t>
            </a:r>
          </a:p>
          <a:p>
            <a:pPr eaLnBrk="1" hangingPunct="1"/>
            <a:r>
              <a:rPr lang="nb-NO" sz="2400" dirty="0" smtClean="0">
                <a:solidFill>
                  <a:schemeClr val="tx2"/>
                </a:solidFill>
                <a:latin typeface="Calibri" panose="020F0502020204030204" pitchFamily="34" charset="0"/>
              </a:rPr>
              <a:t>IRR er definert som det avkastningskravet som gir nåverdi lik</a:t>
            </a:r>
            <a:r>
              <a:rPr lang="nb-NO" sz="2400" b="1" dirty="0" smtClean="0">
                <a:solidFill>
                  <a:schemeClr val="tx2"/>
                </a:solidFill>
                <a:latin typeface="Calibri" panose="020F0502020204030204" pitchFamily="34" charset="0"/>
              </a:rPr>
              <a:t> </a:t>
            </a:r>
            <a:r>
              <a:rPr lang="nb-NO" sz="2400" dirty="0" smtClean="0">
                <a:solidFill>
                  <a:schemeClr val="tx2"/>
                </a:solidFill>
                <a:latin typeface="Calibri" panose="020F0502020204030204" pitchFamily="34" charset="0"/>
              </a:rPr>
              <a:t>0:</a:t>
            </a:r>
            <a:endParaRPr lang="nb-NO" sz="2400" b="1" dirty="0" smtClean="0">
              <a:solidFill>
                <a:srgbClr val="F4380C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10242" name="Object 13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1476375" y="3500438"/>
          <a:ext cx="4679950" cy="731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3" name="Equation" r:id="rId4" imgW="2679480" imgH="419040" progId="Equation.DSMT4">
                  <p:embed/>
                </p:oleObj>
              </mc:Choice>
              <mc:Fallback>
                <p:oleObj name="Equation" r:id="rId4" imgW="2679480" imgH="419040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6375" y="3500438"/>
                        <a:ext cx="4679950" cy="7318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6132" name="Text Box 4"/>
          <p:cNvSpPr txBox="1">
            <a:spLocks noChangeArrowheads="1"/>
          </p:cNvSpPr>
          <p:nvPr/>
        </p:nvSpPr>
        <p:spPr bwMode="auto">
          <a:xfrm>
            <a:off x="1258888" y="5084763"/>
            <a:ext cx="761365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sz="2400" i="0" dirty="0">
                <a:latin typeface="Calibri" panose="020F0502020204030204" pitchFamily="34" charset="0"/>
              </a:rPr>
              <a:t>  Intuitivt er det kanskje enklere å forholde seg til et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sz="2400" i="0" dirty="0">
                <a:latin typeface="Calibri" panose="020F0502020204030204" pitchFamily="34" charset="0"/>
              </a:rPr>
              <a:t>  relativt avkastningsmål (%) enn et absolutt lønnsomhets-</a:t>
            </a:r>
            <a:br>
              <a:rPr lang="nb-NO" sz="2400" i="0" dirty="0">
                <a:latin typeface="Calibri" panose="020F0502020204030204" pitchFamily="34" charset="0"/>
              </a:rPr>
            </a:br>
            <a:r>
              <a:rPr lang="nb-NO" sz="2400" i="0" dirty="0">
                <a:latin typeface="Calibri" panose="020F0502020204030204" pitchFamily="34" charset="0"/>
              </a:rPr>
              <a:t>  mål som NPV, men det kan være enkelte problemer med</a:t>
            </a:r>
            <a:br>
              <a:rPr lang="nb-NO" sz="2400" i="0" dirty="0">
                <a:latin typeface="Calibri" panose="020F0502020204030204" pitchFamily="34" charset="0"/>
              </a:rPr>
            </a:br>
            <a:r>
              <a:rPr lang="nb-NO" sz="2400" i="0" dirty="0">
                <a:latin typeface="Calibri" panose="020F0502020204030204" pitchFamily="34" charset="0"/>
              </a:rPr>
              <a:t>  IRR metoden (som vi skal komme tilbake til om litt) </a:t>
            </a:r>
            <a:r>
              <a:rPr lang="nb-NO" sz="2400" i="0" dirty="0"/>
              <a:t>	</a:t>
            </a:r>
          </a:p>
        </p:txBody>
      </p:sp>
      <p:graphicFrame>
        <p:nvGraphicFramePr>
          <p:cNvPr id="10243" name="Object 15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1476375" y="4221163"/>
          <a:ext cx="2232025" cy="782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4" name="Formel" r:id="rId6" imgW="1231560" imgH="431640" progId="Equation.3">
                  <p:embed/>
                </p:oleObj>
              </mc:Choice>
              <mc:Fallback>
                <p:oleObj name="Formel" r:id="rId6" imgW="1231560" imgH="431640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6375" y="4221163"/>
                        <a:ext cx="2232025" cy="782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6140" grpId="0" build="p"/>
      <p:bldP spid="17613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 smtClean="0">
                <a:latin typeface="Calibri" panose="020F0502020204030204" pitchFamily="34" charset="0"/>
              </a:rPr>
              <a:t>Internrente – eksempel to perioder</a:t>
            </a:r>
          </a:p>
        </p:txBody>
      </p:sp>
      <p:sp>
        <p:nvSpPr>
          <p:cNvPr id="404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nb-NO" dirty="0" smtClean="0">
                <a:latin typeface="Calibri" panose="020F0502020204030204" pitchFamily="34" charset="0"/>
              </a:rPr>
              <a:t>Anta at vi har et prosjekt som medfører en investeringsutgift på 100, og årlig kontantstrøm på 60 i 2 år, kontantstrømmen blir altså slik:</a:t>
            </a:r>
            <a:br>
              <a:rPr lang="nb-NO" dirty="0" smtClean="0">
                <a:latin typeface="Calibri" panose="020F0502020204030204" pitchFamily="34" charset="0"/>
              </a:rPr>
            </a:br>
            <a:r>
              <a:rPr lang="nb-NO" dirty="0" smtClean="0">
                <a:latin typeface="Calibri" panose="020F0502020204030204" pitchFamily="34" charset="0"/>
              </a:rPr>
              <a:t/>
            </a:r>
            <a:br>
              <a:rPr lang="nb-NO" dirty="0" smtClean="0">
                <a:latin typeface="Calibri" panose="020F0502020204030204" pitchFamily="34" charset="0"/>
              </a:rPr>
            </a:br>
            <a:r>
              <a:rPr lang="nb-NO" dirty="0" smtClean="0">
                <a:latin typeface="Calibri" panose="020F0502020204030204" pitchFamily="34" charset="0"/>
              </a:rPr>
              <a:t/>
            </a:r>
            <a:br>
              <a:rPr lang="nb-NO" dirty="0" smtClean="0">
                <a:latin typeface="Calibri" panose="020F0502020204030204" pitchFamily="34" charset="0"/>
              </a:rPr>
            </a:br>
            <a:endParaRPr lang="nb-NO" dirty="0" smtClean="0">
              <a:latin typeface="Calibri" panose="020F0502020204030204" pitchFamily="34" charset="0"/>
            </a:endParaRPr>
          </a:p>
          <a:p>
            <a:pPr eaLnBrk="1" hangingPunct="1"/>
            <a:r>
              <a:rPr lang="nb-NO" dirty="0" smtClean="0">
                <a:latin typeface="Calibri" panose="020F0502020204030204" pitchFamily="34" charset="0"/>
              </a:rPr>
              <a:t>IRR </a:t>
            </a:r>
            <a:r>
              <a:rPr lang="nb-NO" dirty="0" smtClean="0">
                <a:solidFill>
                  <a:srgbClr val="FF0000"/>
                </a:solidFill>
                <a:latin typeface="Calibri" panose="020F0502020204030204" pitchFamily="34" charset="0"/>
              </a:rPr>
              <a:t>kan</a:t>
            </a:r>
            <a:r>
              <a:rPr lang="nb-NO" dirty="0" smtClean="0">
                <a:latin typeface="Calibri" panose="020F0502020204030204" pitchFamily="34" charset="0"/>
              </a:rPr>
              <a:t> finnes ved hjelp av abc-regelen, men er enklere å finne fra følgende uttrykk (men vi skal alltid bruke finansiell kalkulator)</a:t>
            </a:r>
            <a:br>
              <a:rPr lang="nb-NO" dirty="0" smtClean="0">
                <a:latin typeface="Calibri" panose="020F0502020204030204" pitchFamily="34" charset="0"/>
              </a:rPr>
            </a:br>
            <a:r>
              <a:rPr lang="nb-NO" dirty="0" smtClean="0">
                <a:latin typeface="Calibri" panose="020F0502020204030204" pitchFamily="34" charset="0"/>
              </a:rPr>
              <a:t/>
            </a:r>
            <a:br>
              <a:rPr lang="nb-NO" dirty="0" smtClean="0">
                <a:latin typeface="Calibri" panose="020F0502020204030204" pitchFamily="34" charset="0"/>
              </a:rPr>
            </a:br>
            <a:endParaRPr lang="nb-NO" dirty="0" smtClean="0">
              <a:latin typeface="Calibri" panose="020F0502020204030204" pitchFamily="34" charset="0"/>
            </a:endParaRPr>
          </a:p>
        </p:txBody>
      </p:sp>
      <p:graphicFrame>
        <p:nvGraphicFramePr>
          <p:cNvPr id="40448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95185111"/>
              </p:ext>
            </p:extLst>
          </p:nvPr>
        </p:nvGraphicFramePr>
        <p:xfrm>
          <a:off x="1475656" y="5301208"/>
          <a:ext cx="3744416" cy="9651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07" name="Formel" r:id="rId4" imgW="1625400" imgH="419040" progId="Equation.3">
                  <p:embed/>
                </p:oleObj>
              </mc:Choice>
              <mc:Fallback>
                <p:oleObj name="Formel" r:id="rId4" imgW="1625400" imgH="41904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5656" y="5301208"/>
                        <a:ext cx="3744416" cy="96512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75656" y="2708920"/>
            <a:ext cx="6957080" cy="1152128"/>
          </a:xfrm>
          <a:prstGeom prst="rect">
            <a:avLst/>
          </a:prstGeo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04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04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04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4483" grpId="0" build="p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 smtClean="0">
                <a:latin typeface="Calibri" panose="020F0502020204030204" pitchFamily="34" charset="0"/>
              </a:rPr>
              <a:t>Nåverdi ved ulike avkastningskrav</a:t>
            </a:r>
          </a:p>
        </p:txBody>
      </p:sp>
      <p:sp>
        <p:nvSpPr>
          <p:cNvPr id="405507" name="Text Box 3"/>
          <p:cNvSpPr txBox="1">
            <a:spLocks noChangeArrowheads="1"/>
          </p:cNvSpPr>
          <p:nvPr/>
        </p:nvSpPr>
        <p:spPr bwMode="auto">
          <a:xfrm>
            <a:off x="5292080" y="1124744"/>
            <a:ext cx="3124200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nb-NO" sz="2000" i="0" dirty="0">
                <a:latin typeface="Tahoma" pitchFamily="34" charset="0"/>
              </a:rPr>
              <a:t>Fra tabellen ser vi at nåverdien går fra positiv til negativ mellom 12 % og </a:t>
            </a:r>
            <a:r>
              <a:rPr lang="nb-NO" sz="2000" i="0" dirty="0" smtClean="0">
                <a:latin typeface="Tahoma" pitchFamily="34" charset="0"/>
              </a:rPr>
              <a:t>14 </a:t>
            </a:r>
            <a:r>
              <a:rPr lang="nb-NO" sz="2000" i="0" dirty="0">
                <a:latin typeface="Tahoma" pitchFamily="34" charset="0"/>
              </a:rPr>
              <a:t>%, internrenten er derfor mellom 12 % og 14 %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9632" y="1034571"/>
            <a:ext cx="3672408" cy="5466106"/>
          </a:xfrm>
          <a:prstGeom prst="rect">
            <a:avLst/>
          </a:prstGeo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05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5507" grpId="0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 smtClean="0">
                <a:latin typeface="Calibri" panose="020F0502020204030204" pitchFamily="34" charset="0"/>
              </a:rPr>
              <a:t>Nåverdiprofil – tilnærmet IRR</a:t>
            </a:r>
          </a:p>
        </p:txBody>
      </p:sp>
      <p:graphicFrame>
        <p:nvGraphicFramePr>
          <p:cNvPr id="406531" name="Object 3"/>
          <p:cNvGraphicFramePr>
            <a:graphicFrameLocks noGrp="1" noChangeAspect="1"/>
          </p:cNvGraphicFramePr>
          <p:nvPr>
            <p:ph type="chart" idx="1"/>
          </p:nvPr>
        </p:nvGraphicFramePr>
        <p:xfrm>
          <a:off x="827088" y="1412875"/>
          <a:ext cx="8421687" cy="4459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56" name="Diagram" r:id="rId4" imgW="7772400" imgH="4114935" progId="MSGraph.Chart.8">
                  <p:embed followColorScheme="full"/>
                </p:oleObj>
              </mc:Choice>
              <mc:Fallback>
                <p:oleObj name="Diagram" r:id="rId4" imgW="7772400" imgH="4114935" progId="MSGraph.Chart.8">
                  <p:embed followColorScheme="full"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088" y="1412875"/>
                        <a:ext cx="8421687" cy="44592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6532" name="Line 4"/>
          <p:cNvSpPr>
            <a:spLocks noChangeShapeType="1"/>
          </p:cNvSpPr>
          <p:nvPr/>
        </p:nvSpPr>
        <p:spPr bwMode="auto">
          <a:xfrm>
            <a:off x="2411413" y="2205038"/>
            <a:ext cx="6400800" cy="2743200"/>
          </a:xfrm>
          <a:prstGeom prst="line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406533" name="AutoShape 5"/>
          <p:cNvSpPr>
            <a:spLocks noChangeArrowheads="1"/>
          </p:cNvSpPr>
          <p:nvPr/>
        </p:nvSpPr>
        <p:spPr bwMode="auto">
          <a:xfrm>
            <a:off x="6443663" y="2997200"/>
            <a:ext cx="1066800" cy="609600"/>
          </a:xfrm>
          <a:prstGeom prst="wedgeRoundRectCallout">
            <a:avLst>
              <a:gd name="adj1" fmla="val -42856"/>
              <a:gd name="adj2" fmla="val 107032"/>
              <a:gd name="adj3" fmla="val 16667"/>
            </a:avLst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nb-NO" sz="1600" i="0">
                <a:latin typeface="Tahoma" pitchFamily="34" charset="0"/>
              </a:rPr>
              <a:t>IRR ca 13%</a:t>
            </a:r>
            <a:endParaRPr lang="nb-NO" sz="2400" i="0">
              <a:latin typeface="Tahoma" pitchFamily="34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06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06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065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065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4065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4065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406531" grpId="0" bld="series"/>
      <p:bldP spid="406532" grpId="0" animBg="1"/>
      <p:bldP spid="406533" grpId="0" animBg="1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 smtClean="0">
                <a:latin typeface="Calibri" panose="020F0502020204030204" pitchFamily="34" charset="0"/>
              </a:rPr>
              <a:t>Internrente - annuitet</a:t>
            </a:r>
          </a:p>
        </p:txBody>
      </p:sp>
      <p:sp>
        <p:nvSpPr>
          <p:cNvPr id="408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nb-NO" sz="3200" dirty="0" smtClean="0">
                <a:latin typeface="Calibri" panose="020F0502020204030204" pitchFamily="34" charset="0"/>
              </a:rPr>
              <a:t>Dersom kontantstrømmen er en </a:t>
            </a:r>
            <a:r>
              <a:rPr lang="nb-NO" sz="32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annuitet</a:t>
            </a:r>
            <a:r>
              <a:rPr lang="nb-NO" sz="3200" dirty="0" smtClean="0">
                <a:latin typeface="Calibri" panose="020F0502020204030204" pitchFamily="34" charset="0"/>
              </a:rPr>
              <a:t>, kan internrenten finnes enklere ved hjelp av </a:t>
            </a:r>
            <a:r>
              <a:rPr lang="nb-NO" sz="32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annuitetsfaktoren A</a:t>
            </a:r>
          </a:p>
          <a:p>
            <a:pPr eaLnBrk="1" hangingPunct="1">
              <a:lnSpc>
                <a:spcPct val="90000"/>
              </a:lnSpc>
            </a:pPr>
            <a:r>
              <a:rPr lang="nb-NO" sz="3200" dirty="0" smtClean="0">
                <a:latin typeface="Calibri" panose="020F0502020204030204" pitchFamily="34" charset="0"/>
              </a:rPr>
              <a:t>Eks et prosjekt med investeringsutgift </a:t>
            </a:r>
            <a:br>
              <a:rPr lang="nb-NO" sz="3200" dirty="0" smtClean="0">
                <a:latin typeface="Calibri" panose="020F0502020204030204" pitchFamily="34" charset="0"/>
              </a:rPr>
            </a:br>
            <a:r>
              <a:rPr lang="nb-NO" sz="3200" dirty="0" smtClean="0">
                <a:latin typeface="Calibri" panose="020F0502020204030204" pitchFamily="34" charset="0"/>
              </a:rPr>
              <a:t>kr 29 900, gir årlig kontantstrøm 10 000 i 5 år</a:t>
            </a:r>
          </a:p>
          <a:p>
            <a:pPr eaLnBrk="1" hangingPunct="1">
              <a:lnSpc>
                <a:spcPct val="90000"/>
              </a:lnSpc>
            </a:pPr>
            <a:r>
              <a:rPr lang="nb-NO" sz="3200" dirty="0" smtClean="0">
                <a:latin typeface="Calibri" panose="020F0502020204030204" pitchFamily="34" charset="0"/>
              </a:rPr>
              <a:t>29 900 = 10 000 • A</a:t>
            </a:r>
            <a:r>
              <a:rPr lang="nb-NO" sz="3200" baseline="-16000" dirty="0" smtClean="0">
                <a:latin typeface="Calibri" panose="020F0502020204030204" pitchFamily="34" charset="0"/>
              </a:rPr>
              <a:t>5</a:t>
            </a:r>
            <a:r>
              <a:rPr lang="nb-NO" sz="3200" baseline="-14000" dirty="0" smtClean="0">
                <a:latin typeface="Calibri" panose="020F0502020204030204" pitchFamily="34" charset="0"/>
              </a:rPr>
              <a:t>,IRR</a:t>
            </a:r>
            <a:r>
              <a:rPr lang="nb-NO" sz="3200" dirty="0" smtClean="0">
                <a:latin typeface="Calibri" panose="020F0502020204030204" pitchFamily="34" charset="0"/>
              </a:rPr>
              <a:t>, </a:t>
            </a:r>
            <a:r>
              <a:rPr lang="nb-NO" sz="3200" dirty="0" smtClean="0">
                <a:latin typeface="Calibri" panose="020F0502020204030204" pitchFamily="34" charset="0"/>
              </a:rPr>
              <a:t>dvs. </a:t>
            </a:r>
            <a:r>
              <a:rPr lang="nb-NO" sz="3200" dirty="0" smtClean="0">
                <a:latin typeface="Calibri" panose="020F0502020204030204" pitchFamily="34" charset="0"/>
              </a:rPr>
              <a:t>A</a:t>
            </a:r>
            <a:r>
              <a:rPr lang="nb-NO" sz="3200" baseline="-16000" dirty="0" smtClean="0">
                <a:latin typeface="Calibri" panose="020F0502020204030204" pitchFamily="34" charset="0"/>
              </a:rPr>
              <a:t>5</a:t>
            </a:r>
            <a:r>
              <a:rPr lang="nb-NO" sz="3200" baseline="-14000" dirty="0" smtClean="0">
                <a:latin typeface="Calibri" panose="020F0502020204030204" pitchFamily="34" charset="0"/>
              </a:rPr>
              <a:t>,IRR</a:t>
            </a:r>
            <a:r>
              <a:rPr lang="nb-NO" sz="3200" dirty="0" smtClean="0">
                <a:latin typeface="Calibri" panose="020F0502020204030204" pitchFamily="34" charset="0"/>
              </a:rPr>
              <a:t> = </a:t>
            </a:r>
            <a:br>
              <a:rPr lang="nb-NO" sz="3200" dirty="0" smtClean="0">
                <a:latin typeface="Calibri" panose="020F0502020204030204" pitchFamily="34" charset="0"/>
              </a:rPr>
            </a:br>
            <a:r>
              <a:rPr lang="nb-NO" sz="3200" dirty="0" smtClean="0">
                <a:latin typeface="Calibri" panose="020F0502020204030204" pitchFamily="34" charset="0"/>
              </a:rPr>
              <a:t>29 900/10 000 = 2,99</a:t>
            </a:r>
          </a:p>
          <a:p>
            <a:pPr eaLnBrk="1" hangingPunct="1">
              <a:lnSpc>
                <a:spcPct val="90000"/>
              </a:lnSpc>
            </a:pPr>
            <a:r>
              <a:rPr lang="nb-NO" sz="3200" dirty="0" smtClean="0">
                <a:latin typeface="Calibri" panose="020F0502020204030204" pitchFamily="34" charset="0"/>
              </a:rPr>
              <a:t>Fra rentetabell 3 ser vi at dette tilsvarer en rente på 20 %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08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08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08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08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8579" grpId="0" build="p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 smtClean="0">
                <a:latin typeface="Calibri" panose="020F0502020204030204" pitchFamily="34" charset="0"/>
              </a:rPr>
              <a:t>Beregning av internrente</a:t>
            </a:r>
          </a:p>
        </p:txBody>
      </p:sp>
      <p:sp>
        <p:nvSpPr>
          <p:cNvPr id="409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nb-NO" dirty="0" smtClean="0">
                <a:latin typeface="Calibri" panose="020F0502020204030204" pitchFamily="34" charset="0"/>
              </a:rPr>
              <a:t>Hvis kontantstrømmen strekker seg over flere enn to perioder, er det normalt ikke mulig å beregne internrenten direkte</a:t>
            </a:r>
          </a:p>
          <a:p>
            <a:pPr eaLnBrk="1" hangingPunct="1">
              <a:lnSpc>
                <a:spcPct val="90000"/>
              </a:lnSpc>
            </a:pPr>
            <a:r>
              <a:rPr lang="nb-NO" dirty="0" smtClean="0">
                <a:latin typeface="Calibri" panose="020F0502020204030204" pitchFamily="34" charset="0"/>
              </a:rPr>
              <a:t>Vi kan da:</a:t>
            </a:r>
          </a:p>
          <a:p>
            <a:pPr lvl="1" eaLnBrk="1" hangingPunct="1">
              <a:lnSpc>
                <a:spcPct val="90000"/>
              </a:lnSpc>
            </a:pPr>
            <a:r>
              <a:rPr lang="nb-NO" sz="2800" dirty="0" smtClean="0">
                <a:latin typeface="Calibri" panose="020F0502020204030204" pitchFamily="34" charset="0"/>
              </a:rPr>
              <a:t>Bruke finansiell kalkulator eller regneark</a:t>
            </a:r>
          </a:p>
          <a:p>
            <a:pPr lvl="1" eaLnBrk="1" hangingPunct="1">
              <a:lnSpc>
                <a:spcPct val="90000"/>
              </a:lnSpc>
            </a:pPr>
            <a:r>
              <a:rPr lang="nb-NO" sz="2800" dirty="0" smtClean="0">
                <a:latin typeface="Calibri" panose="020F0502020204030204" pitchFamily="34" charset="0"/>
              </a:rPr>
              <a:t>Interpolere eventuelt bruke nåverdiprofil</a:t>
            </a:r>
          </a:p>
          <a:p>
            <a:pPr lvl="1" eaLnBrk="1" hangingPunct="1">
              <a:lnSpc>
                <a:spcPct val="90000"/>
              </a:lnSpc>
            </a:pPr>
            <a:r>
              <a:rPr lang="nb-NO" sz="2800" dirty="0" smtClean="0">
                <a:latin typeface="Calibri" panose="020F0502020204030204" pitchFamily="34" charset="0"/>
              </a:rPr>
              <a:t>Prøve og feile, som kan være litt arbeidskrevende i starten, men øvelse gjør mester!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09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09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09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09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09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03" grpId="0" build="p" bldLvl="2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 smtClean="0">
                <a:latin typeface="Calibri" panose="020F0502020204030204" pitchFamily="34" charset="0"/>
              </a:rPr>
              <a:t>Eksempel: AS Trevare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>
                <a:latin typeface="Calibri" panose="020F0502020204030204" pitchFamily="34" charset="0"/>
              </a:rPr>
              <a:t>Vi hadde følgende kontantstrøm for prosjektet:</a:t>
            </a:r>
            <a:br>
              <a:rPr lang="nb-NO" dirty="0" smtClean="0">
                <a:latin typeface="Calibri" panose="020F0502020204030204" pitchFamily="34" charset="0"/>
              </a:rPr>
            </a:br>
            <a:r>
              <a:rPr lang="nb-NO" dirty="0" smtClean="0">
                <a:latin typeface="Calibri" panose="020F0502020204030204" pitchFamily="34" charset="0"/>
              </a:rPr>
              <a:t/>
            </a:r>
            <a:br>
              <a:rPr lang="nb-NO" dirty="0" smtClean="0">
                <a:latin typeface="Calibri" panose="020F0502020204030204" pitchFamily="34" charset="0"/>
              </a:rPr>
            </a:br>
            <a:endParaRPr lang="nb-NO" dirty="0" smtClean="0">
              <a:latin typeface="Calibri" panose="020F0502020204030204" pitchFamily="34" charset="0"/>
            </a:endParaRPr>
          </a:p>
          <a:p>
            <a:endParaRPr lang="nb-NO" dirty="0">
              <a:latin typeface="Calibri" panose="020F0502020204030204" pitchFamily="34" charset="0"/>
            </a:endParaRPr>
          </a:p>
          <a:p>
            <a:endParaRPr lang="nb-NO" dirty="0" smtClean="0">
              <a:latin typeface="Calibri" panose="020F0502020204030204" pitchFamily="34" charset="0"/>
            </a:endParaRPr>
          </a:p>
          <a:p>
            <a:endParaRPr lang="nb-NO" dirty="0">
              <a:latin typeface="Calibri" panose="020F0502020204030204" pitchFamily="34" charset="0"/>
            </a:endParaRPr>
          </a:p>
          <a:p>
            <a:r>
              <a:rPr lang="nb-NO" dirty="0" smtClean="0">
                <a:latin typeface="Calibri" panose="020F0502020204030204" pitchFamily="34" charset="0"/>
              </a:rPr>
              <a:t>Uttrykket kan ikke løses direkte, men vi kan prøve og feile ved ulike avkastningskrav inntil nåverdien blir 0 eller helst bruke finansiell kalkulator</a:t>
            </a:r>
            <a:endParaRPr lang="nb-NO" dirty="0">
              <a:latin typeface="Calibri" panose="020F050202020403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5655" y="1772816"/>
            <a:ext cx="7164338" cy="2160240"/>
          </a:xfrm>
          <a:prstGeom prst="rect">
            <a:avLst/>
          </a:prstGeo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 smtClean="0">
                <a:latin typeface="Calibri" panose="020F0502020204030204" pitchFamily="34" charset="0"/>
              </a:rPr>
              <a:t>Tilnærmet internrente - AS Trevare</a:t>
            </a:r>
          </a:p>
        </p:txBody>
      </p:sp>
      <p:sp>
        <p:nvSpPr>
          <p:cNvPr id="411652" name="Line 4"/>
          <p:cNvSpPr>
            <a:spLocks noChangeShapeType="1"/>
          </p:cNvSpPr>
          <p:nvPr/>
        </p:nvSpPr>
        <p:spPr bwMode="auto">
          <a:xfrm>
            <a:off x="4283968" y="4149080"/>
            <a:ext cx="6096000" cy="3048000"/>
          </a:xfrm>
          <a:prstGeom prst="line">
            <a:avLst/>
          </a:prstGeom>
          <a:ln>
            <a:headEnd/>
            <a:tailEnd/>
          </a:ln>
          <a:ex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none" anchor="ctr"/>
          <a:lstStyle/>
          <a:p>
            <a:endParaRPr lang="nb-NO"/>
          </a:p>
        </p:txBody>
      </p:sp>
      <p:sp>
        <p:nvSpPr>
          <p:cNvPr id="4" name="Down Arrow 3"/>
          <p:cNvSpPr/>
          <p:nvPr/>
        </p:nvSpPr>
        <p:spPr bwMode="auto">
          <a:xfrm>
            <a:off x="7236296" y="4077072"/>
            <a:ext cx="484632" cy="978408"/>
          </a:xfrm>
          <a:prstGeom prst="downArrow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nb-NO" sz="28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70335137"/>
              </p:ext>
            </p:extLst>
          </p:nvPr>
        </p:nvGraphicFramePr>
        <p:xfrm>
          <a:off x="1187624" y="1340768"/>
          <a:ext cx="7128792" cy="40324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16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16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1652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 smtClean="0">
                <a:latin typeface="Calibri" panose="020F0502020204030204" pitchFamily="34" charset="0"/>
              </a:rPr>
              <a:t>Problemer med internrentemetoden</a:t>
            </a:r>
          </a:p>
        </p:txBody>
      </p:sp>
      <p:sp>
        <p:nvSpPr>
          <p:cNvPr id="412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nb-NO" dirty="0" smtClean="0">
                <a:latin typeface="Calibri" panose="020F0502020204030204" pitchFamily="34" charset="0"/>
              </a:rPr>
              <a:t>Internrente metoden gir som regel korrekte signaler om lønnsomhet, men problemer kan oppstå bl.a. i forbindelse med</a:t>
            </a:r>
          </a:p>
          <a:p>
            <a:pPr lvl="1" eaLnBrk="1" hangingPunct="1">
              <a:lnSpc>
                <a:spcPct val="90000"/>
              </a:lnSpc>
            </a:pPr>
            <a:r>
              <a:rPr lang="nb-NO" sz="2800" dirty="0" smtClean="0">
                <a:latin typeface="Calibri" panose="020F0502020204030204" pitchFamily="34" charset="0"/>
              </a:rPr>
              <a:t>Gjensidig utelukkende prosjekter</a:t>
            </a:r>
          </a:p>
          <a:p>
            <a:pPr lvl="1" eaLnBrk="1" hangingPunct="1">
              <a:lnSpc>
                <a:spcPct val="90000"/>
              </a:lnSpc>
            </a:pPr>
            <a:r>
              <a:rPr lang="nb-NO" sz="2800" dirty="0" smtClean="0">
                <a:latin typeface="Calibri" panose="020F0502020204030204" pitchFamily="34" charset="0"/>
              </a:rPr>
              <a:t>Kontantstrøm skifter fortegn mer enn en gang</a:t>
            </a:r>
          </a:p>
          <a:p>
            <a:pPr lvl="1" eaLnBrk="1" hangingPunct="1">
              <a:lnSpc>
                <a:spcPct val="90000"/>
              </a:lnSpc>
            </a:pPr>
            <a:r>
              <a:rPr lang="nb-NO" sz="2800" dirty="0" smtClean="0">
                <a:latin typeface="Calibri" panose="020F0502020204030204" pitchFamily="34" charset="0"/>
              </a:rPr>
              <a:t>Det er begrenset med kapital</a:t>
            </a:r>
          </a:p>
          <a:p>
            <a:pPr lvl="1" eaLnBrk="1" hangingPunct="1">
              <a:lnSpc>
                <a:spcPct val="90000"/>
              </a:lnSpc>
            </a:pPr>
            <a:r>
              <a:rPr lang="nb-NO" sz="2800" dirty="0" smtClean="0">
                <a:latin typeface="Calibri" panose="020F0502020204030204" pitchFamily="34" charset="0"/>
              </a:rPr>
              <a:t>Ulik levetid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2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12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12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12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12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2675" grpId="0" build="p" bldLvl="2" autoUpdateAnimBg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z="3600" dirty="0" smtClean="0">
                <a:latin typeface="Calibri" panose="020F0502020204030204" pitchFamily="34" charset="0"/>
              </a:rPr>
              <a:t>Gjensidig utelukkende investeringer</a:t>
            </a:r>
          </a:p>
        </p:txBody>
      </p:sp>
      <p:sp>
        <p:nvSpPr>
          <p:cNvPr id="413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nb-NO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Gjensidig utelukkende prosjekter</a:t>
            </a:r>
            <a:r>
              <a:rPr lang="nb-NO" dirty="0" smtClean="0">
                <a:latin typeface="Calibri" panose="020F0502020204030204" pitchFamily="34" charset="0"/>
              </a:rPr>
              <a:t> er prosjekter hvor man bare kan gjennomføre ett av flere mulige prosjekter.</a:t>
            </a:r>
          </a:p>
          <a:p>
            <a:pPr eaLnBrk="1" hangingPunct="1"/>
            <a:r>
              <a:rPr lang="nb-NO" dirty="0" smtClean="0">
                <a:latin typeface="Calibri" panose="020F0502020204030204" pitchFamily="34" charset="0"/>
              </a:rPr>
              <a:t>I eksemplet under gir NPV (10 %) og IRR metoden ulik rangering av to ettårige prosjekter A og B:</a:t>
            </a:r>
          </a:p>
        </p:txBody>
      </p:sp>
      <p:graphicFrame>
        <p:nvGraphicFramePr>
          <p:cNvPr id="413700" name="Object 4"/>
          <p:cNvGraphicFramePr>
            <a:graphicFrameLocks noChangeAspect="1"/>
          </p:cNvGraphicFramePr>
          <p:nvPr/>
        </p:nvGraphicFramePr>
        <p:xfrm>
          <a:off x="1476375" y="3789363"/>
          <a:ext cx="7010400" cy="852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50" name="Regneark" r:id="rId4" imgW="4076790" imgH="495266" progId="Excel.Sheet.8">
                  <p:embed/>
                </p:oleObj>
              </mc:Choice>
              <mc:Fallback>
                <p:oleObj name="Regneark" r:id="rId4" imgW="4076790" imgH="495266" progId="Excel.Sheet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6375" y="3789363"/>
                        <a:ext cx="7010400" cy="8524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3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13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13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3699" grpId="0" build="p" autoUpdateAnimBg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 smtClean="0">
                <a:latin typeface="Calibri" panose="020F0502020204030204" pitchFamily="34" charset="0"/>
              </a:rPr>
              <a:t>Differanseinvestering</a:t>
            </a:r>
          </a:p>
        </p:txBody>
      </p:sp>
      <p:sp>
        <p:nvSpPr>
          <p:cNvPr id="414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nb-NO" dirty="0" smtClean="0">
                <a:latin typeface="Calibri" panose="020F0502020204030204" pitchFamily="34" charset="0"/>
              </a:rPr>
              <a:t>Finn prosjektet som gir størst ”netto” kontantstrøm</a:t>
            </a:r>
          </a:p>
          <a:p>
            <a:pPr lvl="1" eaLnBrk="1" hangingPunct="1"/>
            <a:r>
              <a:rPr lang="nb-NO" dirty="0" smtClean="0">
                <a:latin typeface="Calibri" panose="020F0502020204030204" pitchFamily="34" charset="0"/>
              </a:rPr>
              <a:t>A: - 200 000 + 260 000 = 60 000</a:t>
            </a:r>
          </a:p>
          <a:p>
            <a:pPr lvl="1" eaLnBrk="1" hangingPunct="1"/>
            <a:r>
              <a:rPr lang="nb-NO" b="1" dirty="0" smtClean="0">
                <a:latin typeface="Calibri" panose="020F0502020204030204" pitchFamily="34" charset="0"/>
              </a:rPr>
              <a:t>B: - 400 000 + 500 000 = 100 000</a:t>
            </a:r>
            <a:endParaRPr lang="nb-NO" dirty="0" smtClean="0">
              <a:latin typeface="Calibri" panose="020F0502020204030204" pitchFamily="34" charset="0"/>
            </a:endParaRPr>
          </a:p>
          <a:p>
            <a:pPr eaLnBrk="1" hangingPunct="1"/>
            <a:r>
              <a:rPr lang="nb-NO" dirty="0" smtClean="0">
                <a:latin typeface="Calibri" panose="020F0502020204030204" pitchFamily="34" charset="0"/>
              </a:rPr>
              <a:t>Ta kontantstrømmen til prosjektet med størst positiv kontantstrøm (B) og trekk fra kontantstrømmen fra det andre prosjektet (A)</a:t>
            </a:r>
          </a:p>
          <a:p>
            <a:pPr eaLnBrk="1" hangingPunct="1"/>
            <a:r>
              <a:rPr lang="nb-NO" dirty="0" smtClean="0">
                <a:latin typeface="Calibri" panose="020F0502020204030204" pitchFamily="34" charset="0"/>
              </a:rPr>
              <a:t>Denne kontantstrømmen (B - A) kaller vi </a:t>
            </a:r>
            <a:r>
              <a:rPr lang="nb-NO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differanseinvesteringen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4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14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14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14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14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4723" grpId="0" build="p" autoUpdateAnimBg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 smtClean="0">
                <a:latin typeface="Calibri" panose="020F0502020204030204" pitchFamily="34" charset="0"/>
              </a:rPr>
              <a:t>Differanseinvestering</a:t>
            </a:r>
          </a:p>
        </p:txBody>
      </p:sp>
      <p:sp>
        <p:nvSpPr>
          <p:cNvPr id="415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87450" y="1268413"/>
            <a:ext cx="7772400" cy="4364037"/>
          </a:xfrm>
        </p:spPr>
        <p:txBody>
          <a:bodyPr/>
          <a:lstStyle/>
          <a:p>
            <a:pPr eaLnBrk="1" hangingPunct="1"/>
            <a:r>
              <a:rPr lang="nb-NO" sz="2400" dirty="0" smtClean="0">
                <a:latin typeface="Calibri" panose="020F0502020204030204" pitchFamily="34" charset="0"/>
              </a:rPr>
              <a:t>Vi beregner først differanseinvesteringens internrente</a:t>
            </a:r>
          </a:p>
          <a:p>
            <a:pPr eaLnBrk="1" hangingPunct="1"/>
            <a:r>
              <a:rPr lang="nb-NO" sz="2400" dirty="0" smtClean="0">
                <a:latin typeface="Calibri" panose="020F0502020204030204" pitchFamily="34" charset="0"/>
              </a:rPr>
              <a:t>Hvis differanseinvesteringens internrente er større enn avkastningskravet, velges det største prosjektet. Hvis ikke, det minste.</a:t>
            </a:r>
            <a:r>
              <a:rPr lang="nb-NO" sz="2400" dirty="0">
                <a:latin typeface="Calibri" panose="020F0502020204030204" pitchFamily="34" charset="0"/>
              </a:rPr>
              <a:t/>
            </a:r>
            <a:br>
              <a:rPr lang="nb-NO" sz="2400" dirty="0">
                <a:latin typeface="Calibri" panose="020F0502020204030204" pitchFamily="34" charset="0"/>
              </a:rPr>
            </a:br>
            <a:r>
              <a:rPr lang="nb-NO" sz="2400" dirty="0" smtClean="0">
                <a:latin typeface="Calibri" panose="020F0502020204030204" pitchFamily="34" charset="0"/>
              </a:rPr>
              <a:t/>
            </a:r>
            <a:br>
              <a:rPr lang="nb-NO" sz="2400" dirty="0" smtClean="0">
                <a:latin typeface="Calibri" panose="020F0502020204030204" pitchFamily="34" charset="0"/>
              </a:rPr>
            </a:br>
            <a:r>
              <a:rPr lang="nb-NO" sz="2400" dirty="0" smtClean="0">
                <a:latin typeface="Calibri" panose="020F0502020204030204" pitchFamily="34" charset="0"/>
              </a:rPr>
              <a:t/>
            </a:r>
            <a:br>
              <a:rPr lang="nb-NO" sz="2400" dirty="0" smtClean="0">
                <a:latin typeface="Calibri" panose="020F0502020204030204" pitchFamily="34" charset="0"/>
              </a:rPr>
            </a:br>
            <a:r>
              <a:rPr lang="nb-NO" sz="2400" dirty="0" smtClean="0">
                <a:latin typeface="Calibri" panose="020F0502020204030204" pitchFamily="34" charset="0"/>
              </a:rPr>
              <a:t/>
            </a:r>
            <a:br>
              <a:rPr lang="nb-NO" sz="2400" dirty="0" smtClean="0">
                <a:latin typeface="Calibri" panose="020F0502020204030204" pitchFamily="34" charset="0"/>
              </a:rPr>
            </a:br>
            <a:endParaRPr lang="nb-NO" sz="2400" dirty="0" smtClean="0">
              <a:latin typeface="Calibri" panose="020F0502020204030204" pitchFamily="34" charset="0"/>
            </a:endParaRPr>
          </a:p>
          <a:p>
            <a:pPr eaLnBrk="1" hangingPunct="1"/>
            <a:r>
              <a:rPr lang="nb-NO" sz="2400" dirty="0" smtClean="0">
                <a:latin typeface="Calibri" panose="020F0502020204030204" pitchFamily="34" charset="0"/>
              </a:rPr>
              <a:t>Vi velger prosjekt B, siden differanseinvesteringens internrente er høyere enn avkastningskravet. </a:t>
            </a:r>
          </a:p>
        </p:txBody>
      </p:sp>
      <p:graphicFrame>
        <p:nvGraphicFramePr>
          <p:cNvPr id="415748" name="Object 4"/>
          <p:cNvGraphicFramePr>
            <a:graphicFrameLocks noChangeAspect="1"/>
          </p:cNvGraphicFramePr>
          <p:nvPr/>
        </p:nvGraphicFramePr>
        <p:xfrm>
          <a:off x="1547813" y="3068638"/>
          <a:ext cx="6727825" cy="1109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75" name="Regneark" r:id="rId4" imgW="4010092" imgH="657104" progId="Excel.Sheet.8">
                  <p:embed/>
                </p:oleObj>
              </mc:Choice>
              <mc:Fallback>
                <p:oleObj name="Regneark" r:id="rId4" imgW="4010092" imgH="657104" progId="Excel.Sheet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7813" y="3068638"/>
                        <a:ext cx="6727825" cy="1109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5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15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15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15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5747" grpId="0" build="p" autoUpdateAnimBg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 smtClean="0">
                <a:latin typeface="Calibri" panose="020F0502020204030204" pitchFamily="34" charset="0"/>
              </a:rPr>
              <a:t>Nåverdi ved ulike avkastningskrav</a:t>
            </a:r>
          </a:p>
        </p:txBody>
      </p:sp>
      <p:graphicFrame>
        <p:nvGraphicFramePr>
          <p:cNvPr id="416771" name="Object 3"/>
          <p:cNvGraphicFramePr>
            <a:graphicFrameLocks noGrp="1" noChangeAspect="1"/>
          </p:cNvGraphicFramePr>
          <p:nvPr>
            <p:ph type="chart" idx="1"/>
          </p:nvPr>
        </p:nvGraphicFramePr>
        <p:xfrm>
          <a:off x="1066800" y="1196975"/>
          <a:ext cx="8077200" cy="549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97" name="Diagram" r:id="rId4" imgW="7772400" imgH="4114935" progId="MSGraph.Chart.8">
                  <p:embed followColorScheme="full"/>
                </p:oleObj>
              </mc:Choice>
              <mc:Fallback>
                <p:oleObj name="Diagram" r:id="rId4" imgW="7772400" imgH="4114935" progId="MSGraph.Chart.8">
                  <p:embed followColorScheme="full"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1196975"/>
                        <a:ext cx="8077200" cy="5499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6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16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16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16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416771" grpId="0" bld="series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116632"/>
            <a:ext cx="8077200" cy="863600"/>
          </a:xfrm>
        </p:spPr>
        <p:txBody>
          <a:bodyPr/>
          <a:lstStyle/>
          <a:p>
            <a:pPr eaLnBrk="1" hangingPunct="1"/>
            <a:r>
              <a:rPr lang="nb-NO" dirty="0" smtClean="0">
                <a:latin typeface="Calibri" panose="020F0502020204030204" pitchFamily="34" charset="0"/>
              </a:rPr>
              <a:t>Prosjekter med ulik levetid</a:t>
            </a:r>
          </a:p>
        </p:txBody>
      </p:sp>
      <p:sp>
        <p:nvSpPr>
          <p:cNvPr id="417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nb-NO" dirty="0" smtClean="0">
                <a:latin typeface="Calibri" panose="020F0502020204030204" pitchFamily="34" charset="0"/>
              </a:rPr>
              <a:t>Prosjekt C og D har ulik levetid, og ulik rangering mellom NPV og IRR metoden. Prosjekt D er mest lønnsomt, siden NPV er høyest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1640" y="2636912"/>
            <a:ext cx="6847619" cy="3333333"/>
          </a:xfrm>
          <a:prstGeom prst="rect">
            <a:avLst/>
          </a:prstGeo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7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7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7795" grpId="0" build="p" autoUpdateAnimBg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 smtClean="0">
                <a:latin typeface="Calibri" panose="020F0502020204030204" pitchFamily="34" charset="0"/>
              </a:rPr>
              <a:t>Fortegnskifte i kontantstrøm</a:t>
            </a:r>
          </a:p>
        </p:txBody>
      </p:sp>
      <p:sp>
        <p:nvSpPr>
          <p:cNvPr id="418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nb-NO" sz="2600" dirty="0" smtClean="0">
                <a:latin typeface="Calibri" panose="020F0502020204030204" pitchFamily="34" charset="0"/>
              </a:rPr>
              <a:t>Et prosjekt har en kontantstrøm med to fortegnskift, fra – til pluss i fra år 0 til år 1 og fra + til – fra år 1 til år 2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3648" y="2204864"/>
            <a:ext cx="7571428" cy="2790476"/>
          </a:xfrm>
          <a:prstGeom prst="rect">
            <a:avLst/>
          </a:prstGeo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8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8819" grpId="0" build="p" autoUpdateAnimBg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 smtClean="0">
                <a:latin typeface="Calibri" panose="020F0502020204030204" pitchFamily="34" charset="0"/>
              </a:rPr>
              <a:t>Flere internrenter</a:t>
            </a:r>
          </a:p>
        </p:txBody>
      </p:sp>
      <p:graphicFrame>
        <p:nvGraphicFramePr>
          <p:cNvPr id="419843" name="Object 3"/>
          <p:cNvGraphicFramePr>
            <a:graphicFrameLocks noGrp="1" noChangeAspect="1"/>
          </p:cNvGraphicFramePr>
          <p:nvPr>
            <p:ph type="chart" idx="1"/>
          </p:nvPr>
        </p:nvGraphicFramePr>
        <p:xfrm>
          <a:off x="838200" y="1412875"/>
          <a:ext cx="8305800" cy="4113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71" name="Diagram" r:id="rId4" imgW="7772400" imgH="4114935" progId="MSGraph.Chart.8">
                  <p:embed followColorScheme="full"/>
                </p:oleObj>
              </mc:Choice>
              <mc:Fallback>
                <p:oleObj name="Diagram" r:id="rId4" imgW="7772400" imgH="4114935" progId="MSGraph.Chart.8">
                  <p:embed followColorScheme="full"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1412875"/>
                        <a:ext cx="8305800" cy="41132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9844" name="AutoShape 4"/>
          <p:cNvSpPr>
            <a:spLocks noChangeArrowheads="1"/>
          </p:cNvSpPr>
          <p:nvPr/>
        </p:nvSpPr>
        <p:spPr bwMode="auto">
          <a:xfrm>
            <a:off x="2771775" y="3933825"/>
            <a:ext cx="1371600" cy="533400"/>
          </a:xfrm>
          <a:prstGeom prst="wedgeRoundRectCallout">
            <a:avLst>
              <a:gd name="adj1" fmla="val -42361"/>
              <a:gd name="adj2" fmla="val -184819"/>
              <a:gd name="adj3" fmla="val 16667"/>
            </a:avLst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nb-NO" sz="1600" i="0">
                <a:latin typeface="Tahoma" pitchFamily="34" charset="0"/>
              </a:rPr>
              <a:t>IRR</a:t>
            </a:r>
            <a:r>
              <a:rPr lang="nb-NO" sz="1600" i="0" baseline="-14000">
                <a:latin typeface="Tahoma" pitchFamily="34" charset="0"/>
              </a:rPr>
              <a:t>1</a:t>
            </a:r>
            <a:r>
              <a:rPr lang="nb-NO" sz="1600" i="0">
                <a:latin typeface="Tahoma" pitchFamily="34" charset="0"/>
              </a:rPr>
              <a:t> = -5,8%</a:t>
            </a:r>
          </a:p>
        </p:txBody>
      </p:sp>
      <p:sp>
        <p:nvSpPr>
          <p:cNvPr id="419845" name="AutoShape 5"/>
          <p:cNvSpPr>
            <a:spLocks noChangeArrowheads="1"/>
          </p:cNvSpPr>
          <p:nvPr/>
        </p:nvSpPr>
        <p:spPr bwMode="auto">
          <a:xfrm>
            <a:off x="7235825" y="2276475"/>
            <a:ext cx="1371600" cy="533400"/>
          </a:xfrm>
          <a:prstGeom prst="wedgeRoundRectCallout">
            <a:avLst>
              <a:gd name="adj1" fmla="val 37847"/>
              <a:gd name="adj2" fmla="val 126486"/>
              <a:gd name="adj3" fmla="val 16667"/>
            </a:avLst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nb-NO" sz="1600" i="0">
                <a:latin typeface="Tahoma" pitchFamily="34" charset="0"/>
              </a:rPr>
              <a:t>IRR</a:t>
            </a:r>
            <a:r>
              <a:rPr lang="nb-NO" sz="1600" i="0" baseline="-14000">
                <a:latin typeface="Tahoma" pitchFamily="34" charset="0"/>
              </a:rPr>
              <a:t>2</a:t>
            </a:r>
            <a:r>
              <a:rPr lang="nb-NO" sz="1600" i="0">
                <a:latin typeface="Tahoma" pitchFamily="34" charset="0"/>
              </a:rPr>
              <a:t> = 431%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98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198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0" fill="hold"/>
                                        <p:tgtEl>
                                          <p:spTgt spid="4198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0" fill="hold"/>
                                        <p:tgtEl>
                                          <p:spTgt spid="4198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4198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4198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419843" grpId="0" bld="series"/>
      <p:bldP spid="419844" grpId="0" animBg="1" autoUpdateAnimBg="0"/>
      <p:bldP spid="419845" grpId="0" animBg="1" autoUpdateAnimBg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 smtClean="0">
                <a:latin typeface="Calibri" panose="020F0502020204030204" pitchFamily="34" charset="0"/>
              </a:rPr>
              <a:t>Modifisert internrente (MODIR)</a:t>
            </a:r>
          </a:p>
        </p:txBody>
      </p:sp>
      <p:sp>
        <p:nvSpPr>
          <p:cNvPr id="420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33400" indent="-533400" eaLnBrk="1" hangingPunct="1">
              <a:lnSpc>
                <a:spcPct val="90000"/>
              </a:lnSpc>
            </a:pPr>
            <a:r>
              <a:rPr lang="nb-NO" dirty="0" smtClean="0">
                <a:latin typeface="Calibri" panose="020F0502020204030204" pitchFamily="34" charset="0"/>
              </a:rPr>
              <a:t>Et problem med internrente metoden er forutsetningen om at frigjort kapital kan plasseres til en avkastning til internrenten</a:t>
            </a:r>
          </a:p>
          <a:p>
            <a:pPr marL="533400" indent="-533400" eaLnBrk="1" hangingPunct="1">
              <a:lnSpc>
                <a:spcPct val="90000"/>
              </a:lnSpc>
            </a:pPr>
            <a:r>
              <a:rPr lang="nb-NO" dirty="0" smtClean="0">
                <a:latin typeface="Calibri" panose="020F0502020204030204" pitchFamily="34" charset="0"/>
              </a:rPr>
              <a:t>Et alternativ til IRR er modifisert internrente (MODIR), hvor man selv kan spesifisere avkastning på frigjort kapital</a:t>
            </a:r>
          </a:p>
          <a:p>
            <a:pPr marL="914400" lvl="1" indent="-457200" eaLnBrk="1" hangingPunct="1">
              <a:lnSpc>
                <a:spcPct val="90000"/>
              </a:lnSpc>
            </a:pPr>
            <a:r>
              <a:rPr lang="nb-NO" dirty="0" err="1" smtClean="0">
                <a:latin typeface="Calibri" panose="020F0502020204030204" pitchFamily="34" charset="0"/>
              </a:rPr>
              <a:t>Beregn</a:t>
            </a:r>
            <a:r>
              <a:rPr lang="nb-NO" dirty="0" smtClean="0">
                <a:latin typeface="Calibri" panose="020F0502020204030204" pitchFamily="34" charset="0"/>
              </a:rPr>
              <a:t> prosjektets terminalverdi eller sluttverdi (FV) ved å finne sluttverdien til alle kontantstrømmene etter år 0. Vi bruker en rentesats lik avkastningskravet når sluttverdiene skal beregnes.</a:t>
            </a:r>
          </a:p>
          <a:p>
            <a:pPr marL="914400" lvl="1" indent="-457200" eaLnBrk="1" hangingPunct="1">
              <a:lnSpc>
                <a:spcPct val="90000"/>
              </a:lnSpc>
            </a:pPr>
            <a:r>
              <a:rPr lang="nb-NO" dirty="0" smtClean="0">
                <a:latin typeface="Calibri" panose="020F0502020204030204" pitchFamily="34" charset="0"/>
              </a:rPr>
              <a:t>Deretter finner vi hvilken rente den totale sluttverdien må diskonteres med, for at den skal bli lik investeringsutgiften. Denne rentesatsen er den modifiserte internrenten.</a:t>
            </a:r>
          </a:p>
        </p:txBody>
      </p:sp>
    </p:spTree>
    <p:extLst>
      <p:ext uri="{BB962C8B-B14F-4D97-AF65-F5344CB8AC3E}">
        <p14:creationId xmlns:p14="http://schemas.microsoft.com/office/powerpoint/2010/main" val="1430179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0867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7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 smtClean="0">
                <a:latin typeface="Calibri" panose="020F0502020204030204" pitchFamily="34" charset="0"/>
              </a:rPr>
              <a:t>Modifisert internrente (MODIR)</a:t>
            </a:r>
          </a:p>
        </p:txBody>
      </p:sp>
      <p:sp>
        <p:nvSpPr>
          <p:cNvPr id="23558" name="Rectangle 9"/>
          <p:cNvSpPr>
            <a:spLocks noChangeArrowheads="1"/>
          </p:cNvSpPr>
          <p:nvPr/>
        </p:nvSpPr>
        <p:spPr bwMode="auto">
          <a:xfrm>
            <a:off x="0" y="32146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endParaRPr lang="nb-NO"/>
          </a:p>
        </p:txBody>
      </p:sp>
      <p:graphicFrame>
        <p:nvGraphicFramePr>
          <p:cNvPr id="23555" name="Object 8"/>
          <p:cNvGraphicFramePr>
            <a:graphicFrameLocks noChangeAspect="1"/>
          </p:cNvGraphicFramePr>
          <p:nvPr/>
        </p:nvGraphicFramePr>
        <p:xfrm>
          <a:off x="1403350" y="4478338"/>
          <a:ext cx="3455988" cy="977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075" name="Formel" r:id="rId3" imgW="1511300" imgH="431800" progId="Equation.3">
                  <p:embed/>
                </p:oleObj>
              </mc:Choice>
              <mc:Fallback>
                <p:oleObj name="Formel" r:id="rId3" imgW="1511300" imgH="431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3350" y="4478338"/>
                        <a:ext cx="3455988" cy="977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6" name="Object 10"/>
          <p:cNvGraphicFramePr>
            <a:graphicFrameLocks noGrp="1" noChangeAspect="1"/>
          </p:cNvGraphicFramePr>
          <p:nvPr>
            <p:ph sz="half" idx="1"/>
          </p:nvPr>
        </p:nvGraphicFramePr>
        <p:xfrm>
          <a:off x="1476375" y="5589588"/>
          <a:ext cx="6696075" cy="1020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076" name="Formel" r:id="rId5" imgW="3162240" imgH="482400" progId="Equation.3">
                  <p:embed/>
                </p:oleObj>
              </mc:Choice>
              <mc:Fallback>
                <p:oleObj name="Formel" r:id="rId5" imgW="3162240" imgH="482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6375" y="5589588"/>
                        <a:ext cx="6696075" cy="10207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7257" y="1113642"/>
            <a:ext cx="6588662" cy="3148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2738341"/>
      </p:ext>
    </p:extLst>
  </p:cSld>
  <p:clrMapOvr>
    <a:masterClrMapping/>
  </p:clrMapOvr>
</p:sld>
</file>

<file path=ppt/theme/theme1.xml><?xml version="1.0" encoding="utf-8"?>
<a:theme xmlns:a="http://schemas.openxmlformats.org/drawingml/2006/main" name="altmal">
  <a:themeElements>
    <a:clrScheme name="altmal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altmal">
      <a:majorFont>
        <a:latin typeface="Comic Sans MS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0000" tIns="46800" rIns="90000" bIns="4680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en-US" sz="28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0000" tIns="46800" rIns="90000" bIns="4680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en-US" sz="28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altma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tmal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tmal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tmal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tmal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tmal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tmal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tmal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tmal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tmal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tmal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tmal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3015</TotalTime>
  <Words>1548</Words>
  <Application>Microsoft Office PowerPoint</Application>
  <PresentationFormat>On-screen Show (4:3)</PresentationFormat>
  <Paragraphs>203</Paragraphs>
  <Slides>40</Slides>
  <Notes>35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5</vt:i4>
      </vt:variant>
      <vt:variant>
        <vt:lpstr>Slide Titles</vt:lpstr>
      </vt:variant>
      <vt:variant>
        <vt:i4>40</vt:i4>
      </vt:variant>
    </vt:vector>
  </HeadingPairs>
  <TitlesOfParts>
    <vt:vector size="53" baseType="lpstr">
      <vt:lpstr>Arial</vt:lpstr>
      <vt:lpstr>Calibri</vt:lpstr>
      <vt:lpstr>Comic Sans MS</vt:lpstr>
      <vt:lpstr>Symbol</vt:lpstr>
      <vt:lpstr>Tahoma</vt:lpstr>
      <vt:lpstr>Times</vt:lpstr>
      <vt:lpstr>Times New Roman</vt:lpstr>
      <vt:lpstr>altmal</vt:lpstr>
      <vt:lpstr>Formel</vt:lpstr>
      <vt:lpstr>Equation</vt:lpstr>
      <vt:lpstr>Regneark</vt:lpstr>
      <vt:lpstr>MathType 6.0 Equation</vt:lpstr>
      <vt:lpstr>Diagram</vt:lpstr>
      <vt:lpstr>Kapittel 4: Nåverdi og internrente</vt:lpstr>
      <vt:lpstr>Investeringsanalyse – kunst og vitenskap</vt:lpstr>
      <vt:lpstr>Pengenes tidsverdi og avkastningskrav</vt:lpstr>
      <vt:lpstr>Nåverdi – hvilken kontantstrøm?</vt:lpstr>
      <vt:lpstr>Hvordan beregne nåverdi (NPV)?</vt:lpstr>
      <vt:lpstr>Nåverdi - beslutningsregel</vt:lpstr>
      <vt:lpstr>Netto nåverdi (NPV) - eksempel</vt:lpstr>
      <vt:lpstr>Prosjektets kontantstrøm og NPV</vt:lpstr>
      <vt:lpstr>NPV – rentetabell 2</vt:lpstr>
      <vt:lpstr>Nåverdi av egenkapitalen</vt:lpstr>
      <vt:lpstr>Kontantstrøm til egenkapital og gjeld</vt:lpstr>
      <vt:lpstr>AS Trevare – kontantstrøm og NPV Antatt avkastningskrav: 15 %</vt:lpstr>
      <vt:lpstr>Nåverdiprofil – AS Trevare</vt:lpstr>
      <vt:lpstr>Annuitetsmetoden</vt:lpstr>
      <vt:lpstr>Eksempel - annuitetsmetoden</vt:lpstr>
      <vt:lpstr>Annuitetsmetoden</vt:lpstr>
      <vt:lpstr>Økonomisk levetid</vt:lpstr>
      <vt:lpstr>Eksempel: Økonomisk levetid</vt:lpstr>
      <vt:lpstr>Prosjektets nåverdi ved alternative levetider</vt:lpstr>
      <vt:lpstr>Utskiftingsfrekvens investeringskjede</vt:lpstr>
      <vt:lpstr>Nåverdiannuitet – årlige kostnader</vt:lpstr>
      <vt:lpstr>Nåverdi av kostnader</vt:lpstr>
      <vt:lpstr>Internrentemetoden (IRR) </vt:lpstr>
      <vt:lpstr>Internrente – eksempel to perioder</vt:lpstr>
      <vt:lpstr>Nåverdi ved ulike avkastningskrav</vt:lpstr>
      <vt:lpstr>Nåverdiprofil – tilnærmet IRR</vt:lpstr>
      <vt:lpstr>Internrente - annuitet</vt:lpstr>
      <vt:lpstr>Beregning av internrente</vt:lpstr>
      <vt:lpstr>Eksempel: AS Trevare</vt:lpstr>
      <vt:lpstr>Tilnærmet internrente - AS Trevare</vt:lpstr>
      <vt:lpstr>Problemer med internrentemetoden</vt:lpstr>
      <vt:lpstr>Gjensidig utelukkende investeringer</vt:lpstr>
      <vt:lpstr>Differanseinvestering</vt:lpstr>
      <vt:lpstr>Differanseinvestering</vt:lpstr>
      <vt:lpstr>Nåverdi ved ulike avkastningskrav</vt:lpstr>
      <vt:lpstr>Prosjekter med ulik levetid</vt:lpstr>
      <vt:lpstr>Fortegnskifte i kontantstrøm</vt:lpstr>
      <vt:lpstr>Flere internrenter</vt:lpstr>
      <vt:lpstr>Modifisert internrente (MODIR)</vt:lpstr>
      <vt:lpstr>Modifisert internrente (MODIR)</vt:lpstr>
    </vt:vector>
  </TitlesOfParts>
  <Company>HiA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Innhold 2. forelesning</dc:title>
  <dc:creator>Ivar Bredesen</dc:creator>
  <cp:lastModifiedBy>Ivar Bredesen</cp:lastModifiedBy>
  <cp:revision>127</cp:revision>
  <cp:lastPrinted>2017-09-07T06:28:07Z</cp:lastPrinted>
  <dcterms:created xsi:type="dcterms:W3CDTF">2002-09-08T11:28:53Z</dcterms:created>
  <dcterms:modified xsi:type="dcterms:W3CDTF">2017-09-07T08:46:43Z</dcterms:modified>
</cp:coreProperties>
</file>