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handoutMasterIdLst>
    <p:handoutMasterId r:id="rId19"/>
  </p:handoutMasterIdLst>
  <p:sldIdLst>
    <p:sldId id="269" r:id="rId2"/>
    <p:sldId id="283" r:id="rId3"/>
    <p:sldId id="280" r:id="rId4"/>
    <p:sldId id="281" r:id="rId5"/>
    <p:sldId id="271" r:id="rId6"/>
    <p:sldId id="272" r:id="rId7"/>
    <p:sldId id="284" r:id="rId8"/>
    <p:sldId id="285" r:id="rId9"/>
    <p:sldId id="286" r:id="rId10"/>
    <p:sldId id="259" r:id="rId11"/>
    <p:sldId id="262" r:id="rId12"/>
    <p:sldId id="263" r:id="rId13"/>
    <p:sldId id="277" r:id="rId14"/>
    <p:sldId id="278" r:id="rId15"/>
    <p:sldId id="287" r:id="rId16"/>
    <p:sldId id="265" r:id="rId17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42FB5D06-1B5D-4AC3-84CF-594D11C5DD7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093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endParaRPr 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i="0">
                <a:latin typeface="Tahoma" pitchFamily="34" charset="0"/>
              </a:defRPr>
            </a:lvl1pPr>
          </a:lstStyle>
          <a:p>
            <a:fld id="{9664612A-93BA-4C61-B682-83B8D26DBEF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6168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3D316-40BE-49DA-A500-CFE1815F3FAB}" type="slidenum">
              <a:rPr lang="nb-NO"/>
              <a:pPr/>
              <a:t>2</a:t>
            </a:fld>
            <a:endParaRPr lang="nb-NO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873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1F8E3-8410-4D45-B0D7-A6124923AF98}" type="slidenum">
              <a:rPr lang="nb-NO"/>
              <a:pPr/>
              <a:t>7</a:t>
            </a:fld>
            <a:endParaRPr lang="nb-NO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58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A77B26-68D8-4971-9C24-E3B61A2408E6}" type="slidenum">
              <a:rPr lang="nb-NO"/>
              <a:pPr/>
              <a:t>8</a:t>
            </a:fld>
            <a:endParaRPr lang="nb-NO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814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B7EBBE-7613-4949-AA2D-A063D973A51E}" type="slidenum">
              <a:rPr lang="nb-NO"/>
              <a:pPr/>
              <a:t>10</a:t>
            </a:fld>
            <a:endParaRPr lang="nb-NO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197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06B2BB-B946-4232-B86A-41C51DACBA6A}" type="slidenum">
              <a:rPr lang="nb-NO"/>
              <a:pPr/>
              <a:t>11</a:t>
            </a:fld>
            <a:endParaRPr lang="nb-NO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569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72AFBF-1ED6-4F58-BA1E-756D54210D17}" type="slidenum">
              <a:rPr lang="nb-NO"/>
              <a:pPr/>
              <a:t>12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439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9FC38-1956-4DA5-9F42-6A1B8BCBE347}" type="slidenum">
              <a:rPr lang="nb-NO"/>
              <a:pPr/>
              <a:t>15</a:t>
            </a:fld>
            <a:endParaRPr lang="nb-NO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2334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ED860-F071-403E-8FA3-F3935D319740}" type="slidenum">
              <a:rPr lang="nb-NO"/>
              <a:pPr/>
              <a:t>16</a:t>
            </a:fld>
            <a:endParaRPr lang="nb-NO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94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58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0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805488"/>
            <a:ext cx="989013" cy="9763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70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894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68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81600" y="1196975"/>
            <a:ext cx="3962400" cy="5500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61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42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049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80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4811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0417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68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124700" y="115888"/>
            <a:ext cx="2019300" cy="658177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66800" y="115888"/>
            <a:ext cx="5905500" cy="658177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32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117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115888"/>
            <a:ext cx="8077200" cy="863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066800" y="1196975"/>
            <a:ext cx="8077200" cy="5500688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47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196975"/>
            <a:ext cx="8077200" cy="550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15888"/>
            <a:ext cx="807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overskriften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gray">
          <a:xfrm>
            <a:off x="917575" y="981075"/>
            <a:ext cx="8226425" cy="3175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kumimoji="1" lang="nb-NO" sz="2400" i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4380C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4380C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4380C"/>
        </a:buClr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FF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Symbol" pitchFamily="18" charset="2"/>
        <a:buChar char="*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Kapittel </a:t>
            </a:r>
            <a:r>
              <a:rPr lang="nb-NO" dirty="0" smtClean="0">
                <a:latin typeface="Calibri" panose="020F0502020204030204" pitchFamily="34" charset="0"/>
              </a:rPr>
              <a:t>5: </a:t>
            </a:r>
            <a:r>
              <a:rPr lang="nb-NO" dirty="0">
                <a:latin typeface="Calibri" panose="020F0502020204030204" pitchFamily="34" charset="0"/>
              </a:rPr>
              <a:t>Andre lønnsomhetsmetoder</a:t>
            </a:r>
          </a:p>
        </p:txBody>
      </p:sp>
      <p:sp>
        <p:nvSpPr>
          <p:cNvPr id="53251" name="Rectangle 307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600" dirty="0" smtClean="0">
                <a:latin typeface="Calibri" panose="020F0502020204030204" pitchFamily="34" charset="0"/>
              </a:rPr>
              <a:t>I praksis blir nåverdimetoden og internrentemetoden supplert med andre metoder. Dette er tema i kapittel 5, og vi skal også se på hvordan vi velger ut investerings-prosjekter når det er mangel på kapital</a:t>
            </a:r>
            <a:endParaRPr lang="nb-NO" sz="2600" dirty="0">
              <a:latin typeface="Calibri" panose="020F0502020204030204" pitchFamily="34" charset="0"/>
            </a:endParaRP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Alternativer til nåverdi og internrente</a:t>
            </a:r>
          </a:p>
          <a:p>
            <a:pPr lvl="2"/>
            <a:r>
              <a:rPr lang="nb-NO" sz="2600" dirty="0" err="1">
                <a:latin typeface="Calibri" panose="020F0502020204030204" pitchFamily="34" charset="0"/>
              </a:rPr>
              <a:t>Pay</a:t>
            </a:r>
            <a:r>
              <a:rPr lang="nb-NO" sz="2600" dirty="0">
                <a:latin typeface="Calibri" panose="020F0502020204030204" pitchFamily="34" charset="0"/>
              </a:rPr>
              <a:t> back - metoden</a:t>
            </a:r>
          </a:p>
          <a:p>
            <a:pPr lvl="2"/>
            <a:r>
              <a:rPr lang="nb-NO" sz="2600" dirty="0">
                <a:latin typeface="Calibri" panose="020F0502020204030204" pitchFamily="34" charset="0"/>
              </a:rPr>
              <a:t>Diskontert </a:t>
            </a:r>
            <a:r>
              <a:rPr lang="nb-NO" sz="2600" dirty="0" err="1">
                <a:latin typeface="Calibri" panose="020F0502020204030204" pitchFamily="34" charset="0"/>
              </a:rPr>
              <a:t>pay</a:t>
            </a:r>
            <a:r>
              <a:rPr lang="nb-NO" sz="2600" dirty="0">
                <a:latin typeface="Calibri" panose="020F0502020204030204" pitchFamily="34" charset="0"/>
              </a:rPr>
              <a:t> back</a:t>
            </a:r>
          </a:p>
          <a:p>
            <a:pPr lvl="2"/>
            <a:r>
              <a:rPr lang="nb-NO" sz="2600" dirty="0">
                <a:latin typeface="Calibri" panose="020F0502020204030204" pitchFamily="34" charset="0"/>
              </a:rPr>
              <a:t>Avkastning på investert kapital (ARR)</a:t>
            </a:r>
          </a:p>
          <a:p>
            <a:pPr lvl="1"/>
            <a:r>
              <a:rPr lang="nb-NO" sz="2600" dirty="0">
                <a:latin typeface="Calibri" panose="020F0502020204030204" pitchFamily="34" charset="0"/>
              </a:rPr>
              <a:t>Kapitalrasjonering</a:t>
            </a:r>
          </a:p>
          <a:p>
            <a:pPr lvl="2"/>
            <a:r>
              <a:rPr lang="nb-NO" sz="2600" dirty="0">
                <a:latin typeface="Calibri" panose="020F0502020204030204" pitchFamily="34" charset="0"/>
              </a:rPr>
              <a:t>Hvordan velge ut investeringsprosjekter når det er begrenset tilgang på kapital?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Tilbakebetalingstid: </a:t>
            </a:r>
            <a:r>
              <a:rPr lang="nb-NO" dirty="0" err="1">
                <a:latin typeface="Calibri" panose="020F0502020204030204" pitchFamily="34" charset="0"/>
              </a:rPr>
              <a:t>Pay</a:t>
            </a:r>
            <a:r>
              <a:rPr lang="nb-NO" dirty="0">
                <a:latin typeface="Calibri" panose="020F0502020204030204" pitchFamily="34" charset="0"/>
              </a:rPr>
              <a:t> back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400" dirty="0" err="1">
                <a:latin typeface="Calibri" panose="020F0502020204030204" pitchFamily="34" charset="0"/>
              </a:rPr>
              <a:t>Pay</a:t>
            </a:r>
            <a:r>
              <a:rPr lang="nb-NO" sz="2400" dirty="0">
                <a:latin typeface="Calibri" panose="020F0502020204030204" pitchFamily="34" charset="0"/>
              </a:rPr>
              <a:t> back-perioden (PB) er særdeles enkel – man bare spør seg selv hvor lang tid det tar før kontantstrømmen har tilbakebetalt investeringsutgiften</a:t>
            </a:r>
          </a:p>
          <a:p>
            <a:r>
              <a:rPr lang="nb-NO" sz="2400" dirty="0">
                <a:latin typeface="Calibri" panose="020F0502020204030204" pitchFamily="34" charset="0"/>
              </a:rPr>
              <a:t>Beslutningsregel er å godta et prosjekt dersom PB er kortere enn den lengste akseptable tilbakebetalingstid, som kan være fastsatt av ledelsen på forhånd. </a:t>
            </a:r>
          </a:p>
          <a:p>
            <a:r>
              <a:rPr lang="nb-NO" sz="2400" dirty="0">
                <a:latin typeface="Calibri" panose="020F0502020204030204" pitchFamily="34" charset="0"/>
              </a:rPr>
              <a:t>La oss se på et eksempel med to prosjekter A og B: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043513"/>
            <a:ext cx="5184576" cy="2619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Tilbakebetalt kapital </a:t>
            </a:r>
            <a:r>
              <a:rPr lang="nb-NO" dirty="0" smtClean="0">
                <a:latin typeface="Calibri" panose="020F0502020204030204" pitchFamily="34" charset="0"/>
              </a:rPr>
              <a:t>– Prosjekt A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67587" name="Object 1027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50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8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50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7587" grpId="0" bld="series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Tilbakebetalt kapital </a:t>
            </a:r>
            <a:r>
              <a:rPr lang="nb-NO" dirty="0" smtClean="0">
                <a:latin typeface="Calibri" panose="020F0502020204030204" pitchFamily="34" charset="0"/>
              </a:rPr>
              <a:t>– Prosjekt B</a:t>
            </a:r>
            <a:endParaRPr lang="nb-NO" dirty="0">
              <a:latin typeface="Calibri" panose="020F0502020204030204" pitchFamily="34" charset="0"/>
            </a:endParaRPr>
          </a:p>
        </p:txBody>
      </p:sp>
      <p:graphicFrame>
        <p:nvGraphicFramePr>
          <p:cNvPr id="68612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66800" y="1196975"/>
          <a:ext cx="8077200" cy="550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3" name="Diagram" r:id="rId3" imgW="7772400" imgH="4114935" progId="MSGraph.Chart.8">
                  <p:embed followColorScheme="full"/>
                </p:oleObj>
              </mc:Choice>
              <mc:Fallback>
                <p:oleObj name="Diagram" r:id="rId3" imgW="7772400" imgH="4114935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96975"/>
                        <a:ext cx="8077200" cy="550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8612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Konklusjon - Prosjekt A og B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Prosjekt A er tilbakebetalt på 3 år, og prosjekt B på 4 år</a:t>
            </a:r>
          </a:p>
          <a:p>
            <a:r>
              <a:rPr lang="nb-NO" dirty="0">
                <a:latin typeface="Calibri" panose="020F0502020204030204" pitchFamily="34" charset="0"/>
              </a:rPr>
              <a:t>Hvis maksimal tilbakebetalingstid er 3 år, er kun prosjekt A lønnsomt</a:t>
            </a:r>
          </a:p>
          <a:p>
            <a:r>
              <a:rPr lang="nb-NO" dirty="0">
                <a:latin typeface="Calibri" panose="020F0502020204030204" pitchFamily="34" charset="0"/>
              </a:rPr>
              <a:t>Hvilket prosjekt bidrar mest til å øke aksjonærenes formue?</a:t>
            </a:r>
          </a:p>
          <a:p>
            <a:r>
              <a:rPr lang="nb-NO" dirty="0">
                <a:latin typeface="Calibri" panose="020F0502020204030204" pitchFamily="34" charset="0"/>
              </a:rPr>
              <a:t>Hva hvis prosjektene er gjensidig utelukkende?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1054"/>
            <a:ext cx="8077200" cy="863600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Nåverdi - prosjekt A og B</a:t>
            </a: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990600" y="1268413"/>
          <a:ext cx="81534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6" name="Formel" r:id="rId3" imgW="4317840" imgH="647640" progId="Equation.3">
                  <p:embed/>
                </p:oleObj>
              </mc:Choice>
              <mc:Fallback>
                <p:oleObj name="Formel" r:id="rId3" imgW="4317840" imgH="647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68413"/>
                        <a:ext cx="8153400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971550" y="2781300"/>
          <a:ext cx="7985125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7" name="Formel" r:id="rId5" imgW="4228920" imgH="647640" progId="Equation.3">
                  <p:embed/>
                </p:oleObj>
              </mc:Choice>
              <mc:Fallback>
                <p:oleObj name="Formel" r:id="rId5" imgW="4228920" imgH="647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781300"/>
                        <a:ext cx="7985125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971550" y="4292600"/>
            <a:ext cx="697865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nb-NO" sz="2400" i="0" dirty="0">
                <a:latin typeface="Tahoma" pitchFamily="34" charset="0"/>
              </a:rPr>
              <a:t>Prosjekt B er mest lønnsomt, og bør gjennomføres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Har </a:t>
            </a:r>
            <a:r>
              <a:rPr lang="nb-NO" dirty="0" err="1">
                <a:latin typeface="Calibri" panose="020F0502020204030204" pitchFamily="34" charset="0"/>
              </a:rPr>
              <a:t>Pay</a:t>
            </a:r>
            <a:r>
              <a:rPr lang="nb-NO" dirty="0">
                <a:latin typeface="Calibri" panose="020F0502020204030204" pitchFamily="34" charset="0"/>
              </a:rPr>
              <a:t> Back metoden noe for seg?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Metoden er forbundet med en rekke problemer: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Maksimere ikke aksjonærenes formue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Tar ikke hensyn til pengenes tidsverdi, selv om en variant av PB-metoden (diskontert PB) er basert nåverdier.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Kontantstrøm etter tilbakebetalingstiden ignoreres?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Bruker et vilkårlig minstekrav til tilbakebetalingstid. 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Ingen holdepunkter for å rangere ulike prosjekter som tilfredsstiller krav til tilbakebetalingstid.</a:t>
            </a:r>
          </a:p>
          <a:p>
            <a:pPr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Det er noen fordeler også: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Veldig enkel å forstå – alle skjønner hva det betyr at det kan være et poeng å vite hvor mange år det går før man får igjen pengene sine</a:t>
            </a:r>
          </a:p>
          <a:p>
            <a:pPr lvl="1">
              <a:lnSpc>
                <a:spcPct val="90000"/>
              </a:lnSpc>
            </a:pPr>
            <a:r>
              <a:rPr lang="nb-NO" dirty="0">
                <a:latin typeface="Calibri" panose="020F0502020204030204" pitchFamily="34" charset="0"/>
              </a:rPr>
              <a:t>Moralen er: Bruk gjerne PB-metoden, men ikke alene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Regnskapsmessig lønnsomhet - ARR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Enkelte bedrifter bruker også regnskapsbaserte lønnsomhetsmål i investeringsanalysen (i alle fall i etterkant av en investering) – ARR er ”Accounting Rate </a:t>
            </a:r>
            <a:r>
              <a:rPr lang="nb-NO" dirty="0" err="1">
                <a:latin typeface="Calibri" panose="020F0502020204030204" pitchFamily="34" charset="0"/>
              </a:rPr>
              <a:t>of</a:t>
            </a:r>
            <a:r>
              <a:rPr lang="nb-NO" dirty="0">
                <a:latin typeface="Calibri" panose="020F0502020204030204" pitchFamily="34" charset="0"/>
              </a:rPr>
              <a:t> Return)</a:t>
            </a:r>
          </a:p>
          <a:p>
            <a:r>
              <a:rPr lang="nb-NO" dirty="0">
                <a:latin typeface="Calibri" panose="020F0502020204030204" pitchFamily="34" charset="0"/>
              </a:rPr>
              <a:t>Kan minne om totalrentabilitet mv fra regnskapsanalysen</a:t>
            </a:r>
          </a:p>
          <a:p>
            <a:r>
              <a:rPr lang="nb-NO" dirty="0">
                <a:latin typeface="Calibri" panose="020F0502020204030204" pitchFamily="34" charset="0"/>
              </a:rPr>
              <a:t>Regnskapsinformasjon er ofte lett tilgjengelig, og derfor kan det være enkelt å beregne avkastning, men det er mange problemer som gjør at det er lite som taler for å bruke metoden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Hvordan beregne ARR?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448" y="1124744"/>
            <a:ext cx="8077200" cy="5500688"/>
          </a:xfrm>
        </p:spPr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Det er ingen etablert praksis og det er mulig å tenke seg en rekke forskjellige beregningsmetoder: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204864"/>
            <a:ext cx="4936810" cy="6732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054288"/>
            <a:ext cx="5037963" cy="668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3899453"/>
            <a:ext cx="6838550" cy="67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45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0"/>
            <a:ext cx="7793037" cy="1143000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Eksempel: ARR</a:t>
            </a:r>
          </a:p>
        </p:txBody>
      </p:sp>
      <p:graphicFrame>
        <p:nvGraphicFramePr>
          <p:cNvPr id="10246" name="Object 6"/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29919162"/>
              </p:ext>
            </p:extLst>
          </p:nvPr>
        </p:nvGraphicFramePr>
        <p:xfrm>
          <a:off x="1385540" y="1340768"/>
          <a:ext cx="776287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1" name="Regneark" r:id="rId4" imgW="4095795" imgH="1790689" progId="Excel.Sheet.8">
                  <p:embed/>
                </p:oleObj>
              </mc:Choice>
              <mc:Fallback>
                <p:oleObj name="Regneark" r:id="rId4" imgW="4095795" imgH="1790689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540" y="1340768"/>
                        <a:ext cx="7762875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Hvilken metode er best?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340768"/>
            <a:ext cx="6954854" cy="1703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>
                <a:latin typeface="Calibri" panose="020F0502020204030204" pitchFamily="34" charset="0"/>
              </a:rPr>
              <a:t>Hva brukes i praksis?</a:t>
            </a:r>
            <a:br>
              <a:rPr lang="nb-NO" sz="2800" dirty="0">
                <a:latin typeface="Calibri" panose="020F0502020204030204" pitchFamily="34" charset="0"/>
              </a:rPr>
            </a:br>
            <a:r>
              <a:rPr lang="nb-NO" sz="2200" b="0" dirty="0"/>
              <a:t>Berg, </a:t>
            </a:r>
            <a:r>
              <a:rPr lang="nb-NO" sz="2200" b="0" dirty="0" err="1"/>
              <a:t>Korsemmoosor</a:t>
            </a:r>
            <a:r>
              <a:rPr lang="nb-NO" sz="2200" b="0" dirty="0"/>
              <a:t> Østeby og Graff </a:t>
            </a:r>
            <a:r>
              <a:rPr lang="nb-NO" sz="2200" b="0" dirty="0" smtClean="0"/>
              <a:t>Nesse, 2012</a:t>
            </a:r>
            <a:endParaRPr lang="nb-NO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22" y="1340768"/>
            <a:ext cx="7344816" cy="2909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Kapitalrasjonering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Det er ikke alltid kapital tilgjengelig for å gjennomføre prosjekter: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Selvpålagt: Man ønsker ikke å hente inn mer kapital, for eksempel på grunn av kontrollhensyn (soft rasjonering)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Markedet deler ikke bedriftens syn på lønnsomhet, og vil ikke finansiere prosjektet (hard rasjonering)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Kapitalrasjonering, forts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</a:rPr>
              <a:t>Spørsmål ved kapitalrasjonering: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Gjelder begrensningen bare en, eller flere perioder</a:t>
            </a:r>
          </a:p>
          <a:p>
            <a:pPr lvl="1"/>
            <a:r>
              <a:rPr lang="nb-NO" sz="2800" dirty="0">
                <a:latin typeface="Calibri" panose="020F0502020204030204" pitchFamily="34" charset="0"/>
              </a:rPr>
              <a:t>Kan prosjektene deles?</a:t>
            </a:r>
          </a:p>
          <a:p>
            <a:r>
              <a:rPr lang="nb-NO" dirty="0">
                <a:latin typeface="Calibri" panose="020F0502020204030204" pitchFamily="34" charset="0"/>
              </a:rPr>
              <a:t>NPV-metoden gir ikke uten videre korrekte signaler, fordi avkastningskravet ikke fanger opp alternativkost i form av tapt avkastning på ikke gjennomførte prosjekter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alibri" panose="020F0502020204030204" pitchFamily="34" charset="0"/>
              </a:rPr>
              <a:t>Eksempel - kapitalrasjonering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 smtClean="0">
                <a:latin typeface="Calibri" panose="020F0502020204030204" pitchFamily="34" charset="0"/>
              </a:rPr>
              <a:t>En bedrift vurderer følgende 5 prosjekter som alle er lønnsomme. Total investeringsutgift er 5 750 000, men bedriften kan ikke velge alle fordi investeringsbudsjettet er 3 000 000. </a:t>
            </a:r>
          </a:p>
          <a:p>
            <a:r>
              <a:rPr lang="nb-NO" sz="2200" dirty="0" smtClean="0">
                <a:latin typeface="Calibri" panose="020F0502020204030204" pitchFamily="34" charset="0"/>
              </a:rPr>
              <a:t>Kapitalbegrensningen gjelder bare ved oppstarten og alle prosjektene er delbare</a:t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endParaRPr lang="nb-NO" sz="2200" dirty="0" smtClean="0">
              <a:latin typeface="Calibri" panose="020F0502020204030204" pitchFamily="34" charset="0"/>
            </a:endParaRPr>
          </a:p>
          <a:p>
            <a:r>
              <a:rPr lang="nb-NO" sz="2200" dirty="0" smtClean="0">
                <a:latin typeface="Calibri" panose="020F0502020204030204" pitchFamily="34" charset="0"/>
              </a:rPr>
              <a:t>Når vi skal velge ut prosjektene kan vi prioritere ut fra nåverdi pr. investert krone, såkalt nåverdiindeks (NVI)</a:t>
            </a:r>
          </a:p>
          <a:p>
            <a:r>
              <a:rPr lang="nb-NO" sz="2200" dirty="0" smtClean="0">
                <a:latin typeface="Calibri" panose="020F0502020204030204" pitchFamily="34" charset="0"/>
              </a:rPr>
              <a:t>NVI = Nåverdi/Investeringsutgift</a:t>
            </a:r>
            <a:br>
              <a:rPr lang="nb-NO" sz="2200" dirty="0" smtClean="0">
                <a:latin typeface="Calibri" panose="020F0502020204030204" pitchFamily="34" charset="0"/>
              </a:rPr>
            </a:br>
            <a:r>
              <a:rPr lang="nb-NO" sz="2200" dirty="0" smtClean="0">
                <a:latin typeface="Calibri" panose="020F0502020204030204" pitchFamily="34" charset="0"/>
              </a:rPr>
              <a:t/>
            </a:r>
            <a:br>
              <a:rPr lang="nb-NO" sz="2200" dirty="0" smtClean="0">
                <a:latin typeface="Calibri" panose="020F0502020204030204" pitchFamily="34" charset="0"/>
              </a:rPr>
            </a:br>
            <a:endParaRPr lang="nb-NO" sz="2200" dirty="0" smtClean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 smtClean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  <a:p>
            <a:endParaRPr lang="nb-NO" sz="2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614" y="3131948"/>
            <a:ext cx="6893546" cy="210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>
                <a:latin typeface="Calibri" panose="020F0502020204030204" pitchFamily="34" charset="0"/>
              </a:rPr>
              <a:t>Nåverdiindeks, delbare prosjekt</a:t>
            </a:r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300" dirty="0" smtClean="0">
                <a:latin typeface="Calibri" panose="020F0502020204030204" pitchFamily="34" charset="0"/>
              </a:rPr>
              <a:t>Vi beregner nåverdi pr. investert krone (NVI):</a:t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r>
              <a:rPr lang="nb-NO" sz="2300" dirty="0" smtClean="0">
                <a:latin typeface="Calibri" panose="020F0502020204030204" pitchFamily="34" charset="0"/>
              </a:rPr>
              <a:t/>
            </a:r>
            <a:br>
              <a:rPr lang="nb-NO" sz="2300" dirty="0" smtClean="0">
                <a:latin typeface="Calibri" panose="020F0502020204030204" pitchFamily="34" charset="0"/>
              </a:rPr>
            </a:br>
            <a:endParaRPr lang="nb-NO" sz="2300" dirty="0" smtClean="0">
              <a:latin typeface="Calibri" panose="020F0502020204030204" pitchFamily="34" charset="0"/>
            </a:endParaRPr>
          </a:p>
          <a:p>
            <a:r>
              <a:rPr lang="nb-NO" sz="2300" dirty="0" smtClean="0">
                <a:latin typeface="Calibri" panose="020F0502020204030204" pitchFamily="34" charset="0"/>
              </a:rPr>
              <a:t>Rangeringen blir </a:t>
            </a:r>
            <a:r>
              <a:rPr lang="nb-NO" sz="2300" dirty="0">
                <a:latin typeface="Calibri" panose="020F0502020204030204" pitchFamily="34" charset="0"/>
              </a:rPr>
              <a:t>E, C, A, B og </a:t>
            </a:r>
            <a:r>
              <a:rPr lang="nb-NO" sz="2300" dirty="0" smtClean="0">
                <a:latin typeface="Calibri" panose="020F0502020204030204" pitchFamily="34" charset="0"/>
              </a:rPr>
              <a:t>D</a:t>
            </a:r>
          </a:p>
          <a:p>
            <a:r>
              <a:rPr lang="nb-NO" sz="2300" dirty="0" smtClean="0">
                <a:latin typeface="Calibri" panose="020F0502020204030204" pitchFamily="34" charset="0"/>
              </a:rPr>
              <a:t>Vi velger </a:t>
            </a:r>
            <a:r>
              <a:rPr lang="nb-NO" sz="2300" dirty="0">
                <a:latin typeface="Calibri" panose="020F0502020204030204" pitchFamily="34" charset="0"/>
              </a:rPr>
              <a:t>E, C og A, som gir investering på 2 250 000</a:t>
            </a:r>
            <a:br>
              <a:rPr lang="nb-NO" sz="2300" dirty="0">
                <a:latin typeface="Calibri" panose="020F0502020204030204" pitchFamily="34" charset="0"/>
              </a:rPr>
            </a:br>
            <a:r>
              <a:rPr lang="nb-NO" sz="2300" dirty="0">
                <a:latin typeface="Calibri" panose="020F0502020204030204" pitchFamily="34" charset="0"/>
              </a:rPr>
              <a:t>og nåverdi på  1 130 000. Overskytende 750 000 </a:t>
            </a:r>
            <a:br>
              <a:rPr lang="nb-NO" sz="2300" dirty="0">
                <a:latin typeface="Calibri" panose="020F0502020204030204" pitchFamily="34" charset="0"/>
              </a:rPr>
            </a:br>
            <a:r>
              <a:rPr lang="nb-NO" sz="2300" dirty="0">
                <a:latin typeface="Calibri" panose="020F0502020204030204" pitchFamily="34" charset="0"/>
              </a:rPr>
              <a:t>brukes på 37,5 % av B, som øker NPV med 161 250</a:t>
            </a:r>
          </a:p>
          <a:p>
            <a:endParaRPr lang="nb-NO" sz="2300" dirty="0">
              <a:latin typeface="Calibri" panose="020F0502020204030204" pitchFamily="34" charset="0"/>
            </a:endParaRPr>
          </a:p>
          <a:p>
            <a:endParaRPr lang="nb-NO" sz="2300" dirty="0" smtClean="0">
              <a:latin typeface="Calibri" panose="020F0502020204030204" pitchFamily="34" charset="0"/>
            </a:endParaRPr>
          </a:p>
          <a:p>
            <a:endParaRPr lang="nb-NO" sz="23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31" y="1700808"/>
            <a:ext cx="6643637" cy="2035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tmal">
  <a:themeElements>
    <a:clrScheme name="altm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tmal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t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t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t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Mal - HiA</Template>
  <TotalTime>485</TotalTime>
  <Words>586</Words>
  <Application>Microsoft Office PowerPoint</Application>
  <PresentationFormat>On-screen Show (4:3)</PresentationFormat>
  <Paragraphs>69</Paragraphs>
  <Slides>16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Calibri</vt:lpstr>
      <vt:lpstr>Comic Sans MS</vt:lpstr>
      <vt:lpstr>Symbol</vt:lpstr>
      <vt:lpstr>Tahoma</vt:lpstr>
      <vt:lpstr>Times</vt:lpstr>
      <vt:lpstr>Times New Roman</vt:lpstr>
      <vt:lpstr>altmal</vt:lpstr>
      <vt:lpstr>Diagram</vt:lpstr>
      <vt:lpstr>Formel</vt:lpstr>
      <vt:lpstr>Regneark</vt:lpstr>
      <vt:lpstr>Kapittel 5: Andre lønnsomhetsmetoder</vt:lpstr>
      <vt:lpstr>Tilbakebetalingstid: Pay back </vt:lpstr>
      <vt:lpstr>Tilbakebetalt kapital – Prosjekt A</vt:lpstr>
      <vt:lpstr>Tilbakebetalt kapital – Prosjekt B</vt:lpstr>
      <vt:lpstr>Konklusjon - Prosjekt A og B</vt:lpstr>
      <vt:lpstr>Nåverdi - prosjekt A og B</vt:lpstr>
      <vt:lpstr>Har Pay Back metoden noe for seg?</vt:lpstr>
      <vt:lpstr>Regnskapsmessig lønnsomhet - ARR</vt:lpstr>
      <vt:lpstr>Hvordan beregne ARR?</vt:lpstr>
      <vt:lpstr>Eksempel: ARR</vt:lpstr>
      <vt:lpstr>Hvilken metode er best?</vt:lpstr>
      <vt:lpstr>Hva brukes i praksis? Berg, Korsemmoosor Østeby og Graff Nesse, 2012</vt:lpstr>
      <vt:lpstr>Kapitalrasjonering</vt:lpstr>
      <vt:lpstr>Kapitalrasjonering, forts</vt:lpstr>
      <vt:lpstr>Eksempel - kapitalrasjonering</vt:lpstr>
      <vt:lpstr>Nåverdiindeks, delbare prosjekt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Lønnsomhetskalkyler - andre analysemetoder</dc:title>
  <dc:creator>Ivar Bredesen</dc:creator>
  <cp:lastModifiedBy>Ivar Bredesen</cp:lastModifiedBy>
  <cp:revision>83</cp:revision>
  <cp:lastPrinted>2000-01-24T09:41:12Z</cp:lastPrinted>
  <dcterms:created xsi:type="dcterms:W3CDTF">1999-11-01T20:38:38Z</dcterms:created>
  <dcterms:modified xsi:type="dcterms:W3CDTF">2016-08-07T11:29:38Z</dcterms:modified>
</cp:coreProperties>
</file>