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5"/>
  </p:notesMasterIdLst>
  <p:handoutMasterIdLst>
    <p:handoutMasterId r:id="rId26"/>
  </p:handoutMasterIdLst>
  <p:sldIdLst>
    <p:sldId id="274" r:id="rId2"/>
    <p:sldId id="286" r:id="rId3"/>
    <p:sldId id="318" r:id="rId4"/>
    <p:sldId id="288" r:id="rId5"/>
    <p:sldId id="319" r:id="rId6"/>
    <p:sldId id="291" r:id="rId7"/>
    <p:sldId id="279" r:id="rId8"/>
    <p:sldId id="280" r:id="rId9"/>
    <p:sldId id="298" r:id="rId10"/>
    <p:sldId id="300" r:id="rId11"/>
    <p:sldId id="301" r:id="rId12"/>
    <p:sldId id="302" r:id="rId13"/>
    <p:sldId id="316" r:id="rId14"/>
    <p:sldId id="281" r:id="rId15"/>
    <p:sldId id="304" r:id="rId16"/>
    <p:sldId id="317" r:id="rId17"/>
    <p:sldId id="321" r:id="rId18"/>
    <p:sldId id="285" r:id="rId19"/>
    <p:sldId id="283" r:id="rId20"/>
    <p:sldId id="284" r:id="rId21"/>
    <p:sldId id="293" r:id="rId22"/>
    <p:sldId id="294" r:id="rId23"/>
    <p:sldId id="260" r:id="rId24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18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fld id="{A230BD62-A410-481F-8520-B10BF085B5CB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71413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fld id="{2375CE9B-614B-4C9C-9B46-F4BC3A18152C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86593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0D0015-BB0B-4853-AEF5-17B353015010}" type="slidenum">
              <a:rPr lang="nb-NO"/>
              <a:pPr/>
              <a:t>4</a:t>
            </a:fld>
            <a:endParaRPr lang="nb-NO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3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7C6A78-C9CE-4A6A-BD15-172104C8AEC1}" type="slidenum">
              <a:rPr lang="nb-NO"/>
              <a:pPr/>
              <a:t>23</a:t>
            </a:fld>
            <a:endParaRPr lang="nb-NO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701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8585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0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805488"/>
            <a:ext cx="989013" cy="97631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2B6CA1F1-5E4B-427F-8C75-8BAA3DC1F120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639697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9F06187F-ECD2-4A66-A62B-907DA185C398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763287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066800" y="11969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181600" y="11969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37E41BDF-6523-4670-A2D5-B9AC6A763F77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29095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E6096E29-6FCD-424D-8E41-85EEDCD33941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12861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A3ACB44E-4F72-4AC2-8256-A109B43B94E9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209257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E067C26A-3143-46C9-BBD5-66539029D247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814947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D4432343-85F4-4280-9021-883BFA76FB6E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841037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A9A58CCC-4112-42AC-AA17-2F8A63827822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210638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48A7B7FA-FD0F-4EBB-B996-16EAE2AF708D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59357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7124700" y="115888"/>
            <a:ext cx="2019300" cy="658177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1066800" y="115888"/>
            <a:ext cx="5905500" cy="658177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F5CE94AC-3BC9-4788-ABAF-CA779DCBCCD7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744707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tel og skjematisk tegning eller organisasjonsk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SmartArt 2"/>
          <p:cNvSpPr>
            <a:spLocks noGrp="1"/>
          </p:cNvSpPr>
          <p:nvPr>
            <p:ph type="dgm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>
          <a:xfrm>
            <a:off x="8128000" y="6534150"/>
            <a:ext cx="836613" cy="26987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0A67CB76-A6B5-4546-8999-75406DFFEF72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60674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>
          <a:xfrm>
            <a:off x="8128000" y="6534150"/>
            <a:ext cx="836613" cy="26987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5B796F95-F190-425A-9ACD-FD37E2DE53F3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414782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tel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iagram 2"/>
          <p:cNvSpPr>
            <a:spLocks noGrp="1"/>
          </p:cNvSpPr>
          <p:nvPr>
            <p:ph type="chart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>
          <a:xfrm>
            <a:off x="8128000" y="6534150"/>
            <a:ext cx="836613" cy="26987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A8779805-7480-4EF3-A448-AE73BE0DF64B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83743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1066800" y="1196975"/>
            <a:ext cx="3962400" cy="55006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181600" y="1196975"/>
            <a:ext cx="3962400" cy="55006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>
          <a:xfrm>
            <a:off x="8128000" y="6534150"/>
            <a:ext cx="836613" cy="26987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942831A2-B54F-46D1-AF41-7ED5AC3F47B6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57823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196975"/>
            <a:ext cx="8077200" cy="550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15888"/>
            <a:ext cx="80772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overskriften</a:t>
            </a:r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gray">
          <a:xfrm>
            <a:off x="917575" y="981075"/>
            <a:ext cx="8226425" cy="3175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endParaRPr kumimoji="1" lang="nb-NO" sz="2400" i="0">
              <a:latin typeface="Tahoma" pitchFamily="34" charset="0"/>
            </a:endParaRP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28000" y="6534150"/>
            <a:ext cx="836613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600" i="0"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8E723318-BDFA-4D22-A09E-DA112BB57D11}" type="slidenum">
              <a:rPr lang="nb-NO" sz="1400"/>
              <a:pPr/>
              <a:t>‹#›</a:t>
            </a:fld>
            <a:endParaRPr lang="nb-NO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4380C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4380C"/>
        </a:buClr>
        <a:buFont typeface="Times" pitchFamily="18" charset="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00FF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Symbol" pitchFamily="18" charset="2"/>
        <a:buChar char="*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.wmf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Kapittel </a:t>
            </a:r>
            <a:r>
              <a:rPr lang="nb-NO" dirty="0" smtClean="0">
                <a:latin typeface="Calibri" panose="020F0502020204030204" pitchFamily="34" charset="0"/>
              </a:rPr>
              <a:t>6: </a:t>
            </a:r>
            <a:r>
              <a:rPr lang="nb-NO" dirty="0">
                <a:latin typeface="Calibri" panose="020F0502020204030204" pitchFamily="34" charset="0"/>
              </a:rPr>
              <a:t>Prosjektanalyse og evaluering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I dette kapitlet skal vi starte med enkle metoder for å analysere risiko i et prosjekt</a:t>
            </a:r>
          </a:p>
          <a:p>
            <a:r>
              <a:rPr lang="nb-NO" dirty="0" smtClean="0">
                <a:latin typeface="Calibri" panose="020F0502020204030204" pitchFamily="34" charset="0"/>
              </a:rPr>
              <a:t>Hva </a:t>
            </a:r>
            <a:r>
              <a:rPr lang="nb-NO" dirty="0">
                <a:latin typeface="Calibri" panose="020F0502020204030204" pitchFamily="34" charset="0"/>
              </a:rPr>
              <a:t>menes med risiko?</a:t>
            </a:r>
          </a:p>
          <a:p>
            <a:r>
              <a:rPr lang="nb-NO" dirty="0">
                <a:latin typeface="Calibri" panose="020F0502020204030204" pitchFamily="34" charset="0"/>
              </a:rPr>
              <a:t>Praktiske metoder for risikokartlegging</a:t>
            </a:r>
          </a:p>
          <a:p>
            <a:pPr lvl="1"/>
            <a:r>
              <a:rPr lang="nb-NO" dirty="0">
                <a:latin typeface="Calibri" panose="020F0502020204030204" pitchFamily="34" charset="0"/>
              </a:rPr>
              <a:t>Følsomhetsanalyse</a:t>
            </a:r>
          </a:p>
          <a:p>
            <a:pPr lvl="1"/>
            <a:r>
              <a:rPr lang="nb-NO" dirty="0">
                <a:latin typeface="Calibri" panose="020F0502020204030204" pitchFamily="34" charset="0"/>
              </a:rPr>
              <a:t>Scenarioanalyse</a:t>
            </a:r>
          </a:p>
          <a:p>
            <a:pPr lvl="1"/>
            <a:r>
              <a:rPr lang="nb-NO" dirty="0">
                <a:latin typeface="Calibri" panose="020F0502020204030204" pitchFamily="34" charset="0"/>
              </a:rPr>
              <a:t>Simulering</a:t>
            </a:r>
          </a:p>
          <a:p>
            <a:r>
              <a:rPr lang="nb-NO" dirty="0">
                <a:latin typeface="Calibri" panose="020F0502020204030204" pitchFamily="34" charset="0"/>
              </a:rPr>
              <a:t>Bruk av Excel i risikoanalyse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Risiko i investeringsanalyse	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b-NO" sz="3200" dirty="0">
                <a:latin typeface="Calibri" panose="020F0502020204030204" pitchFamily="34" charset="0"/>
              </a:rPr>
              <a:t>Prosjektets egenrisiko</a:t>
            </a:r>
          </a:p>
          <a:p>
            <a:pPr lvl="1">
              <a:lnSpc>
                <a:spcPct val="90000"/>
              </a:lnSpc>
            </a:pPr>
            <a:r>
              <a:rPr lang="nb-NO" sz="2800" dirty="0">
                <a:latin typeface="Calibri" panose="020F0502020204030204" pitchFamily="34" charset="0"/>
              </a:rPr>
              <a:t>Risiko knyttet til et prosjekt </a:t>
            </a:r>
            <a:r>
              <a:rPr lang="nb-NO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isolert</a:t>
            </a:r>
          </a:p>
          <a:p>
            <a:pPr>
              <a:lnSpc>
                <a:spcPct val="90000"/>
              </a:lnSpc>
            </a:pPr>
            <a:r>
              <a:rPr lang="nb-NO" sz="3200" dirty="0">
                <a:latin typeface="Calibri" panose="020F0502020204030204" pitchFamily="34" charset="0"/>
              </a:rPr>
              <a:t>Bedriftsrisiko</a:t>
            </a:r>
          </a:p>
          <a:p>
            <a:pPr lvl="1">
              <a:lnSpc>
                <a:spcPct val="90000"/>
              </a:lnSpc>
            </a:pPr>
            <a:r>
              <a:rPr lang="nb-NO" sz="2800" dirty="0">
                <a:latin typeface="Calibri" panose="020F0502020204030204" pitchFamily="34" charset="0"/>
              </a:rPr>
              <a:t>Hvordan et prosjekt påvirker risikoen til </a:t>
            </a:r>
            <a:r>
              <a:rPr lang="nb-NO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bedriftens kontantstrøm</a:t>
            </a:r>
            <a:r>
              <a:rPr lang="nb-NO" sz="2800" dirty="0">
                <a:latin typeface="Calibri" panose="020F0502020204030204" pitchFamily="34" charset="0"/>
              </a:rPr>
              <a:t> samlet</a:t>
            </a:r>
          </a:p>
          <a:p>
            <a:pPr>
              <a:lnSpc>
                <a:spcPct val="90000"/>
              </a:lnSpc>
            </a:pPr>
            <a:r>
              <a:rPr lang="nb-NO" sz="3200" dirty="0">
                <a:latin typeface="Calibri" panose="020F0502020204030204" pitchFamily="34" charset="0"/>
              </a:rPr>
              <a:t>Markedsrisiko</a:t>
            </a:r>
          </a:p>
          <a:p>
            <a:pPr lvl="1">
              <a:lnSpc>
                <a:spcPct val="90000"/>
              </a:lnSpc>
            </a:pPr>
            <a:r>
              <a:rPr lang="nb-NO" sz="2800" dirty="0">
                <a:latin typeface="Calibri" panose="020F0502020204030204" pitchFamily="34" charset="0"/>
              </a:rPr>
              <a:t>Risiko for en investor med en </a:t>
            </a:r>
            <a:r>
              <a:rPr lang="nb-NO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veldiversifisert</a:t>
            </a:r>
            <a:r>
              <a:rPr lang="nb-NO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 portefølje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83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Norsk Hydro - sensitivitet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196752"/>
            <a:ext cx="7177608" cy="46456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-242888"/>
            <a:ext cx="6705600" cy="1143001"/>
          </a:xfrm>
          <a:noFill/>
          <a:ln/>
        </p:spPr>
        <p:txBody>
          <a:bodyPr lIns="92075" tIns="46038" rIns="92075" bIns="46038" anchor="b"/>
          <a:lstStyle/>
          <a:p>
            <a:r>
              <a:rPr lang="nb-NO" dirty="0">
                <a:latin typeface="Calibri" panose="020F0502020204030204" pitchFamily="34" charset="0"/>
              </a:rPr>
              <a:t>Hvordan vurdere en investering?</a:t>
            </a:r>
            <a:r>
              <a:rPr lang="en-US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357313"/>
            <a:ext cx="8077200" cy="5500687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nb-NO" sz="3200" dirty="0">
                <a:latin typeface="Calibri" panose="020F0502020204030204" pitchFamily="34" charset="0"/>
              </a:rPr>
              <a:t>Innenfor finansieringsteorien brukes to mål for å beskrive sentrale forhold ved en investering:</a:t>
            </a:r>
          </a:p>
          <a:p>
            <a:pPr lvl="1">
              <a:lnSpc>
                <a:spcPct val="90000"/>
              </a:lnSpc>
            </a:pPr>
            <a:r>
              <a:rPr lang="nb-NO" sz="2800" dirty="0">
                <a:solidFill>
                  <a:srgbClr val="FF0000"/>
                </a:solidFill>
                <a:latin typeface="Calibri" panose="020F0502020204030204" pitchFamily="34" charset="0"/>
              </a:rPr>
              <a:t>Forventet</a:t>
            </a:r>
            <a:r>
              <a:rPr lang="nb-NO" sz="2800" dirty="0">
                <a:latin typeface="Calibri" panose="020F0502020204030204" pitchFamily="34" charset="0"/>
              </a:rPr>
              <a:t> avkastning</a:t>
            </a:r>
          </a:p>
          <a:p>
            <a:pPr lvl="1">
              <a:lnSpc>
                <a:spcPct val="90000"/>
              </a:lnSpc>
            </a:pPr>
            <a:r>
              <a:rPr lang="nb-NO" sz="2800" dirty="0">
                <a:latin typeface="Calibri" panose="020F0502020204030204" pitchFamily="34" charset="0"/>
              </a:rPr>
              <a:t>Avkastningens variabilitet, målt ved </a:t>
            </a:r>
            <a:r>
              <a:rPr lang="nb-NO" sz="2800" dirty="0">
                <a:solidFill>
                  <a:srgbClr val="FF0000"/>
                </a:solidFill>
                <a:latin typeface="Calibri" panose="020F0502020204030204" pitchFamily="34" charset="0"/>
              </a:rPr>
              <a:t>standardavviket</a:t>
            </a:r>
          </a:p>
          <a:p>
            <a:pPr lvl="1">
              <a:lnSpc>
                <a:spcPct val="90000"/>
              </a:lnSpc>
            </a:pPr>
            <a:r>
              <a:rPr lang="nb-NO" sz="2800" dirty="0">
                <a:latin typeface="Calibri" panose="020F0502020204030204" pitchFamily="34" charset="0"/>
              </a:rPr>
              <a:t>En kontantstrøm er i praksis ofte en </a:t>
            </a:r>
            <a:r>
              <a:rPr lang="nb-NO" sz="2800" dirty="0">
                <a:solidFill>
                  <a:srgbClr val="FF0000"/>
                </a:solidFill>
                <a:latin typeface="Calibri" panose="020F0502020204030204" pitchFamily="34" charset="0"/>
              </a:rPr>
              <a:t>forventet størrelse</a:t>
            </a:r>
            <a:r>
              <a:rPr lang="nb-NO" sz="2800" dirty="0">
                <a:latin typeface="Calibri" panose="020F0502020204030204" pitchFamily="34" charset="0"/>
              </a:rPr>
              <a:t> rundt en eller annen </a:t>
            </a:r>
            <a:r>
              <a:rPr lang="nb-NO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sannsynlighets-fordeling</a:t>
            </a:r>
          </a:p>
          <a:p>
            <a:pPr lvl="1">
              <a:lnSpc>
                <a:spcPct val="90000"/>
              </a:lnSpc>
            </a:pPr>
            <a:r>
              <a:rPr lang="nb-NO" sz="2800" dirty="0" smtClean="0">
                <a:latin typeface="Calibri" panose="020F0502020204030204" pitchFamily="34" charset="0"/>
              </a:rPr>
              <a:t>Vi kommer tilbake til dette i kapittel 10 og 11 – nå skal vi kun ta en forenklet drøfting</a:t>
            </a:r>
            <a:endParaRPr lang="nb-NO" sz="28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nb-NO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Risiko i investeringsanalyse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300" dirty="0" smtClean="0">
                <a:latin typeface="Calibri" panose="020F0502020204030204" pitchFamily="34" charset="0"/>
              </a:rPr>
              <a:t>Risiko kan være knyttet både til hva </a:t>
            </a:r>
            <a:r>
              <a:rPr lang="nb-NO" sz="23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størrelsen</a:t>
            </a:r>
            <a:r>
              <a:rPr lang="nb-NO" sz="2300" dirty="0" smtClean="0">
                <a:latin typeface="Calibri" panose="020F0502020204030204" pitchFamily="34" charset="0"/>
              </a:rPr>
              <a:t> på den faktiske kontantstrømmen blir og </a:t>
            </a:r>
            <a:r>
              <a:rPr lang="nb-NO" sz="23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når</a:t>
            </a:r>
            <a:r>
              <a:rPr lang="nb-NO" sz="2300" dirty="0" smtClean="0">
                <a:latin typeface="Calibri" panose="020F0502020204030204" pitchFamily="34" charset="0"/>
              </a:rPr>
              <a:t> den mottas</a:t>
            </a:r>
            <a:endParaRPr lang="nb-NO" sz="2300" dirty="0">
              <a:latin typeface="Calibri" panose="020F0502020204030204" pitchFamily="34" charset="0"/>
            </a:endParaRPr>
          </a:p>
          <a:p>
            <a:r>
              <a:rPr lang="nb-NO" sz="2300" dirty="0" smtClean="0">
                <a:latin typeface="Calibri" panose="020F0502020204030204" pitchFamily="34" charset="0"/>
              </a:rPr>
              <a:t>Eksempler på at begge deler er sikre, er statsobligasjoner</a:t>
            </a:r>
          </a:p>
          <a:p>
            <a:r>
              <a:rPr lang="nb-NO" sz="2300" dirty="0" smtClean="0">
                <a:latin typeface="Calibri" panose="020F0502020204030204" pitchFamily="34" charset="0"/>
              </a:rPr>
              <a:t>Sikker tidsplassering men usikkert beløp kan for eksempel være banklån eller innskudd med flytende rente</a:t>
            </a:r>
          </a:p>
          <a:p>
            <a:r>
              <a:rPr lang="nb-NO" sz="2300" dirty="0" smtClean="0">
                <a:latin typeface="Calibri" panose="020F0502020204030204" pitchFamily="34" charset="0"/>
              </a:rPr>
              <a:t>Vi skal i det videre anta at tiden er sikker men beløpet usikkert</a:t>
            </a:r>
            <a:endParaRPr lang="nb-NO" sz="2300" dirty="0"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3861048"/>
            <a:ext cx="7836557" cy="23515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Risikoanalyse i praksis</a:t>
            </a:r>
          </a:p>
        </p:txBody>
      </p:sp>
      <p:sp>
        <p:nvSpPr>
          <p:cNvPr id="4710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500" dirty="0">
                <a:latin typeface="Calibri" panose="020F0502020204030204" pitchFamily="34" charset="0"/>
              </a:rPr>
              <a:t>Følsomhetsanalyse</a:t>
            </a:r>
          </a:p>
          <a:p>
            <a:pPr lvl="1"/>
            <a:r>
              <a:rPr lang="nb-NO" sz="2500" dirty="0">
                <a:latin typeface="Calibri" panose="020F0502020204030204" pitchFamily="34" charset="0"/>
              </a:rPr>
              <a:t>Hvor mye kan </a:t>
            </a:r>
            <a:r>
              <a:rPr lang="nb-NO" sz="2500" dirty="0">
                <a:solidFill>
                  <a:srgbClr val="FF0000"/>
                </a:solidFill>
                <a:latin typeface="Calibri" panose="020F0502020204030204" pitchFamily="34" charset="0"/>
              </a:rPr>
              <a:t>en</a:t>
            </a:r>
            <a:r>
              <a:rPr lang="nb-NO" sz="2500" dirty="0">
                <a:latin typeface="Calibri" panose="020F0502020204030204" pitchFamily="34" charset="0"/>
              </a:rPr>
              <a:t> kalkylefaktor endres i negativ retning før prosjektet blir ulønnsomt</a:t>
            </a:r>
          </a:p>
          <a:p>
            <a:r>
              <a:rPr lang="nb-NO" sz="2500" dirty="0">
                <a:latin typeface="Calibri" panose="020F0502020204030204" pitchFamily="34" charset="0"/>
              </a:rPr>
              <a:t>Scenarioanalyse</a:t>
            </a:r>
          </a:p>
          <a:p>
            <a:pPr lvl="1"/>
            <a:r>
              <a:rPr lang="nb-NO" sz="2500" dirty="0">
                <a:latin typeface="Calibri" panose="020F0502020204030204" pitchFamily="34" charset="0"/>
              </a:rPr>
              <a:t>Endre </a:t>
            </a:r>
            <a:r>
              <a:rPr lang="nb-NO" sz="2500" dirty="0">
                <a:solidFill>
                  <a:srgbClr val="FF0000"/>
                </a:solidFill>
                <a:latin typeface="Calibri" panose="020F0502020204030204" pitchFamily="34" charset="0"/>
              </a:rPr>
              <a:t>flere</a:t>
            </a:r>
            <a:r>
              <a:rPr lang="nb-NO" sz="2500" dirty="0">
                <a:latin typeface="Calibri" panose="020F0502020204030204" pitchFamily="34" charset="0"/>
              </a:rPr>
              <a:t> kalkylefaktorer samtidig</a:t>
            </a:r>
          </a:p>
          <a:p>
            <a:r>
              <a:rPr lang="nb-NO" sz="2500" dirty="0">
                <a:latin typeface="Calibri" panose="020F0502020204030204" pitchFamily="34" charset="0"/>
              </a:rPr>
              <a:t>Simulering</a:t>
            </a:r>
          </a:p>
          <a:p>
            <a:pPr lvl="1"/>
            <a:r>
              <a:rPr lang="nb-NO" sz="2500" dirty="0">
                <a:latin typeface="Calibri" panose="020F0502020204030204" pitchFamily="34" charset="0"/>
              </a:rPr>
              <a:t>Endre kalkylefaktorer i tråd med en </a:t>
            </a:r>
            <a:r>
              <a:rPr lang="nb-NO" sz="2500" dirty="0">
                <a:solidFill>
                  <a:srgbClr val="FF0000"/>
                </a:solidFill>
                <a:latin typeface="Calibri" panose="020F0502020204030204" pitchFamily="34" charset="0"/>
              </a:rPr>
              <a:t>sannsynlighetsfordeling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Eksempel - Sensitivitetsanalyse</a:t>
            </a:r>
          </a:p>
        </p:txBody>
      </p:sp>
      <p:graphicFrame>
        <p:nvGraphicFramePr>
          <p:cNvPr id="1027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066800" y="1557338"/>
          <a:ext cx="8077200" cy="451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Regneark" r:id="rId3" imgW="3372307" imgH="1467307" progId="Excel.Sheet.8">
                  <p:embed/>
                </p:oleObj>
              </mc:Choice>
              <mc:Fallback>
                <p:oleObj name="Regneark" r:id="rId3" imgW="3372307" imgH="1467307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557338"/>
                        <a:ext cx="8077200" cy="4519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Kontantstrøm og nåverdi</a:t>
            </a:r>
          </a:p>
        </p:txBody>
      </p:sp>
      <p:graphicFrame>
        <p:nvGraphicFramePr>
          <p:cNvPr id="34819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116013" y="1481138"/>
          <a:ext cx="7726362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9" name="Regneark" r:id="rId3" imgW="2609805" imgH="1304815" progId="Excel.Sheet.8">
                  <p:embed/>
                </p:oleObj>
              </mc:Choice>
              <mc:Fallback>
                <p:oleObj name="Regneark" r:id="rId3" imgW="2609805" imgH="1304815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481138"/>
                        <a:ext cx="7726362" cy="388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Sensitivitetsanalyse</a:t>
            </a:r>
            <a:br>
              <a:rPr lang="nb-NO" dirty="0">
                <a:latin typeface="Calibri" panose="020F0502020204030204" pitchFamily="34" charset="0"/>
              </a:rPr>
            </a:br>
            <a:r>
              <a:rPr lang="nb-NO" sz="1700" dirty="0">
                <a:latin typeface="Calibri" panose="020F0502020204030204" pitchFamily="34" charset="0"/>
              </a:rPr>
              <a:t>Hvor følsom er NPV for endringer i volum og pris 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65" y="1412776"/>
            <a:ext cx="7958593" cy="17560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561" y="3501008"/>
            <a:ext cx="7708373" cy="18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Nåverdi og salgsmengde</a:t>
            </a:r>
          </a:p>
        </p:txBody>
      </p:sp>
      <p:graphicFrame>
        <p:nvGraphicFramePr>
          <p:cNvPr id="57348" name="Object 4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042988" y="1268413"/>
          <a:ext cx="7861300" cy="440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9" name="Diagram" r:id="rId3" imgW="7867784" imgH="4410072" progId="MSGraph.Chart.8">
                  <p:embed followColorScheme="full"/>
                </p:oleObj>
              </mc:Choice>
              <mc:Fallback>
                <p:oleObj name="Diagram" r:id="rId3" imgW="7867784" imgH="4410072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268413"/>
                        <a:ext cx="7861300" cy="440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7348" grpId="0" bld="series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400" dirty="0">
                <a:latin typeface="Calibri" panose="020F0502020204030204" pitchFamily="34" charset="0"/>
              </a:rPr>
              <a:t>Break-</a:t>
            </a:r>
            <a:r>
              <a:rPr lang="nb-NO" sz="3400" dirty="0" err="1">
                <a:latin typeface="Calibri" panose="020F0502020204030204" pitchFamily="34" charset="0"/>
              </a:rPr>
              <a:t>even</a:t>
            </a:r>
            <a:r>
              <a:rPr lang="nb-NO" sz="3400" dirty="0">
                <a:latin typeface="Calibri" panose="020F0502020204030204" pitchFamily="34" charset="0"/>
              </a:rPr>
              <a:t> (nullpunkt) analyse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Dekningsbidrag pr. enhet = 700 – 300 = 400</a:t>
            </a:r>
          </a:p>
          <a:p>
            <a:r>
              <a:rPr lang="nb-NO" dirty="0">
                <a:latin typeface="Calibri" panose="020F0502020204030204" pitchFamily="34" charset="0"/>
              </a:rPr>
              <a:t>Faste kostnader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Betalbare faste kostnader = kr 1 800 000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Avskrivninger (lineære) = 10 000 000/8 = </a:t>
            </a:r>
            <a:br>
              <a:rPr lang="nb-NO" sz="2800" dirty="0">
                <a:latin typeface="Calibri" panose="020F0502020204030204" pitchFamily="34" charset="0"/>
              </a:rPr>
            </a:br>
            <a:r>
              <a:rPr lang="nb-NO" sz="2800" dirty="0">
                <a:latin typeface="Calibri" panose="020F0502020204030204" pitchFamily="34" charset="0"/>
              </a:rPr>
              <a:t>1 250 000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Totale faste kostnader = 1 800 000 + 1 250 000 = 3 050 000</a:t>
            </a:r>
          </a:p>
          <a:p>
            <a:r>
              <a:rPr lang="nb-NO" dirty="0">
                <a:latin typeface="Calibri" panose="020F0502020204030204" pitchFamily="34" charset="0"/>
              </a:rPr>
              <a:t>Break </a:t>
            </a:r>
            <a:r>
              <a:rPr lang="nb-NO" dirty="0" err="1">
                <a:latin typeface="Calibri" panose="020F0502020204030204" pitchFamily="34" charset="0"/>
              </a:rPr>
              <a:t>even</a:t>
            </a:r>
            <a:r>
              <a:rPr lang="nb-NO" dirty="0">
                <a:latin typeface="Calibri" panose="020F0502020204030204" pitchFamily="34" charset="0"/>
              </a:rPr>
              <a:t> (regnskapsmessig) er 3 050 000/</a:t>
            </a:r>
            <a:br>
              <a:rPr lang="nb-NO" dirty="0">
                <a:latin typeface="Calibri" panose="020F0502020204030204" pitchFamily="34" charset="0"/>
              </a:rPr>
            </a:br>
            <a:r>
              <a:rPr lang="nb-NO" dirty="0">
                <a:latin typeface="Calibri" panose="020F0502020204030204" pitchFamily="34" charset="0"/>
              </a:rPr>
              <a:t>400 = 7 625 enheter</a:t>
            </a:r>
          </a:p>
          <a:p>
            <a:pPr lvl="1"/>
            <a:endParaRPr lang="nb-NO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>
                <a:latin typeface="Calibri" panose="020F0502020204030204" pitchFamily="34" charset="0"/>
              </a:rPr>
              <a:t>Finansiell break </a:t>
            </a:r>
            <a:r>
              <a:rPr lang="nb-NO" sz="3600" dirty="0" err="1">
                <a:latin typeface="Calibri" panose="020F0502020204030204" pitchFamily="34" charset="0"/>
              </a:rPr>
              <a:t>even</a:t>
            </a:r>
            <a:r>
              <a:rPr lang="nb-NO" dirty="0">
                <a:latin typeface="Calibri" panose="020F0502020204030204" pitchFamily="34" charset="0"/>
              </a:rPr>
              <a:t> </a:t>
            </a:r>
          </a:p>
        </p:txBody>
      </p:sp>
      <p:graphicFrame>
        <p:nvGraphicFramePr>
          <p:cNvPr id="60420" name="Object 4"/>
          <p:cNvGraphicFramePr>
            <a:graphicFrameLocks noGrp="1" noChangeAspect="1"/>
          </p:cNvGraphicFramePr>
          <p:nvPr>
            <p:ph type="tbl" idx="1"/>
          </p:nvPr>
        </p:nvGraphicFramePr>
        <p:xfrm>
          <a:off x="1042988" y="1412875"/>
          <a:ext cx="7772400" cy="289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3" name="Regneark" r:id="rId3" imgW="3505561" imgH="1305407" progId="Excel.Sheet.8">
                  <p:embed/>
                </p:oleObj>
              </mc:Choice>
              <mc:Fallback>
                <p:oleObj name="Regneark" r:id="rId3" imgW="3505561" imgH="1305407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412875"/>
                        <a:ext cx="7772400" cy="2894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724400"/>
            <a:ext cx="7467600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>
                <a:latin typeface="Calibri" panose="020F0502020204030204" pitchFamily="34" charset="0"/>
              </a:rPr>
              <a:t>Beregning av nåverdi</a:t>
            </a:r>
            <a:endParaRPr lang="en-GB" sz="3600" dirty="0">
              <a:latin typeface="Calibri" panose="020F0502020204030204" pitchFamily="34" charset="0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1124744"/>
            <a:ext cx="8686800" cy="4114800"/>
          </a:xfrm>
        </p:spPr>
        <p:txBody>
          <a:bodyPr/>
          <a:lstStyle/>
          <a:p>
            <a:r>
              <a:rPr lang="en-GB" sz="2400" dirty="0">
                <a:latin typeface="Calibri" panose="020F0502020204030204" pitchFamily="34" charset="0"/>
              </a:rPr>
              <a:t>NPV = -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10 000 000 + (3 000 000 • 3,8372) = 1 511 600</a:t>
            </a:r>
          </a:p>
          <a:p>
            <a:r>
              <a:rPr lang="en-GB" sz="2400" dirty="0">
                <a:latin typeface="Calibri" panose="020F0502020204030204" pitchFamily="34" charset="0"/>
              </a:rPr>
              <a:t>NPV = - CF</a:t>
            </a:r>
            <a:r>
              <a:rPr lang="en-GB" sz="2400" baseline="-25000" dirty="0">
                <a:latin typeface="Calibri" panose="020F0502020204030204" pitchFamily="34" charset="0"/>
              </a:rPr>
              <a:t>0</a:t>
            </a:r>
            <a:r>
              <a:rPr lang="en-GB" sz="2400" dirty="0">
                <a:latin typeface="Calibri" panose="020F0502020204030204" pitchFamily="34" charset="0"/>
              </a:rPr>
              <a:t> + (M • (P - V) - FK)) • 3,8372</a:t>
            </a:r>
          </a:p>
          <a:p>
            <a:r>
              <a:rPr lang="en-GB" sz="2400" dirty="0" err="1">
                <a:latin typeface="Calibri" panose="020F0502020204030204" pitchFamily="34" charset="0"/>
              </a:rPr>
              <a:t>Investeringsutgift</a:t>
            </a:r>
            <a:endParaRPr lang="en-GB" sz="2400" dirty="0">
              <a:latin typeface="Calibri" panose="020F0502020204030204" pitchFamily="34" charset="0"/>
            </a:endParaRPr>
          </a:p>
          <a:p>
            <a:pPr lvl="1"/>
            <a:r>
              <a:rPr lang="en-GB" dirty="0">
                <a:latin typeface="Calibri" panose="020F0502020204030204" pitchFamily="34" charset="0"/>
              </a:rPr>
              <a:t>-CF</a:t>
            </a:r>
            <a:r>
              <a:rPr lang="en-GB" baseline="-25000" dirty="0">
                <a:latin typeface="Calibri" panose="020F0502020204030204" pitchFamily="34" charset="0"/>
              </a:rPr>
              <a:t>0</a:t>
            </a:r>
            <a:r>
              <a:rPr lang="en-GB" dirty="0">
                <a:latin typeface="Calibri" panose="020F0502020204030204" pitchFamily="34" charset="0"/>
              </a:rPr>
              <a:t> + (12 000 • (700 - 300) - 1 800 000)) • 3,8372 = 0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CF</a:t>
            </a:r>
            <a:r>
              <a:rPr lang="en-GB" baseline="-25000" dirty="0">
                <a:latin typeface="Calibri" panose="020F0502020204030204" pitchFamily="34" charset="0"/>
              </a:rPr>
              <a:t>0</a:t>
            </a:r>
            <a:r>
              <a:rPr lang="en-GB" dirty="0">
                <a:latin typeface="Calibri" panose="020F0502020204030204" pitchFamily="34" charset="0"/>
              </a:rPr>
              <a:t> = 11 511 600</a:t>
            </a:r>
          </a:p>
          <a:p>
            <a:r>
              <a:rPr lang="en-GB" sz="2400" dirty="0" err="1">
                <a:latin typeface="Calibri" panose="020F0502020204030204" pitchFamily="34" charset="0"/>
              </a:rPr>
              <a:t>Salgsmengde</a:t>
            </a:r>
            <a:endParaRPr lang="en-GB" sz="2400" dirty="0">
              <a:latin typeface="Calibri" panose="020F0502020204030204" pitchFamily="34" charset="0"/>
            </a:endParaRPr>
          </a:p>
          <a:p>
            <a:pPr lvl="1"/>
            <a:r>
              <a:rPr lang="en-GB" dirty="0">
                <a:latin typeface="Calibri" panose="020F0502020204030204" pitchFamily="34" charset="0"/>
              </a:rPr>
              <a:t>-10 000 000+ (M • (700 - 300) - 1 800 000)) • 3,8372 = 0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M = 11 015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Kritisk </a:t>
            </a:r>
            <a:r>
              <a:rPr lang="nb-NO" dirty="0" smtClean="0">
                <a:latin typeface="Calibri" panose="020F0502020204030204" pitchFamily="34" charset="0"/>
              </a:rPr>
              <a:t>verdi – hvor mye kan en størrelse endres for nåverdi blir 0?</a:t>
            </a:r>
            <a:endParaRPr lang="nb-NO" dirty="0">
              <a:latin typeface="Calibri" panose="020F0502020204030204" pitchFamily="34" charset="0"/>
            </a:endParaRPr>
          </a:p>
        </p:txBody>
      </p:sp>
      <p:graphicFrame>
        <p:nvGraphicFramePr>
          <p:cNvPr id="35843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187450" y="1484313"/>
          <a:ext cx="7772400" cy="264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4" name="Regneark" r:id="rId3" imgW="4305842" imgH="1467091" progId="Excel.Sheet.8">
                  <p:embed/>
                </p:oleObj>
              </mc:Choice>
              <mc:Fallback>
                <p:oleObj name="Regneark" r:id="rId3" imgW="4305842" imgH="1467091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484313"/>
                        <a:ext cx="7772400" cy="2647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Stjernediagram</a:t>
            </a:r>
          </a:p>
        </p:txBody>
      </p:sp>
      <p:graphicFrame>
        <p:nvGraphicFramePr>
          <p:cNvPr id="63491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971550" y="1412875"/>
          <a:ext cx="7908925" cy="439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2" name="Diagram" r:id="rId3" imgW="4629421" imgH="2572112" progId="Excel.Chart.8">
                  <p:embed/>
                </p:oleObj>
              </mc:Choice>
              <mc:Fallback>
                <p:oleObj name="Diagram" r:id="rId3" imgW="4629421" imgH="2572112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412875"/>
                        <a:ext cx="7908925" cy="439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Enklere – </a:t>
            </a:r>
            <a:r>
              <a:rPr lang="nb-NO" dirty="0" err="1">
                <a:latin typeface="Calibri" panose="020F0502020204030204" pitchFamily="34" charset="0"/>
              </a:rPr>
              <a:t>beregn</a:t>
            </a:r>
            <a:r>
              <a:rPr lang="nb-NO" dirty="0">
                <a:latin typeface="Calibri" panose="020F0502020204030204" pitchFamily="34" charset="0"/>
              </a:rPr>
              <a:t> årlig overskuddsannuitet</a:t>
            </a:r>
            <a:endParaRPr lang="nb-NO" sz="2800" dirty="0">
              <a:latin typeface="Calibri" panose="020F0502020204030204" pitchFamily="34" charset="0"/>
            </a:endParaRPr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196975"/>
            <a:ext cx="7825680" cy="5500688"/>
          </a:xfrm>
        </p:spPr>
        <p:txBody>
          <a:bodyPr/>
          <a:lstStyle/>
          <a:p>
            <a:r>
              <a:rPr lang="en-GB" sz="2400" dirty="0" err="1" smtClean="0">
                <a:latin typeface="Calibri" panose="020F0502020204030204" pitchFamily="34" charset="0"/>
              </a:rPr>
              <a:t>Det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kan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være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enklere</a:t>
            </a:r>
            <a:r>
              <a:rPr lang="en-GB" sz="2400" dirty="0" smtClean="0">
                <a:latin typeface="Calibri" panose="020F0502020204030204" pitchFamily="34" charset="0"/>
              </a:rPr>
              <a:t> å </a:t>
            </a:r>
            <a:r>
              <a:rPr lang="en-GB" sz="2400" dirty="0" err="1" smtClean="0">
                <a:latin typeface="Calibri" panose="020F0502020204030204" pitchFamily="34" charset="0"/>
              </a:rPr>
              <a:t>finne</a:t>
            </a:r>
            <a:r>
              <a:rPr lang="en-GB" sz="2400" dirty="0" smtClean="0">
                <a:latin typeface="Calibri" panose="020F0502020204030204" pitchFamily="34" charset="0"/>
              </a:rPr>
              <a:t> de </a:t>
            </a:r>
            <a:r>
              <a:rPr lang="en-GB" sz="2400" dirty="0" err="1" smtClean="0">
                <a:latin typeface="Calibri" panose="020F0502020204030204" pitchFamily="34" charset="0"/>
              </a:rPr>
              <a:t>kritiske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verdiene</a:t>
            </a:r>
            <a:r>
              <a:rPr lang="en-GB" sz="2400" dirty="0" smtClean="0">
                <a:latin typeface="Calibri" panose="020F0502020204030204" pitchFamily="34" charset="0"/>
              </a:rPr>
              <a:t> ved å </a:t>
            </a:r>
            <a:r>
              <a:rPr lang="en-GB" sz="2400" dirty="0" err="1" smtClean="0">
                <a:latin typeface="Calibri" panose="020F0502020204030204" pitchFamily="34" charset="0"/>
              </a:rPr>
              <a:t>beregne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årlig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nåverdiannuitet</a:t>
            </a:r>
            <a:r>
              <a:rPr lang="en-GB" sz="2400" dirty="0" smtClean="0">
                <a:latin typeface="Calibri" panose="020F0502020204030204" pitchFamily="34" charset="0"/>
              </a:rPr>
              <a:t>, </a:t>
            </a:r>
            <a:r>
              <a:rPr lang="en-GB" sz="2400" dirty="0" err="1" smtClean="0">
                <a:latin typeface="Calibri" panose="020F0502020204030204" pitchFamily="34" charset="0"/>
              </a:rPr>
              <a:t>det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vil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si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gjøre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nåverdien</a:t>
            </a:r>
            <a:r>
              <a:rPr lang="en-GB" sz="2400" dirty="0" smtClean="0">
                <a:latin typeface="Calibri" panose="020F0502020204030204" pitchFamily="34" charset="0"/>
              </a:rPr>
              <a:t> om </a:t>
            </a:r>
            <a:r>
              <a:rPr lang="en-GB" sz="2400" dirty="0" err="1" smtClean="0">
                <a:latin typeface="Calibri" panose="020F0502020204030204" pitchFamily="34" charset="0"/>
              </a:rPr>
              <a:t>til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annuitet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smtClean="0">
                <a:latin typeface="Calibri" panose="020F0502020204030204" pitchFamily="34" charset="0"/>
              </a:rPr>
              <a:t>ved </a:t>
            </a:r>
            <a:r>
              <a:rPr lang="en-GB" sz="2400" dirty="0" err="1" smtClean="0">
                <a:latin typeface="Calibri" panose="020F0502020204030204" pitchFamily="34" charset="0"/>
              </a:rPr>
              <a:t>hjelp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av</a:t>
            </a:r>
            <a:r>
              <a:rPr lang="en-GB" sz="2400" dirty="0" smtClean="0">
                <a:latin typeface="Calibri" panose="020F0502020204030204" pitchFamily="34" charset="0"/>
              </a:rPr>
              <a:t> den inverse </a:t>
            </a:r>
            <a:r>
              <a:rPr lang="en-GB" sz="2400" dirty="0" err="1" smtClean="0">
                <a:latin typeface="Calibri" panose="020F0502020204030204" pitchFamily="34" charset="0"/>
              </a:rPr>
              <a:t>annuitetsfaktoren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i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rentetabell</a:t>
            </a:r>
            <a:r>
              <a:rPr lang="en-GB" sz="2400" dirty="0" smtClean="0">
                <a:latin typeface="Calibri" panose="020F0502020204030204" pitchFamily="34" charset="0"/>
              </a:rPr>
              <a:t> 4</a:t>
            </a:r>
          </a:p>
          <a:p>
            <a:r>
              <a:rPr lang="en-GB" sz="2400" dirty="0" err="1" smtClean="0">
                <a:latin typeface="Calibri" panose="020F0502020204030204" pitchFamily="34" charset="0"/>
              </a:rPr>
              <a:t>Årlig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nåverdiannuitet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= NPV • A</a:t>
            </a:r>
            <a:r>
              <a:rPr lang="en-GB" sz="2400" baseline="30000" dirty="0">
                <a:latin typeface="Calibri" panose="020F0502020204030204" pitchFamily="34" charset="0"/>
              </a:rPr>
              <a:t>-1</a:t>
            </a:r>
            <a:r>
              <a:rPr lang="en-GB" sz="2400" baseline="-25000" dirty="0">
                <a:latin typeface="Calibri" panose="020F0502020204030204" pitchFamily="34" charset="0"/>
              </a:rPr>
              <a:t>n,i </a:t>
            </a:r>
            <a:r>
              <a:rPr lang="en-GB" sz="2400" dirty="0">
                <a:latin typeface="Calibri" panose="020F0502020204030204" pitchFamily="34" charset="0"/>
              </a:rPr>
              <a:t>= </a:t>
            </a:r>
            <a:r>
              <a:rPr lang="en-GB" sz="2400" dirty="0" smtClean="0">
                <a:latin typeface="Calibri" panose="020F0502020204030204" pitchFamily="34" charset="0"/>
              </a:rPr>
              <a:t>1 </a:t>
            </a:r>
            <a:r>
              <a:rPr lang="en-GB" sz="2400" dirty="0">
                <a:latin typeface="Calibri" panose="020F0502020204030204" pitchFamily="34" charset="0"/>
              </a:rPr>
              <a:t>511 479 • 0,2606 = 393 </a:t>
            </a:r>
            <a:r>
              <a:rPr lang="en-GB" sz="2400" dirty="0" smtClean="0">
                <a:latin typeface="Calibri" panose="020F0502020204030204" pitchFamily="34" charset="0"/>
              </a:rPr>
              <a:t>923</a:t>
            </a:r>
          </a:p>
          <a:p>
            <a:r>
              <a:rPr lang="en-GB" sz="2400" dirty="0" err="1" smtClean="0">
                <a:latin typeface="Calibri" panose="020F0502020204030204" pitchFamily="34" charset="0"/>
              </a:rPr>
              <a:t>Hvis</a:t>
            </a:r>
            <a:r>
              <a:rPr lang="en-GB" sz="2400" dirty="0" smtClean="0">
                <a:latin typeface="Calibri" panose="020F0502020204030204" pitchFamily="34" charset="0"/>
              </a:rPr>
              <a:t> den </a:t>
            </a:r>
            <a:r>
              <a:rPr lang="en-GB" sz="2400" dirty="0" err="1" smtClean="0">
                <a:latin typeface="Calibri" panose="020F0502020204030204" pitchFamily="34" charset="0"/>
              </a:rPr>
              <a:t>årlige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kontantstrømmen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faller</a:t>
            </a:r>
            <a:r>
              <a:rPr lang="en-GB" sz="2400" dirty="0" smtClean="0">
                <a:latin typeface="Calibri" panose="020F0502020204030204" pitchFamily="34" charset="0"/>
              </a:rPr>
              <a:t> med 393 923 </a:t>
            </a:r>
            <a:r>
              <a:rPr lang="en-GB" sz="2400" dirty="0" err="1" smtClean="0">
                <a:latin typeface="Calibri" panose="020F0502020204030204" pitchFamily="34" charset="0"/>
              </a:rPr>
              <a:t>blir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nåverdien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samlet</a:t>
            </a:r>
            <a:r>
              <a:rPr lang="en-GB" sz="2400" dirty="0" smtClean="0">
                <a:latin typeface="Calibri" panose="020F0502020204030204" pitchFamily="34" charset="0"/>
              </a:rPr>
              <a:t> 0. </a:t>
            </a:r>
          </a:p>
          <a:p>
            <a:r>
              <a:rPr lang="en-GB" sz="2400" dirty="0" err="1" smtClean="0">
                <a:latin typeface="Calibri" panose="020F0502020204030204" pitchFamily="34" charset="0"/>
              </a:rPr>
              <a:t>Hva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er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kritisk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prisendring</a:t>
            </a:r>
            <a:r>
              <a:rPr lang="en-GB" sz="2400" dirty="0" smtClean="0">
                <a:latin typeface="Calibri" panose="020F0502020204030204" pitchFamily="34" charset="0"/>
              </a:rPr>
              <a:t>? Da </a:t>
            </a:r>
            <a:r>
              <a:rPr lang="en-GB" sz="2400" dirty="0" err="1" smtClean="0">
                <a:latin typeface="Calibri" panose="020F0502020204030204" pitchFamily="34" charset="0"/>
              </a:rPr>
              <a:t>må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salgsinntekten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eller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kontantstrømmen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falle</a:t>
            </a:r>
            <a:r>
              <a:rPr lang="en-GB" sz="2400" dirty="0" smtClean="0">
                <a:latin typeface="Calibri" panose="020F0502020204030204" pitchFamily="34" charset="0"/>
              </a:rPr>
              <a:t> med 393 923, </a:t>
            </a:r>
            <a:r>
              <a:rPr lang="en-GB" sz="2400" dirty="0" err="1" smtClean="0">
                <a:latin typeface="Calibri" panose="020F0502020204030204" pitchFamily="34" charset="0"/>
              </a:rPr>
              <a:t>og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fordelt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på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salgsvolumet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på</a:t>
            </a:r>
            <a:r>
              <a:rPr lang="en-GB" sz="2400" dirty="0" smtClean="0">
                <a:latin typeface="Calibri" panose="020F0502020204030204" pitchFamily="34" charset="0"/>
              </a:rPr>
              <a:t> 12 000 </a:t>
            </a:r>
            <a:r>
              <a:rPr lang="en-GB" sz="2400" dirty="0" err="1" smtClean="0">
                <a:latin typeface="Calibri" panose="020F0502020204030204" pitchFamily="34" charset="0"/>
              </a:rPr>
              <a:t>enheter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blir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dette</a:t>
            </a:r>
            <a:r>
              <a:rPr lang="en-GB" sz="2400" dirty="0" smtClean="0">
                <a:latin typeface="Calibri" panose="020F0502020204030204" pitchFamily="34" charset="0"/>
              </a:rPr>
              <a:t> 393 923/12 000 = 32,83 pr. </a:t>
            </a:r>
            <a:r>
              <a:rPr lang="en-GB" sz="2400" dirty="0" err="1">
                <a:latin typeface="Calibri" panose="020F0502020204030204" pitchFamily="34" charset="0"/>
              </a:rPr>
              <a:t>e</a:t>
            </a:r>
            <a:r>
              <a:rPr lang="en-GB" sz="2400" dirty="0" err="1" smtClean="0">
                <a:latin typeface="Calibri" panose="020F0502020204030204" pitchFamily="34" charset="0"/>
              </a:rPr>
              <a:t>nhet</a:t>
            </a:r>
            <a:r>
              <a:rPr lang="en-GB" sz="2400" dirty="0" smtClean="0">
                <a:latin typeface="Calibri" panose="020F0502020204030204" pitchFamily="34" charset="0"/>
              </a:rPr>
              <a:t>. </a:t>
            </a:r>
            <a:r>
              <a:rPr lang="en-GB" sz="2400" dirty="0" err="1" smtClean="0">
                <a:latin typeface="Calibri" panose="020F0502020204030204" pitchFamily="34" charset="0"/>
              </a:rPr>
              <a:t>Laveste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salgspris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er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altså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som</a:t>
            </a:r>
            <a:r>
              <a:rPr lang="en-GB" sz="2400" dirty="0" smtClean="0">
                <a:latin typeface="Calibri" panose="020F0502020204030204" pitchFamily="34" charset="0"/>
              </a:rPr>
              <a:t> vi </a:t>
            </a:r>
            <a:r>
              <a:rPr lang="en-GB" sz="2400" dirty="0" err="1" smtClean="0">
                <a:latin typeface="Calibri" panose="020F0502020204030204" pitchFamily="34" charset="0"/>
              </a:rPr>
              <a:t>har</a:t>
            </a:r>
            <a:r>
              <a:rPr lang="en-GB" sz="2400" dirty="0" smtClean="0">
                <a:latin typeface="Calibri" panose="020F0502020204030204" pitchFamily="34" charset="0"/>
              </a:rPr>
              <a:t> sett 700 – 32,83 = 667,17. </a:t>
            </a:r>
            <a:endParaRPr lang="en-GB" sz="24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7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7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7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Enklere – </a:t>
            </a:r>
            <a:r>
              <a:rPr lang="nb-NO" dirty="0" err="1">
                <a:latin typeface="Calibri" panose="020F0502020204030204" pitchFamily="34" charset="0"/>
              </a:rPr>
              <a:t>beregn</a:t>
            </a:r>
            <a:r>
              <a:rPr lang="nb-NO" dirty="0">
                <a:latin typeface="Calibri" panose="020F0502020204030204" pitchFamily="34" charset="0"/>
              </a:rPr>
              <a:t> årlig overskuddsannuitet</a:t>
            </a:r>
            <a:endParaRPr lang="nb-NO" sz="2800" dirty="0">
              <a:latin typeface="Calibri" panose="020F0502020204030204" pitchFamily="34" charset="0"/>
            </a:endParaRPr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196975"/>
            <a:ext cx="7825680" cy="5500688"/>
          </a:xfrm>
        </p:spPr>
        <p:txBody>
          <a:bodyPr/>
          <a:lstStyle/>
          <a:p>
            <a:r>
              <a:rPr lang="en-GB" sz="2400" dirty="0" err="1" smtClean="0">
                <a:latin typeface="Calibri" panose="020F0502020204030204" pitchFamily="34" charset="0"/>
              </a:rPr>
              <a:t>Hva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er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kritisk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mengdeendring</a:t>
            </a:r>
            <a:r>
              <a:rPr lang="en-GB" sz="2400" dirty="0" smtClean="0">
                <a:latin typeface="Calibri" panose="020F0502020204030204" pitchFamily="34" charset="0"/>
              </a:rPr>
              <a:t>? Her </a:t>
            </a:r>
            <a:r>
              <a:rPr lang="en-GB" sz="2400" dirty="0" err="1" smtClean="0">
                <a:latin typeface="Calibri" panose="020F0502020204030204" pitchFamily="34" charset="0"/>
              </a:rPr>
              <a:t>er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det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viktig</a:t>
            </a:r>
            <a:r>
              <a:rPr lang="en-GB" sz="2400" dirty="0" smtClean="0">
                <a:latin typeface="Calibri" panose="020F0502020204030204" pitchFamily="34" charset="0"/>
              </a:rPr>
              <a:t> å </a:t>
            </a:r>
            <a:r>
              <a:rPr lang="en-GB" sz="2400" dirty="0" err="1" smtClean="0">
                <a:latin typeface="Calibri" panose="020F0502020204030204" pitchFamily="34" charset="0"/>
              </a:rPr>
              <a:t>passe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på</a:t>
            </a:r>
            <a:r>
              <a:rPr lang="en-GB" sz="2400" dirty="0" smtClean="0">
                <a:latin typeface="Calibri" panose="020F0502020204030204" pitchFamily="34" charset="0"/>
              </a:rPr>
              <a:t> at </a:t>
            </a:r>
            <a:r>
              <a:rPr lang="en-GB" sz="2400" dirty="0" err="1" smtClean="0">
                <a:latin typeface="Calibri" panose="020F0502020204030204" pitchFamily="34" charset="0"/>
              </a:rPr>
              <a:t>dersom</a:t>
            </a:r>
            <a:r>
              <a:rPr lang="en-GB" sz="2400" dirty="0" smtClean="0">
                <a:latin typeface="Calibri" panose="020F0502020204030204" pitchFamily="34" charset="0"/>
              </a:rPr>
              <a:t> man </a:t>
            </a:r>
            <a:r>
              <a:rPr lang="en-GB" sz="2400" dirty="0" err="1" smtClean="0">
                <a:latin typeface="Calibri" panose="020F0502020204030204" pitchFamily="34" charset="0"/>
              </a:rPr>
              <a:t>selger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en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enhet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færre</a:t>
            </a:r>
            <a:r>
              <a:rPr lang="en-GB" sz="2400" dirty="0" smtClean="0">
                <a:latin typeface="Calibri" panose="020F0502020204030204" pitchFamily="34" charset="0"/>
              </a:rPr>
              <a:t>, faller </a:t>
            </a:r>
            <a:r>
              <a:rPr lang="en-GB" sz="2400" dirty="0" err="1" smtClean="0">
                <a:latin typeface="Calibri" panose="020F0502020204030204" pitchFamily="34" charset="0"/>
              </a:rPr>
              <a:t>ikke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kontantstrømmen</a:t>
            </a:r>
            <a:r>
              <a:rPr lang="en-GB" sz="2400" dirty="0" smtClean="0">
                <a:latin typeface="Calibri" panose="020F0502020204030204" pitchFamily="34" charset="0"/>
              </a:rPr>
              <a:t> men </a:t>
            </a:r>
            <a:r>
              <a:rPr lang="en-GB" sz="2400" dirty="0" err="1" smtClean="0">
                <a:latin typeface="Calibri" panose="020F0502020204030204" pitchFamily="34" charset="0"/>
              </a:rPr>
              <a:t>prisen</a:t>
            </a:r>
            <a:r>
              <a:rPr lang="en-GB" sz="2400" dirty="0" smtClean="0">
                <a:latin typeface="Calibri" panose="020F0502020204030204" pitchFamily="34" charset="0"/>
              </a:rPr>
              <a:t> pr. </a:t>
            </a:r>
            <a:r>
              <a:rPr lang="en-GB" sz="2400" dirty="0" err="1" smtClean="0">
                <a:latin typeface="Calibri" panose="020F0502020204030204" pitchFamily="34" charset="0"/>
              </a:rPr>
              <a:t>enhet</a:t>
            </a:r>
            <a:r>
              <a:rPr lang="en-GB" sz="2400" dirty="0" smtClean="0">
                <a:latin typeface="Calibri" panose="020F0502020204030204" pitchFamily="34" charset="0"/>
              </a:rPr>
              <a:t> men med </a:t>
            </a:r>
            <a:r>
              <a:rPr lang="en-GB" sz="2400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dekningsbidraget</a:t>
            </a:r>
            <a:r>
              <a:rPr lang="en-GB" sz="2400" dirty="0" smtClean="0">
                <a:latin typeface="Calibri" panose="020F0502020204030204" pitchFamily="34" charset="0"/>
              </a:rPr>
              <a:t> pr. </a:t>
            </a:r>
            <a:r>
              <a:rPr lang="en-GB" sz="2400" dirty="0" err="1">
                <a:latin typeface="Calibri" panose="020F0502020204030204" pitchFamily="34" charset="0"/>
              </a:rPr>
              <a:t>e</a:t>
            </a:r>
            <a:r>
              <a:rPr lang="en-GB" sz="2400" dirty="0" err="1" smtClean="0">
                <a:latin typeface="Calibri" panose="020F0502020204030204" pitchFamily="34" charset="0"/>
              </a:rPr>
              <a:t>nhet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siden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redusert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salg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også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fører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til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sparte</a:t>
            </a:r>
            <a:r>
              <a:rPr lang="en-GB" sz="2400" dirty="0" smtClean="0">
                <a:latin typeface="Calibri" panose="020F0502020204030204" pitchFamily="34" charset="0"/>
              </a:rPr>
              <a:t> variable </a:t>
            </a:r>
            <a:r>
              <a:rPr lang="en-GB" sz="2400" dirty="0" err="1" smtClean="0">
                <a:latin typeface="Calibri" panose="020F0502020204030204" pitchFamily="34" charset="0"/>
              </a:rPr>
              <a:t>kostnader</a:t>
            </a:r>
            <a:r>
              <a:rPr lang="en-GB" sz="2400" dirty="0" smtClean="0">
                <a:latin typeface="Calibri" panose="020F0502020204030204" pitchFamily="34" charset="0"/>
              </a:rPr>
              <a:t>. </a:t>
            </a:r>
          </a:p>
          <a:p>
            <a:r>
              <a:rPr lang="en-GB" sz="2400" dirty="0" smtClean="0">
                <a:latin typeface="Calibri" panose="020F0502020204030204" pitchFamily="34" charset="0"/>
              </a:rPr>
              <a:t>Her </a:t>
            </a:r>
            <a:r>
              <a:rPr lang="en-GB" sz="2400" dirty="0" err="1" smtClean="0">
                <a:latin typeface="Calibri" panose="020F0502020204030204" pitchFamily="34" charset="0"/>
              </a:rPr>
              <a:t>er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dekningsbidraget</a:t>
            </a:r>
            <a:r>
              <a:rPr lang="en-GB" sz="2400" dirty="0" smtClean="0">
                <a:latin typeface="Calibri" panose="020F0502020204030204" pitchFamily="34" charset="0"/>
              </a:rPr>
              <a:t> pr. </a:t>
            </a:r>
            <a:r>
              <a:rPr lang="en-GB" sz="2400" dirty="0" err="1" smtClean="0">
                <a:latin typeface="Calibri" panose="020F0502020204030204" pitchFamily="34" charset="0"/>
              </a:rPr>
              <a:t>enhet</a:t>
            </a:r>
            <a:r>
              <a:rPr lang="en-GB" sz="2400" dirty="0" smtClean="0">
                <a:latin typeface="Calibri" panose="020F0502020204030204" pitchFamily="34" charset="0"/>
              </a:rPr>
              <a:t> 400, </a:t>
            </a:r>
            <a:r>
              <a:rPr lang="en-GB" sz="2400" dirty="0" err="1" smtClean="0">
                <a:latin typeface="Calibri" panose="020F0502020204030204" pitchFamily="34" charset="0"/>
              </a:rPr>
              <a:t>slik</a:t>
            </a:r>
            <a:r>
              <a:rPr lang="en-GB" sz="2400" dirty="0" smtClean="0">
                <a:latin typeface="Calibri" panose="020F0502020204030204" pitchFamily="34" charset="0"/>
              </a:rPr>
              <a:t> at </a:t>
            </a:r>
            <a:r>
              <a:rPr lang="en-GB" sz="2400" dirty="0" err="1" smtClean="0">
                <a:latin typeface="Calibri" panose="020F0502020204030204" pitchFamily="34" charset="0"/>
              </a:rPr>
              <a:t>kritisk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mengdeendring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blir</a:t>
            </a:r>
            <a:r>
              <a:rPr lang="en-GB" sz="2400" dirty="0" smtClean="0">
                <a:latin typeface="Calibri" panose="020F0502020204030204" pitchFamily="34" charset="0"/>
              </a:rPr>
              <a:t> 393 923/400 = 985 </a:t>
            </a:r>
            <a:r>
              <a:rPr lang="en-GB" sz="2400" dirty="0" err="1" smtClean="0">
                <a:latin typeface="Calibri" panose="020F0502020204030204" pitchFamily="34" charset="0"/>
              </a:rPr>
              <a:t>og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laveste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mengde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dermed</a:t>
            </a:r>
            <a:r>
              <a:rPr lang="en-GB" sz="2400" dirty="0" smtClean="0">
                <a:latin typeface="Calibri" panose="020F0502020204030204" pitchFamily="34" charset="0"/>
              </a:rPr>
              <a:t> 12 000 – 985 = 11 015 </a:t>
            </a:r>
            <a:r>
              <a:rPr lang="en-GB" sz="2400" dirty="0" err="1" smtClean="0">
                <a:latin typeface="Calibri" panose="020F0502020204030204" pitchFamily="34" charset="0"/>
              </a:rPr>
              <a:t>enheter</a:t>
            </a:r>
            <a:r>
              <a:rPr lang="en-GB" sz="2400" dirty="0" smtClean="0">
                <a:latin typeface="Calibri" panose="020F0502020204030204" pitchFamily="34" charset="0"/>
              </a:rPr>
              <a:t>. </a:t>
            </a:r>
          </a:p>
          <a:p>
            <a:r>
              <a:rPr lang="en-GB" sz="2400" dirty="0" smtClean="0">
                <a:latin typeface="Calibri" panose="020F0502020204030204" pitchFamily="34" charset="0"/>
              </a:rPr>
              <a:t>De </a:t>
            </a:r>
            <a:r>
              <a:rPr lang="en-GB" sz="2400" dirty="0" err="1" smtClean="0">
                <a:latin typeface="Calibri" panose="020F0502020204030204" pitchFamily="34" charset="0"/>
              </a:rPr>
              <a:t>faste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kostnadene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kan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enkelt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øke</a:t>
            </a:r>
            <a:r>
              <a:rPr lang="en-GB" sz="2400" dirty="0" smtClean="0">
                <a:latin typeface="Calibri" panose="020F0502020204030204" pitchFamily="34" charset="0"/>
              </a:rPr>
              <a:t> med 393 923 </a:t>
            </a:r>
            <a:r>
              <a:rPr lang="en-GB" sz="2400" dirty="0" err="1" smtClean="0">
                <a:latin typeface="Calibri" panose="020F0502020204030204" pitchFamily="34" charset="0"/>
              </a:rPr>
              <a:t>årlig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før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nåverdien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</a:rPr>
              <a:t>blir</a:t>
            </a:r>
            <a:r>
              <a:rPr lang="en-GB" sz="2400" dirty="0" smtClean="0">
                <a:latin typeface="Calibri" panose="020F0502020204030204" pitchFamily="34" charset="0"/>
              </a:rPr>
              <a:t> 0.</a:t>
            </a:r>
            <a:endParaRPr lang="en-GB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53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7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Scenarioanalyse – endring av flere kalkylefaktorer samtidig</a:t>
            </a:r>
            <a:endParaRPr lang="nb-NO" dirty="0">
              <a:latin typeface="Calibri" panose="020F0502020204030204" pitchFamily="34" charset="0"/>
            </a:endParaRPr>
          </a:p>
        </p:txBody>
      </p:sp>
      <p:graphicFrame>
        <p:nvGraphicFramePr>
          <p:cNvPr id="39939" name="Object 3"/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538015868"/>
              </p:ext>
            </p:extLst>
          </p:nvPr>
        </p:nvGraphicFramePr>
        <p:xfrm>
          <a:off x="1079538" y="1412776"/>
          <a:ext cx="7772400" cy="223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9" name="Regneark" r:id="rId3" imgW="3972082" imgH="1142977" progId="Excel.Sheet.8">
                  <p:embed/>
                </p:oleObj>
              </mc:Choice>
              <mc:Fallback>
                <p:oleObj name="Regneark" r:id="rId3" imgW="3972082" imgH="1142977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38" y="1412776"/>
                        <a:ext cx="7772400" cy="2236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Nåverdi – sannsynlig verdi</a:t>
            </a:r>
          </a:p>
        </p:txBody>
      </p:sp>
      <p:graphicFrame>
        <p:nvGraphicFramePr>
          <p:cNvPr id="37891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633538" y="1195388"/>
          <a:ext cx="5837237" cy="548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7" name="Regneark" r:id="rId3" imgW="3972082" imgH="2924274" progId="Excel.Sheet.8">
                  <p:embed/>
                </p:oleObj>
              </mc:Choice>
              <mc:Fallback>
                <p:oleObj name="Regneark" r:id="rId3" imgW="3972082" imgH="2924274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3538" y="1195388"/>
                        <a:ext cx="5837237" cy="5487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Scenariosammendrag</a:t>
            </a:r>
          </a:p>
        </p:txBody>
      </p:sp>
      <p:graphicFrame>
        <p:nvGraphicFramePr>
          <p:cNvPr id="38915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116013" y="1268413"/>
          <a:ext cx="697865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5" name="Regneark" r:id="rId3" imgW="4248607" imgH="2505456" progId="Excel.Sheet.8">
                  <p:embed/>
                </p:oleObj>
              </mc:Choice>
              <mc:Fallback>
                <p:oleObj name="Regneark" r:id="rId3" imgW="4248607" imgH="2505456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268413"/>
                        <a:ext cx="697865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Simulering - eksempel</a:t>
            </a:r>
          </a:p>
        </p:txBody>
      </p:sp>
      <p:graphicFrame>
        <p:nvGraphicFramePr>
          <p:cNvPr id="49155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258888" y="1412875"/>
          <a:ext cx="54483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1" name="Regneark" r:id="rId3" imgW="3657600" imgH="2762075" progId="Excel.Sheet.8">
                  <p:embed/>
                </p:oleObj>
              </mc:Choice>
              <mc:Fallback>
                <p:oleObj name="Regneark" r:id="rId3" imgW="3657600" imgH="2762075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1412875"/>
                        <a:ext cx="544830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Sensitivitet - Simulering</a:t>
            </a:r>
          </a:p>
        </p:txBody>
      </p:sp>
      <p:graphicFrame>
        <p:nvGraphicFramePr>
          <p:cNvPr id="50179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054100" y="1477963"/>
          <a:ext cx="7799388" cy="220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9" name="Worksheet" r:id="rId3" imgW="6334049" imgH="1790700" progId="Excel.Sheet.8">
                  <p:embed/>
                </p:oleObj>
              </mc:Choice>
              <mc:Fallback>
                <p:oleObj name="Worksheet" r:id="rId3" imgW="6334049" imgH="179070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4100" y="1477963"/>
                        <a:ext cx="7799388" cy="2205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Simulering med Excel</a:t>
            </a:r>
          </a:p>
        </p:txBody>
      </p:sp>
      <p:graphicFrame>
        <p:nvGraphicFramePr>
          <p:cNvPr id="7172" name="Object 4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220009814"/>
              </p:ext>
            </p:extLst>
          </p:nvPr>
        </p:nvGraphicFramePr>
        <p:xfrm>
          <a:off x="1115616" y="1484784"/>
          <a:ext cx="7145338" cy="340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Worksheet" r:id="rId4" imgW="4000500" imgH="1905000" progId="Excel.Sheet.8">
                  <p:embed/>
                </p:oleObj>
              </mc:Choice>
              <mc:Fallback>
                <p:oleObj name="Worksheet" r:id="rId4" imgW="4000500" imgH="1905000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1484784"/>
                        <a:ext cx="7145338" cy="340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ltmal">
  <a:themeElements>
    <a:clrScheme name="altm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tmal">
      <a:majorFont>
        <a:latin typeface="Comic Sans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nb-NO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nb-NO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lt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Mal - HiA</Template>
  <TotalTime>562</TotalTime>
  <Words>606</Words>
  <Application>Microsoft Office PowerPoint</Application>
  <PresentationFormat>On-screen Show (4:3)</PresentationFormat>
  <Paragraphs>74</Paragraphs>
  <Slides>23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Calibri</vt:lpstr>
      <vt:lpstr>Comic Sans MS</vt:lpstr>
      <vt:lpstr>Symbol</vt:lpstr>
      <vt:lpstr>Tahoma</vt:lpstr>
      <vt:lpstr>Times</vt:lpstr>
      <vt:lpstr>Times New Roman</vt:lpstr>
      <vt:lpstr>altmal</vt:lpstr>
      <vt:lpstr>Regneark</vt:lpstr>
      <vt:lpstr>Diagram</vt:lpstr>
      <vt:lpstr>Worksheet</vt:lpstr>
      <vt:lpstr>Kapittel 6: Prosjektanalyse og evaluering</vt:lpstr>
      <vt:lpstr>Risiko i investeringsanalyse </vt:lpstr>
      <vt:lpstr>Norsk Hydro - sensitivitet</vt:lpstr>
      <vt:lpstr>Hvordan vurdere en investering? </vt:lpstr>
      <vt:lpstr>Risiko i investeringsanalyse</vt:lpstr>
      <vt:lpstr>Risikoanalyse i praksis</vt:lpstr>
      <vt:lpstr>Eksempel - Sensitivitetsanalyse</vt:lpstr>
      <vt:lpstr>Kontantstrøm og nåverdi</vt:lpstr>
      <vt:lpstr>Sensitivitetsanalyse Hvor følsom er NPV for endringer i volum og pris ?</vt:lpstr>
      <vt:lpstr>Nåverdi og salgsmengde</vt:lpstr>
      <vt:lpstr>Break-even (nullpunkt) analyse</vt:lpstr>
      <vt:lpstr>Finansiell break even </vt:lpstr>
      <vt:lpstr>Beregning av nåverdi</vt:lpstr>
      <vt:lpstr>Kritisk verdi – hvor mye kan en størrelse endres for nåverdi blir 0?</vt:lpstr>
      <vt:lpstr>Stjernediagram</vt:lpstr>
      <vt:lpstr>Enklere – beregn årlig overskuddsannuitet</vt:lpstr>
      <vt:lpstr>Enklere – beregn årlig overskuddsannuitet</vt:lpstr>
      <vt:lpstr>Scenarioanalyse – endring av flere kalkylefaktorer samtidig</vt:lpstr>
      <vt:lpstr>Nåverdi – sannsynlig verdi</vt:lpstr>
      <vt:lpstr>Scenariosammendrag</vt:lpstr>
      <vt:lpstr>Simulering - eksempel</vt:lpstr>
      <vt:lpstr>Sensitivitet - Simulering</vt:lpstr>
      <vt:lpstr>Simulering med Excel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Prosjektanalyse og evaluering</dc:title>
  <dc:creator>Ivar Bredesen</dc:creator>
  <cp:lastModifiedBy>Ivar Bredesen</cp:lastModifiedBy>
  <cp:revision>160</cp:revision>
  <cp:lastPrinted>2000-01-18T14:37:52Z</cp:lastPrinted>
  <dcterms:created xsi:type="dcterms:W3CDTF">1999-11-02T16:53:36Z</dcterms:created>
  <dcterms:modified xsi:type="dcterms:W3CDTF">2017-08-10T07:55:17Z</dcterms:modified>
</cp:coreProperties>
</file>