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CC17091B-9A19-4A6E-9938-A14CFE5B8286}" type="datetimeFigureOut">
              <a:rPr lang="nb-NO" smtClean="0"/>
              <a:t>27.08.2019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957735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C17091B-9A19-4A6E-9938-A14CFE5B8286}" type="datetimeFigureOut">
              <a:rPr lang="nb-NO" smtClean="0"/>
              <a:t>27.08.2019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369274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C17091B-9A19-4A6E-9938-A14CFE5B8286}" type="datetimeFigureOut">
              <a:rPr lang="nb-NO" smtClean="0"/>
              <a:t>27.08.2019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1375271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CC17091B-9A19-4A6E-9938-A14CFE5B8286}" type="datetimeFigureOut">
              <a:rPr lang="nb-NO" smtClean="0"/>
              <a:t>27.08.2019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2163628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CC17091B-9A19-4A6E-9938-A14CFE5B8286}" type="datetimeFigureOut">
              <a:rPr lang="nb-NO" smtClean="0"/>
              <a:t>27.08.2019</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2674586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CC17091B-9A19-4A6E-9938-A14CFE5B8286}" type="datetimeFigureOut">
              <a:rPr lang="nb-NO" smtClean="0"/>
              <a:t>27.08.2019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253455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7091B-9A19-4A6E-9938-A14CFE5B8286}" type="datetimeFigureOut">
              <a:rPr lang="nb-NO" smtClean="0"/>
              <a:t>27.08.2019</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513531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17091B-9A19-4A6E-9938-A14CFE5B8286}" type="datetimeFigureOut">
              <a:rPr lang="nb-NO" smtClean="0"/>
              <a:t>27.08.2019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239635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17091B-9A19-4A6E-9938-A14CFE5B8286}" type="datetimeFigureOut">
              <a:rPr lang="nb-NO" smtClean="0"/>
              <a:t>27.08.2019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1311611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C17091B-9A19-4A6E-9938-A14CFE5B8286}" type="datetimeFigureOut">
              <a:rPr lang="nb-NO" smtClean="0"/>
              <a:t>27.08.2019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1098261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C17091B-9A19-4A6E-9938-A14CFE5B8286}" type="datetimeFigureOut">
              <a:rPr lang="nb-NO" smtClean="0"/>
              <a:t>27.08.2019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553765-DC4B-4CBA-8631-D69C7B96DDBC}" type="slidenum">
              <a:rPr lang="nb-NO" smtClean="0"/>
              <a:t>‹#›</a:t>
            </a:fld>
            <a:endParaRPr lang="nb-NO"/>
          </a:p>
        </p:txBody>
      </p:sp>
    </p:spTree>
    <p:extLst>
      <p:ext uri="{BB962C8B-B14F-4D97-AF65-F5344CB8AC3E}">
        <p14:creationId xmlns:p14="http://schemas.microsoft.com/office/powerpoint/2010/main" val="246498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17091B-9A19-4A6E-9938-A14CFE5B8286}" type="datetimeFigureOut">
              <a:rPr lang="nb-NO" smtClean="0"/>
              <a:t>27.08.2019</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553765-DC4B-4CBA-8631-D69C7B96DDBC}" type="slidenum">
              <a:rPr lang="nb-NO" smtClean="0"/>
              <a:t>‹#›</a:t>
            </a:fld>
            <a:endParaRPr lang="nb-NO"/>
          </a:p>
        </p:txBody>
      </p:sp>
    </p:spTree>
    <p:extLst>
      <p:ext uri="{BB962C8B-B14F-4D97-AF65-F5344CB8AC3E}">
        <p14:creationId xmlns:p14="http://schemas.microsoft.com/office/powerpoint/2010/main" val="3653899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1800" dirty="0">
                <a:solidFill>
                  <a:schemeClr val="dk1"/>
                </a:solidFill>
              </a:rPr>
              <a:t>Hva er bokens definisjon av en organisasjon, og hva innebærer å betrakte en organisasjon som et produksjonssystem?</a:t>
            </a:r>
            <a:endParaRPr lang="nb-NO" sz="1800" dirty="0"/>
          </a:p>
        </p:txBody>
      </p:sp>
      <p:graphicFrame>
        <p:nvGraphicFramePr>
          <p:cNvPr id="5" name="Content Placeholder 4"/>
          <p:cNvGraphicFramePr>
            <a:graphicFrameLocks noGrp="1"/>
          </p:cNvGraphicFramePr>
          <p:nvPr>
            <p:ph idx="1"/>
            <p:extLst/>
          </p:nvPr>
        </p:nvGraphicFramePr>
        <p:xfrm>
          <a:off x="2514600" y="1981200"/>
          <a:ext cx="7696200" cy="3596640"/>
        </p:xfrm>
        <a:graphic>
          <a:graphicData uri="http://schemas.openxmlformats.org/drawingml/2006/table">
            <a:tbl>
              <a:tblPr firstRow="1" bandRow="1">
                <a:tableStyleId>{ED083AE6-46FA-4A59-8FB0-9F97EB10719F}</a:tableStyleId>
              </a:tblPr>
              <a:tblGrid>
                <a:gridCol w="2573288">
                  <a:extLst>
                    <a:ext uri="{9D8B030D-6E8A-4147-A177-3AD203B41FA5}">
                      <a16:colId xmlns:a16="http://schemas.microsoft.com/office/drawing/2014/main" val="3046160011"/>
                    </a:ext>
                  </a:extLst>
                </a:gridCol>
                <a:gridCol w="5122912">
                  <a:extLst>
                    <a:ext uri="{9D8B030D-6E8A-4147-A177-3AD203B41FA5}">
                      <a16:colId xmlns:a16="http://schemas.microsoft.com/office/drawing/2014/main" val="3827618158"/>
                    </a:ext>
                  </a:extLst>
                </a:gridCol>
              </a:tblGrid>
              <a:tr h="370840">
                <a:tc>
                  <a:txBody>
                    <a:bodyPr/>
                    <a:lstStyle/>
                    <a:p>
                      <a:r>
                        <a:rPr lang="nb-NO" sz="1600" dirty="0" smtClean="0"/>
                        <a:t>Definisjon/Svar på spørsmålet</a:t>
                      </a:r>
                      <a:endParaRPr lang="nb-NO"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kern="1200" dirty="0" smtClean="0">
                          <a:effectLst/>
                        </a:rPr>
                        <a:t>«En</a:t>
                      </a:r>
                      <a:r>
                        <a:rPr lang="nb-NO" sz="1600" kern="1200" baseline="0" dirty="0" smtClean="0">
                          <a:effectLst/>
                        </a:rPr>
                        <a:t> organisasjon defineres som </a:t>
                      </a:r>
                      <a:r>
                        <a:rPr lang="nb-NO" sz="1600" kern="1200" dirty="0" smtClean="0">
                          <a:effectLst/>
                        </a:rPr>
                        <a:t>et sosialt system som er bevisst konstruert for å løse spesielle oppgaver og realisere bestemte mål.</a:t>
                      </a:r>
                      <a:r>
                        <a:rPr lang="nb-NO" sz="1600" kern="1200" baseline="0" dirty="0" smtClean="0">
                          <a:effectLst/>
                        </a:rPr>
                        <a:t> Å se en organisasjon som et produksjonssystem innebærer at alle organisasjoner må produsere et eller annet, et produkt, en tjeneste eller beslutninger»</a:t>
                      </a:r>
                      <a:r>
                        <a:rPr lang="nb-NO" sz="1600" kern="1200" dirty="0" smtClean="0">
                          <a:effectLst/>
                        </a:rPr>
                        <a:t/>
                      </a:r>
                      <a:br>
                        <a:rPr lang="nb-NO" sz="1600" kern="1200" dirty="0" smtClean="0">
                          <a:effectLst/>
                        </a:rPr>
                      </a:br>
                      <a:endParaRPr lang="nb-NO" sz="1600" dirty="0">
                        <a:solidFill>
                          <a:schemeClr val="tx1"/>
                        </a:solidFill>
                      </a:endParaRPr>
                    </a:p>
                  </a:txBody>
                  <a:tcPr/>
                </a:tc>
                <a:extLst>
                  <a:ext uri="{0D108BD9-81ED-4DB2-BD59-A6C34878D82A}">
                    <a16:rowId xmlns:a16="http://schemas.microsoft.com/office/drawing/2014/main" val="1870047470"/>
                  </a:ext>
                </a:extLst>
              </a:tr>
              <a:tr h="370840">
                <a:tc>
                  <a:txBody>
                    <a:bodyPr/>
                    <a:lstStyle/>
                    <a:p>
                      <a:r>
                        <a:rPr lang="nb-NO" sz="1600" dirty="0" smtClean="0"/>
                        <a:t>Eksempel/Praktisk anvendelse/diskusjon</a:t>
                      </a:r>
                      <a:endParaRPr lang="nb-NO" sz="1600" dirty="0"/>
                    </a:p>
                  </a:txBody>
                  <a:tcPr/>
                </a:tc>
                <a:tc>
                  <a:txBody>
                    <a:bodyPr/>
                    <a:lstStyle/>
                    <a:p>
                      <a:r>
                        <a:rPr lang="nb-NO" sz="1600" dirty="0" smtClean="0"/>
                        <a:t>Et eksempel på en organisasjon er Rikshospitalet som blant annet produserer avanserte</a:t>
                      </a:r>
                      <a:r>
                        <a:rPr lang="nb-NO" sz="1600" baseline="0" dirty="0" smtClean="0"/>
                        <a:t> operasjoner som for eksempel hjertetransplantasjoner eller kjønnsskifte operasjoner for </a:t>
                      </a:r>
                      <a:r>
                        <a:rPr lang="nb-NO" sz="1600" baseline="0" dirty="0" err="1" smtClean="0"/>
                        <a:t>transeksuelle</a:t>
                      </a:r>
                      <a:r>
                        <a:rPr lang="nb-NO" sz="1600" baseline="0" dirty="0" smtClean="0"/>
                        <a:t>. I den forstand er Rikshospitalet et sykehus som både foretar beslutninger (pasienten kan opereres her), utfører tjenester (sørger for at alle nødvendige elementer er på plass) og leverer et produkt (en operasjon)</a:t>
                      </a:r>
                      <a:endParaRPr lang="nb-NO" sz="1600" dirty="0"/>
                    </a:p>
                  </a:txBody>
                  <a:tcPr/>
                </a:tc>
                <a:extLst>
                  <a:ext uri="{0D108BD9-81ED-4DB2-BD59-A6C34878D82A}">
                    <a16:rowId xmlns:a16="http://schemas.microsoft.com/office/drawing/2014/main" val="660450119"/>
                  </a:ext>
                </a:extLst>
              </a:tr>
            </a:tbl>
          </a:graphicData>
        </a:graphic>
      </p:graphicFrame>
    </p:spTree>
    <p:extLst>
      <p:ext uri="{BB962C8B-B14F-4D97-AF65-F5344CB8AC3E}">
        <p14:creationId xmlns:p14="http://schemas.microsoft.com/office/powerpoint/2010/main" val="2274337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menes med organisasjonsatferd og hvilke er de sentrale,  fremhevet i boken?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20609645"/>
              </p:ext>
            </p:extLst>
          </p:nvPr>
        </p:nvGraphicFramePr>
        <p:xfrm>
          <a:off x="2514600" y="2364864"/>
          <a:ext cx="7696200" cy="4023360"/>
        </p:xfrm>
        <a:graphic>
          <a:graphicData uri="http://schemas.openxmlformats.org/drawingml/2006/table">
            <a:tbl>
              <a:tblPr firstRow="1" bandRow="1">
                <a:tableStyleId>{ED083AE6-46FA-4A59-8FB0-9F97EB10719F}</a:tableStyleId>
              </a:tblPr>
              <a:tblGrid>
                <a:gridCol w="2573288">
                  <a:extLst>
                    <a:ext uri="{9D8B030D-6E8A-4147-A177-3AD203B41FA5}">
                      <a16:colId xmlns:a16="http://schemas.microsoft.com/office/drawing/2014/main" val="3046160011"/>
                    </a:ext>
                  </a:extLst>
                </a:gridCol>
                <a:gridCol w="5122912">
                  <a:extLst>
                    <a:ext uri="{9D8B030D-6E8A-4147-A177-3AD203B41FA5}">
                      <a16:colId xmlns:a16="http://schemas.microsoft.com/office/drawing/2014/main" val="3827618158"/>
                    </a:ext>
                  </a:extLst>
                </a:gridCol>
              </a:tblGrid>
              <a:tr h="370840">
                <a:tc>
                  <a:txBody>
                    <a:bodyPr/>
                    <a:lstStyle/>
                    <a:p>
                      <a:r>
                        <a:rPr lang="nb-NO" dirty="0" smtClean="0"/>
                        <a:t>Definisjon/Svar på spørsmålet</a:t>
                      </a:r>
                      <a:endParaRPr lang="nb-NO"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b="1" kern="1200" dirty="0" smtClean="0">
                          <a:solidFill>
                            <a:schemeClr val="tx1"/>
                          </a:solidFill>
                          <a:effectLst/>
                          <a:latin typeface="+mn-lt"/>
                          <a:ea typeface="+mn-ea"/>
                          <a:cs typeface="+mn-cs"/>
                        </a:rPr>
                        <a:t>Organisasjonsatferd</a:t>
                      </a:r>
                      <a:r>
                        <a:rPr lang="nb-NO" sz="1800" b="1" kern="1200" baseline="0" dirty="0" smtClean="0">
                          <a:solidFill>
                            <a:schemeClr val="tx1"/>
                          </a:solidFill>
                          <a:effectLst/>
                          <a:latin typeface="+mn-lt"/>
                          <a:ea typeface="+mn-ea"/>
                          <a:cs typeface="+mn-cs"/>
                        </a:rPr>
                        <a:t> betyr at det settes </a:t>
                      </a:r>
                      <a:r>
                        <a:rPr lang="nb-NO" sz="1800" b="1" kern="1200" dirty="0" smtClean="0">
                          <a:solidFill>
                            <a:schemeClr val="tx1"/>
                          </a:solidFill>
                          <a:effectLst/>
                          <a:latin typeface="+mn-lt"/>
                          <a:ea typeface="+mn-ea"/>
                          <a:cs typeface="+mn-cs"/>
                        </a:rPr>
                        <a:t>fokus på menneskene som utfører oppgavene. Boken</a:t>
                      </a:r>
                      <a:r>
                        <a:rPr lang="nb-NO" sz="1800" b="1" kern="1200" baseline="0" dirty="0" smtClean="0">
                          <a:solidFill>
                            <a:schemeClr val="tx1"/>
                          </a:solidFill>
                          <a:effectLst/>
                          <a:latin typeface="+mn-lt"/>
                          <a:ea typeface="+mn-ea"/>
                          <a:cs typeface="+mn-cs"/>
                        </a:rPr>
                        <a:t> fremhever 4 sentrale </a:t>
                      </a:r>
                      <a:r>
                        <a:rPr lang="nb-NO" sz="1800" b="1" kern="1200" baseline="0" dirty="0" err="1" smtClean="0">
                          <a:solidFill>
                            <a:schemeClr val="tx1"/>
                          </a:solidFill>
                          <a:effectLst/>
                          <a:latin typeface="+mn-lt"/>
                          <a:ea typeface="+mn-ea"/>
                          <a:cs typeface="+mn-cs"/>
                        </a:rPr>
                        <a:t>atferdsprosesser</a:t>
                      </a:r>
                      <a:r>
                        <a:rPr lang="nb-NO" sz="1800" b="1" kern="1200" baseline="0" dirty="0" smtClean="0">
                          <a:solidFill>
                            <a:schemeClr val="tx1"/>
                          </a:solidFill>
                          <a:effectLst/>
                          <a:latin typeface="+mn-lt"/>
                          <a:ea typeface="+mn-ea"/>
                          <a:cs typeface="+mn-cs"/>
                        </a:rPr>
                        <a:t>: motivasjon og ytelse, kommunikasjon, beslutninger og læring.</a:t>
                      </a:r>
                      <a:endParaRPr lang="nb-NO" dirty="0">
                        <a:solidFill>
                          <a:schemeClr val="tx1"/>
                        </a:solidFill>
                      </a:endParaRPr>
                    </a:p>
                  </a:txBody>
                  <a:tcPr/>
                </a:tc>
                <a:extLst>
                  <a:ext uri="{0D108BD9-81ED-4DB2-BD59-A6C34878D82A}">
                    <a16:rowId xmlns:a16="http://schemas.microsoft.com/office/drawing/2014/main" val="1870047470"/>
                  </a:ext>
                </a:extLst>
              </a:tr>
              <a:tr h="370840">
                <a:tc>
                  <a:txBody>
                    <a:bodyPr/>
                    <a:lstStyle/>
                    <a:p>
                      <a:r>
                        <a:rPr lang="nb-NO" dirty="0" smtClean="0"/>
                        <a:t>Eksempel/Praktisk anvendelse/diskusjon</a:t>
                      </a:r>
                      <a:endParaRPr lang="nb-NO" dirty="0"/>
                    </a:p>
                  </a:txBody>
                  <a:tcPr/>
                </a:tc>
                <a:tc>
                  <a:txBody>
                    <a:bodyPr/>
                    <a:lstStyle/>
                    <a:p>
                      <a:r>
                        <a:rPr lang="nb-NO" dirty="0" smtClean="0"/>
                        <a:t>Organisasjoner</a:t>
                      </a:r>
                      <a:r>
                        <a:rPr lang="nb-NO" baseline="0" dirty="0" smtClean="0"/>
                        <a:t> kan ha ulik vektlegging av de 4 </a:t>
                      </a:r>
                      <a:r>
                        <a:rPr lang="nb-NO" baseline="0" dirty="0" err="1" smtClean="0"/>
                        <a:t>atferdsprosessene</a:t>
                      </a:r>
                      <a:r>
                        <a:rPr lang="nb-NO" baseline="0" dirty="0" smtClean="0"/>
                        <a:t>. Medieindustrien vil for eksempel </a:t>
                      </a:r>
                      <a:r>
                        <a:rPr lang="nb-NO" baseline="0" dirty="0" smtClean="0"/>
                        <a:t>definere </a:t>
                      </a:r>
                      <a:r>
                        <a:rPr lang="nb-NO" baseline="0" dirty="0" err="1" smtClean="0"/>
                        <a:t>atferdsprosessene</a:t>
                      </a:r>
                      <a:r>
                        <a:rPr lang="nb-NO" baseline="0" dirty="0" smtClean="0"/>
                        <a:t> annerledes enn ett fiskemottak på Finnmarkskysten. Mens medieindustrien opererer i et marked der nyheter er blitt ferskvare og der journalistikk følgelig handler om å konkurrere om de heteste nyhetene; kan jobben på fiskemottak være preget av intervaller, akkordlønn og ergo om å tømme fiskebåten raskest mulig. ..</a:t>
                      </a:r>
                      <a:r>
                        <a:rPr lang="nb-NO" baseline="0" dirty="0" err="1" smtClean="0"/>
                        <a:t>osv</a:t>
                      </a:r>
                      <a:r>
                        <a:rPr lang="nb-NO" baseline="0" dirty="0" smtClean="0"/>
                        <a:t> osv..</a:t>
                      </a:r>
                      <a:endParaRPr lang="nb-NO" dirty="0"/>
                    </a:p>
                  </a:txBody>
                  <a:tcPr/>
                </a:tc>
                <a:extLst>
                  <a:ext uri="{0D108BD9-81ED-4DB2-BD59-A6C34878D82A}">
                    <a16:rowId xmlns:a16="http://schemas.microsoft.com/office/drawing/2014/main" val="660450119"/>
                  </a:ext>
                </a:extLst>
              </a:tr>
            </a:tbl>
          </a:graphicData>
        </a:graphic>
      </p:graphicFrame>
    </p:spTree>
    <p:extLst>
      <p:ext uri="{BB962C8B-B14F-4D97-AF65-F5344CB8AC3E}">
        <p14:creationId xmlns:p14="http://schemas.microsoft.com/office/powerpoint/2010/main" val="3931289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249</Words>
  <Application>Microsoft Office PowerPoint</Application>
  <PresentationFormat>Widescreen</PresentationFormat>
  <Paragraphs>10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Hva er bokens definisjon av en organisasjon, og hva innebærer å betrakte en organisasjon som et produksjonssystem?</vt:lpstr>
      <vt:lpstr>Hva menes med organisasjonsatferd og hvilke er de sentrale,  fremhevet i boken?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 er bokens definisjon av en organisasjon, og hva innebærer å betrakte en organisasjon som et produksjonssystem?</dc:title>
  <dc:creator>Egil Øvrelid</dc:creator>
  <cp:lastModifiedBy>Egil Øvrelid</cp:lastModifiedBy>
  <cp:revision>1</cp:revision>
  <dcterms:created xsi:type="dcterms:W3CDTF">2019-08-27T06:49:17Z</dcterms:created>
  <dcterms:modified xsi:type="dcterms:W3CDTF">2019-08-27T06:49:47Z</dcterms:modified>
</cp:coreProperties>
</file>