
<file path=[Content_Types].xml><?xml version="1.0" encoding="utf-8"?>
<Types xmlns="http://schemas.openxmlformats.org/package/2006/content-types">
  <Default Extension="emf" ContentType="image/x-emf"/>
  <Default Extension="doc" ContentType="application/msword"/>
  <Default Extension="xml" ContentType="application/xml"/>
  <Default Extension="jpeg" ContentType="image/jpeg"/>
  <Default Extension="mp4" ContentType="video/unknown"/>
  <Default Extension="vml" ContentType="application/vnd.openxmlformats-officedocument.vmlDrawing"/>
  <Default Extension="wdp" ContentType="image/vnd.ms-photo"/>
  <Default Extension="wmf" ContentType="image/x-wmf"/>
  <Default Extension="bin" ContentType="application/vnd.openxmlformats-officedocument.presentationml.printerSettings"/>
  <Default Extension="gif" ContentType="image/gif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1.bin" ContentType="application/vnd.openxmlformats-officedocument.oleObject"/>
  <Override PartName="/ppt/notesSlides/notesSlide19.xml" ContentType="application/vnd.openxmlformats-officedocument.presentationml.notesSlide+xml"/>
  <Override PartName="/ppt/embeddings/oleObject2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embeddings/oleObject3.bin" ContentType="application/vnd.openxmlformats-officedocument.oleObject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embeddings/oleObject4.bin" ContentType="application/vnd.openxmlformats-officedocument.oleObject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55"/>
  </p:notesMasterIdLst>
  <p:handoutMasterIdLst>
    <p:handoutMasterId r:id="rId56"/>
  </p:handoutMasterIdLst>
  <p:sldIdLst>
    <p:sldId id="433" r:id="rId2"/>
    <p:sldId id="434" r:id="rId3"/>
    <p:sldId id="435" r:id="rId4"/>
    <p:sldId id="436" r:id="rId5"/>
    <p:sldId id="437" r:id="rId6"/>
    <p:sldId id="438" r:id="rId7"/>
    <p:sldId id="473" r:id="rId8"/>
    <p:sldId id="486" r:id="rId9"/>
    <p:sldId id="487" r:id="rId10"/>
    <p:sldId id="488" r:id="rId11"/>
    <p:sldId id="475" r:id="rId12"/>
    <p:sldId id="443" r:id="rId13"/>
    <p:sldId id="481" r:id="rId14"/>
    <p:sldId id="482" r:id="rId15"/>
    <p:sldId id="471" r:id="rId16"/>
    <p:sldId id="441" r:id="rId17"/>
    <p:sldId id="472" r:id="rId18"/>
    <p:sldId id="474" r:id="rId19"/>
    <p:sldId id="444" r:id="rId20"/>
    <p:sldId id="476" r:id="rId21"/>
    <p:sldId id="445" r:id="rId22"/>
    <p:sldId id="446" r:id="rId23"/>
    <p:sldId id="447" r:id="rId24"/>
    <p:sldId id="448" r:id="rId25"/>
    <p:sldId id="449" r:id="rId26"/>
    <p:sldId id="450" r:id="rId27"/>
    <p:sldId id="483" r:id="rId28"/>
    <p:sldId id="484" r:id="rId29"/>
    <p:sldId id="485" r:id="rId30"/>
    <p:sldId id="479" r:id="rId31"/>
    <p:sldId id="451" r:id="rId32"/>
    <p:sldId id="452" r:id="rId33"/>
    <p:sldId id="453" r:id="rId34"/>
    <p:sldId id="477" r:id="rId35"/>
    <p:sldId id="478" r:id="rId36"/>
    <p:sldId id="454" r:id="rId37"/>
    <p:sldId id="455" r:id="rId38"/>
    <p:sldId id="456" r:id="rId39"/>
    <p:sldId id="457" r:id="rId40"/>
    <p:sldId id="458" r:id="rId41"/>
    <p:sldId id="459" r:id="rId42"/>
    <p:sldId id="460" r:id="rId43"/>
    <p:sldId id="461" r:id="rId44"/>
    <p:sldId id="465" r:id="rId45"/>
    <p:sldId id="466" r:id="rId46"/>
    <p:sldId id="467" r:id="rId47"/>
    <p:sldId id="468" r:id="rId48"/>
    <p:sldId id="462" r:id="rId49"/>
    <p:sldId id="463" r:id="rId50"/>
    <p:sldId id="464" r:id="rId51"/>
    <p:sldId id="469" r:id="rId52"/>
    <p:sldId id="480" r:id="rId53"/>
    <p:sldId id="470" r:id="rId54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hiddenSlides="1" scaleToFitPaper="1"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2" autoAdjust="0"/>
    <p:restoredTop sz="83552" autoAdjust="0"/>
  </p:normalViewPr>
  <p:slideViewPr>
    <p:cSldViewPr snapToGrid="0">
      <p:cViewPr varScale="1">
        <p:scale>
          <a:sx n="97" d="100"/>
          <a:sy n="97" d="100"/>
        </p:scale>
        <p:origin x="-218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handoutMaster" Target="handoutMasters/handout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62BA7380-63ED-421B-AB83-CEFA987816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54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4FECADDB-1BE0-4B1F-B2BC-AE4EA052C6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174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ccumulator_(computing)" TargetMode="External"/><Relationship Id="rId4" Type="http://schemas.openxmlformats.org/officeDocument/2006/relationships/hyperlink" Target="http://en.wikipedia.org/wiki/Stack_frame" TargetMode="External"/><Relationship Id="rId5" Type="http://schemas.openxmlformats.org/officeDocument/2006/relationships/hyperlink" Target="http://en.wikipedia.org/wiki/String_(computer_science)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ccumulator_(computing)" TargetMode="External"/><Relationship Id="rId4" Type="http://schemas.openxmlformats.org/officeDocument/2006/relationships/hyperlink" Target="http://en.wikipedia.org/wiki/Stack_frame" TargetMode="External"/><Relationship Id="rId5" Type="http://schemas.openxmlformats.org/officeDocument/2006/relationships/hyperlink" Target="http://en.wikipedia.org/wiki/String_(computer_science)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E699B7-D5E2-4B04-8A81-12D8F0EE7CD4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30E85D-8D27-4216-B2E9-4936001A6401}" type="slidenum">
              <a:rPr lang="en-US"/>
              <a:pPr/>
              <a:t>2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4A16F-3E78-49DE-9284-FB16446C4FB6}" type="slidenum">
              <a:rPr lang="en-US"/>
              <a:pPr/>
              <a:t>3</a:t>
            </a:fld>
            <a:endParaRPr lang="en-US"/>
          </a:p>
        </p:txBody>
      </p:sp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6627BD-B9C4-4708-9DDD-A1BC5A2F4DBE}" type="slidenum">
              <a:rPr lang="en-US"/>
              <a:pPr/>
              <a:t>4</a:t>
            </a:fld>
            <a:endParaRPr lang="en-US"/>
          </a:p>
        </p:txBody>
      </p:sp>
      <p:sp>
        <p:nvSpPr>
          <p:cNvPr id="116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14F454-09B1-421D-97FA-73323E7B1EC0}" type="slidenum">
              <a:rPr lang="en-US"/>
              <a:pPr/>
              <a:t>5</a:t>
            </a:fld>
            <a:endParaRPr lang="en-US"/>
          </a:p>
        </p:txBody>
      </p:sp>
      <p:sp>
        <p:nvSpPr>
          <p:cNvPr id="11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0F9EB-567C-4E06-89D0-0F6AC91C120E}" type="slidenum">
              <a:rPr lang="en-US"/>
              <a:pPr/>
              <a:t>6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Talk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bottlenecks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0F9EB-567C-4E06-89D0-0F6AC91C120E}" type="slidenum">
              <a:rPr lang="en-US"/>
              <a:pPr/>
              <a:t>7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PCIe</a:t>
            </a:r>
            <a:r>
              <a:rPr lang="en-US" baseline="0" dirty="0" smtClean="0"/>
              <a:t> –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×1, ×4, ×8, ×16, ×32 , version1 = 2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Gb/s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 v2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= 4Gb, v3 = 8Gb, v4 = 16Gb per lane, both directions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</a:p>
          <a:p>
            <a:endParaRPr lang="en-US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QPI = 12.8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GBytes/s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each way (26.6) 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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 100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Gb/s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 each way</a:t>
            </a:r>
            <a:endParaRPr lang="en-US" sz="1200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5BFDC-C4E9-334E-BA94-A927E010491A}" type="slidenum">
              <a:rPr lang="en-US"/>
              <a:pPr/>
              <a:t>8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b-NO"/>
              <a:t>Fabric controller:</a:t>
            </a:r>
          </a:p>
          <a:p>
            <a:pPr lvl="1" eaLnBrk="1" hangingPunct="1">
              <a:buFontTx/>
              <a:buChar char="-"/>
            </a:pPr>
            <a:r>
              <a:rPr lang="nb-NO" b="1"/>
              <a:t>Multichip modules</a:t>
            </a:r>
            <a:r>
              <a:rPr lang="nb-NO"/>
              <a:t> can connect 4 ”POWER 4 chips” </a:t>
            </a:r>
            <a:r>
              <a:rPr lang="nb-NO">
                <a:sym typeface="Wingdings" charset="2"/>
              </a:rPr>
              <a:t> ”4 chip, 2-way SMP”</a:t>
            </a:r>
          </a:p>
          <a:p>
            <a:pPr lvl="1" eaLnBrk="1" hangingPunct="1">
              <a:buFontTx/>
              <a:buChar char="-"/>
            </a:pPr>
            <a:r>
              <a:rPr lang="nb-NO"/>
              <a:t>Multichip modules can again be connected up to 4 times giving a maximum of 4x4 chip, 2way SMPs </a:t>
            </a:r>
            <a:r>
              <a:rPr lang="nb-NO">
                <a:sym typeface="Wingdings" charset="2"/>
              </a:rPr>
              <a:t> 32-way SMP using the </a:t>
            </a:r>
            <a:r>
              <a:rPr lang="nb-NO" b="1">
                <a:sym typeface="Wingdings" charset="2"/>
              </a:rPr>
              <a:t>chip-chip fabric</a:t>
            </a:r>
          </a:p>
          <a:p>
            <a:pPr eaLnBrk="1" hangingPunct="1">
              <a:buFontTx/>
              <a:buChar char="-"/>
            </a:pPr>
            <a:r>
              <a:rPr lang="nb-NO">
                <a:sym typeface="Wingdings" charset="2"/>
              </a:rPr>
              <a:t>Memory access penalty of up to 10% in the multi-multichipmodule configuration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BA361-EE70-5349-85F5-AC5CEE0A861C}" type="slidenum">
              <a:rPr lang="en-US"/>
              <a:pPr/>
              <a:t>9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b-NO"/>
              <a:t>Fabric controller:</a:t>
            </a:r>
          </a:p>
          <a:p>
            <a:pPr lvl="1" eaLnBrk="1" hangingPunct="1">
              <a:buFontTx/>
              <a:buChar char="-"/>
            </a:pPr>
            <a:r>
              <a:rPr lang="nb-NO" b="1"/>
              <a:t>Multichip modules</a:t>
            </a:r>
            <a:r>
              <a:rPr lang="nb-NO"/>
              <a:t> can connect 4 ”POWER 4 chips” </a:t>
            </a:r>
            <a:r>
              <a:rPr lang="nb-NO">
                <a:sym typeface="Wingdings" charset="2"/>
              </a:rPr>
              <a:t> ”4 chip, 2-way SMP”</a:t>
            </a:r>
          </a:p>
          <a:p>
            <a:pPr lvl="1" eaLnBrk="1" hangingPunct="1">
              <a:buFontTx/>
              <a:buChar char="-"/>
            </a:pPr>
            <a:r>
              <a:rPr lang="nb-NO"/>
              <a:t>Multichip modules can again be connected up to 4 times giving a maximum of 4x4 chip, 2way SMPs </a:t>
            </a:r>
            <a:r>
              <a:rPr lang="nb-NO">
                <a:sym typeface="Wingdings" charset="2"/>
              </a:rPr>
              <a:t> 32-way SMP using the </a:t>
            </a:r>
            <a:r>
              <a:rPr lang="nb-NO" b="1">
                <a:sym typeface="Wingdings" charset="2"/>
              </a:rPr>
              <a:t>chip-chip fabric</a:t>
            </a:r>
          </a:p>
          <a:p>
            <a:pPr eaLnBrk="1" hangingPunct="1">
              <a:buFontTx/>
              <a:buChar char="-"/>
            </a:pPr>
            <a:r>
              <a:rPr lang="nb-NO">
                <a:sym typeface="Wingdings" charset="2"/>
              </a:rPr>
              <a:t>Memory access penalty of up to 10% in the multi-multichipmodule configuration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E53655-CB71-F84E-A4E3-C1B8BE6A9415}" type="slidenum">
              <a:rPr lang="en-US"/>
              <a:pPr/>
              <a:t>10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b-NO"/>
              <a:t>Fabric controller:</a:t>
            </a:r>
          </a:p>
          <a:p>
            <a:pPr lvl="1" eaLnBrk="1" hangingPunct="1">
              <a:buFontTx/>
              <a:buChar char="-"/>
            </a:pPr>
            <a:r>
              <a:rPr lang="nb-NO" b="1"/>
              <a:t>Multichip modules</a:t>
            </a:r>
            <a:r>
              <a:rPr lang="nb-NO"/>
              <a:t> can connect 4 ”POWER 4 chips” </a:t>
            </a:r>
            <a:r>
              <a:rPr lang="nb-NO">
                <a:sym typeface="Wingdings" charset="2"/>
              </a:rPr>
              <a:t> ”4 chip, 2-way SMP”</a:t>
            </a:r>
          </a:p>
          <a:p>
            <a:pPr lvl="1" eaLnBrk="1" hangingPunct="1">
              <a:buFontTx/>
              <a:buChar char="-"/>
            </a:pPr>
            <a:r>
              <a:rPr lang="nb-NO"/>
              <a:t>Multichip modules can again be connected up to 4 times giving a maximum of 4x4 chip, 2way SMPs </a:t>
            </a:r>
            <a:r>
              <a:rPr lang="nb-NO">
                <a:sym typeface="Wingdings" charset="2"/>
              </a:rPr>
              <a:t> 32-way SMP using the </a:t>
            </a:r>
            <a:r>
              <a:rPr lang="nb-NO" b="1">
                <a:sym typeface="Wingdings" charset="2"/>
              </a:rPr>
              <a:t>chip-chip fabric</a:t>
            </a:r>
          </a:p>
          <a:p>
            <a:pPr eaLnBrk="1" hangingPunct="1">
              <a:buFontTx/>
              <a:buChar char="-"/>
            </a:pPr>
            <a:r>
              <a:rPr lang="nb-NO">
                <a:sym typeface="Wingdings" charset="2"/>
              </a:rPr>
              <a:t>Memory access penalty of up to 10% in the multi-multichipmodule configuration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4FDBD-6648-4D8F-AA77-57863D89C115}" type="slidenum">
              <a:rPr lang="en-US"/>
              <a:pPr/>
              <a:t>12</a:t>
            </a:fld>
            <a:endParaRPr lang="en-US"/>
          </a:p>
        </p:txBody>
      </p:sp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234D0-F287-4298-854D-28B9978A854E}" type="slidenum">
              <a:rPr lang="en-US"/>
              <a:pPr/>
              <a:t>13</a:t>
            </a:fld>
            <a:endParaRPr lang="en-US"/>
          </a:p>
        </p:txBody>
      </p:sp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700" b="1" dirty="0" smtClean="0"/>
              <a:t>General </a:t>
            </a:r>
            <a:r>
              <a:rPr lang="en-US" sz="700" b="1" dirty="0"/>
              <a:t>data registers</a:t>
            </a:r>
          </a:p>
          <a:p>
            <a:r>
              <a:rPr lang="en-US" sz="700" dirty="0"/>
              <a:t>All of the four following registers may be used as general purpose registers. However each has some specialized purpose as well. Each of these registers also have 16-bit or 8-bit subset names.</a:t>
            </a:r>
          </a:p>
          <a:p>
            <a:r>
              <a:rPr lang="en-US" sz="700" dirty="0"/>
              <a:t>EAX (At 000) Dedicated </a:t>
            </a:r>
            <a:r>
              <a:rPr lang="en-US" sz="700" dirty="0">
                <a:hlinkClick r:id="rId3" tooltip="Accumulator (computing)"/>
              </a:rPr>
              <a:t>accumulator</a:t>
            </a:r>
            <a:r>
              <a:rPr lang="en-US" sz="700" dirty="0"/>
              <a:t> which is used for all major calculations. </a:t>
            </a:r>
          </a:p>
          <a:p>
            <a:r>
              <a:rPr lang="en-US" sz="700" dirty="0"/>
              <a:t>ECX (At 001) The universal loop counter which has a special interpretation for loops. </a:t>
            </a:r>
          </a:p>
          <a:p>
            <a:r>
              <a:rPr lang="en-US" sz="700" dirty="0"/>
              <a:t>EDX (At 010) The data register, which is an extension to the accumulator, stores data relevant to the operation applied to the accumulator. </a:t>
            </a:r>
          </a:p>
          <a:p>
            <a:r>
              <a:rPr lang="en-US" sz="700" dirty="0"/>
              <a:t>EBX (At 011) Currently used for free storage but was originally used as a pointer in 16-bit mode </a:t>
            </a:r>
          </a:p>
          <a:p>
            <a:endParaRPr lang="en-US" sz="700" b="1" dirty="0"/>
          </a:p>
          <a:p>
            <a:r>
              <a:rPr lang="en-US" sz="700" b="1" dirty="0"/>
              <a:t>General address registers</a:t>
            </a:r>
          </a:p>
          <a:p>
            <a:r>
              <a:rPr lang="en-US" sz="700" dirty="0"/>
              <a:t>Used only for address pointing. They have 16-bit subset names, but no 8-bit subsets.</a:t>
            </a:r>
          </a:p>
          <a:p>
            <a:r>
              <a:rPr lang="en-US" sz="700" dirty="0"/>
              <a:t>ESP (At 100) Stack pointer. Is used to hold the top address of the stack. </a:t>
            </a:r>
          </a:p>
          <a:p>
            <a:r>
              <a:rPr lang="en-US" sz="700" dirty="0"/>
              <a:t>EBP (At 101) Base pointer. Is used to hold the address of the current </a:t>
            </a:r>
            <a:r>
              <a:rPr lang="en-US" sz="700" dirty="0">
                <a:hlinkClick r:id="rId4" tooltip="Stack frame"/>
              </a:rPr>
              <a:t>stack frame</a:t>
            </a:r>
            <a:r>
              <a:rPr lang="en-US" sz="700" dirty="0"/>
              <a:t>. It is also sometimes used as free storage. </a:t>
            </a:r>
          </a:p>
          <a:p>
            <a:r>
              <a:rPr lang="en-US" sz="700" dirty="0"/>
              <a:t>ESI (At 110) Source index. Commonly used for </a:t>
            </a:r>
            <a:r>
              <a:rPr lang="en-US" sz="700" dirty="0">
                <a:hlinkClick r:id="rId5" tooltip="String (computer science)"/>
              </a:rPr>
              <a:t>string</a:t>
            </a:r>
            <a:r>
              <a:rPr lang="en-US" sz="700" dirty="0"/>
              <a:t> operations. It has a one-byte </a:t>
            </a:r>
            <a:r>
              <a:rPr lang="en-US" sz="700" dirty="0" err="1"/>
              <a:t>opcode</a:t>
            </a:r>
            <a:r>
              <a:rPr lang="en-US" sz="700" dirty="0"/>
              <a:t> for loading data from memory to the accumulator. </a:t>
            </a:r>
          </a:p>
          <a:p>
            <a:r>
              <a:rPr lang="en-US" sz="700" dirty="0"/>
              <a:t>EDI (At 111) Destination index. Commonly used for string operations. Has a one-byte STOS instruction to write data out of the accumulator. </a:t>
            </a:r>
            <a:endParaRPr lang="en-US" sz="700" dirty="0" smtClean="0"/>
          </a:p>
          <a:p>
            <a:endParaRPr lang="en-US" sz="700" dirty="0" smtClean="0"/>
          </a:p>
          <a:p>
            <a:r>
              <a:rPr lang="en-US" sz="700" dirty="0" smtClean="0"/>
              <a:t>EIP </a:t>
            </a:r>
            <a:r>
              <a:rPr lang="en-US" sz="700" dirty="0"/>
              <a:t>Instruction pointer. Holds the current instruction address</a:t>
            </a:r>
            <a:endParaRPr lang="en-US" sz="700" dirty="0" smtClean="0"/>
          </a:p>
          <a:p>
            <a:endParaRPr lang="en-US" sz="700" dirty="0" smtClean="0"/>
          </a:p>
          <a:p>
            <a:r>
              <a:rPr lang="en-US" sz="700" b="1" dirty="0" smtClean="0"/>
              <a:t>STACK-FRAME BASE POINTER</a:t>
            </a:r>
          </a:p>
          <a:p>
            <a:r>
              <a:rPr lang="en-US" sz="700" dirty="0" smtClean="0"/>
              <a:t>The stack is typically divided into frames. Each stack frame can then contain local variables,</a:t>
            </a:r>
          </a:p>
          <a:p>
            <a:r>
              <a:rPr lang="en-US" sz="700" dirty="0" smtClean="0"/>
              <a:t>parameters to be passed to another procedure, and procedure linking information. The </a:t>
            </a:r>
            <a:r>
              <a:rPr lang="en-US" sz="700" dirty="0" err="1" smtClean="0"/>
              <a:t>stackframe</a:t>
            </a:r>
            <a:endParaRPr lang="en-US" sz="700" dirty="0" smtClean="0"/>
          </a:p>
          <a:p>
            <a:r>
              <a:rPr lang="en-US" sz="700" dirty="0" smtClean="0"/>
              <a:t>base pointer (contained in the EBP register) identifies a fixed reference point within the</a:t>
            </a:r>
          </a:p>
          <a:p>
            <a:r>
              <a:rPr lang="en-US" sz="700" dirty="0" smtClean="0"/>
              <a:t>stack frame for the called procedure. To use the stack-frame base pointer, the called procedure</a:t>
            </a:r>
          </a:p>
          <a:p>
            <a:r>
              <a:rPr lang="en-US" sz="700" dirty="0" smtClean="0"/>
              <a:t>typically copies the contents of the ESP register into the EBP register prior to pushing any local</a:t>
            </a:r>
          </a:p>
          <a:p>
            <a:r>
              <a:rPr lang="en-US" sz="700" dirty="0" smtClean="0"/>
              <a:t>variables on the stack. The stack-frame base pointer then permits easy access to data structures</a:t>
            </a:r>
          </a:p>
          <a:p>
            <a:r>
              <a:rPr lang="en-US" sz="700" dirty="0" smtClean="0"/>
              <a:t>passed on the stack, to the return instruction pointer, and to local variables added to the stack by</a:t>
            </a:r>
          </a:p>
          <a:p>
            <a:r>
              <a:rPr lang="en-US" sz="700" dirty="0" smtClean="0"/>
              <a:t>the called procedure.</a:t>
            </a:r>
          </a:p>
          <a:p>
            <a:endParaRPr lang="en-US" sz="7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234D0-F287-4298-854D-28B9978A854E}" type="slidenum">
              <a:rPr lang="en-US"/>
              <a:pPr/>
              <a:t>14</a:t>
            </a:fld>
            <a:endParaRPr lang="en-US"/>
          </a:p>
        </p:txBody>
      </p:sp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700" b="1" dirty="0" smtClean="0"/>
              <a:t>General </a:t>
            </a:r>
            <a:r>
              <a:rPr lang="en-US" sz="700" b="1" dirty="0"/>
              <a:t>data registers</a:t>
            </a:r>
          </a:p>
          <a:p>
            <a:r>
              <a:rPr lang="en-US" sz="700" dirty="0"/>
              <a:t>All of the four following registers may be used as general purpose registers. However each has some specialized purpose as well. Each of these registers also have 16-bit or 8-bit subset names.</a:t>
            </a:r>
          </a:p>
          <a:p>
            <a:r>
              <a:rPr lang="en-US" sz="700" dirty="0"/>
              <a:t>EAX (At 000) Dedicated </a:t>
            </a:r>
            <a:r>
              <a:rPr lang="en-US" sz="700" dirty="0">
                <a:hlinkClick r:id="rId3" tooltip="Accumulator (computing)"/>
              </a:rPr>
              <a:t>accumulator</a:t>
            </a:r>
            <a:r>
              <a:rPr lang="en-US" sz="700" dirty="0"/>
              <a:t> which is used for all major calculations. </a:t>
            </a:r>
          </a:p>
          <a:p>
            <a:r>
              <a:rPr lang="en-US" sz="700" dirty="0"/>
              <a:t>ECX (At 001) The universal loop counter which has a special interpretation for loops. </a:t>
            </a:r>
          </a:p>
          <a:p>
            <a:r>
              <a:rPr lang="en-US" sz="700" dirty="0"/>
              <a:t>EDX (At 010) The data register, which is an extension to the accumulator, stores data relevant to the operation applied to the accumulator. </a:t>
            </a:r>
          </a:p>
          <a:p>
            <a:r>
              <a:rPr lang="en-US" sz="700" dirty="0"/>
              <a:t>EBX (At 011) Currently used for free storage but was originally used as a pointer in 16-bit mode </a:t>
            </a:r>
          </a:p>
          <a:p>
            <a:endParaRPr lang="en-US" sz="700" b="1" dirty="0"/>
          </a:p>
          <a:p>
            <a:r>
              <a:rPr lang="en-US" sz="700" b="1" dirty="0"/>
              <a:t>General address registers</a:t>
            </a:r>
          </a:p>
          <a:p>
            <a:r>
              <a:rPr lang="en-US" sz="700" dirty="0"/>
              <a:t>Used only for address pointing. They have 16-bit subset names, but no 8-bit subsets.</a:t>
            </a:r>
          </a:p>
          <a:p>
            <a:r>
              <a:rPr lang="en-US" sz="700" dirty="0"/>
              <a:t>ESP (At 100) Stack pointer. Is used to hold the top address of the stack. </a:t>
            </a:r>
          </a:p>
          <a:p>
            <a:r>
              <a:rPr lang="en-US" sz="700" dirty="0"/>
              <a:t>EBP (At 101) Base pointer. Is used to hold the address of the current </a:t>
            </a:r>
            <a:r>
              <a:rPr lang="en-US" sz="700" dirty="0">
                <a:hlinkClick r:id="rId4" tooltip="Stack frame"/>
              </a:rPr>
              <a:t>stack frame</a:t>
            </a:r>
            <a:r>
              <a:rPr lang="en-US" sz="700" dirty="0"/>
              <a:t>. It is also sometimes used as free storage. </a:t>
            </a:r>
          </a:p>
          <a:p>
            <a:r>
              <a:rPr lang="en-US" sz="700" dirty="0"/>
              <a:t>ESI (At 110) Source index. Commonly used for </a:t>
            </a:r>
            <a:r>
              <a:rPr lang="en-US" sz="700" dirty="0">
                <a:hlinkClick r:id="rId5" tooltip="String (computer science)"/>
              </a:rPr>
              <a:t>string</a:t>
            </a:r>
            <a:r>
              <a:rPr lang="en-US" sz="700" dirty="0"/>
              <a:t> operations. It has a one-byte </a:t>
            </a:r>
            <a:r>
              <a:rPr lang="en-US" sz="700" dirty="0" err="1"/>
              <a:t>opcode</a:t>
            </a:r>
            <a:r>
              <a:rPr lang="en-US" sz="700" dirty="0"/>
              <a:t> for loading data from memory to the accumulator. </a:t>
            </a:r>
          </a:p>
          <a:p>
            <a:r>
              <a:rPr lang="en-US" sz="700" dirty="0"/>
              <a:t>EDI (At 111) Destination index. Commonly used for string operations. Has a one-byte STOS instruction to write data out of the accumulator. </a:t>
            </a:r>
            <a:endParaRPr lang="en-US" sz="700" dirty="0" smtClean="0"/>
          </a:p>
          <a:p>
            <a:endParaRPr lang="en-US" sz="700" dirty="0" smtClean="0"/>
          </a:p>
          <a:p>
            <a:r>
              <a:rPr lang="en-US" sz="700" dirty="0" smtClean="0"/>
              <a:t>EIP </a:t>
            </a:r>
            <a:r>
              <a:rPr lang="en-US" sz="700" dirty="0"/>
              <a:t>Instruction pointer. Holds the current instruction address</a:t>
            </a:r>
            <a:endParaRPr lang="en-US" sz="700" dirty="0" smtClean="0"/>
          </a:p>
          <a:p>
            <a:endParaRPr lang="en-US" sz="700" dirty="0" smtClean="0"/>
          </a:p>
          <a:p>
            <a:r>
              <a:rPr lang="en-US" sz="700" b="1" dirty="0" smtClean="0"/>
              <a:t>STACK-FRAME BASE POINTER</a:t>
            </a:r>
          </a:p>
          <a:p>
            <a:r>
              <a:rPr lang="en-US" sz="700" dirty="0" smtClean="0"/>
              <a:t>The stack is typically divided into frames. Each stack frame can then contain local variables,</a:t>
            </a:r>
          </a:p>
          <a:p>
            <a:r>
              <a:rPr lang="en-US" sz="700" dirty="0" smtClean="0"/>
              <a:t>parameters to be passed to another procedure, and procedure linking information. The </a:t>
            </a:r>
            <a:r>
              <a:rPr lang="en-US" sz="700" dirty="0" err="1" smtClean="0"/>
              <a:t>stackframe</a:t>
            </a:r>
            <a:endParaRPr lang="en-US" sz="700" dirty="0" smtClean="0"/>
          </a:p>
          <a:p>
            <a:r>
              <a:rPr lang="en-US" sz="700" dirty="0" smtClean="0"/>
              <a:t>base pointer (contained in the EBP register) identifies a fixed reference point within the</a:t>
            </a:r>
          </a:p>
          <a:p>
            <a:r>
              <a:rPr lang="en-US" sz="700" dirty="0" smtClean="0"/>
              <a:t>stack frame for the called procedure. To use the stack-frame base pointer, the called procedure</a:t>
            </a:r>
          </a:p>
          <a:p>
            <a:r>
              <a:rPr lang="en-US" sz="700" dirty="0" smtClean="0"/>
              <a:t>typically copies the contents of the ESP register into the EBP register prior to pushing any local</a:t>
            </a:r>
          </a:p>
          <a:p>
            <a:r>
              <a:rPr lang="en-US" sz="700" dirty="0" smtClean="0"/>
              <a:t>variables on the stack. The stack-frame base pointer then permits easy access to data structures</a:t>
            </a:r>
          </a:p>
          <a:p>
            <a:r>
              <a:rPr lang="en-US" sz="700" dirty="0" smtClean="0"/>
              <a:t>passed on the stack, to the return instruction pointer, and to local variables added to the stack by</a:t>
            </a:r>
          </a:p>
          <a:p>
            <a:r>
              <a:rPr lang="en-US" sz="700" dirty="0" smtClean="0"/>
              <a:t>the called procedure.</a:t>
            </a:r>
          </a:p>
          <a:p>
            <a:endParaRPr lang="en-US" sz="7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432BB5-EBBC-488A-905B-15654A49EFE4}" type="slidenum">
              <a:rPr lang="en-US"/>
              <a:pPr/>
              <a:t>15</a:t>
            </a:fld>
            <a:endParaRPr lang="en-US"/>
          </a:p>
        </p:txBody>
      </p:sp>
      <p:sp>
        <p:nvSpPr>
          <p:cNvPr id="123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A003A6-3F23-4D51-BA13-873351D6A157}" type="slidenum">
              <a:rPr lang="en-US"/>
              <a:pPr/>
              <a:t>16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43C69-0D5E-4AAF-A7F0-66D699A42526}" type="slidenum">
              <a:rPr lang="en-US"/>
              <a:pPr/>
              <a:t>17</a:t>
            </a:fld>
            <a:endParaRPr lang="en-US"/>
          </a:p>
        </p:txBody>
      </p:sp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43C69-0D5E-4AAF-A7F0-66D699A42526}" type="slidenum">
              <a:rPr lang="en-US"/>
              <a:pPr/>
              <a:t>18</a:t>
            </a:fld>
            <a:endParaRPr lang="en-US"/>
          </a:p>
        </p:txBody>
      </p:sp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B11BD-CBD6-448F-9A32-21A008A72CC2}" type="slidenum">
              <a:rPr lang="en-US"/>
              <a:pPr/>
              <a:t>19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Bedre utnyttelse av maskinen ved at </a:t>
            </a:r>
          </a:p>
          <a:p>
            <a:pPr lvl="1"/>
            <a:r>
              <a:rPr lang="nb-NO"/>
              <a:t>Man kjører flere programmer samtidig</a:t>
            </a:r>
          </a:p>
          <a:p>
            <a:pPr lvl="2"/>
            <a:r>
              <a:rPr lang="nb-NO"/>
              <a:t>Skriver i en teksteditor samtidig som </a:t>
            </a:r>
          </a:p>
          <a:p>
            <a:pPr lvl="2"/>
            <a:r>
              <a:rPr lang="nb-NO"/>
              <a:t>mailsystemet sjekker om det er mail til deg, og</a:t>
            </a:r>
          </a:p>
          <a:p>
            <a:pPr lvl="2"/>
            <a:r>
              <a:rPr lang="nb-NO"/>
              <a:t>Klokken på skjermen oppdateres hvert sekund</a:t>
            </a:r>
          </a:p>
          <a:p>
            <a:pPr lvl="2"/>
            <a:r>
              <a:rPr lang="nb-NO"/>
              <a:t>...</a:t>
            </a:r>
          </a:p>
          <a:p>
            <a:pPr lvl="1"/>
            <a:r>
              <a:rPr lang="nb-NO"/>
              <a:t>Flere brukere på samme maskin</a:t>
            </a:r>
          </a:p>
          <a:p>
            <a:pPr lvl="2"/>
            <a:r>
              <a:rPr lang="nb-NO"/>
              <a:t>Flere kan være logget inn på ”mjollnir” samtidig</a:t>
            </a:r>
          </a:p>
          <a:p>
            <a:pPr lvl="2"/>
            <a:r>
              <a:rPr lang="nb-NO"/>
              <a:t>Hver av disse kan kjøre flere programmer</a:t>
            </a:r>
          </a:p>
          <a:p>
            <a:pPr lvl="1"/>
            <a:r>
              <a:rPr lang="nb-NO"/>
              <a:t>Flere prosesser på samme maskin</a:t>
            </a:r>
          </a:p>
          <a:p>
            <a:pPr lvl="2"/>
            <a:r>
              <a:rPr lang="nb-NO"/>
              <a:t>En som trenger mye diskIO (Web-server), og</a:t>
            </a:r>
          </a:p>
          <a:p>
            <a:pPr lvl="2"/>
            <a:r>
              <a:rPr lang="nb-NO"/>
              <a:t>en som trenger mye CPU-kapasitet (f.eks. vitenskapelige beregninger)</a:t>
            </a:r>
          </a:p>
          <a:p>
            <a:r>
              <a:rPr lang="nb-NO"/>
              <a:t>De forskjellige former for samtidighet gir tilleggsproblemer</a:t>
            </a:r>
          </a:p>
          <a:p>
            <a:pPr lvl="1"/>
            <a:r>
              <a:rPr lang="nb-NO"/>
              <a:t>Hvordan kjøre flere programmer ”samtidig” på </a:t>
            </a:r>
            <a:r>
              <a:rPr lang="nb-NO" i="1"/>
              <a:t>en</a:t>
            </a:r>
            <a:r>
              <a:rPr lang="nb-NO"/>
              <a:t> CPU?</a:t>
            </a:r>
          </a:p>
          <a:p>
            <a:pPr lvl="1"/>
            <a:r>
              <a:rPr lang="nb-NO"/>
              <a:t>Hvordan sørge for at de forskjellige programmene ikke går i bena på hverandre (overskriver hverandres data f.eks.)</a:t>
            </a:r>
          </a:p>
          <a:p>
            <a:pPr lvl="1"/>
            <a:r>
              <a:rPr lang="nb-NO"/>
              <a:t>Hvordan kontrollere de forskjellige programmenes tilgang til skjerm, disk, skriver, nettverk?</a:t>
            </a:r>
          </a:p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B11BD-CBD6-448F-9A32-21A008A72CC2}" type="slidenum">
              <a:rPr lang="en-US"/>
              <a:pPr/>
              <a:t>20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1DE01-9BD0-444B-BD85-B707C8501D43}" type="slidenum">
              <a:rPr lang="en-US"/>
              <a:pPr/>
              <a:t>21</a:t>
            </a:fld>
            <a:endParaRPr lang="en-US"/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1BCBF-C107-4EC8-AC3E-B3CAF8DBD993}" type="slidenum">
              <a:rPr lang="en-US"/>
              <a:pPr/>
              <a:t>22</a:t>
            </a:fld>
            <a:endParaRPr lang="en-US"/>
          </a:p>
        </p:txBody>
      </p:sp>
      <p:sp>
        <p:nvSpPr>
          <p:cNvPr id="118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DEFCB-99FC-456E-B2A5-D7DFE6914183}" type="slidenum">
              <a:rPr lang="en-US"/>
              <a:pPr/>
              <a:t>24</a:t>
            </a:fld>
            <a:endParaRPr lang="en-US"/>
          </a:p>
        </p:txBody>
      </p:sp>
      <p:sp>
        <p:nvSpPr>
          <p:cNvPr id="119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ADD817-D22E-49AF-B168-F8814BBC0BAA}" type="slidenum">
              <a:rPr lang="en-US"/>
              <a:pPr/>
              <a:t>25</a:t>
            </a:fld>
            <a:endParaRPr lang="en-US"/>
          </a:p>
        </p:txBody>
      </p:sp>
      <p:sp>
        <p:nvSpPr>
          <p:cNvPr id="119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86F7E-975C-4658-8EA8-5BE57F77CC47}" type="slidenum">
              <a:rPr lang="en-US"/>
              <a:pPr/>
              <a:t>26</a:t>
            </a:fld>
            <a:endParaRPr lang="en-US"/>
          </a:p>
        </p:txBody>
      </p:sp>
      <p:sp>
        <p:nvSpPr>
          <p:cNvPr id="119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Example</a:t>
            </a:r>
            <a:r>
              <a:rPr lang="nb-NO" dirty="0" smtClean="0"/>
              <a:t>:</a:t>
            </a:r>
            <a:r>
              <a:rPr lang="nb-NO" baseline="0" dirty="0" smtClean="0"/>
              <a:t> </a:t>
            </a:r>
            <a:br>
              <a:rPr lang="nb-NO" baseline="0" dirty="0" smtClean="0"/>
            </a:br>
            <a:r>
              <a:rPr lang="nb-NO" baseline="0" dirty="0" smtClean="0"/>
              <a:t>same </a:t>
            </a:r>
            <a:r>
              <a:rPr lang="nb-NO" baseline="0" dirty="0" err="1" smtClean="0"/>
              <a:t>result</a:t>
            </a:r>
            <a:r>
              <a:rPr lang="nb-NO" baseline="0" dirty="0" smtClean="0"/>
              <a:t> – YES</a:t>
            </a:r>
          </a:p>
          <a:p>
            <a:r>
              <a:rPr lang="nb-NO" baseline="0" dirty="0" smtClean="0"/>
              <a:t>same </a:t>
            </a:r>
            <a:r>
              <a:rPr lang="nb-NO" baseline="0" dirty="0" err="1" smtClean="0"/>
              <a:t>number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of</a:t>
            </a:r>
            <a:r>
              <a:rPr lang="nb-NO" baseline="0" dirty="0" smtClean="0"/>
              <a:t> loops – YES</a:t>
            </a:r>
          </a:p>
          <a:p>
            <a:r>
              <a:rPr lang="nb-NO" baseline="0" dirty="0" smtClean="0"/>
              <a:t>same speed – NO, </a:t>
            </a:r>
            <a:r>
              <a:rPr lang="nb-NO" baseline="0" dirty="0" err="1" smtClean="0"/>
              <a:t>memory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operations</a:t>
            </a:r>
            <a:endParaRPr lang="nb-NO" baseline="0" dirty="0" smtClean="0"/>
          </a:p>
          <a:p>
            <a:endParaRPr lang="nb-NO" baseline="0" dirty="0" smtClean="0"/>
          </a:p>
          <a:p>
            <a:r>
              <a:rPr lang="nb-NO" baseline="0" dirty="0" err="1" smtClean="0"/>
              <a:t>Yes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program </a:t>
            </a:r>
            <a:r>
              <a:rPr lang="nb-NO" baseline="0" dirty="0" err="1" smtClean="0"/>
              <a:t>will</a:t>
            </a:r>
            <a:r>
              <a:rPr lang="nb-NO" baseline="0" dirty="0" smtClean="0"/>
              <a:t> </a:t>
            </a:r>
            <a:r>
              <a:rPr lang="nb-NO" baseline="0" dirty="0" err="1" smtClean="0"/>
              <a:t>segfault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array</a:t>
            </a:r>
            <a:r>
              <a:rPr lang="nb-NO" baseline="0" dirty="0" smtClean="0"/>
              <a:t> is </a:t>
            </a:r>
            <a:r>
              <a:rPr lang="nb-NO" baseline="0" dirty="0" err="1" smtClean="0"/>
              <a:t>larger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than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max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array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size</a:t>
            </a:r>
            <a:r>
              <a:rPr lang="nb-NO" baseline="0" dirty="0" smtClean="0"/>
              <a:t> in C… ()</a:t>
            </a:r>
            <a:endParaRPr lang="nb-NO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86F7E-975C-4658-8EA8-5BE57F77CC47}" type="slidenum">
              <a:rPr lang="en-US"/>
              <a:pPr/>
              <a:t>30</a:t>
            </a:fld>
            <a:endParaRPr lang="en-US"/>
          </a:p>
        </p:txBody>
      </p:sp>
      <p:sp>
        <p:nvSpPr>
          <p:cNvPr id="119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50252-2CFF-4E25-ABC8-8C1B82DB8F61}" type="slidenum">
              <a:rPr lang="en-US"/>
              <a:pPr/>
              <a:t>31</a:t>
            </a:fld>
            <a:endParaRPr lang="en-US"/>
          </a:p>
        </p:txBody>
      </p:sp>
      <p:sp>
        <p:nvSpPr>
          <p:cNvPr id="119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Visible /</a:t>
            </a:r>
            <a:r>
              <a:rPr lang="nb-NO" baseline="0" dirty="0" smtClean="0"/>
              <a:t> transparent </a:t>
            </a:r>
            <a:r>
              <a:rPr lang="nb-NO" baseline="0" dirty="0" err="1" smtClean="0"/>
              <a:t>depend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level</a:t>
            </a:r>
            <a:r>
              <a:rPr lang="nb-NO" baseline="0" dirty="0" smtClean="0"/>
              <a:t>…</a:t>
            </a:r>
            <a:endParaRPr lang="nb-NO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B6831-CA61-48F8-BB3E-AF9AA86F5FA1}" type="slidenum">
              <a:rPr lang="en-US"/>
              <a:pPr/>
              <a:t>32</a:t>
            </a:fld>
            <a:endParaRPr lang="en-US"/>
          </a:p>
        </p:txBody>
      </p:sp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https://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www.linuxcounter.net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/statistics/kernel: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2003 - Linux 2.6.0 had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4.700.000lines of code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2015 – Linux 4 has 15.500.000 lines of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000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ED93E-9EA8-47F2-8E8B-35CF337E41DF}" type="slidenum">
              <a:rPr lang="en-US"/>
              <a:pPr/>
              <a:t>37</a:t>
            </a:fld>
            <a:endParaRPr lang="en-US"/>
          </a:p>
        </p:txBody>
      </p:sp>
      <p:sp>
        <p:nvSpPr>
          <p:cNvPr id="120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67937-FC28-4B63-B5EC-3E017393203F}" type="slidenum">
              <a:rPr lang="en-US"/>
              <a:pPr/>
              <a:t>38</a:t>
            </a:fld>
            <a:endParaRPr lang="en-US"/>
          </a:p>
        </p:txBody>
      </p:sp>
      <p:sp>
        <p:nvSpPr>
          <p:cNvPr id="120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B5A51C-43D8-4E35-B4EA-509E408604C7}" type="slidenum">
              <a:rPr lang="en-US"/>
              <a:pPr/>
              <a:t>39</a:t>
            </a:fld>
            <a:endParaRPr lang="en-US"/>
          </a:p>
        </p:txBody>
      </p:sp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D1A25-2B54-4D45-B7F1-7FD552D739B8}" type="slidenum">
              <a:rPr lang="en-US"/>
              <a:pPr/>
              <a:t>40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57574-07CC-4CA3-A4E2-6A56DA612073}" type="slidenum">
              <a:rPr lang="en-US"/>
              <a:pPr/>
              <a:t>41</a:t>
            </a:fld>
            <a:endParaRPr lang="en-US"/>
          </a:p>
        </p:txBody>
      </p:sp>
      <p:sp>
        <p:nvSpPr>
          <p:cNvPr id="121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AB96D9-BE70-4F43-A88F-94A8DFDE2902}" type="slidenum">
              <a:rPr lang="en-US"/>
              <a:pPr/>
              <a:t>42</a:t>
            </a:fld>
            <a:endParaRPr lang="en-US"/>
          </a:p>
        </p:txBody>
      </p:sp>
      <p:sp>
        <p:nvSpPr>
          <p:cNvPr id="121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According</a:t>
            </a:r>
            <a:r>
              <a:rPr lang="nb-NO" dirty="0" smtClean="0"/>
              <a:t> to Wikipedia:</a:t>
            </a:r>
            <a:r>
              <a:rPr lang="nb-NO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Windows 7 has </a:t>
            </a:r>
            <a:r>
              <a:rPr lang="nb-NO" dirty="0" err="1" smtClean="0"/>
              <a:t>close</a:t>
            </a:r>
            <a:r>
              <a:rPr lang="nb-NO" dirty="0" smtClean="0"/>
              <a:t> to 700</a:t>
            </a:r>
          </a:p>
          <a:p>
            <a:pPr marL="171450" indent="-171450">
              <a:buFontTx/>
              <a:buChar char="-"/>
            </a:pPr>
            <a:r>
              <a:rPr lang="nb-NO" dirty="0" err="1" smtClean="0"/>
              <a:t>NetBsd</a:t>
            </a:r>
            <a:r>
              <a:rPr lang="nb-NO" baseline="0" dirty="0" smtClean="0"/>
              <a:t> 500-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OpenBSD 300+</a:t>
            </a:r>
            <a:endParaRPr lang="nb-NO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2FD1D-B18D-41C0-BBC2-B3FA444A20E9}" type="slidenum">
              <a:rPr lang="en-US"/>
              <a:pPr/>
              <a:t>43</a:t>
            </a:fld>
            <a:endParaRPr lang="en-US"/>
          </a:p>
        </p:txBody>
      </p:sp>
      <p:sp>
        <p:nvSpPr>
          <p:cNvPr id="121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084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AF4CDD-1615-4777-BA8A-FEA0D1050456}" type="slidenum">
              <a:rPr lang="en-US"/>
              <a:pPr/>
              <a:t>45</a:t>
            </a:fld>
            <a:endParaRPr lang="en-US"/>
          </a:p>
        </p:txBody>
      </p:sp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A0181-31AE-4413-8F72-551855D47648}" type="slidenum">
              <a:rPr lang="en-US"/>
              <a:pPr/>
              <a:t>48</a:t>
            </a:fld>
            <a:endParaRPr lang="en-US"/>
          </a:p>
        </p:txBody>
      </p:sp>
      <p:sp>
        <p:nvSpPr>
          <p:cNvPr id="121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51822C-D9BF-473A-8C03-0836D26F4051}" type="slidenum">
              <a:rPr lang="en-US"/>
              <a:pPr/>
              <a:t>49</a:t>
            </a:fld>
            <a:endParaRPr lang="en-US"/>
          </a:p>
        </p:txBody>
      </p:sp>
      <p:sp>
        <p:nvSpPr>
          <p:cNvPr id="121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CF23D-328D-44E3-96D0-4059CDAEE291}" type="slidenum">
              <a:rPr lang="en-US"/>
              <a:pPr/>
              <a:t>50</a:t>
            </a:fld>
            <a:endParaRPr lang="en-US"/>
          </a:p>
        </p:txBody>
      </p:sp>
      <p:sp>
        <p:nvSpPr>
          <p:cNvPr id="122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3C0C38-29D9-4B1E-92CA-6C80ACF997EF}" type="slidenum">
              <a:rPr lang="en-US"/>
              <a:pPr/>
              <a:t>51</a:t>
            </a:fld>
            <a:endParaRPr lang="en-US"/>
          </a:p>
        </p:txBody>
      </p:sp>
      <p:sp>
        <p:nvSpPr>
          <p:cNvPr id="122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 1 hypervisor</a:t>
            </a:r>
            <a:r>
              <a:rPr lang="en-US" baseline="0" dirty="0" smtClean="0"/>
              <a:t> interacts directly with hardware, independent from OS, boots before the OS, full control of HW – often called “native” or “bare-metal” hypervisors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Type 2 sits on top of OS, dependent on OS, boots after OS, if OS crash – all users are affected, not full control of HW</a:t>
            </a:r>
          </a:p>
          <a:p>
            <a:endParaRPr lang="en-US" baseline="0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 </a:t>
            </a:r>
            <a:r>
              <a:rPr lang="en-US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sandbox</a:t>
            </a:r>
            <a:r>
              <a:rPr lang="en-US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is a security mechanism for separating running programs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-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executing the software in a restricted operating system environment, thus controlling the resources </a:t>
            </a:r>
          </a:p>
          <a:p>
            <a:endParaRPr lang="en-US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These concepts address different problems: When we virtualize, we are </a:t>
            </a:r>
            <a:r>
              <a:rPr lang="en-US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hiding physical limitations</a:t>
            </a:r>
            <a:r>
              <a:rPr 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of the machine. Sandboxing, on the other hand, </a:t>
            </a:r>
            <a:r>
              <a:rPr lang="en-US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sets artificial limits</a:t>
            </a:r>
            <a:r>
              <a:rPr 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on access across a machine.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Sandboxing means isolation only, when virtualization usually means simulating of some sort of hardware (virtual machine). Virtualization can happen with our without sandboxing.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387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4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21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35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07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50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83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35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51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4128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8953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1558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715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815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pitchFamily="34" charset="0"/>
              </a:rPr>
              <a:t>INF1060,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15875" y="6572250"/>
            <a:ext cx="31253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1.emf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20" Type="http://schemas.openxmlformats.org/officeDocument/2006/relationships/image" Target="../media/image27.jpeg"/><Relationship Id="rId21" Type="http://schemas.openxmlformats.org/officeDocument/2006/relationships/image" Target="../media/image28.jpeg"/><Relationship Id="rId22" Type="http://schemas.openxmlformats.org/officeDocument/2006/relationships/image" Target="../media/image29.jpeg"/><Relationship Id="rId23" Type="http://schemas.openxmlformats.org/officeDocument/2006/relationships/image" Target="../media/image30.jpeg"/><Relationship Id="rId24" Type="http://schemas.openxmlformats.org/officeDocument/2006/relationships/image" Target="../media/image31.png"/><Relationship Id="rId25" Type="http://schemas.microsoft.com/office/2007/relationships/hdphoto" Target="../media/hdphoto1.wdp"/><Relationship Id="rId10" Type="http://schemas.openxmlformats.org/officeDocument/2006/relationships/image" Target="../media/image19.jpe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hyperlink" Target="http://www.siemens-mobile.com/cds/frontdoor/0,2241,hq_en_0_15799_rArNrNrNrN,00.html" TargetMode="External"/><Relationship Id="rId14" Type="http://schemas.openxmlformats.org/officeDocument/2006/relationships/image" Target="../media/image22.jpeg"/><Relationship Id="rId15" Type="http://schemas.openxmlformats.org/officeDocument/2006/relationships/hyperlink" Target="http://www.siemens-mobile.com/cds/frontdoor/0,2241,hq_en_0_21771_rArNrNrNrN,00.html" TargetMode="External"/><Relationship Id="rId16" Type="http://schemas.openxmlformats.org/officeDocument/2006/relationships/image" Target="../media/image23.jpeg"/><Relationship Id="rId17" Type="http://schemas.openxmlformats.org/officeDocument/2006/relationships/image" Target="../media/image24.png"/><Relationship Id="rId18" Type="http://schemas.openxmlformats.org/officeDocument/2006/relationships/image" Target="../media/image25.png"/><Relationship Id="rId19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elkjop.no/is-bin/INTERSHOP.enfinity/eCS/Store/no_NO_B/-/NOK/El_DisplayProductInformation-Start;sid=1fRtCQvo6VhtOUt_o5Su6AjM2YkKAr_0Nbs=?ProductID=znXD4QjopSEAAAD67SztrXZG&amp;CatalogCategoryID=PocKBymfjEkAAADri1oOa9AY&amp;filename=producttype_text,productpage_text,prodtypes_vartypes_text,explanation_text" TargetMode="External"/><Relationship Id="rId4" Type="http://schemas.openxmlformats.org/officeDocument/2006/relationships/image" Target="../media/image15.jpeg"/><Relationship Id="rId5" Type="http://schemas.openxmlformats.org/officeDocument/2006/relationships/hyperlink" Target="http://www.elkjop.no/is-bin/INTERSHOP.enfinity/eCS/Store/no_NO_B/-/NOK/El_DisplayProductInformation-Start;sid=1fRtCQvo6VhtOUt_o5Su6AjM2YkKAr_0Nbs=?ProductID=D1XD4QjoTfcAAAD4y0OMpogN&amp;CatalogCategoryID=jJIKBymfQ5oAAADrgUfp89Cv&amp;filename=productpage_text,producttype_text,prodtypes_vartypes_text" TargetMode="External"/><Relationship Id="rId6" Type="http://schemas.openxmlformats.org/officeDocument/2006/relationships/image" Target="../media/image16.jpeg"/><Relationship Id="rId7" Type="http://schemas.openxmlformats.org/officeDocument/2006/relationships/hyperlink" Target="http://www.expert.no/produkter.asp?sku=53400&amp;menu_id=1102&amp;navigate=1&amp;kampanje=0&amp;kamp_id=0" TargetMode="External"/><Relationship Id="rId8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file://localhost/Users/paalh/SYNC/mpg-courses/inf507x/inf5071/H10/Animation_480x320-25_PAT3.mp4" TargetMode="External"/><Relationship Id="rId4" Type="http://schemas.openxmlformats.org/officeDocument/2006/relationships/video" Target="file://localhost/Users/paalh/SYNC/mpg-courses/inf507x/inf5071/H10/Animation_480x320-25_PAT3.mp4" TargetMode="Externa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1" Type="http://schemas.microsoft.com/office/2007/relationships/media" Target="file://localhost/Users/paalh/SYNC/mpg-courses/inf507x/inf5071/H10/Animation_480x320-25_PAT0.mp4" TargetMode="External"/><Relationship Id="rId2" Type="http://schemas.openxmlformats.org/officeDocument/2006/relationships/video" Target="file://localhost/Users/paalh/SYNC/mpg-courses/inf507x/inf5071/H10/Animation_480x320-25_PAT0.mp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1" Type="http://schemas.microsoft.com/office/2007/relationships/media" Target="file://localhost/Users/paalh/SYNC/mpg-courses/inf507x/inf5071/H10/latency.mp4" TargetMode="External"/><Relationship Id="rId2" Type="http://schemas.openxmlformats.org/officeDocument/2006/relationships/video" Target="file://localhost/Users/paalh/SYNC/mpg-courses/inf507x/inf5071/H10/latency.mp4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3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3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oleObject" Target="../embeddings/Microsoft_Word_97_-_2004_Document1.doc"/><Relationship Id="rId5" Type="http://schemas.openxmlformats.org/officeDocument/2006/relationships/image" Target="../media/image41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2.wmf"/></Relationships>
</file>

<file path=ppt/slides/_rels/slide4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0.wmf"/><Relationship Id="rId12" Type="http://schemas.openxmlformats.org/officeDocument/2006/relationships/image" Target="../media/image51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2.wmf"/><Relationship Id="rId4" Type="http://schemas.openxmlformats.org/officeDocument/2006/relationships/image" Target="../media/image43.wmf"/><Relationship Id="rId5" Type="http://schemas.openxmlformats.org/officeDocument/2006/relationships/image" Target="../media/image44.wmf"/><Relationship Id="rId6" Type="http://schemas.openxmlformats.org/officeDocument/2006/relationships/image" Target="../media/image45.gif"/><Relationship Id="rId7" Type="http://schemas.openxmlformats.org/officeDocument/2006/relationships/image" Target="../media/image46.gif"/><Relationship Id="rId8" Type="http://schemas.openxmlformats.org/officeDocument/2006/relationships/image" Target="../media/image47.jpeg"/><Relationship Id="rId9" Type="http://schemas.openxmlformats.org/officeDocument/2006/relationships/image" Target="../media/image48.jpeg"/><Relationship Id="rId10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4" Type="http://schemas.openxmlformats.org/officeDocument/2006/relationships/image" Target="../media/image42.wmf"/><Relationship Id="rId5" Type="http://schemas.openxmlformats.org/officeDocument/2006/relationships/image" Target="../media/image53.wmf"/><Relationship Id="rId6" Type="http://schemas.openxmlformats.org/officeDocument/2006/relationships/image" Target="../media/image54.wmf"/><Relationship Id="rId7" Type="http://schemas.openxmlformats.org/officeDocument/2006/relationships/image" Target="../media/image55.wmf"/><Relationship Id="rId8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Introduction 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nb-NO" dirty="0">
                <a:latin typeface="Comic Sans MS" pitchFamily="66" charset="0"/>
              </a:rPr>
              <a:t/>
            </a:r>
            <a:br>
              <a:rPr lang="nb-NO" dirty="0">
                <a:latin typeface="Comic Sans MS" pitchFamily="66" charset="0"/>
              </a:rPr>
            </a:br>
            <a:r>
              <a:rPr lang="nb-NO" dirty="0">
                <a:latin typeface="Comic Sans MS" pitchFamily="66" charset="0"/>
              </a:rPr>
              <a:t>Pål Halvorsen</a:t>
            </a:r>
            <a:endParaRPr lang="en-US" dirty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fld id="{766F0613-4D24-444C-B451-38794439A94F}" type="datetime2">
              <a:rPr lang="en-US" smtClean="0">
                <a:latin typeface="Comic Sans MS" pitchFamily="66" charset="0"/>
              </a:rPr>
              <a:pPr/>
              <a:t>Thursday 14 September 17</a:t>
            </a:fld>
            <a:endParaRPr lang="en-US" dirty="0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76565"/>
            <a:ext cx="9144000" cy="559188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Basic execution environment – an Intel </a:t>
            </a:r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1800" dirty="0" smtClean="0"/>
              <a:t>(why do you need an operating system (OS), or need to know anything about it)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20000"/>
              </a:lnSpc>
            </a:pPr>
            <a:r>
              <a:rPr lang="en-US" dirty="0"/>
              <a:t>What is an </a:t>
            </a:r>
            <a:r>
              <a:rPr lang="en-US" dirty="0" smtClean="0"/>
              <a:t>OS?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OS components and services </a:t>
            </a:r>
            <a:br>
              <a:rPr lang="en-US" dirty="0"/>
            </a:br>
            <a:r>
              <a:rPr lang="en-US" dirty="0"/>
              <a:t>(extended in later lectures</a:t>
            </a:r>
            <a:r>
              <a:rPr lang="en-US" dirty="0" smtClean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Interrupts and system calls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sz="1800" dirty="0" smtClean="0"/>
              <a:t>Booting, protection, kernel organization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08063"/>
            <a:ext cx="9144000" cy="55070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Central Processing </a:t>
            </a:r>
            <a:r>
              <a:rPr lang="en-US" b="1" dirty="0" smtClean="0"/>
              <a:t>Units </a:t>
            </a:r>
            <a:r>
              <a:rPr lang="en-US" dirty="0"/>
              <a:t>(</a:t>
            </a:r>
            <a:r>
              <a:rPr lang="en-US" dirty="0" smtClean="0"/>
              <a:t>CPUs)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Memory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cache(s</a:t>
            </a:r>
            <a:r>
              <a:rPr lang="en-US" dirty="0"/>
              <a:t>), RAM, ROM, Flash, …)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I/O Devices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(network cards, disks, CD, keyboard, mouse, …)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Links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(interconnects, busses, 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 smtClean="0"/>
              <a:t>An easy, old example</a:t>
            </a:r>
            <a:r>
              <a:rPr lang="en-US" sz="1700" dirty="0"/>
              <a:t>: </a:t>
            </a:r>
            <a:br>
              <a:rPr lang="en-US" sz="1700" dirty="0"/>
            </a:br>
            <a:r>
              <a:rPr lang="en-US" sz="3200" dirty="0"/>
              <a:t>Intel Hub Architecture (850 Chipset) </a:t>
            </a:r>
          </a:p>
        </p:txBody>
      </p:sp>
      <p:pic>
        <p:nvPicPr>
          <p:cNvPr id="1166339" name="Picture 3" descr="D850MD_boar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797050"/>
            <a:ext cx="9001125" cy="4627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66340" name="Text Box 4"/>
          <p:cNvSpPr txBox="1">
            <a:spLocks noChangeArrowheads="1"/>
          </p:cNvSpPr>
          <p:nvPr/>
        </p:nvSpPr>
        <p:spPr bwMode="auto">
          <a:xfrm>
            <a:off x="85725" y="887413"/>
            <a:ext cx="45942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chemeClr val="tx2"/>
                </a:solidFill>
              </a:rPr>
              <a:t>Intel D850MD Motherboard:</a:t>
            </a:r>
            <a:br>
              <a:rPr lang="en-US" sz="2800" b="0">
                <a:solidFill>
                  <a:schemeClr val="tx2"/>
                </a:solidFill>
              </a:rPr>
            </a:br>
            <a:r>
              <a:rPr lang="en-US" sz="900" b="0">
                <a:solidFill>
                  <a:schemeClr val="tx2"/>
                </a:solidFill>
                <a:latin typeface="Arial" pitchFamily="34" charset="0"/>
              </a:rPr>
              <a:t>Source: Intel® Desktop Board D850MD/D850MV Technical Product Specification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 smtClean="0"/>
              <a:t>An easy, old example</a:t>
            </a:r>
            <a:r>
              <a:rPr lang="en-US" sz="1700" dirty="0"/>
              <a:t>: </a:t>
            </a:r>
            <a:br>
              <a:rPr lang="en-US" sz="1700" dirty="0"/>
            </a:br>
            <a:r>
              <a:rPr lang="en-US" sz="3200" dirty="0"/>
              <a:t>Intel Hub </a:t>
            </a:r>
            <a:r>
              <a:rPr lang="en-US" sz="3200" dirty="0" smtClean="0"/>
              <a:t>Architecture</a:t>
            </a:r>
            <a:endParaRPr lang="en-US" sz="3200" dirty="0"/>
          </a:p>
        </p:txBody>
      </p:sp>
      <p:sp>
        <p:nvSpPr>
          <p:cNvPr id="1168387" name="Text Box 3"/>
          <p:cNvSpPr txBox="1">
            <a:spLocks noChangeArrowheads="1"/>
          </p:cNvSpPr>
          <p:nvPr/>
        </p:nvSpPr>
        <p:spPr bwMode="auto">
          <a:xfrm>
            <a:off x="85725" y="887413"/>
            <a:ext cx="45942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chemeClr val="tx2"/>
                </a:solidFill>
              </a:rPr>
              <a:t>Intel D850MD Motherboard:</a:t>
            </a:r>
            <a:br>
              <a:rPr lang="en-US" sz="2800" b="0">
                <a:solidFill>
                  <a:schemeClr val="tx2"/>
                </a:solidFill>
              </a:rPr>
            </a:br>
            <a:r>
              <a:rPr lang="en-US" sz="900" b="0">
                <a:solidFill>
                  <a:schemeClr val="tx2"/>
                </a:solidFill>
                <a:latin typeface="Arial" pitchFamily="34" charset="0"/>
              </a:rPr>
              <a:t>Source: Intel® Desktop Board D850MD/D850MV Technical Product Specification</a:t>
            </a:r>
          </a:p>
        </p:txBody>
      </p:sp>
      <p:pic>
        <p:nvPicPr>
          <p:cNvPr id="1168388" name="Picture 4" descr="d850m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1643063"/>
            <a:ext cx="4619625" cy="47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8389" name="Line 5"/>
          <p:cNvSpPr>
            <a:spLocks noChangeShapeType="1"/>
          </p:cNvSpPr>
          <p:nvPr/>
        </p:nvSpPr>
        <p:spPr bwMode="auto">
          <a:xfrm flipH="1">
            <a:off x="5938838" y="3632200"/>
            <a:ext cx="10668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0" name="Text Box 6"/>
          <p:cNvSpPr txBox="1">
            <a:spLocks noChangeArrowheads="1"/>
          </p:cNvSpPr>
          <p:nvPr/>
        </p:nvSpPr>
        <p:spPr bwMode="auto">
          <a:xfrm>
            <a:off x="7005638" y="3355975"/>
            <a:ext cx="20574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Pentium 4 socket</a:t>
            </a:r>
          </a:p>
        </p:txBody>
      </p:sp>
      <p:sp>
        <p:nvSpPr>
          <p:cNvPr id="1168391" name="Line 7"/>
          <p:cNvSpPr>
            <a:spLocks noChangeShapeType="1"/>
          </p:cNvSpPr>
          <p:nvPr/>
        </p:nvSpPr>
        <p:spPr bwMode="auto">
          <a:xfrm flipH="1">
            <a:off x="6324600" y="4645025"/>
            <a:ext cx="752475" cy="1587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2" name="Text Box 8"/>
          <p:cNvSpPr txBox="1">
            <a:spLocks noChangeArrowheads="1"/>
          </p:cNvSpPr>
          <p:nvPr/>
        </p:nvSpPr>
        <p:spPr bwMode="auto">
          <a:xfrm>
            <a:off x="7126288" y="4435475"/>
            <a:ext cx="189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RAMBUS RDRAM – </a:t>
            </a:r>
            <a:br>
              <a:rPr lang="en-US" sz="1500" b="0">
                <a:solidFill>
                  <a:schemeClr val="hlink"/>
                </a:solidFill>
                <a:latin typeface="Arial" pitchFamily="34" charset="0"/>
              </a:rPr>
            </a:b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2 banks (4 slots)</a:t>
            </a:r>
          </a:p>
        </p:txBody>
      </p:sp>
      <p:sp>
        <p:nvSpPr>
          <p:cNvPr id="1168393" name="Line 9"/>
          <p:cNvSpPr>
            <a:spLocks noChangeShapeType="1"/>
          </p:cNvSpPr>
          <p:nvPr/>
        </p:nvSpPr>
        <p:spPr bwMode="auto">
          <a:xfrm flipH="1">
            <a:off x="6294438" y="4660900"/>
            <a:ext cx="774700" cy="4413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4" name="Text Box 10"/>
          <p:cNvSpPr txBox="1">
            <a:spLocks noChangeArrowheads="1"/>
          </p:cNvSpPr>
          <p:nvPr/>
        </p:nvSpPr>
        <p:spPr bwMode="auto">
          <a:xfrm>
            <a:off x="6992938" y="2333625"/>
            <a:ext cx="189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Memory Controller Hub</a:t>
            </a:r>
          </a:p>
        </p:txBody>
      </p:sp>
      <p:sp>
        <p:nvSpPr>
          <p:cNvPr id="1168395" name="Line 11"/>
          <p:cNvSpPr>
            <a:spLocks noChangeShapeType="1"/>
          </p:cNvSpPr>
          <p:nvPr/>
        </p:nvSpPr>
        <p:spPr bwMode="auto">
          <a:xfrm flipH="1">
            <a:off x="4659313" y="2566988"/>
            <a:ext cx="2305050" cy="11239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6" name="Text Box 12"/>
          <p:cNvSpPr txBox="1">
            <a:spLocks noChangeArrowheads="1"/>
          </p:cNvSpPr>
          <p:nvPr/>
        </p:nvSpPr>
        <p:spPr bwMode="auto">
          <a:xfrm>
            <a:off x="52388" y="1831975"/>
            <a:ext cx="21796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PCI Connectors (slots)</a:t>
            </a:r>
          </a:p>
        </p:txBody>
      </p:sp>
      <p:sp>
        <p:nvSpPr>
          <p:cNvPr id="1168397" name="Line 13"/>
          <p:cNvSpPr>
            <a:spLocks noChangeShapeType="1"/>
          </p:cNvSpPr>
          <p:nvPr/>
        </p:nvSpPr>
        <p:spPr bwMode="auto">
          <a:xfrm>
            <a:off x="2005013" y="2082800"/>
            <a:ext cx="1449387" cy="7493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8" name="Line 14"/>
          <p:cNvSpPr>
            <a:spLocks noChangeShapeType="1"/>
          </p:cNvSpPr>
          <p:nvPr/>
        </p:nvSpPr>
        <p:spPr bwMode="auto">
          <a:xfrm>
            <a:off x="2022475" y="2116138"/>
            <a:ext cx="1057275" cy="79533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9" name="Line 15"/>
          <p:cNvSpPr>
            <a:spLocks noChangeShapeType="1"/>
          </p:cNvSpPr>
          <p:nvPr/>
        </p:nvSpPr>
        <p:spPr bwMode="auto">
          <a:xfrm>
            <a:off x="2001838" y="2119313"/>
            <a:ext cx="711200" cy="81756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00" name="Text Box 16"/>
          <p:cNvSpPr txBox="1">
            <a:spLocks noChangeArrowheads="1"/>
          </p:cNvSpPr>
          <p:nvPr/>
        </p:nvSpPr>
        <p:spPr bwMode="auto">
          <a:xfrm>
            <a:off x="38100" y="4156075"/>
            <a:ext cx="21796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I/O Controller Hub</a:t>
            </a:r>
          </a:p>
        </p:txBody>
      </p:sp>
      <p:sp>
        <p:nvSpPr>
          <p:cNvPr id="1168401" name="Line 17"/>
          <p:cNvSpPr>
            <a:spLocks noChangeShapeType="1"/>
          </p:cNvSpPr>
          <p:nvPr/>
        </p:nvSpPr>
        <p:spPr bwMode="auto">
          <a:xfrm>
            <a:off x="2051050" y="4379913"/>
            <a:ext cx="1333500" cy="59531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02" name="AutoShape 18"/>
          <p:cNvSpPr>
            <a:spLocks noChangeArrowheads="1"/>
          </p:cNvSpPr>
          <p:nvPr/>
        </p:nvSpPr>
        <p:spPr bwMode="auto">
          <a:xfrm>
            <a:off x="5602288" y="3305175"/>
            <a:ext cx="644525" cy="6667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3" name="AutoShape 19"/>
          <p:cNvSpPr>
            <a:spLocks noChangeArrowheads="1"/>
          </p:cNvSpPr>
          <p:nvPr/>
        </p:nvSpPr>
        <p:spPr bwMode="auto">
          <a:xfrm>
            <a:off x="4137025" y="4530725"/>
            <a:ext cx="2433638" cy="6969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4" name="AutoShape 20"/>
          <p:cNvSpPr>
            <a:spLocks noChangeArrowheads="1"/>
          </p:cNvSpPr>
          <p:nvPr/>
        </p:nvSpPr>
        <p:spPr bwMode="auto">
          <a:xfrm>
            <a:off x="3162300" y="4759325"/>
            <a:ext cx="398463" cy="3905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5" name="AutoShape 21"/>
          <p:cNvSpPr>
            <a:spLocks noChangeArrowheads="1"/>
          </p:cNvSpPr>
          <p:nvPr/>
        </p:nvSpPr>
        <p:spPr bwMode="auto">
          <a:xfrm>
            <a:off x="2597150" y="2533650"/>
            <a:ext cx="950913" cy="1550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6" name="AutoShape 22"/>
          <p:cNvSpPr>
            <a:spLocks noChangeArrowheads="1"/>
          </p:cNvSpPr>
          <p:nvPr/>
        </p:nvSpPr>
        <p:spPr bwMode="auto">
          <a:xfrm>
            <a:off x="4294188" y="3463925"/>
            <a:ext cx="566737" cy="6223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7" name="Line 23"/>
          <p:cNvSpPr>
            <a:spLocks noChangeShapeType="1"/>
          </p:cNvSpPr>
          <p:nvPr/>
        </p:nvSpPr>
        <p:spPr bwMode="auto">
          <a:xfrm flipV="1">
            <a:off x="4899025" y="3694113"/>
            <a:ext cx="652463" cy="111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08" name="Line 24"/>
          <p:cNvSpPr>
            <a:spLocks noChangeShapeType="1"/>
          </p:cNvSpPr>
          <p:nvPr/>
        </p:nvSpPr>
        <p:spPr bwMode="auto">
          <a:xfrm>
            <a:off x="4603750" y="4113213"/>
            <a:ext cx="169863" cy="395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09" name="Line 25"/>
          <p:cNvSpPr>
            <a:spLocks noChangeShapeType="1"/>
          </p:cNvSpPr>
          <p:nvPr/>
        </p:nvSpPr>
        <p:spPr bwMode="auto">
          <a:xfrm flipH="1">
            <a:off x="3627438" y="4117975"/>
            <a:ext cx="665162" cy="5778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10" name="Line 26"/>
          <p:cNvSpPr>
            <a:spLocks noChangeShapeType="1"/>
          </p:cNvSpPr>
          <p:nvPr/>
        </p:nvSpPr>
        <p:spPr bwMode="auto">
          <a:xfrm>
            <a:off x="3132138" y="4079875"/>
            <a:ext cx="111125" cy="6143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11" name="Text Box 27"/>
          <p:cNvSpPr txBox="1">
            <a:spLocks noChangeArrowheads="1"/>
          </p:cNvSpPr>
          <p:nvPr/>
        </p:nvSpPr>
        <p:spPr bwMode="auto">
          <a:xfrm rot="-3407122">
            <a:off x="4778375" y="3146425"/>
            <a:ext cx="10429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accent2"/>
                </a:solidFill>
              </a:rPr>
              <a:t>system bus</a:t>
            </a:r>
          </a:p>
        </p:txBody>
      </p:sp>
      <p:sp>
        <p:nvSpPr>
          <p:cNvPr id="1168412" name="Text Box 28"/>
          <p:cNvSpPr txBox="1">
            <a:spLocks noChangeArrowheads="1"/>
          </p:cNvSpPr>
          <p:nvPr/>
        </p:nvSpPr>
        <p:spPr bwMode="auto">
          <a:xfrm>
            <a:off x="4819650" y="4067175"/>
            <a:ext cx="868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accent2"/>
                </a:solidFill>
              </a:rPr>
              <a:t>RDRAM </a:t>
            </a:r>
          </a:p>
          <a:p>
            <a:r>
              <a:rPr lang="en-US" sz="1200">
                <a:solidFill>
                  <a:schemeClr val="accent2"/>
                </a:solidFill>
              </a:rPr>
              <a:t>interface</a:t>
            </a:r>
          </a:p>
        </p:txBody>
      </p:sp>
      <p:sp>
        <p:nvSpPr>
          <p:cNvPr id="1168413" name="Text Box 29"/>
          <p:cNvSpPr txBox="1">
            <a:spLocks noChangeArrowheads="1"/>
          </p:cNvSpPr>
          <p:nvPr/>
        </p:nvSpPr>
        <p:spPr bwMode="auto">
          <a:xfrm rot="-2474004">
            <a:off x="3392488" y="3994150"/>
            <a:ext cx="868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>
                <a:solidFill>
                  <a:schemeClr val="accent2"/>
                </a:solidFill>
              </a:rPr>
              <a:t>hub </a:t>
            </a:r>
          </a:p>
          <a:p>
            <a:pPr algn="ctr"/>
            <a:r>
              <a:rPr lang="en-US" sz="1200">
                <a:solidFill>
                  <a:schemeClr val="accent2"/>
                </a:solidFill>
              </a:rPr>
              <a:t>interface</a:t>
            </a:r>
          </a:p>
        </p:txBody>
      </p:sp>
      <p:sp>
        <p:nvSpPr>
          <p:cNvPr id="1168414" name="Text Box 30"/>
          <p:cNvSpPr txBox="1">
            <a:spLocks noChangeArrowheads="1"/>
          </p:cNvSpPr>
          <p:nvPr/>
        </p:nvSpPr>
        <p:spPr bwMode="auto">
          <a:xfrm>
            <a:off x="2733675" y="4170363"/>
            <a:ext cx="45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accent2"/>
                </a:solidFill>
              </a:rPr>
              <a:t>PCI</a:t>
            </a:r>
          </a:p>
          <a:p>
            <a:pPr algn="r"/>
            <a:r>
              <a:rPr lang="en-US" sz="1200">
                <a:solidFill>
                  <a:schemeClr val="accent2"/>
                </a:solidFill>
              </a:rPr>
              <a:t>bus</a:t>
            </a:r>
          </a:p>
        </p:txBody>
      </p:sp>
      <p:sp>
        <p:nvSpPr>
          <p:cNvPr id="1168415" name="Text Box 31"/>
          <p:cNvSpPr txBox="1">
            <a:spLocks noChangeArrowheads="1"/>
          </p:cNvSpPr>
          <p:nvPr/>
        </p:nvSpPr>
        <p:spPr bwMode="auto">
          <a:xfrm>
            <a:off x="142875" y="4926013"/>
            <a:ext cx="167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Firmware Hub  – including BIOS</a:t>
            </a:r>
          </a:p>
        </p:txBody>
      </p:sp>
      <p:sp>
        <p:nvSpPr>
          <p:cNvPr id="1168416" name="Line 32"/>
          <p:cNvSpPr>
            <a:spLocks noChangeShapeType="1"/>
          </p:cNvSpPr>
          <p:nvPr/>
        </p:nvSpPr>
        <p:spPr bwMode="auto">
          <a:xfrm>
            <a:off x="1847850" y="5168900"/>
            <a:ext cx="725488" cy="311150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17" name="Text Box 33"/>
          <p:cNvSpPr txBox="1">
            <a:spLocks noChangeArrowheads="1"/>
          </p:cNvSpPr>
          <p:nvPr/>
        </p:nvSpPr>
        <p:spPr bwMode="auto">
          <a:xfrm>
            <a:off x="300038" y="6249988"/>
            <a:ext cx="16795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Battery</a:t>
            </a:r>
          </a:p>
        </p:txBody>
      </p:sp>
      <p:sp>
        <p:nvSpPr>
          <p:cNvPr id="1168418" name="Line 34"/>
          <p:cNvSpPr>
            <a:spLocks noChangeShapeType="1"/>
          </p:cNvSpPr>
          <p:nvPr/>
        </p:nvSpPr>
        <p:spPr bwMode="auto">
          <a:xfrm flipV="1">
            <a:off x="2011363" y="6134100"/>
            <a:ext cx="541337" cy="220663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19" name="Text Box 35"/>
          <p:cNvSpPr txBox="1">
            <a:spLocks noChangeArrowheads="1"/>
          </p:cNvSpPr>
          <p:nvPr/>
        </p:nvSpPr>
        <p:spPr bwMode="auto">
          <a:xfrm>
            <a:off x="363538" y="5840413"/>
            <a:ext cx="16795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Speaker</a:t>
            </a:r>
          </a:p>
        </p:txBody>
      </p:sp>
      <p:sp>
        <p:nvSpPr>
          <p:cNvPr id="1168420" name="Line 36"/>
          <p:cNvSpPr>
            <a:spLocks noChangeShapeType="1"/>
          </p:cNvSpPr>
          <p:nvPr/>
        </p:nvSpPr>
        <p:spPr bwMode="auto">
          <a:xfrm flipV="1">
            <a:off x="2076450" y="5892800"/>
            <a:ext cx="687388" cy="6667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1" name="Line 37"/>
          <p:cNvSpPr>
            <a:spLocks noChangeShapeType="1"/>
          </p:cNvSpPr>
          <p:nvPr/>
        </p:nvSpPr>
        <p:spPr bwMode="auto">
          <a:xfrm flipH="1">
            <a:off x="6013450" y="5583238"/>
            <a:ext cx="990600" cy="354012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2" name="Text Box 38"/>
          <p:cNvSpPr txBox="1">
            <a:spLocks noChangeArrowheads="1"/>
          </p:cNvSpPr>
          <p:nvPr/>
        </p:nvSpPr>
        <p:spPr bwMode="auto">
          <a:xfrm>
            <a:off x="7053263" y="5421313"/>
            <a:ext cx="18954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Power connector</a:t>
            </a:r>
          </a:p>
        </p:txBody>
      </p:sp>
      <p:sp>
        <p:nvSpPr>
          <p:cNvPr id="1168423" name="Line 39"/>
          <p:cNvSpPr>
            <a:spLocks noChangeShapeType="1"/>
          </p:cNvSpPr>
          <p:nvPr/>
        </p:nvSpPr>
        <p:spPr bwMode="auto">
          <a:xfrm flipH="1">
            <a:off x="6070600" y="6048375"/>
            <a:ext cx="920750" cy="1238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4" name="Text Box 40"/>
          <p:cNvSpPr txBox="1">
            <a:spLocks noChangeArrowheads="1"/>
          </p:cNvSpPr>
          <p:nvPr/>
        </p:nvSpPr>
        <p:spPr bwMode="auto">
          <a:xfrm>
            <a:off x="7040563" y="5886450"/>
            <a:ext cx="18954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Diskette connector</a:t>
            </a:r>
          </a:p>
        </p:txBody>
      </p:sp>
      <p:sp>
        <p:nvSpPr>
          <p:cNvPr id="1168425" name="Text Box 41"/>
          <p:cNvSpPr txBox="1">
            <a:spLocks noChangeArrowheads="1"/>
          </p:cNvSpPr>
          <p:nvPr/>
        </p:nvSpPr>
        <p:spPr bwMode="auto">
          <a:xfrm>
            <a:off x="2476500" y="6345238"/>
            <a:ext cx="185578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IDE drive connectors</a:t>
            </a:r>
          </a:p>
        </p:txBody>
      </p:sp>
      <p:sp>
        <p:nvSpPr>
          <p:cNvPr id="1168426" name="Line 42"/>
          <p:cNvSpPr>
            <a:spLocks noChangeShapeType="1"/>
          </p:cNvSpPr>
          <p:nvPr/>
        </p:nvSpPr>
        <p:spPr bwMode="auto">
          <a:xfrm flipV="1">
            <a:off x="4364038" y="6153150"/>
            <a:ext cx="541337" cy="296863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7" name="Line 43"/>
          <p:cNvSpPr>
            <a:spLocks noChangeShapeType="1"/>
          </p:cNvSpPr>
          <p:nvPr/>
        </p:nvSpPr>
        <p:spPr bwMode="auto">
          <a:xfrm flipV="1">
            <a:off x="4351338" y="5910263"/>
            <a:ext cx="555625" cy="5429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8" name="Text Box 44"/>
          <p:cNvSpPr txBox="1">
            <a:spLocks noChangeArrowheads="1"/>
          </p:cNvSpPr>
          <p:nvPr/>
        </p:nvSpPr>
        <p:spPr bwMode="auto">
          <a:xfrm>
            <a:off x="57150" y="2916238"/>
            <a:ext cx="19494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AGP slot</a:t>
            </a:r>
          </a:p>
        </p:txBody>
      </p:sp>
      <p:sp>
        <p:nvSpPr>
          <p:cNvPr id="1168429" name="Line 45"/>
          <p:cNvSpPr>
            <a:spLocks noChangeShapeType="1"/>
          </p:cNvSpPr>
          <p:nvPr/>
        </p:nvSpPr>
        <p:spPr bwMode="auto">
          <a:xfrm>
            <a:off x="2025650" y="3051175"/>
            <a:ext cx="1795463" cy="5810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0" name="Line 46"/>
          <p:cNvSpPr>
            <a:spLocks noChangeShapeType="1"/>
          </p:cNvSpPr>
          <p:nvPr/>
        </p:nvSpPr>
        <p:spPr bwMode="auto">
          <a:xfrm flipH="1">
            <a:off x="4140200" y="1366838"/>
            <a:ext cx="990600" cy="354012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1" name="Text Box 47"/>
          <p:cNvSpPr txBox="1">
            <a:spLocks noChangeArrowheads="1"/>
          </p:cNvSpPr>
          <p:nvPr/>
        </p:nvSpPr>
        <p:spPr bwMode="auto">
          <a:xfrm>
            <a:off x="5180013" y="1204913"/>
            <a:ext cx="6191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Video</a:t>
            </a:r>
          </a:p>
        </p:txBody>
      </p:sp>
      <p:sp>
        <p:nvSpPr>
          <p:cNvPr id="1168432" name="Text Box 48"/>
          <p:cNvSpPr txBox="1">
            <a:spLocks noChangeArrowheads="1"/>
          </p:cNvSpPr>
          <p:nvPr/>
        </p:nvSpPr>
        <p:spPr bwMode="auto">
          <a:xfrm>
            <a:off x="6084888" y="765175"/>
            <a:ext cx="290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mouse, keyboard, parallel, serial, network and USB connectors</a:t>
            </a:r>
          </a:p>
        </p:txBody>
      </p:sp>
      <p:sp>
        <p:nvSpPr>
          <p:cNvPr id="1168433" name="Line 49"/>
          <p:cNvSpPr>
            <a:spLocks noChangeShapeType="1"/>
          </p:cNvSpPr>
          <p:nvPr/>
        </p:nvSpPr>
        <p:spPr bwMode="auto">
          <a:xfrm flipH="1">
            <a:off x="4579938" y="1222375"/>
            <a:ext cx="1697037" cy="546100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4" name="Line 50"/>
          <p:cNvSpPr>
            <a:spLocks noChangeShapeType="1"/>
          </p:cNvSpPr>
          <p:nvPr/>
        </p:nvSpPr>
        <p:spPr bwMode="auto">
          <a:xfrm flipH="1">
            <a:off x="5489575" y="1209675"/>
            <a:ext cx="896938" cy="4540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5" name="Line 51"/>
          <p:cNvSpPr>
            <a:spLocks noChangeShapeType="1"/>
          </p:cNvSpPr>
          <p:nvPr/>
        </p:nvSpPr>
        <p:spPr bwMode="auto">
          <a:xfrm flipH="1">
            <a:off x="6229350" y="1213170"/>
            <a:ext cx="220663" cy="56197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6" name="Line 52"/>
          <p:cNvSpPr>
            <a:spLocks noChangeShapeType="1"/>
          </p:cNvSpPr>
          <p:nvPr/>
        </p:nvSpPr>
        <p:spPr bwMode="auto">
          <a:xfrm>
            <a:off x="6529388" y="1196028"/>
            <a:ext cx="85725" cy="590550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grpSp>
        <p:nvGrpSpPr>
          <p:cNvPr id="4" name="Group 3"/>
          <p:cNvGrpSpPr/>
          <p:nvPr/>
        </p:nvGrpSpPr>
        <p:grpSpPr>
          <a:xfrm>
            <a:off x="6035347" y="161878"/>
            <a:ext cx="2946790" cy="2550506"/>
            <a:chOff x="9455275" y="1344828"/>
            <a:chExt cx="2946790" cy="255050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55275" y="1390563"/>
              <a:ext cx="2946790" cy="25047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9587580" y="1344828"/>
              <a:ext cx="14014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smtClean="0"/>
                <a:t>i7 motherboard</a:t>
              </a:r>
              <a:endParaRPr lang="en-US" sz="1400" b="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6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6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6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6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6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6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6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6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6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6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6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6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6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6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16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16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16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16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16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16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16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116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116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116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116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116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389" grpId="0" animBg="1"/>
      <p:bldP spid="1168390" grpId="0"/>
      <p:bldP spid="1168391" grpId="0" animBg="1"/>
      <p:bldP spid="1168392" grpId="0"/>
      <p:bldP spid="1168393" grpId="0" animBg="1"/>
      <p:bldP spid="1168394" grpId="0"/>
      <p:bldP spid="1168395" grpId="0" animBg="1"/>
      <p:bldP spid="1168396" grpId="0"/>
      <p:bldP spid="1168397" grpId="0" animBg="1"/>
      <p:bldP spid="1168398" grpId="0" animBg="1"/>
      <p:bldP spid="1168399" grpId="0" animBg="1"/>
      <p:bldP spid="1168400" grpId="0"/>
      <p:bldP spid="1168401" grpId="0" animBg="1"/>
      <p:bldP spid="1168402" grpId="0" animBg="1"/>
      <p:bldP spid="1168403" grpId="0" animBg="1"/>
      <p:bldP spid="1168404" grpId="0" animBg="1"/>
      <p:bldP spid="1168405" grpId="0" animBg="1"/>
      <p:bldP spid="1168406" grpId="0" animBg="1"/>
      <p:bldP spid="1168407" grpId="0" animBg="1"/>
      <p:bldP spid="1168408" grpId="0" animBg="1"/>
      <p:bldP spid="1168409" grpId="0" animBg="1"/>
      <p:bldP spid="1168410" grpId="0" animBg="1"/>
      <p:bldP spid="1168411" grpId="0"/>
      <p:bldP spid="1168412" grpId="0"/>
      <p:bldP spid="1168413" grpId="0"/>
      <p:bldP spid="1168414" grpId="0"/>
      <p:bldP spid="1168415" grpId="0"/>
      <p:bldP spid="1168416" grpId="0" animBg="1"/>
      <p:bldP spid="1168417" grpId="0"/>
      <p:bldP spid="1168418" grpId="0" animBg="1"/>
      <p:bldP spid="1168419" grpId="0"/>
      <p:bldP spid="1168420" grpId="0" animBg="1"/>
      <p:bldP spid="1168421" grpId="0" animBg="1"/>
      <p:bldP spid="1168422" grpId="0"/>
      <p:bldP spid="1168423" grpId="0" animBg="1"/>
      <p:bldP spid="1168424" grpId="0"/>
      <p:bldP spid="1168425" grpId="0"/>
      <p:bldP spid="1168426" grpId="0" animBg="1"/>
      <p:bldP spid="1168427" grpId="0" animBg="1"/>
      <p:bldP spid="1168428" grpId="0"/>
      <p:bldP spid="1168429" grpId="0" animBg="1"/>
      <p:bldP spid="1168430" grpId="0" animBg="1"/>
      <p:bldP spid="1168431" grpId="0"/>
      <p:bldP spid="1168432" grpId="0"/>
      <p:bldP spid="1168433" grpId="0" animBg="1"/>
      <p:bldP spid="1168434" grpId="0" animBg="1"/>
      <p:bldP spid="1168435" grpId="0" animBg="1"/>
      <p:bldP spid="11684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Line 2"/>
          <p:cNvSpPr>
            <a:spLocks noChangeShapeType="1"/>
          </p:cNvSpPr>
          <p:nvPr/>
        </p:nvSpPr>
        <p:spPr bwMode="auto">
          <a:xfrm flipV="1">
            <a:off x="1852613" y="2420938"/>
            <a:ext cx="0" cy="827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35" name="AutoShape 3"/>
          <p:cNvSpPr>
            <a:spLocks noChangeArrowheads="1"/>
          </p:cNvSpPr>
          <p:nvPr/>
        </p:nvSpPr>
        <p:spPr bwMode="auto">
          <a:xfrm>
            <a:off x="1168400" y="1449388"/>
            <a:ext cx="1404938" cy="1260475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Pentium 4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Processor</a:t>
            </a: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170436" name="AutoShape 4"/>
          <p:cNvSpPr>
            <a:spLocks noChangeArrowheads="1"/>
          </p:cNvSpPr>
          <p:nvPr/>
        </p:nvSpPr>
        <p:spPr bwMode="auto">
          <a:xfrm>
            <a:off x="1223963" y="2205038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registers</a:t>
            </a:r>
          </a:p>
        </p:txBody>
      </p:sp>
      <p:sp>
        <p:nvSpPr>
          <p:cNvPr id="1170437" name="AutoShape 5"/>
          <p:cNvSpPr>
            <a:spLocks noChangeArrowheads="1"/>
          </p:cNvSpPr>
          <p:nvPr/>
        </p:nvSpPr>
        <p:spPr bwMode="auto">
          <a:xfrm>
            <a:off x="1223963" y="2420938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cache(s)</a:t>
            </a:r>
          </a:p>
        </p:txBody>
      </p: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/>
              <a:t>An easy, old example: </a:t>
            </a:r>
            <a:br>
              <a:rPr lang="en-US" sz="1700" dirty="0"/>
            </a:br>
            <a:r>
              <a:rPr lang="en-US" sz="3200" dirty="0"/>
              <a:t>Intel Hub </a:t>
            </a:r>
            <a:r>
              <a:rPr lang="en-US" sz="3200" dirty="0" smtClean="0"/>
              <a:t>Architecture</a:t>
            </a:r>
            <a:endParaRPr lang="en-US" sz="3200" dirty="0"/>
          </a:p>
        </p:txBody>
      </p:sp>
      <p:sp>
        <p:nvSpPr>
          <p:cNvPr id="1170439" name="Line 7"/>
          <p:cNvSpPr>
            <a:spLocks noChangeShapeType="1"/>
          </p:cNvSpPr>
          <p:nvPr/>
        </p:nvSpPr>
        <p:spPr bwMode="auto">
          <a:xfrm flipV="1">
            <a:off x="1852613" y="4616450"/>
            <a:ext cx="0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0440" name="Group 8"/>
          <p:cNvGrpSpPr>
            <a:grpSpLocks/>
          </p:cNvGrpSpPr>
          <p:nvPr/>
        </p:nvGrpSpPr>
        <p:grpSpPr bwMode="auto">
          <a:xfrm>
            <a:off x="1168400" y="5157788"/>
            <a:ext cx="1404938" cy="1403350"/>
            <a:chOff x="453" y="1833"/>
            <a:chExt cx="658" cy="658"/>
          </a:xfrm>
        </p:grpSpPr>
        <p:sp>
          <p:nvSpPr>
            <p:cNvPr id="1170441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2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I/O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hub</a:t>
              </a:r>
            </a:p>
          </p:txBody>
        </p:sp>
      </p:grpSp>
      <p:grpSp>
        <p:nvGrpSpPr>
          <p:cNvPr id="1170443" name="Group 11"/>
          <p:cNvGrpSpPr>
            <a:grpSpLocks/>
          </p:cNvGrpSpPr>
          <p:nvPr/>
        </p:nvGrpSpPr>
        <p:grpSpPr bwMode="auto">
          <a:xfrm>
            <a:off x="1168400" y="3248025"/>
            <a:ext cx="1404938" cy="1368425"/>
            <a:chOff x="453" y="1833"/>
            <a:chExt cx="658" cy="658"/>
          </a:xfrm>
        </p:grpSpPr>
        <p:sp>
          <p:nvSpPr>
            <p:cNvPr id="1170444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5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hub</a:t>
              </a:r>
            </a:p>
          </p:txBody>
        </p:sp>
      </p:grpSp>
      <p:sp>
        <p:nvSpPr>
          <p:cNvPr id="1170446" name="AutoShape 14"/>
          <p:cNvSpPr>
            <a:spLocks noChangeArrowheads="1"/>
          </p:cNvSpPr>
          <p:nvPr/>
        </p:nvSpPr>
        <p:spPr bwMode="auto">
          <a:xfrm>
            <a:off x="4121150" y="32115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7" name="AutoShape 15"/>
          <p:cNvSpPr>
            <a:spLocks noChangeArrowheads="1"/>
          </p:cNvSpPr>
          <p:nvPr/>
        </p:nvSpPr>
        <p:spPr bwMode="auto">
          <a:xfrm>
            <a:off x="4121150" y="3533775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8" name="AutoShape 16"/>
          <p:cNvSpPr>
            <a:spLocks noChangeArrowheads="1"/>
          </p:cNvSpPr>
          <p:nvPr/>
        </p:nvSpPr>
        <p:spPr bwMode="auto">
          <a:xfrm>
            <a:off x="4121150" y="39671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9" name="AutoShape 17"/>
          <p:cNvSpPr>
            <a:spLocks noChangeArrowheads="1"/>
          </p:cNvSpPr>
          <p:nvPr/>
        </p:nvSpPr>
        <p:spPr bwMode="auto">
          <a:xfrm>
            <a:off x="4121150" y="42910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50" name="AutoShape 18"/>
          <p:cNvSpPr>
            <a:spLocks noChangeArrowheads="1"/>
          </p:cNvSpPr>
          <p:nvPr/>
        </p:nvSpPr>
        <p:spPr bwMode="auto">
          <a:xfrm>
            <a:off x="4121150" y="55165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1" name="AutoShape 19"/>
          <p:cNvSpPr>
            <a:spLocks noChangeArrowheads="1"/>
          </p:cNvSpPr>
          <p:nvPr/>
        </p:nvSpPr>
        <p:spPr bwMode="auto">
          <a:xfrm>
            <a:off x="4121150" y="58404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2" name="AutoShape 20"/>
          <p:cNvSpPr>
            <a:spLocks noChangeArrowheads="1"/>
          </p:cNvSpPr>
          <p:nvPr/>
        </p:nvSpPr>
        <p:spPr bwMode="auto">
          <a:xfrm>
            <a:off x="4121150" y="61642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3" name="Line 21"/>
          <p:cNvSpPr>
            <a:spLocks noChangeShapeType="1"/>
          </p:cNvSpPr>
          <p:nvPr/>
        </p:nvSpPr>
        <p:spPr bwMode="auto">
          <a:xfrm flipH="1">
            <a:off x="2573338" y="35210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4" name="Line 22"/>
          <p:cNvSpPr>
            <a:spLocks noChangeShapeType="1"/>
          </p:cNvSpPr>
          <p:nvPr/>
        </p:nvSpPr>
        <p:spPr bwMode="auto">
          <a:xfrm flipH="1">
            <a:off x="2573338" y="4267200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5" name="Line 23"/>
          <p:cNvSpPr>
            <a:spLocks noChangeShapeType="1"/>
          </p:cNvSpPr>
          <p:nvPr/>
        </p:nvSpPr>
        <p:spPr bwMode="auto">
          <a:xfrm flipH="1">
            <a:off x="2573338" y="59848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6" name="Text Box 24"/>
          <p:cNvSpPr txBox="1">
            <a:spLocks noChangeArrowheads="1"/>
          </p:cNvSpPr>
          <p:nvPr/>
        </p:nvSpPr>
        <p:spPr bwMode="auto">
          <a:xfrm>
            <a:off x="323850" y="2640013"/>
            <a:ext cx="15763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/>
              <a:t>system bus</a:t>
            </a:r>
          </a:p>
          <a:p>
            <a:pPr algn="r"/>
            <a:r>
              <a:rPr lang="en-US" sz="1000"/>
              <a:t>(64-bit, 400/533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~24-32 Gbps</a:t>
            </a:r>
            <a:r>
              <a:rPr lang="en-US" sz="1000"/>
              <a:t>)</a:t>
            </a:r>
          </a:p>
        </p:txBody>
      </p:sp>
      <p:sp>
        <p:nvSpPr>
          <p:cNvPr id="1170457" name="Text Box 25"/>
          <p:cNvSpPr txBox="1">
            <a:spLocks noChangeArrowheads="1"/>
          </p:cNvSpPr>
          <p:nvPr/>
        </p:nvSpPr>
        <p:spPr bwMode="auto">
          <a:xfrm>
            <a:off x="452438" y="4565650"/>
            <a:ext cx="14351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/>
              <a:t>hub interface</a:t>
            </a:r>
          </a:p>
          <a:p>
            <a:pPr algn="r"/>
            <a:r>
              <a:rPr lang="en-US" sz="1000"/>
              <a:t>(four  8-bit, 66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2 Gbps</a:t>
            </a:r>
            <a:r>
              <a:rPr lang="en-US" sz="1000"/>
              <a:t>)</a:t>
            </a:r>
          </a:p>
        </p:txBody>
      </p:sp>
      <p:sp>
        <p:nvSpPr>
          <p:cNvPr id="1170458" name="Text Box 26"/>
          <p:cNvSpPr txBox="1">
            <a:spLocks noChangeArrowheads="1"/>
          </p:cNvSpPr>
          <p:nvPr/>
        </p:nvSpPr>
        <p:spPr bwMode="auto">
          <a:xfrm>
            <a:off x="2633663" y="5951538"/>
            <a:ext cx="11795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PCI bus</a:t>
            </a:r>
          </a:p>
          <a:p>
            <a:r>
              <a:rPr lang="en-US" sz="1000"/>
              <a:t>(32-bit, 33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1 Gbps</a:t>
            </a:r>
            <a:r>
              <a:rPr lang="en-US" sz="1000"/>
              <a:t>)</a:t>
            </a:r>
          </a:p>
        </p:txBody>
      </p:sp>
      <p:sp>
        <p:nvSpPr>
          <p:cNvPr id="1170459" name="Text Box 27"/>
          <p:cNvSpPr txBox="1">
            <a:spLocks noChangeArrowheads="1"/>
          </p:cNvSpPr>
          <p:nvPr/>
        </p:nvSpPr>
        <p:spPr bwMode="auto">
          <a:xfrm>
            <a:off x="2536825" y="3592513"/>
            <a:ext cx="1539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RAM interface</a:t>
            </a:r>
          </a:p>
          <a:p>
            <a:r>
              <a:rPr lang="en-US" sz="1000"/>
              <a:t>(two 64-bit, 200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~24 Gbps</a:t>
            </a:r>
            <a:r>
              <a:rPr lang="en-US" sz="1000"/>
              <a:t>)</a:t>
            </a:r>
          </a:p>
        </p:txBody>
      </p:sp>
      <p:sp>
        <p:nvSpPr>
          <p:cNvPr id="1170460" name="Text Box 28"/>
          <p:cNvSpPr txBox="1">
            <a:spLocks noChangeArrowheads="1"/>
          </p:cNvSpPr>
          <p:nvPr/>
        </p:nvSpPr>
        <p:spPr bwMode="auto">
          <a:xfrm>
            <a:off x="5922963" y="6121400"/>
            <a:ext cx="652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folHlink"/>
                </a:solidFill>
              </a:rPr>
              <a:t>disk</a:t>
            </a:r>
          </a:p>
        </p:txBody>
      </p:sp>
      <p:sp>
        <p:nvSpPr>
          <p:cNvPr id="1170461" name="Rectangle 29"/>
          <p:cNvSpPr>
            <a:spLocks noChangeArrowheads="1"/>
          </p:cNvSpPr>
          <p:nvPr/>
        </p:nvSpPr>
        <p:spPr bwMode="auto">
          <a:xfrm>
            <a:off x="4175125" y="328453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0462" name="Rectangle 30"/>
          <p:cNvSpPr>
            <a:spLocks noChangeArrowheads="1"/>
          </p:cNvSpPr>
          <p:nvPr/>
        </p:nvSpPr>
        <p:spPr bwMode="auto">
          <a:xfrm>
            <a:off x="4175125" y="40401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0463" name="Rectangle 31"/>
          <p:cNvSpPr>
            <a:spLocks noChangeArrowheads="1"/>
          </p:cNvSpPr>
          <p:nvPr/>
        </p:nvSpPr>
        <p:spPr bwMode="auto">
          <a:xfrm>
            <a:off x="4175125" y="62372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70464" name="Group 32"/>
          <p:cNvGrpSpPr>
            <a:grpSpLocks/>
          </p:cNvGrpSpPr>
          <p:nvPr/>
        </p:nvGrpSpPr>
        <p:grpSpPr bwMode="auto">
          <a:xfrm>
            <a:off x="6846888" y="1150938"/>
            <a:ext cx="1978025" cy="1822450"/>
            <a:chOff x="4313" y="725"/>
            <a:chExt cx="1246" cy="1148"/>
          </a:xfrm>
        </p:grpSpPr>
        <p:sp>
          <p:nvSpPr>
            <p:cNvPr id="1170465" name="AutoShape 33"/>
            <p:cNvSpPr>
              <a:spLocks noChangeArrowheads="1"/>
            </p:cNvSpPr>
            <p:nvPr/>
          </p:nvSpPr>
          <p:spPr bwMode="auto">
            <a:xfrm>
              <a:off x="4316" y="1163"/>
              <a:ext cx="1241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file system</a:t>
              </a:r>
            </a:p>
          </p:txBody>
        </p:sp>
        <p:sp>
          <p:nvSpPr>
            <p:cNvPr id="1170466" name="AutoShape 34"/>
            <p:cNvSpPr>
              <a:spLocks noChangeArrowheads="1"/>
            </p:cNvSpPr>
            <p:nvPr/>
          </p:nvSpPr>
          <p:spPr bwMode="auto">
            <a:xfrm>
              <a:off x="4313" y="725"/>
              <a:ext cx="124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application</a:t>
              </a:r>
            </a:p>
          </p:txBody>
        </p:sp>
        <p:sp>
          <p:nvSpPr>
            <p:cNvPr id="1170467" name="AutoShape 35"/>
            <p:cNvSpPr>
              <a:spLocks noChangeArrowheads="1"/>
            </p:cNvSpPr>
            <p:nvPr/>
          </p:nvSpPr>
          <p:spPr bwMode="auto">
            <a:xfrm>
              <a:off x="4316" y="1601"/>
              <a:ext cx="1240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disk</a:t>
              </a:r>
            </a:p>
          </p:txBody>
        </p:sp>
      </p:grpSp>
      <p:sp>
        <p:nvSpPr>
          <p:cNvPr id="1170468" name="Line 36"/>
          <p:cNvSpPr>
            <a:spLocks noChangeShapeType="1"/>
          </p:cNvSpPr>
          <p:nvPr/>
        </p:nvSpPr>
        <p:spPr bwMode="auto">
          <a:xfrm flipH="1" flipV="1">
            <a:off x="8547100" y="2054225"/>
            <a:ext cx="0" cy="6270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69" name="Line 37"/>
          <p:cNvSpPr>
            <a:spLocks noChangeShapeType="1"/>
          </p:cNvSpPr>
          <p:nvPr/>
        </p:nvSpPr>
        <p:spPr bwMode="auto">
          <a:xfrm flipV="1">
            <a:off x="8547100" y="1344613"/>
            <a:ext cx="0" cy="67151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0470" name="Group 38"/>
          <p:cNvGrpSpPr>
            <a:grpSpLocks/>
          </p:cNvGrpSpPr>
          <p:nvPr/>
        </p:nvGrpSpPr>
        <p:grpSpPr bwMode="auto">
          <a:xfrm>
            <a:off x="1800225" y="1916113"/>
            <a:ext cx="2520950" cy="2713037"/>
            <a:chOff x="1134" y="1207"/>
            <a:chExt cx="1588" cy="1709"/>
          </a:xfrm>
        </p:grpSpPr>
        <p:grpSp>
          <p:nvGrpSpPr>
            <p:cNvPr id="1170471" name="Group 39"/>
            <p:cNvGrpSpPr>
              <a:grpSpLocks/>
            </p:cNvGrpSpPr>
            <p:nvPr/>
          </p:nvGrpSpPr>
          <p:grpSpPr bwMode="auto">
            <a:xfrm>
              <a:off x="1134" y="1207"/>
              <a:ext cx="1428" cy="1709"/>
              <a:chOff x="1134" y="1207"/>
              <a:chExt cx="1428" cy="1709"/>
            </a:xfrm>
          </p:grpSpPr>
          <p:sp>
            <p:nvSpPr>
              <p:cNvPr id="1170472" name="Freeform 40"/>
              <p:cNvSpPr>
                <a:spLocks/>
              </p:cNvSpPr>
              <p:nvPr/>
            </p:nvSpPr>
            <p:spPr bwMode="auto">
              <a:xfrm>
                <a:off x="1164" y="1298"/>
                <a:ext cx="1398" cy="1618"/>
              </a:xfrm>
              <a:custGeom>
                <a:avLst/>
                <a:gdLst>
                  <a:gd name="T0" fmla="*/ 1398 w 1398"/>
                  <a:gd name="T1" fmla="*/ 1361 h 1618"/>
                  <a:gd name="T2" fmla="*/ 1058 w 1398"/>
                  <a:gd name="T3" fmla="*/ 1406 h 1618"/>
                  <a:gd name="T4" fmla="*/ 174 w 1398"/>
                  <a:gd name="T5" fmla="*/ 1384 h 1618"/>
                  <a:gd name="T6" fmla="*/ 15 w 1398"/>
                  <a:gd name="T7" fmla="*/ 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8" h="1618">
                    <a:moveTo>
                      <a:pt x="1398" y="1361"/>
                    </a:moveTo>
                    <a:cubicBezTo>
                      <a:pt x="1330" y="1381"/>
                      <a:pt x="1262" y="1402"/>
                      <a:pt x="1058" y="1406"/>
                    </a:cubicBezTo>
                    <a:cubicBezTo>
                      <a:pt x="854" y="1410"/>
                      <a:pt x="348" y="1618"/>
                      <a:pt x="174" y="1384"/>
                    </a:cubicBezTo>
                    <a:cubicBezTo>
                      <a:pt x="0" y="1150"/>
                      <a:pt x="7" y="575"/>
                      <a:pt x="15" y="0"/>
                    </a:cubicBezTo>
                  </a:path>
                </a:pathLst>
              </a:custGeom>
              <a:noFill/>
              <a:ln w="38100" cap="rnd" cmpd="sng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0473" name="Rectangle 41"/>
              <p:cNvSpPr>
                <a:spLocks noChangeArrowheads="1"/>
              </p:cNvSpPr>
              <p:nvPr/>
            </p:nvSpPr>
            <p:spPr bwMode="auto">
              <a:xfrm>
                <a:off x="1134" y="1207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70474" name="Rectangle 42"/>
            <p:cNvSpPr>
              <a:spLocks noChangeArrowheads="1"/>
            </p:cNvSpPr>
            <p:nvPr/>
          </p:nvSpPr>
          <p:spPr bwMode="auto">
            <a:xfrm>
              <a:off x="2631" y="2546"/>
              <a:ext cx="91" cy="9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6 -0.00069 C -0.01458 -0.01874 -0.01823 -0.03678 -0.04983 -0.04511 C -0.08142 -0.05344 -0.16424 -0.03377 -0.20035 -0.05112 C -0.23646 -0.06847 -0.25486 -0.09183 -0.26701 -0.1492 C -0.27917 -0.20657 -0.31684 -0.34906 -0.27274 -0.39579 C -0.22865 -0.44252 -0.04757 -0.42401 -0.0026 -0.42956 " pathEditMode="relative" ptsTypes="aaaaaA">
                                      <p:cBhvr>
                                        <p:cTn id="33" dur="5000" fill="hold"/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0069 L -0.25677 0.01642 L -0.26493 -0.12468 L -0.21441 -0.16216 L -0.25434 -0.22508 L -0.32136 -0.192 L -0.29549 -0.13556 L -0.26737 -0.11844 C -0.26198 -0.0273 -0.27327 0.00786 -0.2415 0.065 C -0.23959 0.0724 -0.23594 0.07865 -0.23316 0.08536 C -0.22848 0.09669 -0.22431 0.10988 -0.21789 0.11982 C -0.20712 0.13625 -0.2191 0.11682 -0.20851 0.13093 C -0.20469 0.13601 -0.20782 0.13555 -0.20504 0.13555 L -0.03091 0.13717 L -0.00139 0.11057 " pathEditMode="relative" ptsTypes="AAAAAAAfffffAAA">
                                      <p:cBhvr>
                                        <p:cTn id="50" dur="5000" fill="hold"/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56" grpId="0"/>
      <p:bldP spid="1170457" grpId="0"/>
      <p:bldP spid="1170458" grpId="0"/>
      <p:bldP spid="1170459" grpId="0"/>
      <p:bldP spid="1170460" grpId="0"/>
      <p:bldP spid="1170461" grpId="0" animBg="1"/>
      <p:bldP spid="1170461" grpId="1" animBg="1"/>
      <p:bldP spid="1170461" grpId="2" animBg="1"/>
      <p:bldP spid="1170462" grpId="0" animBg="1"/>
      <p:bldP spid="1170462" grpId="1" animBg="1"/>
      <p:bldP spid="1170463" grpId="0" animBg="1"/>
      <p:bldP spid="1170463" grpId="1" animBg="1"/>
      <p:bldP spid="1170463" grpId="2" animBg="1"/>
      <p:bldP spid="1170468" grpId="0" animBg="1"/>
      <p:bldP spid="1170468" grpId="1" animBg="1"/>
      <p:bldP spid="1170469" grpId="0" animBg="1"/>
      <p:bldP spid="117046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1890082" y="3529611"/>
            <a:ext cx="1845227" cy="458788"/>
            <a:chOff x="5596409" y="2038017"/>
            <a:chExt cx="1845227" cy="458788"/>
          </a:xfrm>
        </p:grpSpPr>
        <p:cxnSp>
          <p:nvCxnSpPr>
            <p:cNvPr id="69" name="Straight Connector 68"/>
            <p:cNvCxnSpPr/>
            <p:nvPr/>
          </p:nvCxnSpPr>
          <p:spPr bwMode="auto">
            <a:xfrm>
              <a:off x="5596409" y="20380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5748809" y="21904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/>
            <p:cNvCxnSpPr/>
            <p:nvPr/>
          </p:nvCxnSpPr>
          <p:spPr bwMode="auto">
            <a:xfrm>
              <a:off x="5901209" y="23428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>
              <a:off x="6053609" y="24952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4" name="Group 63"/>
          <p:cNvGrpSpPr/>
          <p:nvPr/>
        </p:nvGrpSpPr>
        <p:grpSpPr>
          <a:xfrm>
            <a:off x="265788" y="2496626"/>
            <a:ext cx="1313393" cy="989472"/>
            <a:chOff x="265788" y="2496626"/>
            <a:chExt cx="1313393" cy="989472"/>
          </a:xfrm>
        </p:grpSpPr>
        <p:cxnSp>
          <p:nvCxnSpPr>
            <p:cNvPr id="62" name="Straight Connector 61"/>
            <p:cNvCxnSpPr/>
            <p:nvPr/>
          </p:nvCxnSpPr>
          <p:spPr bwMode="auto">
            <a:xfrm rot="5400000">
              <a:off x="1070486" y="2990568"/>
              <a:ext cx="989472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TextBox 62"/>
            <p:cNvSpPr txBox="1"/>
            <p:nvPr/>
          </p:nvSpPr>
          <p:spPr>
            <a:xfrm>
              <a:off x="265788" y="2692538"/>
              <a:ext cx="131339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0" dirty="0" smtClean="0"/>
                <a:t>Flexible Display </a:t>
              </a:r>
              <a:br>
                <a:rPr lang="en-US" sz="1300" b="0" dirty="0" smtClean="0"/>
              </a:br>
              <a:r>
                <a:rPr lang="en-US" sz="1300" b="0" dirty="0" smtClean="0"/>
                <a:t>Interface (FDI)</a:t>
              </a:r>
              <a:endParaRPr lang="en-US" sz="1300" b="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341816" y="4208948"/>
            <a:ext cx="1984054" cy="1325996"/>
            <a:chOff x="2341816" y="4208948"/>
            <a:chExt cx="1984054" cy="1325996"/>
          </a:xfrm>
        </p:grpSpPr>
        <p:sp>
          <p:nvSpPr>
            <p:cNvPr id="58" name="Line 23"/>
            <p:cNvSpPr>
              <a:spLocks noChangeShapeType="1"/>
            </p:cNvSpPr>
            <p:nvPr/>
          </p:nvSpPr>
          <p:spPr bwMode="auto">
            <a:xfrm flipH="1">
              <a:off x="2341816" y="4955816"/>
              <a:ext cx="1547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pic>
          <p:nvPicPr>
            <p:cNvPr id="57" name="Picture 56" descr="MC90043983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9874" y="4208948"/>
              <a:ext cx="1325996" cy="1325996"/>
            </a:xfrm>
            <a:prstGeom prst="rect">
              <a:avLst/>
            </a:prstGeom>
          </p:spPr>
        </p:pic>
      </p:grpSp>
      <p:sp>
        <p:nvSpPr>
          <p:cNvPr id="1170434" name="Line 2"/>
          <p:cNvSpPr>
            <a:spLocks noChangeShapeType="1"/>
          </p:cNvSpPr>
          <p:nvPr/>
        </p:nvSpPr>
        <p:spPr bwMode="auto">
          <a:xfrm flipV="1">
            <a:off x="1851368" y="2420937"/>
            <a:ext cx="1245" cy="2903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5" name="Group 44"/>
          <p:cNvGrpSpPr/>
          <p:nvPr/>
        </p:nvGrpSpPr>
        <p:grpSpPr>
          <a:xfrm>
            <a:off x="1168400" y="1449388"/>
            <a:ext cx="1404938" cy="1260475"/>
            <a:chOff x="1168400" y="1449388"/>
            <a:chExt cx="1404938" cy="1260475"/>
          </a:xfrm>
        </p:grpSpPr>
        <p:sp>
          <p:nvSpPr>
            <p:cNvPr id="1170435" name="AutoShape 3"/>
            <p:cNvSpPr>
              <a:spLocks noChangeArrowheads="1"/>
            </p:cNvSpPr>
            <p:nvPr/>
          </p:nvSpPr>
          <p:spPr bwMode="auto">
            <a:xfrm>
              <a:off x="1168400" y="1449388"/>
              <a:ext cx="1404938" cy="12604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Pentium 4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Processor</a:t>
              </a: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70436" name="AutoShape 4"/>
            <p:cNvSpPr>
              <a:spLocks noChangeArrowheads="1"/>
            </p:cNvSpPr>
            <p:nvPr/>
          </p:nvSpPr>
          <p:spPr bwMode="auto">
            <a:xfrm>
              <a:off x="1223963" y="2205038"/>
              <a:ext cx="1295400" cy="18097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registers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70437" name="AutoShape 5"/>
            <p:cNvSpPr>
              <a:spLocks noChangeArrowheads="1"/>
            </p:cNvSpPr>
            <p:nvPr/>
          </p:nvSpPr>
          <p:spPr bwMode="auto">
            <a:xfrm>
              <a:off x="1223963" y="2420938"/>
              <a:ext cx="1295400" cy="18097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>
                  <a:solidFill>
                    <a:schemeClr val="bg1"/>
                  </a:solidFill>
                </a:rPr>
                <a:t>cache(s)</a:t>
              </a:r>
            </a:p>
          </p:txBody>
        </p:sp>
      </p:grp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 smtClean="0"/>
              <a:t>A slightly newer </a:t>
            </a:r>
            <a:r>
              <a:rPr lang="en-US" sz="1700" dirty="0"/>
              <a:t>e</a:t>
            </a:r>
            <a:r>
              <a:rPr lang="en-US" sz="1700" dirty="0" smtClean="0"/>
              <a:t>xample</a:t>
            </a:r>
            <a:r>
              <a:rPr lang="en-US" sz="1700" dirty="0"/>
              <a:t>: </a:t>
            </a:r>
            <a:r>
              <a:rPr lang="en-US" sz="1700" dirty="0" smtClean="0"/>
              <a:t/>
            </a:r>
            <a:br>
              <a:rPr lang="en-US" sz="1700" dirty="0" smtClean="0"/>
            </a:br>
            <a:r>
              <a:rPr lang="en-US" sz="3200" dirty="0" smtClean="0"/>
              <a:t>Intel Platform Controller Hub Architecture</a:t>
            </a:r>
            <a:endParaRPr lang="en-US" sz="32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4121150" y="5516563"/>
            <a:ext cx="1800225" cy="936625"/>
            <a:chOff x="4121150" y="5516563"/>
            <a:chExt cx="1800225" cy="936625"/>
          </a:xfrm>
        </p:grpSpPr>
        <p:sp>
          <p:nvSpPr>
            <p:cNvPr id="1170450" name="AutoShape 18"/>
            <p:cNvSpPr>
              <a:spLocks noChangeArrowheads="1"/>
            </p:cNvSpPr>
            <p:nvPr/>
          </p:nvSpPr>
          <p:spPr bwMode="auto">
            <a:xfrm>
              <a:off x="4121150" y="55165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PCI slots</a:t>
              </a:r>
            </a:p>
          </p:txBody>
        </p:sp>
        <p:sp>
          <p:nvSpPr>
            <p:cNvPr id="1170451" name="AutoShape 19"/>
            <p:cNvSpPr>
              <a:spLocks noChangeArrowheads="1"/>
            </p:cNvSpPr>
            <p:nvPr/>
          </p:nvSpPr>
          <p:spPr bwMode="auto">
            <a:xfrm>
              <a:off x="4121150" y="58404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PCI slots</a:t>
              </a:r>
            </a:p>
          </p:txBody>
        </p:sp>
        <p:sp>
          <p:nvSpPr>
            <p:cNvPr id="1170452" name="AutoShape 20"/>
            <p:cNvSpPr>
              <a:spLocks noChangeArrowheads="1"/>
            </p:cNvSpPr>
            <p:nvPr/>
          </p:nvSpPr>
          <p:spPr bwMode="auto">
            <a:xfrm>
              <a:off x="4121150" y="61642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PCI slots</a:t>
              </a:r>
            </a:p>
          </p:txBody>
        </p:sp>
      </p:grpSp>
      <p:sp>
        <p:nvSpPr>
          <p:cNvPr id="1170455" name="Line 23"/>
          <p:cNvSpPr>
            <a:spLocks noChangeShapeType="1"/>
          </p:cNvSpPr>
          <p:nvPr/>
        </p:nvSpPr>
        <p:spPr bwMode="auto">
          <a:xfrm flipH="1">
            <a:off x="2573338" y="59848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6" name="Group 45"/>
          <p:cNvGrpSpPr/>
          <p:nvPr/>
        </p:nvGrpSpPr>
        <p:grpSpPr>
          <a:xfrm>
            <a:off x="1175711" y="1042474"/>
            <a:ext cx="1404938" cy="1623788"/>
            <a:chOff x="1175711" y="1073072"/>
            <a:chExt cx="1404938" cy="1623788"/>
          </a:xfrm>
        </p:grpSpPr>
        <p:sp>
          <p:nvSpPr>
            <p:cNvPr id="32" name="AutoShape 3"/>
            <p:cNvSpPr>
              <a:spLocks noChangeArrowheads="1"/>
            </p:cNvSpPr>
            <p:nvPr/>
          </p:nvSpPr>
          <p:spPr bwMode="auto">
            <a:xfrm>
              <a:off x="1175711" y="1073072"/>
              <a:ext cx="1404938" cy="162378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Core i7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3" name="AutoShape 4"/>
            <p:cNvSpPr>
              <a:spLocks noChangeArrowheads="1"/>
            </p:cNvSpPr>
            <p:nvPr/>
          </p:nvSpPr>
          <p:spPr bwMode="auto">
            <a:xfrm rot="5400000">
              <a:off x="1268874" y="1611574"/>
              <a:ext cx="590400" cy="147681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registers</a:t>
              </a:r>
            </a:p>
          </p:txBody>
        </p:sp>
        <p:sp>
          <p:nvSpPr>
            <p:cNvPr id="34" name="AutoShape 5"/>
            <p:cNvSpPr>
              <a:spLocks noChangeArrowheads="1"/>
            </p:cNvSpPr>
            <p:nvPr/>
          </p:nvSpPr>
          <p:spPr bwMode="auto">
            <a:xfrm rot="5400000">
              <a:off x="1038315" y="1611574"/>
              <a:ext cx="590400" cy="147681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</a:rPr>
                <a:t>cache(s</a:t>
              </a:r>
              <a:r>
                <a:rPr lang="en-US" sz="800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grpSp>
        <p:nvGrpSpPr>
          <p:cNvPr id="39" name="Group 11"/>
          <p:cNvGrpSpPr>
            <a:grpSpLocks/>
          </p:cNvGrpSpPr>
          <p:nvPr/>
        </p:nvGrpSpPr>
        <p:grpSpPr bwMode="auto">
          <a:xfrm>
            <a:off x="2010050" y="1993783"/>
            <a:ext cx="496899" cy="435600"/>
            <a:chOff x="453" y="1833"/>
            <a:chExt cx="658" cy="658"/>
          </a:xfrm>
        </p:grpSpPr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41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 smtClean="0">
                  <a:solidFill>
                    <a:schemeClr val="bg1"/>
                  </a:solidFill>
                </a:rPr>
                <a:t>PCIe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11"/>
          <p:cNvGrpSpPr>
            <a:grpSpLocks/>
          </p:cNvGrpSpPr>
          <p:nvPr/>
        </p:nvGrpSpPr>
        <p:grpSpPr bwMode="auto">
          <a:xfrm>
            <a:off x="1259674" y="1991760"/>
            <a:ext cx="708876" cy="434420"/>
            <a:chOff x="453" y="1833"/>
            <a:chExt cx="658" cy="658"/>
          </a:xfrm>
        </p:grpSpPr>
        <p:sp>
          <p:nvSpPr>
            <p:cNvPr id="43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44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 smtClean="0">
                  <a:solidFill>
                    <a:schemeClr val="bg1"/>
                  </a:solidFill>
                </a:rPr>
                <a:t>iGraphics</a:t>
              </a:r>
              <a:endParaRPr lang="en-US" sz="80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989073" y="3211513"/>
            <a:ext cx="3932302" cy="611187"/>
            <a:chOff x="1989073" y="3211513"/>
            <a:chExt cx="3932302" cy="611187"/>
          </a:xfrm>
        </p:grpSpPr>
        <p:sp>
          <p:nvSpPr>
            <p:cNvPr id="1170446" name="AutoShape 14"/>
            <p:cNvSpPr>
              <a:spLocks noChangeArrowheads="1"/>
            </p:cNvSpPr>
            <p:nvPr/>
          </p:nvSpPr>
          <p:spPr bwMode="auto">
            <a:xfrm>
              <a:off x="4121150" y="32115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47" name="AutoShape 15"/>
            <p:cNvSpPr>
              <a:spLocks noChangeArrowheads="1"/>
            </p:cNvSpPr>
            <p:nvPr/>
          </p:nvSpPr>
          <p:spPr bwMode="auto">
            <a:xfrm>
              <a:off x="4121150" y="3533775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53" name="Line 21"/>
            <p:cNvSpPr>
              <a:spLocks noChangeShapeType="1"/>
            </p:cNvSpPr>
            <p:nvPr/>
          </p:nvSpPr>
          <p:spPr bwMode="auto">
            <a:xfrm flipH="1" flipV="1">
              <a:off x="1989073" y="3518885"/>
              <a:ext cx="2132077" cy="2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168400" y="5157788"/>
            <a:ext cx="1404938" cy="1403350"/>
            <a:chOff x="453" y="1833"/>
            <a:chExt cx="658" cy="658"/>
          </a:xfrm>
        </p:grpSpPr>
        <p:sp>
          <p:nvSpPr>
            <p:cNvPr id="1170441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2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I/O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hub</a:t>
              </a:r>
            </a:p>
          </p:txBody>
        </p:sp>
      </p:grpSp>
      <p:grpSp>
        <p:nvGrpSpPr>
          <p:cNvPr id="49" name="Group 8"/>
          <p:cNvGrpSpPr>
            <a:grpSpLocks/>
          </p:cNvGrpSpPr>
          <p:nvPr/>
        </p:nvGrpSpPr>
        <p:grpSpPr bwMode="auto">
          <a:xfrm>
            <a:off x="1172841" y="3219476"/>
            <a:ext cx="1404938" cy="3316842"/>
            <a:chOff x="453" y="1833"/>
            <a:chExt cx="658" cy="658"/>
          </a:xfrm>
        </p:grpSpPr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51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PCH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Platform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Hub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125888" y="5521279"/>
            <a:ext cx="1800225" cy="936625"/>
            <a:chOff x="4121150" y="5516563"/>
            <a:chExt cx="1800225" cy="936625"/>
          </a:xfrm>
        </p:grpSpPr>
        <p:sp>
          <p:nvSpPr>
            <p:cNvPr id="54" name="AutoShape 18"/>
            <p:cNvSpPr>
              <a:spLocks noChangeArrowheads="1"/>
            </p:cNvSpPr>
            <p:nvPr/>
          </p:nvSpPr>
          <p:spPr bwMode="auto">
            <a:xfrm>
              <a:off x="4121150" y="55165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 smtClean="0">
                  <a:solidFill>
                    <a:schemeClr val="bg1"/>
                  </a:solidFill>
                </a:rPr>
                <a:t>PCIe</a:t>
              </a:r>
              <a:r>
                <a:rPr lang="en-US" sz="1600" dirty="0" smtClean="0">
                  <a:solidFill>
                    <a:schemeClr val="bg1"/>
                  </a:solidFill>
                </a:rPr>
                <a:t>  </a:t>
              </a:r>
              <a:r>
                <a:rPr lang="en-US" sz="1600" dirty="0">
                  <a:solidFill>
                    <a:schemeClr val="bg1"/>
                  </a:solidFill>
                </a:rPr>
                <a:t>slots</a:t>
              </a:r>
            </a:p>
          </p:txBody>
        </p:sp>
        <p:sp>
          <p:nvSpPr>
            <p:cNvPr id="55" name="AutoShape 19"/>
            <p:cNvSpPr>
              <a:spLocks noChangeArrowheads="1"/>
            </p:cNvSpPr>
            <p:nvPr/>
          </p:nvSpPr>
          <p:spPr bwMode="auto">
            <a:xfrm>
              <a:off x="4121150" y="58404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 smtClean="0">
                  <a:solidFill>
                    <a:schemeClr val="bg1"/>
                  </a:solidFill>
                </a:rPr>
                <a:t>PCIe</a:t>
              </a:r>
              <a:r>
                <a:rPr lang="en-US" sz="1600" dirty="0" smtClean="0">
                  <a:solidFill>
                    <a:schemeClr val="bg1"/>
                  </a:solidFill>
                </a:rPr>
                <a:t>  </a:t>
              </a:r>
              <a:r>
                <a:rPr lang="en-US" sz="1600" dirty="0">
                  <a:solidFill>
                    <a:schemeClr val="bg1"/>
                  </a:solidFill>
                </a:rPr>
                <a:t>slots</a:t>
              </a:r>
            </a:p>
          </p:txBody>
        </p:sp>
        <p:sp>
          <p:nvSpPr>
            <p:cNvPr id="56" name="AutoShape 20"/>
            <p:cNvSpPr>
              <a:spLocks noChangeArrowheads="1"/>
            </p:cNvSpPr>
            <p:nvPr/>
          </p:nvSpPr>
          <p:spPr bwMode="auto">
            <a:xfrm>
              <a:off x="4121150" y="61642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 smtClean="0">
                  <a:solidFill>
                    <a:schemeClr val="bg1"/>
                  </a:solidFill>
                </a:rPr>
                <a:t>PCIe</a:t>
              </a:r>
              <a:r>
                <a:rPr lang="en-US" sz="1600" dirty="0" smtClean="0">
                  <a:solidFill>
                    <a:schemeClr val="bg1"/>
                  </a:solidFill>
                </a:rPr>
                <a:t>  slots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816247" y="2692538"/>
            <a:ext cx="25250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0" dirty="0" smtClean="0"/>
              <a:t>Direct Media Interface (DMI) /</a:t>
            </a:r>
            <a:br>
              <a:rPr lang="en-US" sz="1300" b="0" dirty="0" smtClean="0"/>
            </a:br>
            <a:r>
              <a:rPr lang="en-US" sz="1300" b="0" dirty="0" err="1" smtClean="0"/>
              <a:t>QuickPath</a:t>
            </a:r>
            <a:r>
              <a:rPr lang="en-US" sz="1300" b="0" dirty="0" smtClean="0"/>
              <a:t> Interconnect (QPI)</a:t>
            </a:r>
            <a:endParaRPr lang="en-US" sz="1300" b="0" dirty="0"/>
          </a:p>
        </p:txBody>
      </p:sp>
      <p:sp>
        <p:nvSpPr>
          <p:cNvPr id="74" name="TextBox 73"/>
          <p:cNvSpPr txBox="1"/>
          <p:nvPr/>
        </p:nvSpPr>
        <p:spPr>
          <a:xfrm>
            <a:off x="3652001" y="3583351"/>
            <a:ext cx="98876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/>
              <a:t>Peripherals</a:t>
            </a:r>
            <a:endParaRPr lang="en-US" sz="1300" b="0" dirty="0"/>
          </a:p>
        </p:txBody>
      </p:sp>
      <p:sp>
        <p:nvSpPr>
          <p:cNvPr id="75" name="TextBox 74"/>
          <p:cNvSpPr txBox="1"/>
          <p:nvPr/>
        </p:nvSpPr>
        <p:spPr>
          <a:xfrm>
            <a:off x="29532" y="712217"/>
            <a:ext cx="17760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/>
              <a:t>Sandy Bridge, Core i</a:t>
            </a:r>
            <a:r>
              <a:rPr lang="en-US" sz="1300" b="0" dirty="0"/>
              <a:t>7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573338" y="3967163"/>
            <a:ext cx="3348037" cy="612775"/>
            <a:chOff x="2573338" y="3967163"/>
            <a:chExt cx="3348037" cy="612775"/>
          </a:xfrm>
        </p:grpSpPr>
        <p:sp>
          <p:nvSpPr>
            <p:cNvPr id="1170448" name="AutoShape 16"/>
            <p:cNvSpPr>
              <a:spLocks noChangeArrowheads="1"/>
            </p:cNvSpPr>
            <p:nvPr/>
          </p:nvSpPr>
          <p:spPr bwMode="auto">
            <a:xfrm>
              <a:off x="4121150" y="39671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54" name="Line 22"/>
            <p:cNvSpPr>
              <a:spLocks noChangeShapeType="1"/>
            </p:cNvSpPr>
            <p:nvPr/>
          </p:nvSpPr>
          <p:spPr bwMode="auto">
            <a:xfrm flipH="1">
              <a:off x="2573338" y="4267200"/>
              <a:ext cx="1547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70449" name="AutoShape 17"/>
            <p:cNvSpPr>
              <a:spLocks noChangeArrowheads="1"/>
            </p:cNvSpPr>
            <p:nvPr/>
          </p:nvSpPr>
          <p:spPr bwMode="auto">
            <a:xfrm>
              <a:off x="4121150" y="42910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</p:grpSp>
      <p:grpSp>
        <p:nvGrpSpPr>
          <p:cNvPr id="36" name="Group 11"/>
          <p:cNvGrpSpPr>
            <a:grpSpLocks/>
          </p:cNvGrpSpPr>
          <p:nvPr/>
        </p:nvGrpSpPr>
        <p:grpSpPr bwMode="auto">
          <a:xfrm>
            <a:off x="1709572" y="1359616"/>
            <a:ext cx="797377" cy="590730"/>
            <a:chOff x="453" y="1833"/>
            <a:chExt cx="658" cy="658"/>
          </a:xfrm>
        </p:grpSpPr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38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</a:rPr>
                <a:t>integrated</a:t>
              </a:r>
            </a:p>
            <a:p>
              <a:pPr algn="ctr"/>
              <a:r>
                <a:rPr lang="en-US" sz="800" dirty="0" smtClean="0">
                  <a:solidFill>
                    <a:schemeClr val="bg1"/>
                  </a:solidFill>
                </a:rPr>
                <a:t>memory</a:t>
              </a:r>
              <a:endParaRPr lang="en-US" sz="8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800" dirty="0" smtClean="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168400" y="3248025"/>
            <a:ext cx="1404938" cy="1368425"/>
            <a:chOff x="453" y="1833"/>
            <a:chExt cx="658" cy="658"/>
          </a:xfrm>
        </p:grpSpPr>
        <p:sp>
          <p:nvSpPr>
            <p:cNvPr id="1170444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5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hub</a:t>
              </a:r>
            </a:p>
          </p:txBody>
        </p:sp>
      </p:grpSp>
      <p:sp>
        <p:nvSpPr>
          <p:cNvPr id="65" name="Donut 64"/>
          <p:cNvSpPr/>
          <p:nvPr/>
        </p:nvSpPr>
        <p:spPr bwMode="auto">
          <a:xfrm>
            <a:off x="1196065" y="2318613"/>
            <a:ext cx="1328963" cy="1210996"/>
          </a:xfrm>
          <a:prstGeom prst="donut">
            <a:avLst>
              <a:gd name="adj" fmla="val 14026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6" name="Donut 65"/>
          <p:cNvSpPr/>
          <p:nvPr/>
        </p:nvSpPr>
        <p:spPr bwMode="auto">
          <a:xfrm>
            <a:off x="2559301" y="3204706"/>
            <a:ext cx="1575252" cy="1363396"/>
          </a:xfrm>
          <a:prstGeom prst="donut">
            <a:avLst>
              <a:gd name="adj" fmla="val 10777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8758E-6 -1.85271E-7 L 0.02672 -0.33488 " pathEditMode="relative" ptsTypes="A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692E-6 1.03289E-6 L 0.05013 -0.2989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150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6072E-6 3.22371E-6 L -0.06367 -0.350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74" grpId="0"/>
      <p:bldP spid="65" grpId="0" animBg="1"/>
      <p:bldP spid="65" grpId="1" animBg="1"/>
      <p:bldP spid="66" grpId="0" animBg="1"/>
      <p:bldP spid="6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142875" y="873125"/>
            <a:ext cx="3384550" cy="3529013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POWER 4 chip</a:t>
            </a: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IBM POWER 4</a:t>
            </a:r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5184775" y="4941888"/>
            <a:ext cx="1079500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5184775" y="5335588"/>
            <a:ext cx="1079500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292850" y="4868863"/>
            <a:ext cx="1544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network card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6296025" y="5300663"/>
            <a:ext cx="601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disk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6629400" y="3379788"/>
            <a:ext cx="1292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file system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6599238" y="3681413"/>
            <a:ext cx="2544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communication system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6626225" y="3992563"/>
            <a:ext cx="1319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application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256213" y="584200"/>
            <a:ext cx="3816350" cy="1655763"/>
            <a:chOff x="3311" y="550"/>
            <a:chExt cx="2404" cy="1043"/>
          </a:xfrm>
        </p:grpSpPr>
        <p:sp>
          <p:nvSpPr>
            <p:cNvPr id="69704" name="AutoShape 12"/>
            <p:cNvSpPr>
              <a:spLocks noChangeArrowheads="1"/>
            </p:cNvSpPr>
            <p:nvPr/>
          </p:nvSpPr>
          <p:spPr bwMode="auto">
            <a:xfrm>
              <a:off x="3311" y="935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file system</a:t>
              </a:r>
            </a:p>
          </p:txBody>
        </p:sp>
        <p:sp>
          <p:nvSpPr>
            <p:cNvPr id="69705" name="AutoShape 13"/>
            <p:cNvSpPr>
              <a:spLocks noChangeArrowheads="1"/>
            </p:cNvSpPr>
            <p:nvPr/>
          </p:nvSpPr>
          <p:spPr bwMode="auto">
            <a:xfrm>
              <a:off x="4649" y="935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communication </a:t>
              </a:r>
            </a:p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system</a:t>
              </a:r>
            </a:p>
          </p:txBody>
        </p:sp>
        <p:sp>
          <p:nvSpPr>
            <p:cNvPr id="69706" name="AutoShape 14"/>
            <p:cNvSpPr>
              <a:spLocks noChangeArrowheads="1"/>
            </p:cNvSpPr>
            <p:nvPr/>
          </p:nvSpPr>
          <p:spPr bwMode="auto">
            <a:xfrm>
              <a:off x="3900" y="550"/>
              <a:ext cx="124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application</a:t>
              </a:r>
            </a:p>
          </p:txBody>
        </p:sp>
        <p:sp>
          <p:nvSpPr>
            <p:cNvPr id="69707" name="AutoShape 15"/>
            <p:cNvSpPr>
              <a:spLocks noChangeArrowheads="1"/>
            </p:cNvSpPr>
            <p:nvPr/>
          </p:nvSpPr>
          <p:spPr bwMode="auto">
            <a:xfrm>
              <a:off x="3311" y="1321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disk</a:t>
              </a:r>
            </a:p>
          </p:txBody>
        </p:sp>
        <p:sp>
          <p:nvSpPr>
            <p:cNvPr id="69708" name="AutoShape 16"/>
            <p:cNvSpPr>
              <a:spLocks noChangeArrowheads="1"/>
            </p:cNvSpPr>
            <p:nvPr/>
          </p:nvSpPr>
          <p:spPr bwMode="auto">
            <a:xfrm>
              <a:off x="4649" y="1321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network card</a:t>
              </a:r>
            </a:p>
          </p:txBody>
        </p:sp>
      </p:grpSp>
      <p:sp>
        <p:nvSpPr>
          <p:cNvPr id="1132561" name="Line 17"/>
          <p:cNvSpPr>
            <a:spLocks noChangeShapeType="1"/>
          </p:cNvSpPr>
          <p:nvPr/>
        </p:nvSpPr>
        <p:spPr bwMode="auto">
          <a:xfrm flipH="1" flipV="1">
            <a:off x="5435600" y="1339850"/>
            <a:ext cx="0" cy="863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562" name="Line 18"/>
          <p:cNvSpPr>
            <a:spLocks noChangeShapeType="1"/>
          </p:cNvSpPr>
          <p:nvPr/>
        </p:nvSpPr>
        <p:spPr bwMode="auto">
          <a:xfrm flipH="1" flipV="1">
            <a:off x="8928100" y="1339850"/>
            <a:ext cx="0" cy="863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563" name="Line 19"/>
          <p:cNvSpPr>
            <a:spLocks noChangeShapeType="1"/>
          </p:cNvSpPr>
          <p:nvPr/>
        </p:nvSpPr>
        <p:spPr bwMode="auto">
          <a:xfrm flipV="1">
            <a:off x="5472113" y="800100"/>
            <a:ext cx="936625" cy="4667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564" name="Line 20"/>
          <p:cNvSpPr>
            <a:spLocks noChangeShapeType="1"/>
          </p:cNvSpPr>
          <p:nvPr/>
        </p:nvSpPr>
        <p:spPr bwMode="auto">
          <a:xfrm flipH="1" flipV="1">
            <a:off x="7991475" y="800100"/>
            <a:ext cx="936625" cy="4667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9648" name="Group 21"/>
          <p:cNvGrpSpPr>
            <a:grpSpLocks/>
          </p:cNvGrpSpPr>
          <p:nvPr/>
        </p:nvGrpSpPr>
        <p:grpSpPr bwMode="auto">
          <a:xfrm>
            <a:off x="1943100" y="1196975"/>
            <a:ext cx="1368425" cy="611188"/>
            <a:chOff x="1451" y="913"/>
            <a:chExt cx="862" cy="385"/>
          </a:xfrm>
        </p:grpSpPr>
        <p:sp>
          <p:nvSpPr>
            <p:cNvPr id="69702" name="AutoShape 22"/>
            <p:cNvSpPr>
              <a:spLocks noChangeArrowheads="1"/>
            </p:cNvSpPr>
            <p:nvPr/>
          </p:nvSpPr>
          <p:spPr bwMode="auto">
            <a:xfrm>
              <a:off x="1451" y="913"/>
              <a:ext cx="862" cy="38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CPU</a:t>
              </a: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69703" name="AutoShape 23"/>
            <p:cNvSpPr>
              <a:spLocks noChangeArrowheads="1"/>
            </p:cNvSpPr>
            <p:nvPr/>
          </p:nvSpPr>
          <p:spPr bwMode="auto">
            <a:xfrm>
              <a:off x="1565" y="1117"/>
              <a:ext cx="635" cy="13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0" bIns="360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L1</a:t>
              </a:r>
            </a:p>
          </p:txBody>
        </p:sp>
      </p:grpSp>
      <p:grpSp>
        <p:nvGrpSpPr>
          <p:cNvPr id="69649" name="Group 24"/>
          <p:cNvGrpSpPr>
            <a:grpSpLocks/>
          </p:cNvGrpSpPr>
          <p:nvPr/>
        </p:nvGrpSpPr>
        <p:grpSpPr bwMode="auto">
          <a:xfrm>
            <a:off x="358775" y="1196975"/>
            <a:ext cx="1368425" cy="611188"/>
            <a:chOff x="1451" y="913"/>
            <a:chExt cx="862" cy="385"/>
          </a:xfrm>
        </p:grpSpPr>
        <p:sp>
          <p:nvSpPr>
            <p:cNvPr id="69700" name="AutoShape 25"/>
            <p:cNvSpPr>
              <a:spLocks noChangeArrowheads="1"/>
            </p:cNvSpPr>
            <p:nvPr/>
          </p:nvSpPr>
          <p:spPr bwMode="auto">
            <a:xfrm>
              <a:off x="1451" y="913"/>
              <a:ext cx="862" cy="38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CPU</a:t>
              </a: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69701" name="AutoShape 26"/>
            <p:cNvSpPr>
              <a:spLocks noChangeArrowheads="1"/>
            </p:cNvSpPr>
            <p:nvPr/>
          </p:nvSpPr>
          <p:spPr bwMode="auto">
            <a:xfrm>
              <a:off x="1565" y="1117"/>
              <a:ext cx="635" cy="13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0" bIns="360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L1</a:t>
              </a:r>
            </a:p>
          </p:txBody>
        </p:sp>
      </p:grpSp>
      <p:sp>
        <p:nvSpPr>
          <p:cNvPr id="69650" name="AutoShape 27"/>
          <p:cNvSpPr>
            <a:spLocks noChangeArrowheads="1"/>
          </p:cNvSpPr>
          <p:nvPr/>
        </p:nvSpPr>
        <p:spPr bwMode="auto">
          <a:xfrm>
            <a:off x="358775" y="1925638"/>
            <a:ext cx="2952750" cy="250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core interface switch</a:t>
            </a:r>
          </a:p>
        </p:txBody>
      </p:sp>
      <p:sp>
        <p:nvSpPr>
          <p:cNvPr id="69651" name="AutoShape 28"/>
          <p:cNvSpPr>
            <a:spLocks noChangeArrowheads="1"/>
          </p:cNvSpPr>
          <p:nvPr/>
        </p:nvSpPr>
        <p:spPr bwMode="auto">
          <a:xfrm>
            <a:off x="358775" y="2293938"/>
            <a:ext cx="2952750" cy="358775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69652" name="AutoShape 29"/>
          <p:cNvSpPr>
            <a:spLocks noChangeArrowheads="1"/>
          </p:cNvSpPr>
          <p:nvPr/>
        </p:nvSpPr>
        <p:spPr bwMode="auto">
          <a:xfrm>
            <a:off x="358775" y="2770188"/>
            <a:ext cx="2952750" cy="649287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fabric controller</a:t>
            </a:r>
          </a:p>
          <a:p>
            <a:pPr algn="ctr"/>
            <a:r>
              <a:rPr lang="en-US" sz="1200" b="0">
                <a:solidFill>
                  <a:schemeClr val="bg1"/>
                </a:solidFill>
              </a:rPr>
              <a:t>(chip-chip fabric + multi-chip module)</a:t>
            </a:r>
          </a:p>
        </p:txBody>
      </p:sp>
      <p:sp>
        <p:nvSpPr>
          <p:cNvPr id="69653" name="AutoShape 30"/>
          <p:cNvSpPr>
            <a:spLocks noChangeArrowheads="1"/>
          </p:cNvSpPr>
          <p:nvPr/>
        </p:nvSpPr>
        <p:spPr bwMode="auto">
          <a:xfrm>
            <a:off x="358775" y="3538538"/>
            <a:ext cx="1189038" cy="576262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GX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controller</a:t>
            </a:r>
          </a:p>
        </p:txBody>
      </p:sp>
      <p:sp>
        <p:nvSpPr>
          <p:cNvPr id="69654" name="AutoShape 31"/>
          <p:cNvSpPr>
            <a:spLocks noChangeArrowheads="1"/>
          </p:cNvSpPr>
          <p:nvPr/>
        </p:nvSpPr>
        <p:spPr bwMode="auto">
          <a:xfrm>
            <a:off x="2124075" y="3538538"/>
            <a:ext cx="1189038" cy="61277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L3 controller</a:t>
            </a:r>
          </a:p>
        </p:txBody>
      </p:sp>
      <p:sp>
        <p:nvSpPr>
          <p:cNvPr id="69655" name="AutoShape 32"/>
          <p:cNvSpPr>
            <a:spLocks noChangeArrowheads="1"/>
          </p:cNvSpPr>
          <p:nvPr/>
        </p:nvSpPr>
        <p:spPr bwMode="auto">
          <a:xfrm>
            <a:off x="358775" y="5013325"/>
            <a:ext cx="1189038" cy="126047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remote I/O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(RIO)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bridge</a:t>
            </a:r>
          </a:p>
        </p:txBody>
      </p:sp>
      <p:sp>
        <p:nvSpPr>
          <p:cNvPr id="69656" name="AutoShape 33"/>
          <p:cNvSpPr>
            <a:spLocks noChangeArrowheads="1"/>
          </p:cNvSpPr>
          <p:nvPr/>
        </p:nvSpPr>
        <p:spPr bwMode="auto">
          <a:xfrm>
            <a:off x="2122488" y="5013325"/>
            <a:ext cx="1189037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host bridge</a:t>
            </a:r>
          </a:p>
        </p:txBody>
      </p:sp>
      <p:sp>
        <p:nvSpPr>
          <p:cNvPr id="69657" name="AutoShape 34"/>
          <p:cNvSpPr>
            <a:spLocks noChangeArrowheads="1"/>
          </p:cNvSpPr>
          <p:nvPr/>
        </p:nvSpPr>
        <p:spPr bwMode="auto">
          <a:xfrm>
            <a:off x="2122488" y="5768975"/>
            <a:ext cx="1189037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host bridge</a:t>
            </a:r>
          </a:p>
        </p:txBody>
      </p:sp>
      <p:sp>
        <p:nvSpPr>
          <p:cNvPr id="69658" name="AutoShape 35"/>
          <p:cNvSpPr>
            <a:spLocks noChangeArrowheads="1"/>
          </p:cNvSpPr>
          <p:nvPr/>
        </p:nvSpPr>
        <p:spPr bwMode="auto">
          <a:xfrm>
            <a:off x="3814763" y="5013325"/>
            <a:ext cx="901700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PCI-PCI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bridge</a:t>
            </a:r>
          </a:p>
        </p:txBody>
      </p:sp>
      <p:sp>
        <p:nvSpPr>
          <p:cNvPr id="69659" name="AutoShape 36"/>
          <p:cNvSpPr>
            <a:spLocks noChangeArrowheads="1"/>
          </p:cNvSpPr>
          <p:nvPr/>
        </p:nvSpPr>
        <p:spPr bwMode="auto">
          <a:xfrm>
            <a:off x="3816350" y="5768975"/>
            <a:ext cx="901700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PCI-PCI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bridge</a:t>
            </a:r>
          </a:p>
        </p:txBody>
      </p:sp>
      <p:cxnSp>
        <p:nvCxnSpPr>
          <p:cNvPr id="69660" name="AutoShape 37"/>
          <p:cNvCxnSpPr>
            <a:cxnSpLocks noChangeShapeType="1"/>
            <a:stCxn id="69700" idx="2"/>
            <a:endCxn id="69650" idx="0"/>
          </p:cNvCxnSpPr>
          <p:nvPr/>
        </p:nvCxnSpPr>
        <p:spPr bwMode="auto">
          <a:xfrm>
            <a:off x="1042988" y="1808163"/>
            <a:ext cx="792162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1" name="AutoShape 38"/>
          <p:cNvCxnSpPr>
            <a:cxnSpLocks noChangeShapeType="1"/>
            <a:stCxn id="69702" idx="2"/>
            <a:endCxn id="69650" idx="0"/>
          </p:cNvCxnSpPr>
          <p:nvPr/>
        </p:nvCxnSpPr>
        <p:spPr bwMode="auto">
          <a:xfrm flipH="1">
            <a:off x="1835150" y="1808163"/>
            <a:ext cx="792163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2" name="AutoShape 39"/>
          <p:cNvCxnSpPr>
            <a:cxnSpLocks noChangeShapeType="1"/>
            <a:stCxn id="69650" idx="2"/>
            <a:endCxn id="69651" idx="0"/>
          </p:cNvCxnSpPr>
          <p:nvPr/>
        </p:nvCxnSpPr>
        <p:spPr bwMode="auto">
          <a:xfrm>
            <a:off x="1835150" y="2176463"/>
            <a:ext cx="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3" name="AutoShape 40"/>
          <p:cNvCxnSpPr>
            <a:cxnSpLocks noChangeShapeType="1"/>
            <a:stCxn id="69651" idx="2"/>
            <a:endCxn id="69652" idx="0"/>
          </p:cNvCxnSpPr>
          <p:nvPr/>
        </p:nvCxnSpPr>
        <p:spPr bwMode="auto">
          <a:xfrm>
            <a:off x="1835150" y="2652713"/>
            <a:ext cx="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4" name="AutoShape 41"/>
          <p:cNvCxnSpPr>
            <a:cxnSpLocks noChangeShapeType="1"/>
            <a:stCxn id="69652" idx="2"/>
            <a:endCxn id="69653" idx="3"/>
          </p:cNvCxnSpPr>
          <p:nvPr/>
        </p:nvCxnSpPr>
        <p:spPr bwMode="auto">
          <a:xfrm flipH="1">
            <a:off x="1547813" y="3419475"/>
            <a:ext cx="287337" cy="4079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5" name="AutoShape 42"/>
          <p:cNvCxnSpPr>
            <a:cxnSpLocks noChangeShapeType="1"/>
            <a:stCxn id="69652" idx="2"/>
            <a:endCxn id="69654" idx="1"/>
          </p:cNvCxnSpPr>
          <p:nvPr/>
        </p:nvCxnSpPr>
        <p:spPr bwMode="auto">
          <a:xfrm>
            <a:off x="1835150" y="3419475"/>
            <a:ext cx="288925" cy="425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9666" name="Line 43"/>
          <p:cNvSpPr>
            <a:spLocks noChangeShapeType="1"/>
          </p:cNvSpPr>
          <p:nvPr/>
        </p:nvSpPr>
        <p:spPr bwMode="auto">
          <a:xfrm>
            <a:off x="3311525" y="3860800"/>
            <a:ext cx="252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67" name="AutoShape 44"/>
          <p:cNvSpPr>
            <a:spLocks noChangeArrowheads="1"/>
          </p:cNvSpPr>
          <p:nvPr/>
        </p:nvSpPr>
        <p:spPr bwMode="auto">
          <a:xfrm>
            <a:off x="3779838" y="3392488"/>
            <a:ext cx="539750" cy="936625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L3</a:t>
            </a:r>
          </a:p>
        </p:txBody>
      </p:sp>
      <p:grpSp>
        <p:nvGrpSpPr>
          <p:cNvPr id="69668" name="Group 45"/>
          <p:cNvGrpSpPr>
            <a:grpSpLocks/>
          </p:cNvGrpSpPr>
          <p:nvPr/>
        </p:nvGrpSpPr>
        <p:grpSpPr bwMode="auto">
          <a:xfrm>
            <a:off x="5832475" y="3392488"/>
            <a:ext cx="757238" cy="938212"/>
            <a:chOff x="2993" y="2137"/>
            <a:chExt cx="1134" cy="591"/>
          </a:xfrm>
        </p:grpSpPr>
        <p:sp>
          <p:nvSpPr>
            <p:cNvPr id="69697" name="AutoShape 46"/>
            <p:cNvSpPr>
              <a:spLocks noChangeArrowheads="1"/>
            </p:cNvSpPr>
            <p:nvPr/>
          </p:nvSpPr>
          <p:spPr bwMode="auto">
            <a:xfrm>
              <a:off x="2993" y="2137"/>
              <a:ext cx="1134" cy="182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RAM</a:t>
              </a:r>
            </a:p>
          </p:txBody>
        </p:sp>
        <p:sp>
          <p:nvSpPr>
            <p:cNvPr id="69698" name="AutoShape 47"/>
            <p:cNvSpPr>
              <a:spLocks noChangeArrowheads="1"/>
            </p:cNvSpPr>
            <p:nvPr/>
          </p:nvSpPr>
          <p:spPr bwMode="auto">
            <a:xfrm>
              <a:off x="2993" y="2341"/>
              <a:ext cx="1134" cy="182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RAM</a:t>
              </a:r>
            </a:p>
          </p:txBody>
        </p:sp>
        <p:sp>
          <p:nvSpPr>
            <p:cNvPr id="69699" name="AutoShape 48"/>
            <p:cNvSpPr>
              <a:spLocks noChangeArrowheads="1"/>
            </p:cNvSpPr>
            <p:nvPr/>
          </p:nvSpPr>
          <p:spPr bwMode="auto">
            <a:xfrm>
              <a:off x="2993" y="2546"/>
              <a:ext cx="1134" cy="182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RAM</a:t>
              </a:r>
            </a:p>
          </p:txBody>
        </p:sp>
      </p:grpSp>
      <p:cxnSp>
        <p:nvCxnSpPr>
          <p:cNvPr id="69669" name="AutoShape 49"/>
          <p:cNvCxnSpPr>
            <a:cxnSpLocks noChangeShapeType="1"/>
            <a:stCxn id="69653" idx="2"/>
            <a:endCxn id="69655" idx="0"/>
          </p:cNvCxnSpPr>
          <p:nvPr/>
        </p:nvCxnSpPr>
        <p:spPr bwMode="auto">
          <a:xfrm>
            <a:off x="954088" y="4114800"/>
            <a:ext cx="0" cy="898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0" name="AutoShape 50"/>
          <p:cNvCxnSpPr>
            <a:cxnSpLocks noChangeShapeType="1"/>
            <a:stCxn id="69655" idx="3"/>
            <a:endCxn id="69656" idx="1"/>
          </p:cNvCxnSpPr>
          <p:nvPr/>
        </p:nvCxnSpPr>
        <p:spPr bwMode="auto">
          <a:xfrm flipV="1">
            <a:off x="1547813" y="5265738"/>
            <a:ext cx="574675" cy="377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1" name="AutoShape 51"/>
          <p:cNvCxnSpPr>
            <a:cxnSpLocks noChangeShapeType="1"/>
            <a:stCxn id="69655" idx="3"/>
            <a:endCxn id="69657" idx="1"/>
          </p:cNvCxnSpPr>
          <p:nvPr/>
        </p:nvCxnSpPr>
        <p:spPr bwMode="auto">
          <a:xfrm>
            <a:off x="1547813" y="5643563"/>
            <a:ext cx="574675" cy="377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2" name="AutoShape 52"/>
          <p:cNvCxnSpPr>
            <a:cxnSpLocks noChangeShapeType="1"/>
            <a:stCxn id="69656" idx="3"/>
            <a:endCxn id="69658" idx="1"/>
          </p:cNvCxnSpPr>
          <p:nvPr/>
        </p:nvCxnSpPr>
        <p:spPr bwMode="auto">
          <a:xfrm>
            <a:off x="3311525" y="5265738"/>
            <a:ext cx="5032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3" name="AutoShape 53"/>
          <p:cNvCxnSpPr>
            <a:cxnSpLocks noChangeShapeType="1"/>
            <a:stCxn id="69656" idx="3"/>
            <a:endCxn id="69659" idx="1"/>
          </p:cNvCxnSpPr>
          <p:nvPr/>
        </p:nvCxnSpPr>
        <p:spPr bwMode="auto">
          <a:xfrm>
            <a:off x="3311525" y="5265738"/>
            <a:ext cx="504825" cy="755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4" name="AutoShape 54"/>
          <p:cNvCxnSpPr>
            <a:cxnSpLocks noChangeShapeType="1"/>
            <a:stCxn id="69658" idx="3"/>
            <a:endCxn id="69636" idx="1"/>
          </p:cNvCxnSpPr>
          <p:nvPr/>
        </p:nvCxnSpPr>
        <p:spPr bwMode="auto">
          <a:xfrm flipV="1">
            <a:off x="4716463" y="5086350"/>
            <a:ext cx="468312" cy="179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5" name="AutoShape 55"/>
          <p:cNvCxnSpPr>
            <a:cxnSpLocks noChangeShapeType="1"/>
            <a:stCxn id="69658" idx="3"/>
            <a:endCxn id="69637" idx="1"/>
          </p:cNvCxnSpPr>
          <p:nvPr/>
        </p:nvCxnSpPr>
        <p:spPr bwMode="auto">
          <a:xfrm>
            <a:off x="4716463" y="5265738"/>
            <a:ext cx="468312" cy="2143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6" name="AutoShape 56"/>
          <p:cNvCxnSpPr>
            <a:cxnSpLocks noChangeShapeType="1"/>
            <a:stCxn id="69659" idx="3"/>
          </p:cNvCxnSpPr>
          <p:nvPr/>
        </p:nvCxnSpPr>
        <p:spPr bwMode="auto">
          <a:xfrm flipV="1">
            <a:off x="4718050" y="5842000"/>
            <a:ext cx="249238" cy="179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77" name="AutoShape 57"/>
          <p:cNvCxnSpPr>
            <a:cxnSpLocks noChangeShapeType="1"/>
            <a:stCxn id="69659" idx="3"/>
          </p:cNvCxnSpPr>
          <p:nvPr/>
        </p:nvCxnSpPr>
        <p:spPr bwMode="auto">
          <a:xfrm>
            <a:off x="4718050" y="6021388"/>
            <a:ext cx="285750" cy="71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78" name="AutoShape 58"/>
          <p:cNvCxnSpPr>
            <a:cxnSpLocks noChangeShapeType="1"/>
            <a:stCxn id="69659" idx="3"/>
          </p:cNvCxnSpPr>
          <p:nvPr/>
        </p:nvCxnSpPr>
        <p:spPr bwMode="auto">
          <a:xfrm>
            <a:off x="4718050" y="6021388"/>
            <a:ext cx="177800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79" name="AutoShape 59"/>
          <p:cNvCxnSpPr>
            <a:cxnSpLocks noChangeShapeType="1"/>
          </p:cNvCxnSpPr>
          <p:nvPr/>
        </p:nvCxnSpPr>
        <p:spPr bwMode="auto">
          <a:xfrm flipV="1">
            <a:off x="3311525" y="5842000"/>
            <a:ext cx="249238" cy="179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80" name="AutoShape 60"/>
          <p:cNvCxnSpPr>
            <a:cxnSpLocks noChangeShapeType="1"/>
          </p:cNvCxnSpPr>
          <p:nvPr/>
        </p:nvCxnSpPr>
        <p:spPr bwMode="auto">
          <a:xfrm>
            <a:off x="3311525" y="6021388"/>
            <a:ext cx="285750" cy="71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81" name="AutoShape 61"/>
          <p:cNvCxnSpPr>
            <a:cxnSpLocks noChangeShapeType="1"/>
          </p:cNvCxnSpPr>
          <p:nvPr/>
        </p:nvCxnSpPr>
        <p:spPr bwMode="auto">
          <a:xfrm>
            <a:off x="3311525" y="6021388"/>
            <a:ext cx="177800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9682" name="AutoShape 62"/>
          <p:cNvSpPr>
            <a:spLocks noChangeArrowheads="1"/>
          </p:cNvSpPr>
          <p:nvPr/>
        </p:nvSpPr>
        <p:spPr bwMode="auto">
          <a:xfrm>
            <a:off x="4573588" y="3392488"/>
            <a:ext cx="935037" cy="936625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memory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controller</a:t>
            </a:r>
          </a:p>
        </p:txBody>
      </p:sp>
      <p:grpSp>
        <p:nvGrpSpPr>
          <p:cNvPr id="69683" name="Group 63"/>
          <p:cNvGrpSpPr>
            <a:grpSpLocks/>
          </p:cNvGrpSpPr>
          <p:nvPr/>
        </p:nvGrpSpPr>
        <p:grpSpPr bwMode="auto">
          <a:xfrm>
            <a:off x="900113" y="2763838"/>
            <a:ext cx="6888162" cy="3890962"/>
            <a:chOff x="567" y="1743"/>
            <a:chExt cx="4339" cy="2451"/>
          </a:xfrm>
        </p:grpSpPr>
        <p:sp>
          <p:nvSpPr>
            <p:cNvPr id="69689" name="Text Box 64"/>
            <p:cNvSpPr txBox="1">
              <a:spLocks noChangeArrowheads="1"/>
            </p:cNvSpPr>
            <p:nvPr/>
          </p:nvSpPr>
          <p:spPr bwMode="auto">
            <a:xfrm>
              <a:off x="567" y="2798"/>
              <a:ext cx="152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500"/>
                <a:t/>
              </a:r>
              <a:br>
                <a:rPr lang="en-US" sz="500"/>
              </a:br>
              <a:r>
                <a:rPr lang="en-US" sz="1400"/>
                <a:t>GX bus</a:t>
              </a:r>
            </a:p>
            <a:p>
              <a:r>
                <a:rPr lang="en-US" sz="1000"/>
                <a:t>(two 32-bit, 600 MHz </a:t>
              </a:r>
              <a:r>
                <a:rPr lang="en-US" sz="1000">
                  <a:sym typeface="Wingdings" charset="2"/>
                </a:rPr>
                <a:t> ~35 Gbps</a:t>
              </a:r>
              <a:r>
                <a:rPr lang="en-US" sz="1000"/>
                <a:t>)</a:t>
              </a:r>
            </a:p>
          </p:txBody>
        </p:sp>
        <p:sp>
          <p:nvSpPr>
            <p:cNvPr id="69690" name="Text Box 65"/>
            <p:cNvSpPr txBox="1">
              <a:spLocks noChangeArrowheads="1"/>
            </p:cNvSpPr>
            <p:nvPr/>
          </p:nvSpPr>
          <p:spPr bwMode="auto">
            <a:xfrm>
              <a:off x="2145" y="2795"/>
              <a:ext cx="15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PCI busses</a:t>
              </a:r>
            </a:p>
            <a:p>
              <a:r>
                <a:rPr lang="en-US" sz="1000"/>
                <a:t>(32/64-bit, 33/66 MHz </a:t>
              </a:r>
              <a:r>
                <a:rPr lang="en-US" sz="1000">
                  <a:sym typeface="Wingdings" charset="2"/>
                </a:rPr>
                <a:t> 1-4 Gbps</a:t>
              </a:r>
              <a:r>
                <a:rPr lang="en-US" sz="1000"/>
                <a:t>)</a:t>
              </a:r>
            </a:p>
          </p:txBody>
        </p:sp>
        <p:sp>
          <p:nvSpPr>
            <p:cNvPr id="69691" name="Text Box 66"/>
            <p:cNvSpPr txBox="1">
              <a:spLocks noChangeArrowheads="1"/>
            </p:cNvSpPr>
            <p:nvPr/>
          </p:nvSpPr>
          <p:spPr bwMode="auto">
            <a:xfrm rot="-1731763">
              <a:off x="2105" y="1743"/>
              <a:ext cx="153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(four 64-bit, 400 MHz </a:t>
              </a:r>
              <a:r>
                <a:rPr lang="en-US" sz="1000">
                  <a:sym typeface="Wingdings" charset="2"/>
                </a:rPr>
                <a:t> ~95 Gbps</a:t>
              </a:r>
              <a:r>
                <a:rPr lang="en-US" sz="1000"/>
                <a:t>)</a:t>
              </a:r>
            </a:p>
          </p:txBody>
        </p:sp>
        <p:sp>
          <p:nvSpPr>
            <p:cNvPr id="69692" name="Line 67"/>
            <p:cNvSpPr>
              <a:spLocks noChangeShapeType="1"/>
            </p:cNvSpPr>
            <p:nvPr/>
          </p:nvSpPr>
          <p:spPr bwMode="auto">
            <a:xfrm flipH="1">
              <a:off x="2245" y="3067"/>
              <a:ext cx="18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93" name="Line 68"/>
            <p:cNvSpPr>
              <a:spLocks noChangeShapeType="1"/>
            </p:cNvSpPr>
            <p:nvPr/>
          </p:nvSpPr>
          <p:spPr bwMode="auto">
            <a:xfrm>
              <a:off x="2948" y="3067"/>
              <a:ext cx="136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94" name="Text Box 69"/>
            <p:cNvSpPr txBox="1">
              <a:spLocks noChangeArrowheads="1"/>
            </p:cNvSpPr>
            <p:nvPr/>
          </p:nvSpPr>
          <p:spPr bwMode="auto">
            <a:xfrm>
              <a:off x="803" y="3906"/>
              <a:ext cx="14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RIO bus</a:t>
              </a:r>
            </a:p>
            <a:p>
              <a:r>
                <a:rPr lang="en-US" sz="1000"/>
                <a:t>(two 8-bit, 500 MHz </a:t>
              </a:r>
              <a:r>
                <a:rPr lang="en-US" sz="1000">
                  <a:sym typeface="Wingdings" charset="2"/>
                </a:rPr>
                <a:t> ~7 Gbps</a:t>
              </a:r>
              <a:r>
                <a:rPr lang="en-US" sz="1000"/>
                <a:t>)</a:t>
              </a:r>
            </a:p>
          </p:txBody>
        </p:sp>
        <p:sp>
          <p:nvSpPr>
            <p:cNvPr id="69695" name="Text Box 70"/>
            <p:cNvSpPr txBox="1">
              <a:spLocks noChangeArrowheads="1"/>
            </p:cNvSpPr>
            <p:nvPr/>
          </p:nvSpPr>
          <p:spPr bwMode="auto">
            <a:xfrm rot="-1731763">
              <a:off x="2627" y="1753"/>
              <a:ext cx="153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(four 64-bit, 400 MHz </a:t>
              </a:r>
              <a:r>
                <a:rPr lang="en-US" sz="1000">
                  <a:sym typeface="Wingdings" charset="2"/>
                </a:rPr>
                <a:t> ~95 Gbps</a:t>
              </a:r>
              <a:r>
                <a:rPr lang="en-US" sz="1000"/>
                <a:t>)</a:t>
              </a:r>
            </a:p>
          </p:txBody>
        </p:sp>
        <p:sp>
          <p:nvSpPr>
            <p:cNvPr id="69696" name="Text Box 71"/>
            <p:cNvSpPr txBox="1">
              <a:spLocks noChangeArrowheads="1"/>
            </p:cNvSpPr>
            <p:nvPr/>
          </p:nvSpPr>
          <p:spPr bwMode="auto">
            <a:xfrm rot="-1731763">
              <a:off x="3331" y="1749"/>
              <a:ext cx="157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(eight 32-bit, 400 MHz </a:t>
              </a:r>
              <a:r>
                <a:rPr lang="en-US" sz="1000">
                  <a:sym typeface="Wingdings" charset="2"/>
                </a:rPr>
                <a:t> ~95 Gbps</a:t>
              </a:r>
              <a:r>
                <a:rPr lang="en-US" sz="1000"/>
                <a:t>)</a:t>
              </a:r>
            </a:p>
          </p:txBody>
        </p:sp>
      </p:grpSp>
      <p:sp>
        <p:nvSpPr>
          <p:cNvPr id="1132616" name="Rectangle 72"/>
          <p:cNvSpPr>
            <a:spLocks noChangeArrowheads="1"/>
          </p:cNvSpPr>
          <p:nvPr/>
        </p:nvSpPr>
        <p:spPr bwMode="auto">
          <a:xfrm>
            <a:off x="5219700" y="5373688"/>
            <a:ext cx="1809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17" name="Rectangle 73"/>
          <p:cNvSpPr>
            <a:spLocks noChangeArrowheads="1"/>
          </p:cNvSpPr>
          <p:nvPr/>
        </p:nvSpPr>
        <p:spPr bwMode="auto">
          <a:xfrm>
            <a:off x="5867400" y="4078288"/>
            <a:ext cx="1809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18" name="Rectangle 74"/>
          <p:cNvSpPr>
            <a:spLocks noChangeArrowheads="1"/>
          </p:cNvSpPr>
          <p:nvPr/>
        </p:nvSpPr>
        <p:spPr bwMode="auto">
          <a:xfrm>
            <a:off x="5867400" y="3752850"/>
            <a:ext cx="180975" cy="1793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19" name="Rectangle 75"/>
          <p:cNvSpPr>
            <a:spLocks noChangeArrowheads="1"/>
          </p:cNvSpPr>
          <p:nvPr/>
        </p:nvSpPr>
        <p:spPr bwMode="auto">
          <a:xfrm>
            <a:off x="5867400" y="3465513"/>
            <a:ext cx="1809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20" name="Text Box 76"/>
          <p:cNvSpPr txBox="1">
            <a:spLocks noChangeArrowheads="1"/>
          </p:cNvSpPr>
          <p:nvPr/>
        </p:nvSpPr>
        <p:spPr bwMode="auto">
          <a:xfrm>
            <a:off x="4427538" y="944563"/>
            <a:ext cx="30686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u="sng">
                <a:solidFill>
                  <a:schemeClr val="hlink"/>
                </a:solidFill>
              </a:rPr>
              <a:t>Note:</a:t>
            </a:r>
            <a:br>
              <a:rPr lang="en-US" sz="1600" u="sng">
                <a:solidFill>
                  <a:schemeClr val="hlink"/>
                </a:solidFill>
              </a:rPr>
            </a:br>
            <a:r>
              <a:rPr lang="en-US" sz="1600" b="0">
                <a:solidFill>
                  <a:schemeClr val="hlink"/>
                </a:solidFill>
              </a:rPr>
              <a:t>Again, data touching operations add movement operations</a:t>
            </a:r>
            <a:endParaRPr lang="en-US" sz="1600" b="0" baseline="4000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867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64168E-6 C -0.00625 -0.01296 -0.01233 -0.02591 -0.06788 -0.03077 C -0.12344 -0.03563 -0.27309 -0.0391 -0.33333 -0.02915 C -0.39358 -0.0192 -0.40712 0.0229 -0.42986 0.02914 C -0.4526 0.03539 -0.46267 0.05158 -0.47014 0.00902 C -0.4776 -0.03354 -0.48941 -0.1728 -0.47483 -0.2267 C -0.46024 -0.28059 -0.41198 -0.31275 -0.38281 -0.3139 C -0.35365 -0.31506 -0.36892 -0.24728 -0.3 -0.23433 C -0.23108 -0.22138 -0.03021 -0.22808 0.03108 -0.23595 C 0.09236 -0.24381 0.06163 -0.27435 0.06771 -0.28175 " pathEditMode="relative" ptsTypes="aaaaaaaaaA">
                                      <p:cBhvr>
                                        <p:cTn id="16" dur="5000" fill="hold"/>
                                        <p:tgtEl>
                                          <p:spTgt spid="1132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32084E-6 C 0.01129 0.01642 0.02275 0.03284 -0.04704 0.03978 C -0.11684 0.04672 -0.35208 0.08512 -0.4184 0.0414 C -0.48472 -0.00232 -0.4552 -0.17049 -0.44479 -0.22207 C -0.43437 -0.27366 -0.38038 -0.25399 -0.35625 -0.2681 C -0.33211 -0.28222 -0.3026 -0.29609 -0.3 -0.30627 C -0.29739 -0.31645 -0.32135 -0.32594 -0.34027 -0.3294 C -0.3592 -0.33287 -0.40208 -0.33473 -0.41371 -0.32779 C -0.42534 -0.32085 -0.41788 -0.29795 -0.41041 -0.288 C -0.40295 -0.27805 -0.36423 -0.27643 -0.36892 -0.2681 C -0.37361 -0.25978 -0.42413 -0.27412 -0.43906 -0.23734 C -0.45399 -0.20056 -0.471 -0.09716 -0.45868 -0.04766 C -0.44635 0.00208 -0.43437 0.04441 -0.36545 0.05968 C -0.29652 0.07494 -0.1059 0.03978 -0.04479 0.04441 C 0.01632 0.04904 0.00868 0.068 0.00122 0.0872 " pathEditMode="relative" ptsTypes="aaaaaaaaaaaaaaA">
                                      <p:cBhvr>
                                        <p:cTn id="32" dur="5000" fill="hold"/>
                                        <p:tgtEl>
                                          <p:spTgt spid="1132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209 C 0.0158 -0.02129 0.03073 -0.04049 -0.0309 -0.04789 C -0.09253 -0.05529 -0.29705 -0.02245 -0.36892 -0.0465 C -0.4408 -0.07056 -0.45017 -0.14736 -0.46198 -0.192 C -0.47378 -0.23665 -0.45729 -0.28615 -0.4401 -0.31437 C -0.42292 -0.34259 -0.38229 -0.34653 -0.35851 -0.36179 C -0.33472 -0.37706 -0.29774 -0.39533 -0.29757 -0.40621 C -0.29739 -0.41708 -0.33767 -0.42703 -0.35746 -0.42772 C -0.37726 -0.42841 -0.41424 -0.42124 -0.41597 -0.41083 C -0.41771 -0.40042 -0.36267 -0.38053 -0.36771 -0.36503 C -0.37274 -0.34953 -0.43177 -0.3611 -0.44601 -0.31738 C -0.46024 -0.27366 -0.46927 -0.1499 -0.45278 -0.10318 C -0.43628 -0.05645 -0.42274 -0.04627 -0.34705 -0.03725 C -0.27135 -0.02823 -0.13507 -0.03887 0.00122 -0.04951 " pathEditMode="relative" ptsTypes="aaaaaaaaaaaaaA">
                                      <p:cBhvr>
                                        <p:cTn id="48" dur="5000" fill="hold"/>
                                        <p:tgtEl>
                                          <p:spTgt spid="1132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03747E-6 C -0.16232 0.01156 -0.32448 0.02336 -0.39896 0.00901 C -0.47344 -0.00533 -0.42239 -0.08328 -0.44722 -0.08583 C -0.47205 -0.08837 -0.53281 -0.06501 -0.54844 -0.00625 C -0.56406 0.0525 -0.56441 0.23108 -0.54149 0.26647 C -0.51857 0.30187 -0.47795 0.21697 -0.41042 0.20656 C -0.34288 0.19615 -0.19305 0.20818 -0.1368 0.20355 C -0.08055 0.19893 -0.07656 0.18898 -0.07257 0.17903 " pathEditMode="relative" ptsTypes="aaaaaaaA">
                                      <p:cBhvr>
                                        <p:cTn id="64" dur="5000" fill="hold"/>
                                        <p:tgtEl>
                                          <p:spTgt spid="1132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561" grpId="0" animBg="1"/>
      <p:bldP spid="1132561" grpId="1" animBg="1"/>
      <p:bldP spid="1132562" grpId="0" animBg="1"/>
      <p:bldP spid="1132562" grpId="1" animBg="1"/>
      <p:bldP spid="1132563" grpId="0" animBg="1"/>
      <p:bldP spid="1132563" grpId="1" animBg="1"/>
      <p:bldP spid="1132564" grpId="0" animBg="1"/>
      <p:bldP spid="1132564" grpId="1" animBg="1"/>
      <p:bldP spid="1132616" grpId="0" animBg="1"/>
      <p:bldP spid="1132616" grpId="1" animBg="1"/>
      <p:bldP spid="1132616" grpId="2" animBg="1"/>
      <p:bldP spid="1132617" grpId="0" animBg="1"/>
      <p:bldP spid="1132617" grpId="1" animBg="1"/>
      <p:bldP spid="1132617" grpId="2" animBg="1"/>
      <p:bldP spid="1132618" grpId="0" animBg="1"/>
      <p:bldP spid="1132618" grpId="1" animBg="1"/>
      <p:bldP spid="1132618" grpId="2" animBg="1"/>
      <p:bldP spid="1132619" grpId="0" animBg="1"/>
      <p:bldP spid="1132619" grpId="1" animBg="1"/>
      <p:bldP spid="1132619" grpId="2" animBg="1"/>
      <p:bldP spid="11326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IBM POWER 4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11825" y="987425"/>
            <a:ext cx="3114675" cy="1668463"/>
            <a:chOff x="880" y="500"/>
            <a:chExt cx="4061" cy="2223"/>
          </a:xfrm>
        </p:grpSpPr>
        <p:sp>
          <p:nvSpPr>
            <p:cNvPr id="71790" name="AutoShape 4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791" name="Group 5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813" name="AutoShape 6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814" name="AutoShape 7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92" name="Group 8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811" name="AutoShape 9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812" name="AutoShape 10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93" name="AutoShape 11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94" name="AutoShape 12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95" name="AutoShape 13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796" name="AutoShape 14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97" name="AutoShape 15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798" name="AutoShape 16"/>
            <p:cNvCxnSpPr>
              <a:cxnSpLocks noChangeShapeType="1"/>
              <a:stCxn id="71811" idx="2"/>
              <a:endCxn id="71793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99" name="AutoShape 17"/>
            <p:cNvCxnSpPr>
              <a:cxnSpLocks noChangeShapeType="1"/>
              <a:stCxn id="71813" idx="2"/>
              <a:endCxn id="71793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0" name="AutoShape 18"/>
            <p:cNvCxnSpPr>
              <a:cxnSpLocks noChangeShapeType="1"/>
              <a:stCxn id="71793" idx="2"/>
              <a:endCxn id="71794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1" name="AutoShape 19"/>
            <p:cNvCxnSpPr>
              <a:cxnSpLocks noChangeShapeType="1"/>
              <a:stCxn id="71794" idx="2"/>
              <a:endCxn id="71795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2" name="AutoShape 20"/>
            <p:cNvCxnSpPr>
              <a:cxnSpLocks noChangeShapeType="1"/>
              <a:stCxn id="71795" idx="2"/>
              <a:endCxn id="71796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3" name="AutoShape 21"/>
            <p:cNvCxnSpPr>
              <a:cxnSpLocks noChangeShapeType="1"/>
              <a:stCxn id="71795" idx="2"/>
              <a:endCxn id="71797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804" name="Line 22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5" name="AutoShape 23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806" name="Group 24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808" name="AutoShape 25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809" name="AutoShape 26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810" name="AutoShape 27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807" name="AutoShape 28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285875" y="793750"/>
            <a:ext cx="6446838" cy="3529013"/>
            <a:chOff x="880" y="500"/>
            <a:chExt cx="4061" cy="2223"/>
          </a:xfrm>
        </p:grpSpPr>
        <p:sp>
          <p:nvSpPr>
            <p:cNvPr id="71765" name="AutoShape 30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71766" name="Group 31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88" name="AutoShape 32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89" name="AutoShape 33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67" name="Group 34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86" name="AutoShape 35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87" name="AutoShape 36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68" name="AutoShape 37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69" name="AutoShape 38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70" name="AutoShape 39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fabric controller</a:t>
              </a:r>
            </a:p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(chip-chip fabric + multi-chip module)</a:t>
              </a:r>
            </a:p>
          </p:txBody>
        </p:sp>
        <p:sp>
          <p:nvSpPr>
            <p:cNvPr id="71771" name="AutoShape 40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GX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72" name="AutoShape 41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L3 controller</a:t>
              </a:r>
            </a:p>
          </p:txBody>
        </p:sp>
        <p:cxnSp>
          <p:nvCxnSpPr>
            <p:cNvPr id="71773" name="AutoShape 42"/>
            <p:cNvCxnSpPr>
              <a:cxnSpLocks noChangeShapeType="1"/>
              <a:stCxn id="71786" idx="2"/>
              <a:endCxn id="71768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4" name="AutoShape 43"/>
            <p:cNvCxnSpPr>
              <a:cxnSpLocks noChangeShapeType="1"/>
              <a:stCxn id="71788" idx="2"/>
              <a:endCxn id="71768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5" name="AutoShape 44"/>
            <p:cNvCxnSpPr>
              <a:cxnSpLocks noChangeShapeType="1"/>
              <a:stCxn id="71768" idx="2"/>
              <a:endCxn id="71769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6" name="AutoShape 45"/>
            <p:cNvCxnSpPr>
              <a:cxnSpLocks noChangeShapeType="1"/>
              <a:stCxn id="71769" idx="2"/>
              <a:endCxn id="71770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7" name="AutoShape 46"/>
            <p:cNvCxnSpPr>
              <a:cxnSpLocks noChangeShapeType="1"/>
              <a:stCxn id="71770" idx="2"/>
              <a:endCxn id="71771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8" name="AutoShape 47"/>
            <p:cNvCxnSpPr>
              <a:cxnSpLocks noChangeShapeType="1"/>
              <a:stCxn id="71770" idx="2"/>
              <a:endCxn id="71772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79" name="Line 48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0" name="AutoShape 49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81" name="Group 50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83" name="AutoShape 51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84" name="AutoShape 52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85" name="AutoShape 53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82" name="AutoShape 54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4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10" name="Group 55"/>
          <p:cNvGrpSpPr>
            <a:grpSpLocks/>
          </p:cNvGrpSpPr>
          <p:nvPr/>
        </p:nvGrpSpPr>
        <p:grpSpPr bwMode="auto">
          <a:xfrm>
            <a:off x="5711825" y="3584575"/>
            <a:ext cx="3114675" cy="1668463"/>
            <a:chOff x="880" y="500"/>
            <a:chExt cx="4061" cy="2223"/>
          </a:xfrm>
        </p:grpSpPr>
        <p:sp>
          <p:nvSpPr>
            <p:cNvPr id="71740" name="AutoShape 56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741" name="Group 57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63" name="AutoShape 58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64" name="AutoShape 59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42" name="Group 60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61" name="AutoShape 61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62" name="AutoShape 62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43" name="AutoShape 63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44" name="AutoShape 64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45" name="AutoShape 65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746" name="AutoShape 66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47" name="AutoShape 67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748" name="AutoShape 68"/>
            <p:cNvCxnSpPr>
              <a:cxnSpLocks noChangeShapeType="1"/>
              <a:stCxn id="71761" idx="2"/>
              <a:endCxn id="71743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49" name="AutoShape 69"/>
            <p:cNvCxnSpPr>
              <a:cxnSpLocks noChangeShapeType="1"/>
              <a:stCxn id="71763" idx="2"/>
              <a:endCxn id="71743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0" name="AutoShape 70"/>
            <p:cNvCxnSpPr>
              <a:cxnSpLocks noChangeShapeType="1"/>
              <a:stCxn id="71743" idx="2"/>
              <a:endCxn id="71744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1" name="AutoShape 71"/>
            <p:cNvCxnSpPr>
              <a:cxnSpLocks noChangeShapeType="1"/>
              <a:stCxn id="71744" idx="2"/>
              <a:endCxn id="71745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2" name="AutoShape 72"/>
            <p:cNvCxnSpPr>
              <a:cxnSpLocks noChangeShapeType="1"/>
              <a:stCxn id="71745" idx="2"/>
              <a:endCxn id="71746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3" name="AutoShape 73"/>
            <p:cNvCxnSpPr>
              <a:cxnSpLocks noChangeShapeType="1"/>
              <a:stCxn id="71745" idx="2"/>
              <a:endCxn id="71747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54" name="Line 74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5" name="AutoShape 75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56" name="Group 76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58" name="AutoShape 77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59" name="AutoShape 78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60" name="AutoShape 79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57" name="AutoShape 80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14" name="Group 81"/>
          <p:cNvGrpSpPr>
            <a:grpSpLocks/>
          </p:cNvGrpSpPr>
          <p:nvPr/>
        </p:nvGrpSpPr>
        <p:grpSpPr bwMode="auto">
          <a:xfrm>
            <a:off x="2063750" y="3584575"/>
            <a:ext cx="3114675" cy="1668463"/>
            <a:chOff x="880" y="500"/>
            <a:chExt cx="4061" cy="2223"/>
          </a:xfrm>
        </p:grpSpPr>
        <p:sp>
          <p:nvSpPr>
            <p:cNvPr id="71715" name="AutoShape 82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716" name="Group 83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38" name="AutoShape 84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39" name="AutoShape 85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17" name="Group 86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36" name="AutoShape 87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37" name="AutoShape 88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18" name="AutoShape 89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19" name="AutoShape 90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20" name="AutoShape 91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721" name="AutoShape 92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22" name="AutoShape 93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723" name="AutoShape 94"/>
            <p:cNvCxnSpPr>
              <a:cxnSpLocks noChangeShapeType="1"/>
              <a:stCxn id="71736" idx="2"/>
              <a:endCxn id="71718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4" name="AutoShape 95"/>
            <p:cNvCxnSpPr>
              <a:cxnSpLocks noChangeShapeType="1"/>
              <a:stCxn id="71738" idx="2"/>
              <a:endCxn id="71718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5" name="AutoShape 96"/>
            <p:cNvCxnSpPr>
              <a:cxnSpLocks noChangeShapeType="1"/>
              <a:stCxn id="71718" idx="2"/>
              <a:endCxn id="71719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6" name="AutoShape 97"/>
            <p:cNvCxnSpPr>
              <a:cxnSpLocks noChangeShapeType="1"/>
              <a:stCxn id="71719" idx="2"/>
              <a:endCxn id="71720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7" name="AutoShape 98"/>
            <p:cNvCxnSpPr>
              <a:cxnSpLocks noChangeShapeType="1"/>
              <a:stCxn id="71720" idx="2"/>
              <a:endCxn id="71721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8" name="AutoShape 99"/>
            <p:cNvCxnSpPr>
              <a:cxnSpLocks noChangeShapeType="1"/>
              <a:stCxn id="71720" idx="2"/>
              <a:endCxn id="71722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29" name="Line 100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0" name="AutoShape 101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31" name="Group 102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33" name="AutoShape 103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34" name="AutoShape 104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35" name="AutoShape 105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32" name="AutoShape 106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18" name="Group 107"/>
          <p:cNvGrpSpPr>
            <a:grpSpLocks/>
          </p:cNvGrpSpPr>
          <p:nvPr/>
        </p:nvGrpSpPr>
        <p:grpSpPr bwMode="auto">
          <a:xfrm>
            <a:off x="2063750" y="987425"/>
            <a:ext cx="3114675" cy="1668463"/>
            <a:chOff x="880" y="500"/>
            <a:chExt cx="4061" cy="2223"/>
          </a:xfrm>
        </p:grpSpPr>
        <p:sp>
          <p:nvSpPr>
            <p:cNvPr id="71690" name="AutoShape 108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691" name="Group 109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13" name="AutoShape 110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14" name="AutoShape 111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692" name="Group 112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11" name="AutoShape 113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12" name="AutoShape 114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693" name="AutoShape 115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694" name="AutoShape 116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695" name="AutoShape 117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696" name="AutoShape 118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697" name="AutoShape 119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698" name="AutoShape 120"/>
            <p:cNvCxnSpPr>
              <a:cxnSpLocks noChangeShapeType="1"/>
              <a:stCxn id="71711" idx="2"/>
              <a:endCxn id="71693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699" name="AutoShape 121"/>
            <p:cNvCxnSpPr>
              <a:cxnSpLocks noChangeShapeType="1"/>
              <a:stCxn id="71713" idx="2"/>
              <a:endCxn id="71693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0" name="AutoShape 122"/>
            <p:cNvCxnSpPr>
              <a:cxnSpLocks noChangeShapeType="1"/>
              <a:stCxn id="71693" idx="2"/>
              <a:endCxn id="71694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1" name="AutoShape 123"/>
            <p:cNvCxnSpPr>
              <a:cxnSpLocks noChangeShapeType="1"/>
              <a:stCxn id="71694" idx="2"/>
              <a:endCxn id="71695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2" name="AutoShape 124"/>
            <p:cNvCxnSpPr>
              <a:cxnSpLocks noChangeShapeType="1"/>
              <a:stCxn id="71695" idx="2"/>
              <a:endCxn id="71696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3" name="AutoShape 125"/>
            <p:cNvCxnSpPr>
              <a:cxnSpLocks noChangeShapeType="1"/>
              <a:stCxn id="71695" idx="2"/>
              <a:endCxn id="71697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04" name="Line 126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05" name="AutoShape 127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06" name="Group 128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08" name="AutoShape 129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09" name="AutoShape 130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10" name="AutoShape 131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07" name="AutoShape 132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sp>
        <p:nvSpPr>
          <p:cNvPr id="1168517" name="AutoShape 133"/>
          <p:cNvSpPr>
            <a:spLocks noChangeArrowheads="1"/>
          </p:cNvSpPr>
          <p:nvPr/>
        </p:nvSpPr>
        <p:spPr bwMode="auto">
          <a:xfrm>
            <a:off x="1608138" y="1998663"/>
            <a:ext cx="7424737" cy="26003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8518" name="Text Box 134"/>
          <p:cNvSpPr txBox="1">
            <a:spLocks noChangeArrowheads="1"/>
          </p:cNvSpPr>
          <p:nvPr/>
        </p:nvSpPr>
        <p:spPr bwMode="auto">
          <a:xfrm>
            <a:off x="1023938" y="5653088"/>
            <a:ext cx="613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Multichip modules</a:t>
            </a:r>
            <a:r>
              <a:rPr lang="en-US" sz="2000" b="0">
                <a:solidFill>
                  <a:schemeClr val="tx2"/>
                </a:solidFill>
              </a:rPr>
              <a:t> in fabric controller can connect </a:t>
            </a:r>
          </a:p>
          <a:p>
            <a:r>
              <a:rPr lang="en-US" sz="2000" b="0">
                <a:solidFill>
                  <a:schemeClr val="tx2"/>
                </a:solidFill>
              </a:rPr>
              <a:t>4 chips into a 4 chip, 2-way SMP </a:t>
            </a:r>
            <a:r>
              <a:rPr lang="en-US" sz="2000" b="0">
                <a:solidFill>
                  <a:schemeClr val="tx2"/>
                </a:solidFill>
                <a:sym typeface="Wingdings" charset="2"/>
              </a:rPr>
              <a:t>  8-way MP</a:t>
            </a:r>
            <a:endParaRPr lang="en-US" sz="2000" b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711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5087E-6 L 0.30417 -0.107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6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517" grpId="0" animBg="1"/>
      <p:bldP spid="11685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IBM POWER 4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08138" y="987425"/>
            <a:ext cx="7424737" cy="4265613"/>
            <a:chOff x="1013" y="622"/>
            <a:chExt cx="4677" cy="2687"/>
          </a:xfrm>
        </p:grpSpPr>
        <p:grpSp>
          <p:nvGrpSpPr>
            <p:cNvPr id="74158" name="Group 4"/>
            <p:cNvGrpSpPr>
              <a:grpSpLocks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4238" name="AutoShape 5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239" name="Group 6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261" name="AutoShape 7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62" name="AutoShape 8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240" name="Group 9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259" name="AutoShape 10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60" name="AutoShape 11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241" name="AutoShape 12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242" name="AutoShape 13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243" name="AutoShape 14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244" name="AutoShape 15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245" name="AutoShape 16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246" name="AutoShape 17"/>
              <p:cNvCxnSpPr>
                <a:cxnSpLocks noChangeShapeType="1"/>
                <a:stCxn id="74259" idx="2"/>
                <a:endCxn id="7424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47" name="AutoShape 18"/>
              <p:cNvCxnSpPr>
                <a:cxnSpLocks noChangeShapeType="1"/>
                <a:stCxn id="74261" idx="2"/>
                <a:endCxn id="7424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48" name="AutoShape 19"/>
              <p:cNvCxnSpPr>
                <a:cxnSpLocks noChangeShapeType="1"/>
                <a:stCxn id="74241" idx="2"/>
                <a:endCxn id="7424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49" name="AutoShape 20"/>
              <p:cNvCxnSpPr>
                <a:cxnSpLocks noChangeShapeType="1"/>
                <a:stCxn id="74242" idx="2"/>
                <a:endCxn id="7424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50" name="AutoShape 21"/>
              <p:cNvCxnSpPr>
                <a:cxnSpLocks noChangeShapeType="1"/>
                <a:stCxn id="74243" idx="2"/>
                <a:endCxn id="7424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51" name="AutoShape 22"/>
              <p:cNvCxnSpPr>
                <a:cxnSpLocks noChangeShapeType="1"/>
                <a:stCxn id="74243" idx="2"/>
                <a:endCxn id="7424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252" name="Line 23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53" name="AutoShape 24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254" name="Group 25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256" name="AutoShape 26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57" name="AutoShape 27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58" name="AutoShape 28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255" name="AutoShape 29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159" name="Group 30"/>
            <p:cNvGrpSpPr>
              <a:grpSpLocks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4213" name="AutoShape 31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214" name="Group 32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236" name="AutoShape 33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37" name="AutoShape 34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215" name="Group 35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234" name="AutoShape 36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35" name="AutoShape 37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216" name="AutoShape 38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217" name="AutoShape 39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218" name="AutoShape 40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219" name="AutoShape 41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220" name="AutoShape 42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221" name="AutoShape 43"/>
              <p:cNvCxnSpPr>
                <a:cxnSpLocks noChangeShapeType="1"/>
                <a:stCxn id="74234" idx="2"/>
                <a:endCxn id="7421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2" name="AutoShape 44"/>
              <p:cNvCxnSpPr>
                <a:cxnSpLocks noChangeShapeType="1"/>
                <a:stCxn id="74236" idx="2"/>
                <a:endCxn id="7421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3" name="AutoShape 45"/>
              <p:cNvCxnSpPr>
                <a:cxnSpLocks noChangeShapeType="1"/>
                <a:stCxn id="74216" idx="2"/>
                <a:endCxn id="7421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4" name="AutoShape 46"/>
              <p:cNvCxnSpPr>
                <a:cxnSpLocks noChangeShapeType="1"/>
                <a:stCxn id="74217" idx="2"/>
                <a:endCxn id="7421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5" name="AutoShape 47"/>
              <p:cNvCxnSpPr>
                <a:cxnSpLocks noChangeShapeType="1"/>
                <a:stCxn id="74218" idx="2"/>
                <a:endCxn id="7421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6" name="AutoShape 48"/>
              <p:cNvCxnSpPr>
                <a:cxnSpLocks noChangeShapeType="1"/>
                <a:stCxn id="74218" idx="2"/>
                <a:endCxn id="7422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227" name="Line 49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28" name="AutoShape 50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229" name="Group 51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231" name="AutoShape 52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32" name="AutoShape 53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33" name="AutoShape 54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230" name="AutoShape 55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160" name="Group 56"/>
            <p:cNvGrpSpPr>
              <a:grpSpLocks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4188" name="AutoShape 57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89" name="Group 58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211" name="AutoShape 59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12" name="AutoShape 60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90" name="Group 61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209" name="AutoShape 62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10" name="AutoShape 63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91" name="AutoShape 64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92" name="AutoShape 65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93" name="AutoShape 66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94" name="AutoShape 67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95" name="AutoShape 68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96" name="AutoShape 69"/>
              <p:cNvCxnSpPr>
                <a:cxnSpLocks noChangeShapeType="1"/>
                <a:stCxn id="74209" idx="2"/>
                <a:endCxn id="7419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97" name="AutoShape 70"/>
              <p:cNvCxnSpPr>
                <a:cxnSpLocks noChangeShapeType="1"/>
                <a:stCxn id="74211" idx="2"/>
                <a:endCxn id="7419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98" name="AutoShape 71"/>
              <p:cNvCxnSpPr>
                <a:cxnSpLocks noChangeShapeType="1"/>
                <a:stCxn id="74191" idx="2"/>
                <a:endCxn id="7419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99" name="AutoShape 72"/>
              <p:cNvCxnSpPr>
                <a:cxnSpLocks noChangeShapeType="1"/>
                <a:stCxn id="74192" idx="2"/>
                <a:endCxn id="7419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00" name="AutoShape 73"/>
              <p:cNvCxnSpPr>
                <a:cxnSpLocks noChangeShapeType="1"/>
                <a:stCxn id="74193" idx="2"/>
                <a:endCxn id="7419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01" name="AutoShape 74"/>
              <p:cNvCxnSpPr>
                <a:cxnSpLocks noChangeShapeType="1"/>
                <a:stCxn id="74193" idx="2"/>
                <a:endCxn id="7419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202" name="Line 75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03" name="AutoShape 76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204" name="Group 77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206" name="AutoShape 78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07" name="AutoShape 79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08" name="AutoShape 80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205" name="AutoShape 81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161" name="Group 82"/>
            <p:cNvGrpSpPr>
              <a:grpSpLocks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4163" name="AutoShape 83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64" name="Group 84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86" name="AutoShape 85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87" name="AutoShape 86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65" name="Group 87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84" name="AutoShape 88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85" name="AutoShape 89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66" name="AutoShape 90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67" name="AutoShape 91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68" name="AutoShape 92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69" name="AutoShape 93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70" name="AutoShape 94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71" name="AutoShape 95"/>
              <p:cNvCxnSpPr>
                <a:cxnSpLocks noChangeShapeType="1"/>
                <a:stCxn id="74184" idx="2"/>
                <a:endCxn id="7416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2" name="AutoShape 96"/>
              <p:cNvCxnSpPr>
                <a:cxnSpLocks noChangeShapeType="1"/>
                <a:stCxn id="74186" idx="2"/>
                <a:endCxn id="7416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3" name="AutoShape 97"/>
              <p:cNvCxnSpPr>
                <a:cxnSpLocks noChangeShapeType="1"/>
                <a:stCxn id="74166" idx="2"/>
                <a:endCxn id="7416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4" name="AutoShape 98"/>
              <p:cNvCxnSpPr>
                <a:cxnSpLocks noChangeShapeType="1"/>
                <a:stCxn id="74167" idx="2"/>
                <a:endCxn id="7416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5" name="AutoShape 99"/>
              <p:cNvCxnSpPr>
                <a:cxnSpLocks noChangeShapeType="1"/>
                <a:stCxn id="74168" idx="2"/>
                <a:endCxn id="7416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6" name="AutoShape 100"/>
              <p:cNvCxnSpPr>
                <a:cxnSpLocks noChangeShapeType="1"/>
                <a:stCxn id="74168" idx="2"/>
                <a:endCxn id="7417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177" name="Line 101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78" name="AutoShape 102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179" name="Group 103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81" name="AutoShape 104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82" name="AutoShape 105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83" name="AutoShape 106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80" name="AutoShape 107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4162" name="AutoShape 108"/>
            <p:cNvSpPr>
              <a:spLocks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0541" name="Text Box 109"/>
          <p:cNvSpPr txBox="1">
            <a:spLocks noChangeArrowheads="1"/>
          </p:cNvSpPr>
          <p:nvPr/>
        </p:nvSpPr>
        <p:spPr bwMode="auto">
          <a:xfrm>
            <a:off x="698500" y="5826125"/>
            <a:ext cx="8050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Chip-chip fabric</a:t>
            </a:r>
            <a:r>
              <a:rPr lang="en-US" sz="2000" b="0">
                <a:solidFill>
                  <a:schemeClr val="hlink"/>
                </a:solidFill>
              </a:rPr>
              <a:t> in fabric controller can connect 4 multi-chips into a </a:t>
            </a:r>
            <a:br>
              <a:rPr lang="en-US" sz="2000" b="0">
                <a:solidFill>
                  <a:schemeClr val="hlink"/>
                </a:solidFill>
              </a:rPr>
            </a:br>
            <a:r>
              <a:rPr lang="en-US" sz="2000" b="0">
                <a:solidFill>
                  <a:schemeClr val="hlink"/>
                </a:solidFill>
              </a:rPr>
              <a:t>4x4 chip, 2-way SMP </a:t>
            </a:r>
            <a:r>
              <a:rPr lang="en-US" sz="2000" b="0">
                <a:solidFill>
                  <a:schemeClr val="hlink"/>
                </a:solidFill>
                <a:sym typeface="Wingdings" charset="2"/>
              </a:rPr>
              <a:t> 32-way MP</a:t>
            </a:r>
            <a:endParaRPr lang="en-US" sz="2000" b="0">
              <a:solidFill>
                <a:schemeClr val="hlink"/>
              </a:solidFill>
            </a:endParaRPr>
          </a:p>
        </p:txBody>
      </p:sp>
      <p:grpSp>
        <p:nvGrpSpPr>
          <p:cNvPr id="19" name="Group 110"/>
          <p:cNvGrpSpPr>
            <a:grpSpLocks noChangeAspect="1"/>
          </p:cNvGrpSpPr>
          <p:nvPr/>
        </p:nvGrpSpPr>
        <p:grpSpPr bwMode="auto">
          <a:xfrm>
            <a:off x="5035550" y="976313"/>
            <a:ext cx="3711575" cy="2132012"/>
            <a:chOff x="1013" y="622"/>
            <a:chExt cx="4677" cy="2687"/>
          </a:xfrm>
        </p:grpSpPr>
        <p:grpSp>
          <p:nvGrpSpPr>
            <p:cNvPr id="74053" name="Group 111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4133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34" name="Group 113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56" name="AutoShape 114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57" name="AutoShape 115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35" name="Group 116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54" name="AutoShape 117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55" name="AutoShape 118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36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37" name="AutoShape 120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38" name="AutoShape 121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39" name="AutoShape 122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40" name="AutoShape 123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41" name="AutoShape 124"/>
              <p:cNvCxnSpPr>
                <a:cxnSpLocks noChangeAspect="1" noChangeShapeType="1"/>
                <a:stCxn id="74154" idx="2"/>
                <a:endCxn id="7413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2" name="AutoShape 125"/>
              <p:cNvCxnSpPr>
                <a:cxnSpLocks noChangeAspect="1" noChangeShapeType="1"/>
                <a:stCxn id="74156" idx="2"/>
                <a:endCxn id="7413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3" name="AutoShape 126"/>
              <p:cNvCxnSpPr>
                <a:cxnSpLocks noChangeAspect="1" noChangeShapeType="1"/>
                <a:stCxn id="74136" idx="2"/>
                <a:endCxn id="7413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4" name="AutoShape 127"/>
              <p:cNvCxnSpPr>
                <a:cxnSpLocks noChangeAspect="1" noChangeShapeType="1"/>
                <a:stCxn id="74137" idx="2"/>
                <a:endCxn id="7413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5" name="AutoShape 128"/>
              <p:cNvCxnSpPr>
                <a:cxnSpLocks noChangeAspect="1" noChangeShapeType="1"/>
                <a:stCxn id="74138" idx="2"/>
                <a:endCxn id="7413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6" name="AutoShape 129"/>
              <p:cNvCxnSpPr>
                <a:cxnSpLocks noChangeAspect="1" noChangeShapeType="1"/>
                <a:stCxn id="74138" idx="2"/>
                <a:endCxn id="7414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147" name="Line 130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48" name="AutoShape 131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149" name="Group 132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51" name="AutoShape 13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52" name="AutoShape 134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53" name="AutoShape 13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50" name="AutoShape 136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054" name="Group 137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4108" name="AutoShape 138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09" name="Group 139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31" name="AutoShape 140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32" name="AutoShape 141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10" name="Group 142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29" name="AutoShape 143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30" name="AutoShape 144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11" name="AutoShape 145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12" name="AutoShape 146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13" name="AutoShape 147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14" name="AutoShape 148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15" name="AutoShape 149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16" name="AutoShape 150"/>
              <p:cNvCxnSpPr>
                <a:cxnSpLocks noChangeAspect="1" noChangeShapeType="1"/>
                <a:stCxn id="74129" idx="2"/>
                <a:endCxn id="7411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17" name="AutoShape 151"/>
              <p:cNvCxnSpPr>
                <a:cxnSpLocks noChangeAspect="1" noChangeShapeType="1"/>
                <a:stCxn id="74131" idx="2"/>
                <a:endCxn id="7411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18" name="AutoShape 152"/>
              <p:cNvCxnSpPr>
                <a:cxnSpLocks noChangeAspect="1" noChangeShapeType="1"/>
                <a:stCxn id="74111" idx="2"/>
                <a:endCxn id="7411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19" name="AutoShape 153"/>
              <p:cNvCxnSpPr>
                <a:cxnSpLocks noChangeAspect="1" noChangeShapeType="1"/>
                <a:stCxn id="74112" idx="2"/>
                <a:endCxn id="7411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20" name="AutoShape 154"/>
              <p:cNvCxnSpPr>
                <a:cxnSpLocks noChangeAspect="1" noChangeShapeType="1"/>
                <a:stCxn id="74113" idx="2"/>
                <a:endCxn id="7411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21" name="AutoShape 155"/>
              <p:cNvCxnSpPr>
                <a:cxnSpLocks noChangeAspect="1" noChangeShapeType="1"/>
                <a:stCxn id="74113" idx="2"/>
                <a:endCxn id="7411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122" name="Line 156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23" name="AutoShape 157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124" name="Group 158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26" name="AutoShape 15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27" name="AutoShape 160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28" name="AutoShape 16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25" name="AutoShape 162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055" name="Group 163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4083" name="AutoShape 164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84" name="Group 165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06" name="AutoShape 166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07" name="AutoShape 167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85" name="Group 168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04" name="AutoShape 16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05" name="AutoShape 170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86" name="AutoShape 171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87" name="AutoShape 172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88" name="AutoShape 173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89" name="AutoShape 174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90" name="AutoShape 175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91" name="AutoShape 176"/>
              <p:cNvCxnSpPr>
                <a:cxnSpLocks noChangeAspect="1" noChangeShapeType="1"/>
                <a:stCxn id="74104" idx="2"/>
                <a:endCxn id="7408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2" name="AutoShape 177"/>
              <p:cNvCxnSpPr>
                <a:cxnSpLocks noChangeAspect="1" noChangeShapeType="1"/>
                <a:stCxn id="74106" idx="2"/>
                <a:endCxn id="7408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3" name="AutoShape 178"/>
              <p:cNvCxnSpPr>
                <a:cxnSpLocks noChangeAspect="1" noChangeShapeType="1"/>
                <a:stCxn id="74086" idx="2"/>
                <a:endCxn id="7408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4" name="AutoShape 179"/>
              <p:cNvCxnSpPr>
                <a:cxnSpLocks noChangeAspect="1" noChangeShapeType="1"/>
                <a:stCxn id="74087" idx="2"/>
                <a:endCxn id="7408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5" name="AutoShape 180"/>
              <p:cNvCxnSpPr>
                <a:cxnSpLocks noChangeAspect="1" noChangeShapeType="1"/>
                <a:stCxn id="74088" idx="2"/>
                <a:endCxn id="7408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6" name="AutoShape 181"/>
              <p:cNvCxnSpPr>
                <a:cxnSpLocks noChangeAspect="1" noChangeShapeType="1"/>
                <a:stCxn id="74088" idx="2"/>
                <a:endCxn id="7409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97" name="Line 182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98" name="AutoShape 183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99" name="Group 184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01" name="AutoShape 18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02" name="AutoShape 186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03" name="AutoShape 18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00" name="AutoShape 188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056" name="Group 189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4058" name="AutoShape 19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59" name="Group 19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81" name="AutoShape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82" name="AutoShape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60" name="Group 19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079" name="AutoShape 19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80" name="AutoShape 19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61" name="AutoShape 19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62" name="AutoShape 19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63" name="AutoShape 19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64" name="AutoShape 20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65" name="AutoShape 20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66" name="AutoShape 202"/>
              <p:cNvCxnSpPr>
                <a:cxnSpLocks noChangeAspect="1" noChangeShapeType="1"/>
                <a:stCxn id="74079" idx="2"/>
                <a:endCxn id="7406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67" name="AutoShape 203"/>
              <p:cNvCxnSpPr>
                <a:cxnSpLocks noChangeAspect="1" noChangeShapeType="1"/>
                <a:stCxn id="74081" idx="2"/>
                <a:endCxn id="7406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68" name="AutoShape 204"/>
              <p:cNvCxnSpPr>
                <a:cxnSpLocks noChangeAspect="1" noChangeShapeType="1"/>
                <a:stCxn id="74061" idx="2"/>
                <a:endCxn id="7406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69" name="AutoShape 205"/>
              <p:cNvCxnSpPr>
                <a:cxnSpLocks noChangeAspect="1" noChangeShapeType="1"/>
                <a:stCxn id="74062" idx="2"/>
                <a:endCxn id="7406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70" name="AutoShape 206"/>
              <p:cNvCxnSpPr>
                <a:cxnSpLocks noChangeAspect="1" noChangeShapeType="1"/>
                <a:stCxn id="74063" idx="2"/>
                <a:endCxn id="7406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71" name="AutoShape 207"/>
              <p:cNvCxnSpPr>
                <a:cxnSpLocks noChangeAspect="1" noChangeShapeType="1"/>
                <a:stCxn id="74063" idx="2"/>
                <a:endCxn id="7406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72" name="Line 20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73" name="AutoShape 20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74" name="Group 21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076" name="AutoShape 21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77" name="AutoShape 21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78" name="AutoShape 21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075" name="AutoShape 21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4057" name="AutoShape 215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733" name="Group 216"/>
          <p:cNvGrpSpPr>
            <a:grpSpLocks noChangeAspect="1"/>
          </p:cNvGrpSpPr>
          <p:nvPr/>
        </p:nvGrpSpPr>
        <p:grpSpPr bwMode="auto">
          <a:xfrm>
            <a:off x="5045075" y="3541713"/>
            <a:ext cx="3711575" cy="2132012"/>
            <a:chOff x="1013" y="622"/>
            <a:chExt cx="4677" cy="2687"/>
          </a:xfrm>
        </p:grpSpPr>
        <p:grpSp>
          <p:nvGrpSpPr>
            <p:cNvPr id="73948" name="Group 217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4028" name="AutoShape 218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29" name="Group 219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51" name="AutoShape 220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52" name="AutoShape 221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30" name="Group 222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049" name="AutoShape 223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50" name="AutoShape 224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31" name="AutoShape 225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32" name="AutoShape 226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33" name="AutoShape 227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34" name="AutoShape 228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35" name="AutoShape 229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36" name="AutoShape 230"/>
              <p:cNvCxnSpPr>
                <a:cxnSpLocks noChangeAspect="1" noChangeShapeType="1"/>
                <a:stCxn id="74049" idx="2"/>
                <a:endCxn id="7403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37" name="AutoShape 231"/>
              <p:cNvCxnSpPr>
                <a:cxnSpLocks noChangeAspect="1" noChangeShapeType="1"/>
                <a:stCxn id="74051" idx="2"/>
                <a:endCxn id="7403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38" name="AutoShape 232"/>
              <p:cNvCxnSpPr>
                <a:cxnSpLocks noChangeAspect="1" noChangeShapeType="1"/>
                <a:stCxn id="74031" idx="2"/>
                <a:endCxn id="7403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39" name="AutoShape 233"/>
              <p:cNvCxnSpPr>
                <a:cxnSpLocks noChangeAspect="1" noChangeShapeType="1"/>
                <a:stCxn id="74032" idx="2"/>
                <a:endCxn id="7403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40" name="AutoShape 234"/>
              <p:cNvCxnSpPr>
                <a:cxnSpLocks noChangeAspect="1" noChangeShapeType="1"/>
                <a:stCxn id="74033" idx="2"/>
                <a:endCxn id="7403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41" name="AutoShape 235"/>
              <p:cNvCxnSpPr>
                <a:cxnSpLocks noChangeAspect="1" noChangeShapeType="1"/>
                <a:stCxn id="74033" idx="2"/>
                <a:endCxn id="7403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42" name="Line 236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43" name="AutoShape 237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44" name="Group 238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046" name="AutoShape 23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47" name="AutoShape 240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48" name="AutoShape 24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045" name="AutoShape 242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949" name="Group 243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4003" name="AutoShape 244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04" name="Group 245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26" name="AutoShape 246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27" name="AutoShape 247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05" name="Group 248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024" name="AutoShape 24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25" name="AutoShape 250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06" name="AutoShape 251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07" name="AutoShape 252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08" name="AutoShape 253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09" name="AutoShape 254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10" name="AutoShape 255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11" name="AutoShape 256"/>
              <p:cNvCxnSpPr>
                <a:cxnSpLocks noChangeAspect="1" noChangeShapeType="1"/>
                <a:stCxn id="74024" idx="2"/>
                <a:endCxn id="7400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2" name="AutoShape 257"/>
              <p:cNvCxnSpPr>
                <a:cxnSpLocks noChangeAspect="1" noChangeShapeType="1"/>
                <a:stCxn id="74026" idx="2"/>
                <a:endCxn id="7400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3" name="AutoShape 258"/>
              <p:cNvCxnSpPr>
                <a:cxnSpLocks noChangeAspect="1" noChangeShapeType="1"/>
                <a:stCxn id="74006" idx="2"/>
                <a:endCxn id="7400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4" name="AutoShape 259"/>
              <p:cNvCxnSpPr>
                <a:cxnSpLocks noChangeAspect="1" noChangeShapeType="1"/>
                <a:stCxn id="74007" idx="2"/>
                <a:endCxn id="7400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5" name="AutoShape 260"/>
              <p:cNvCxnSpPr>
                <a:cxnSpLocks noChangeAspect="1" noChangeShapeType="1"/>
                <a:stCxn id="74008" idx="2"/>
                <a:endCxn id="7400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6" name="AutoShape 261"/>
              <p:cNvCxnSpPr>
                <a:cxnSpLocks noChangeAspect="1" noChangeShapeType="1"/>
                <a:stCxn id="74008" idx="2"/>
                <a:endCxn id="7401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17" name="Line 262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18" name="AutoShape 263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19" name="Group 264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021" name="AutoShape 26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22" name="AutoShape 266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23" name="AutoShape 26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020" name="AutoShape 268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950" name="Group 269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3978" name="AutoShape 27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979" name="Group 27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01" name="AutoShape 27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02" name="AutoShape 27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80" name="Group 27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99" name="AutoShape 27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00" name="AutoShape 27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81" name="AutoShape 27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82" name="AutoShape 27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83" name="AutoShape 27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84" name="AutoShape 28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85" name="AutoShape 28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86" name="AutoShape 282"/>
              <p:cNvCxnSpPr>
                <a:cxnSpLocks noChangeAspect="1" noChangeShapeType="1"/>
                <a:stCxn id="73999" idx="2"/>
                <a:endCxn id="7398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87" name="AutoShape 283"/>
              <p:cNvCxnSpPr>
                <a:cxnSpLocks noChangeAspect="1" noChangeShapeType="1"/>
                <a:stCxn id="74001" idx="2"/>
                <a:endCxn id="7398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88" name="AutoShape 284"/>
              <p:cNvCxnSpPr>
                <a:cxnSpLocks noChangeAspect="1" noChangeShapeType="1"/>
                <a:stCxn id="73981" idx="2"/>
                <a:endCxn id="7398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89" name="AutoShape 285"/>
              <p:cNvCxnSpPr>
                <a:cxnSpLocks noChangeAspect="1" noChangeShapeType="1"/>
                <a:stCxn id="73982" idx="2"/>
                <a:endCxn id="7398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90" name="AutoShape 286"/>
              <p:cNvCxnSpPr>
                <a:cxnSpLocks noChangeAspect="1" noChangeShapeType="1"/>
                <a:stCxn id="73983" idx="2"/>
                <a:endCxn id="7398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91" name="AutoShape 287"/>
              <p:cNvCxnSpPr>
                <a:cxnSpLocks noChangeAspect="1" noChangeShapeType="1"/>
                <a:stCxn id="73983" idx="2"/>
                <a:endCxn id="7398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92" name="Line 28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93" name="AutoShape 28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94" name="Group 29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96" name="AutoShape 29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97" name="AutoShape 29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98" name="AutoShape 29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95" name="AutoShape 29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951" name="Group 295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3953" name="AutoShape 296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954" name="Group 297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976" name="AutoShape 298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77" name="AutoShape 299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55" name="Group 300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74" name="AutoShape 301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75" name="AutoShape 302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56" name="AutoShape 303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57" name="AutoShape 304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58" name="AutoShape 305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59" name="AutoShape 306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60" name="AutoShape 307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61" name="AutoShape 308"/>
              <p:cNvCxnSpPr>
                <a:cxnSpLocks noChangeAspect="1" noChangeShapeType="1"/>
                <a:stCxn id="73974" idx="2"/>
                <a:endCxn id="7395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2" name="AutoShape 309"/>
              <p:cNvCxnSpPr>
                <a:cxnSpLocks noChangeAspect="1" noChangeShapeType="1"/>
                <a:stCxn id="73976" idx="2"/>
                <a:endCxn id="7395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3" name="AutoShape 310"/>
              <p:cNvCxnSpPr>
                <a:cxnSpLocks noChangeAspect="1" noChangeShapeType="1"/>
                <a:stCxn id="73956" idx="2"/>
                <a:endCxn id="7395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4" name="AutoShape 311"/>
              <p:cNvCxnSpPr>
                <a:cxnSpLocks noChangeAspect="1" noChangeShapeType="1"/>
                <a:stCxn id="73957" idx="2"/>
                <a:endCxn id="7395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5" name="AutoShape 312"/>
              <p:cNvCxnSpPr>
                <a:cxnSpLocks noChangeAspect="1" noChangeShapeType="1"/>
                <a:stCxn id="73958" idx="2"/>
                <a:endCxn id="7395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6" name="AutoShape 313"/>
              <p:cNvCxnSpPr>
                <a:cxnSpLocks noChangeAspect="1" noChangeShapeType="1"/>
                <a:stCxn id="73958" idx="2"/>
                <a:endCxn id="7396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67" name="Line 314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68" name="AutoShape 315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69" name="Group 316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71" name="AutoShape 31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72" name="AutoShape 318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73" name="AutoShape 31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70" name="AutoShape 320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3952" name="AutoShape 321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809" name="Group 322"/>
          <p:cNvGrpSpPr>
            <a:grpSpLocks noChangeAspect="1"/>
          </p:cNvGrpSpPr>
          <p:nvPr/>
        </p:nvGrpSpPr>
        <p:grpSpPr bwMode="auto">
          <a:xfrm>
            <a:off x="568325" y="985838"/>
            <a:ext cx="3711575" cy="2132012"/>
            <a:chOff x="1013" y="622"/>
            <a:chExt cx="4677" cy="2687"/>
          </a:xfrm>
        </p:grpSpPr>
        <p:grpSp>
          <p:nvGrpSpPr>
            <p:cNvPr id="73843" name="Group 323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3923" name="AutoShape 324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924" name="Group 325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946" name="AutoShape 326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47" name="AutoShape 327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25" name="Group 328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44" name="AutoShape 32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45" name="AutoShape 330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26" name="AutoShape 331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27" name="AutoShape 332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28" name="AutoShape 333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29" name="AutoShape 334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30" name="AutoShape 335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31" name="AutoShape 336"/>
              <p:cNvCxnSpPr>
                <a:cxnSpLocks noChangeAspect="1" noChangeShapeType="1"/>
                <a:stCxn id="73944" idx="2"/>
                <a:endCxn id="7392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2" name="AutoShape 337"/>
              <p:cNvCxnSpPr>
                <a:cxnSpLocks noChangeAspect="1" noChangeShapeType="1"/>
                <a:stCxn id="73946" idx="2"/>
                <a:endCxn id="7392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3" name="AutoShape 338"/>
              <p:cNvCxnSpPr>
                <a:cxnSpLocks noChangeAspect="1" noChangeShapeType="1"/>
                <a:stCxn id="73926" idx="2"/>
                <a:endCxn id="7392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4" name="AutoShape 339"/>
              <p:cNvCxnSpPr>
                <a:cxnSpLocks noChangeAspect="1" noChangeShapeType="1"/>
                <a:stCxn id="73927" idx="2"/>
                <a:endCxn id="7392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5" name="AutoShape 340"/>
              <p:cNvCxnSpPr>
                <a:cxnSpLocks noChangeAspect="1" noChangeShapeType="1"/>
                <a:stCxn id="73928" idx="2"/>
                <a:endCxn id="7392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6" name="AutoShape 341"/>
              <p:cNvCxnSpPr>
                <a:cxnSpLocks noChangeAspect="1" noChangeShapeType="1"/>
                <a:stCxn id="73928" idx="2"/>
                <a:endCxn id="7393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37" name="Line 342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38" name="AutoShape 343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39" name="Group 344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41" name="AutoShape 34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42" name="AutoShape 346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43" name="AutoShape 34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40" name="AutoShape 348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844" name="Group 349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3898" name="AutoShape 35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99" name="Group 35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921" name="AutoShape 35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22" name="AutoShape 35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00" name="Group 35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19" name="AutoShape 35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20" name="AutoShape 35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01" name="AutoShape 35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02" name="AutoShape 35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03" name="AutoShape 35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04" name="AutoShape 36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05" name="AutoShape 36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06" name="AutoShape 362"/>
              <p:cNvCxnSpPr>
                <a:cxnSpLocks noChangeAspect="1" noChangeShapeType="1"/>
                <a:stCxn id="73919" idx="2"/>
                <a:endCxn id="7390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07" name="AutoShape 363"/>
              <p:cNvCxnSpPr>
                <a:cxnSpLocks noChangeAspect="1" noChangeShapeType="1"/>
                <a:stCxn id="73921" idx="2"/>
                <a:endCxn id="7390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08" name="AutoShape 364"/>
              <p:cNvCxnSpPr>
                <a:cxnSpLocks noChangeAspect="1" noChangeShapeType="1"/>
                <a:stCxn id="73901" idx="2"/>
                <a:endCxn id="7390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09" name="AutoShape 365"/>
              <p:cNvCxnSpPr>
                <a:cxnSpLocks noChangeAspect="1" noChangeShapeType="1"/>
                <a:stCxn id="73902" idx="2"/>
                <a:endCxn id="7390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10" name="AutoShape 366"/>
              <p:cNvCxnSpPr>
                <a:cxnSpLocks noChangeAspect="1" noChangeShapeType="1"/>
                <a:stCxn id="73903" idx="2"/>
                <a:endCxn id="7390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11" name="AutoShape 367"/>
              <p:cNvCxnSpPr>
                <a:cxnSpLocks noChangeAspect="1" noChangeShapeType="1"/>
                <a:stCxn id="73903" idx="2"/>
                <a:endCxn id="7390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12" name="Line 36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13" name="AutoShape 36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14" name="Group 37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16" name="AutoShape 37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17" name="AutoShape 37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18" name="AutoShape 37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15" name="AutoShape 37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845" name="Group 375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3873" name="AutoShape 376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74" name="Group 377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96" name="AutoShape 378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97" name="AutoShape 379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875" name="Group 380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94" name="AutoShape 381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95" name="AutoShape 382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876" name="AutoShape 383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877" name="AutoShape 384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878" name="AutoShape 385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879" name="AutoShape 386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80" name="AutoShape 387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81" name="AutoShape 388"/>
              <p:cNvCxnSpPr>
                <a:cxnSpLocks noChangeAspect="1" noChangeShapeType="1"/>
                <a:stCxn id="73894" idx="2"/>
                <a:endCxn id="7387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2" name="AutoShape 389"/>
              <p:cNvCxnSpPr>
                <a:cxnSpLocks noChangeAspect="1" noChangeShapeType="1"/>
                <a:stCxn id="73896" idx="2"/>
                <a:endCxn id="7387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3" name="AutoShape 390"/>
              <p:cNvCxnSpPr>
                <a:cxnSpLocks noChangeAspect="1" noChangeShapeType="1"/>
                <a:stCxn id="73876" idx="2"/>
                <a:endCxn id="7387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4" name="AutoShape 391"/>
              <p:cNvCxnSpPr>
                <a:cxnSpLocks noChangeAspect="1" noChangeShapeType="1"/>
                <a:stCxn id="73877" idx="2"/>
                <a:endCxn id="7387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5" name="AutoShape 392"/>
              <p:cNvCxnSpPr>
                <a:cxnSpLocks noChangeAspect="1" noChangeShapeType="1"/>
                <a:stCxn id="73878" idx="2"/>
                <a:endCxn id="7387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6" name="AutoShape 393"/>
              <p:cNvCxnSpPr>
                <a:cxnSpLocks noChangeAspect="1" noChangeShapeType="1"/>
                <a:stCxn id="73878" idx="2"/>
                <a:endCxn id="7388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87" name="Line 394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88" name="AutoShape 395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889" name="Group 396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91" name="AutoShape 39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92" name="AutoShape 398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93" name="AutoShape 39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90" name="AutoShape 400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846" name="Group 401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3848" name="AutoShape 402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49" name="Group 403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71" name="AutoShape 404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72" name="AutoShape 405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850" name="Group 406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69" name="AutoShape 407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70" name="AutoShape 408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851" name="AutoShape 409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852" name="AutoShape 410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853" name="AutoShape 411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854" name="AutoShape 412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55" name="AutoShape 413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56" name="AutoShape 414"/>
              <p:cNvCxnSpPr>
                <a:cxnSpLocks noChangeAspect="1" noChangeShapeType="1"/>
                <a:stCxn id="73869" idx="2"/>
                <a:endCxn id="7385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57" name="AutoShape 415"/>
              <p:cNvCxnSpPr>
                <a:cxnSpLocks noChangeAspect="1" noChangeShapeType="1"/>
                <a:stCxn id="73871" idx="2"/>
                <a:endCxn id="7385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58" name="AutoShape 416"/>
              <p:cNvCxnSpPr>
                <a:cxnSpLocks noChangeAspect="1" noChangeShapeType="1"/>
                <a:stCxn id="73851" idx="2"/>
                <a:endCxn id="7385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59" name="AutoShape 417"/>
              <p:cNvCxnSpPr>
                <a:cxnSpLocks noChangeAspect="1" noChangeShapeType="1"/>
                <a:stCxn id="73852" idx="2"/>
                <a:endCxn id="7385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60" name="AutoShape 418"/>
              <p:cNvCxnSpPr>
                <a:cxnSpLocks noChangeAspect="1" noChangeShapeType="1"/>
                <a:stCxn id="73853" idx="2"/>
                <a:endCxn id="7385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61" name="AutoShape 419"/>
              <p:cNvCxnSpPr>
                <a:cxnSpLocks noChangeAspect="1" noChangeShapeType="1"/>
                <a:stCxn id="73853" idx="2"/>
                <a:endCxn id="7385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62" name="Line 420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63" name="AutoShape 421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864" name="Group 422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66" name="AutoShape 42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67" name="AutoShape 424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68" name="AutoShape 42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65" name="AutoShape 426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3847" name="AutoShape 427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70532" name="Group 428"/>
          <p:cNvGrpSpPr>
            <a:grpSpLocks noChangeAspect="1"/>
          </p:cNvGrpSpPr>
          <p:nvPr/>
        </p:nvGrpSpPr>
        <p:grpSpPr bwMode="auto">
          <a:xfrm>
            <a:off x="577850" y="3551238"/>
            <a:ext cx="3711575" cy="2132012"/>
            <a:chOff x="1013" y="622"/>
            <a:chExt cx="4677" cy="2687"/>
          </a:xfrm>
        </p:grpSpPr>
        <p:grpSp>
          <p:nvGrpSpPr>
            <p:cNvPr id="73738" name="Group 429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3818" name="AutoShape 43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19" name="Group 43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41" name="AutoShape 43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42" name="AutoShape 43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820" name="Group 43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39" name="AutoShape 43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40" name="AutoShape 43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821" name="AutoShape 43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822" name="AutoShape 43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823" name="AutoShape 43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824" name="AutoShape 44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25" name="AutoShape 44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26" name="AutoShape 442"/>
              <p:cNvCxnSpPr>
                <a:cxnSpLocks noChangeAspect="1" noChangeShapeType="1"/>
                <a:stCxn id="73839" idx="2"/>
                <a:endCxn id="7382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27" name="AutoShape 443"/>
              <p:cNvCxnSpPr>
                <a:cxnSpLocks noChangeAspect="1" noChangeShapeType="1"/>
                <a:stCxn id="73841" idx="2"/>
                <a:endCxn id="7382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28" name="AutoShape 444"/>
              <p:cNvCxnSpPr>
                <a:cxnSpLocks noChangeAspect="1" noChangeShapeType="1"/>
                <a:stCxn id="73821" idx="2"/>
                <a:endCxn id="7382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29" name="AutoShape 445"/>
              <p:cNvCxnSpPr>
                <a:cxnSpLocks noChangeAspect="1" noChangeShapeType="1"/>
                <a:stCxn id="73822" idx="2"/>
                <a:endCxn id="7382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30" name="AutoShape 446"/>
              <p:cNvCxnSpPr>
                <a:cxnSpLocks noChangeAspect="1" noChangeShapeType="1"/>
                <a:stCxn id="73823" idx="2"/>
                <a:endCxn id="7382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31" name="AutoShape 447"/>
              <p:cNvCxnSpPr>
                <a:cxnSpLocks noChangeAspect="1" noChangeShapeType="1"/>
                <a:stCxn id="73823" idx="2"/>
                <a:endCxn id="7382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32" name="Line 44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33" name="AutoShape 44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834" name="Group 45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36" name="AutoShape 45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37" name="AutoShape 45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38" name="AutoShape 45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35" name="AutoShape 45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739" name="Group 455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3793" name="AutoShape 456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794" name="Group 457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16" name="AutoShape 458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17" name="AutoShape 459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795" name="Group 460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14" name="AutoShape 461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15" name="AutoShape 462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796" name="AutoShape 463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797" name="AutoShape 464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798" name="AutoShape 465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799" name="AutoShape 466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00" name="AutoShape 467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01" name="AutoShape 468"/>
              <p:cNvCxnSpPr>
                <a:cxnSpLocks noChangeAspect="1" noChangeShapeType="1"/>
                <a:stCxn id="73814" idx="2"/>
                <a:endCxn id="7379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2" name="AutoShape 469"/>
              <p:cNvCxnSpPr>
                <a:cxnSpLocks noChangeAspect="1" noChangeShapeType="1"/>
                <a:stCxn id="73816" idx="2"/>
                <a:endCxn id="7379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3" name="AutoShape 470"/>
              <p:cNvCxnSpPr>
                <a:cxnSpLocks noChangeAspect="1" noChangeShapeType="1"/>
                <a:stCxn id="73796" idx="2"/>
                <a:endCxn id="7379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4" name="AutoShape 471"/>
              <p:cNvCxnSpPr>
                <a:cxnSpLocks noChangeAspect="1" noChangeShapeType="1"/>
                <a:stCxn id="73797" idx="2"/>
                <a:endCxn id="7379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5" name="AutoShape 472"/>
              <p:cNvCxnSpPr>
                <a:cxnSpLocks noChangeAspect="1" noChangeShapeType="1"/>
                <a:stCxn id="73798" idx="2"/>
                <a:endCxn id="7379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6" name="AutoShape 473"/>
              <p:cNvCxnSpPr>
                <a:cxnSpLocks noChangeAspect="1" noChangeShapeType="1"/>
                <a:stCxn id="73798" idx="2"/>
                <a:endCxn id="7380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07" name="Line 474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08" name="AutoShape 475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3" name="Group 476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11" name="AutoShape 47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12" name="AutoShape 478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13" name="AutoShape 47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10" name="AutoShape 480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740" name="Group 481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3768" name="AutoShape 482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769" name="Group 483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791" name="AutoShape 484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92" name="AutoShape 485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770" name="Group 486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789" name="AutoShape 487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90" name="AutoShape 488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771" name="AutoShape 489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772" name="AutoShape 490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773" name="AutoShape 491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774" name="AutoShape 492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775" name="AutoShape 493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776" name="AutoShape 494"/>
              <p:cNvCxnSpPr>
                <a:cxnSpLocks noChangeAspect="1" noChangeShapeType="1"/>
                <a:stCxn id="73789" idx="2"/>
                <a:endCxn id="7377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77" name="AutoShape 495"/>
              <p:cNvCxnSpPr>
                <a:cxnSpLocks noChangeAspect="1" noChangeShapeType="1"/>
                <a:stCxn id="73791" idx="2"/>
                <a:endCxn id="7377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78" name="AutoShape 496"/>
              <p:cNvCxnSpPr>
                <a:cxnSpLocks noChangeAspect="1" noChangeShapeType="1"/>
                <a:stCxn id="73771" idx="2"/>
                <a:endCxn id="7377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79" name="AutoShape 497"/>
              <p:cNvCxnSpPr>
                <a:cxnSpLocks noChangeAspect="1" noChangeShapeType="1"/>
                <a:stCxn id="73772" idx="2"/>
                <a:endCxn id="7377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80" name="AutoShape 498"/>
              <p:cNvCxnSpPr>
                <a:cxnSpLocks noChangeAspect="1" noChangeShapeType="1"/>
                <a:stCxn id="73773" idx="2"/>
                <a:endCxn id="7377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81" name="AutoShape 499"/>
              <p:cNvCxnSpPr>
                <a:cxnSpLocks noChangeAspect="1" noChangeShapeType="1"/>
                <a:stCxn id="73773" idx="2"/>
                <a:endCxn id="7377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782" name="Line 500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3" name="AutoShape 501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784" name="Group 502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786" name="AutoShape 50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87" name="AutoShape 504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88" name="AutoShape 50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785" name="AutoShape 506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741" name="Group 507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3743" name="AutoShape 508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744" name="Group 509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766" name="AutoShape 510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67" name="AutoShape 511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745" name="Group 512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764" name="AutoShape 513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65" name="AutoShape 514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746" name="AutoShape 515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747" name="AutoShape 516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748" name="AutoShape 517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749" name="AutoShape 518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750" name="AutoShape 519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751" name="AutoShape 520"/>
              <p:cNvCxnSpPr>
                <a:cxnSpLocks noChangeAspect="1" noChangeShapeType="1"/>
                <a:stCxn id="73764" idx="2"/>
                <a:endCxn id="7374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2" name="AutoShape 521"/>
              <p:cNvCxnSpPr>
                <a:cxnSpLocks noChangeAspect="1" noChangeShapeType="1"/>
                <a:stCxn id="73766" idx="2"/>
                <a:endCxn id="7374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3" name="AutoShape 522"/>
              <p:cNvCxnSpPr>
                <a:cxnSpLocks noChangeAspect="1" noChangeShapeType="1"/>
                <a:stCxn id="73746" idx="2"/>
                <a:endCxn id="7374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4" name="AutoShape 523"/>
              <p:cNvCxnSpPr>
                <a:cxnSpLocks noChangeAspect="1" noChangeShapeType="1"/>
                <a:stCxn id="73747" idx="2"/>
                <a:endCxn id="7374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5" name="AutoShape 524"/>
              <p:cNvCxnSpPr>
                <a:cxnSpLocks noChangeAspect="1" noChangeShapeType="1"/>
                <a:stCxn id="73748" idx="2"/>
                <a:endCxn id="7374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6" name="AutoShape 525"/>
              <p:cNvCxnSpPr>
                <a:cxnSpLocks noChangeAspect="1" noChangeShapeType="1"/>
                <a:stCxn id="73748" idx="2"/>
                <a:endCxn id="7375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757" name="Line 526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8" name="AutoShape 527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759" name="Group 528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761" name="AutoShape 52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62" name="AutoShape 530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63" name="AutoShape 53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760" name="AutoShape 532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3742" name="AutoShape 533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0966" name="AutoShape 534"/>
          <p:cNvSpPr>
            <a:spLocks noChangeArrowheads="1"/>
          </p:cNvSpPr>
          <p:nvPr/>
        </p:nvSpPr>
        <p:spPr bwMode="auto">
          <a:xfrm>
            <a:off x="3176588" y="2725738"/>
            <a:ext cx="2598737" cy="14446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82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73988E-6 L 0.17205 -0.1567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00" y="-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7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7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541" grpId="0"/>
      <p:bldP spid="11709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 dirty="0" smtClean="0"/>
              <a:t>Other examples: </a:t>
            </a:r>
            <a:r>
              <a:rPr lang="en-US" sz="1700" dirty="0"/>
              <a:t/>
            </a:r>
            <a:br>
              <a:rPr lang="en-US" sz="1700" dirty="0"/>
            </a:br>
            <a:r>
              <a:rPr lang="en-US" sz="3200" dirty="0"/>
              <a:t>AMD Opteron &amp; Intel </a:t>
            </a:r>
            <a:r>
              <a:rPr lang="en-US" sz="3200" dirty="0" smtClean="0"/>
              <a:t>Xeon</a:t>
            </a:r>
            <a:endParaRPr lang="en-US" sz="3200" dirty="0"/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1006475"/>
            <a:ext cx="4316413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4596" name="Picture 4"/>
          <p:cNvPicPr>
            <a:picLocks noChangeAspect="1" noChangeArrowheads="1"/>
          </p:cNvPicPr>
          <p:nvPr/>
        </p:nvPicPr>
        <p:blipFill>
          <a:blip r:embed="rId3"/>
          <a:srcRect t="9299"/>
          <a:stretch>
            <a:fillRect/>
          </a:stretch>
        </p:blipFill>
        <p:spPr bwMode="auto">
          <a:xfrm>
            <a:off x="4583185" y="1470904"/>
            <a:ext cx="4556651" cy="372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318125" y="1035930"/>
            <a:ext cx="2887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0" dirty="0"/>
              <a:t>Intel Xeon MP Processor-based 4P</a:t>
            </a:r>
          </a:p>
        </p:txBody>
      </p:sp>
      <p:sp>
        <p:nvSpPr>
          <p:cNvPr id="1134617" name="Text Box 25"/>
          <p:cNvSpPr txBox="1">
            <a:spLocks noChangeArrowheads="1"/>
          </p:cNvSpPr>
          <p:nvPr/>
        </p:nvSpPr>
        <p:spPr bwMode="auto">
          <a:xfrm flipH="1">
            <a:off x="315658" y="5668963"/>
            <a:ext cx="8693756" cy="830997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Wingdings" charset="2"/>
              <a:buChar char="F"/>
            </a:pPr>
            <a:r>
              <a:rPr lang="en-US" sz="2400" b="0" dirty="0" smtClean="0">
                <a:solidFill>
                  <a:schemeClr val="hlink"/>
                </a:solidFill>
              </a:rPr>
              <a:t> Different hardware may </a:t>
            </a:r>
            <a:r>
              <a:rPr lang="en-US" sz="2400" b="0" dirty="0">
                <a:solidFill>
                  <a:schemeClr val="hlink"/>
                </a:solidFill>
              </a:rPr>
              <a:t>have different </a:t>
            </a:r>
            <a:r>
              <a:rPr lang="en-US" sz="2400" b="0" dirty="0" smtClean="0">
                <a:solidFill>
                  <a:schemeClr val="hlink"/>
                </a:solidFill>
              </a:rPr>
              <a:t>bottlenecks</a:t>
            </a:r>
            <a:br>
              <a:rPr lang="en-US" sz="2400" b="0" dirty="0" smtClean="0">
                <a:solidFill>
                  <a:schemeClr val="hlink"/>
                </a:solidFill>
              </a:rPr>
            </a:br>
            <a:r>
              <a:rPr lang="en-US" sz="2400" b="0" dirty="0" smtClean="0">
                <a:solidFill>
                  <a:schemeClr val="hlink"/>
                </a:solidFill>
              </a:rPr>
              <a:t>    </a:t>
            </a:r>
            <a:r>
              <a:rPr lang="en-US" sz="2400" b="0" dirty="0" smtClean="0">
                <a:solidFill>
                  <a:schemeClr val="hlink"/>
                </a:solidFill>
                <a:latin typeface="ＭＳ ゴシック"/>
                <a:ea typeface="ＭＳ ゴシック"/>
                <a:cs typeface="ＭＳ ゴシック"/>
                <a:sym typeface="Wingdings"/>
              </a:rPr>
              <a:t>==&gt; </a:t>
            </a:r>
            <a:r>
              <a:rPr lang="en-US" sz="2400" b="0" dirty="0" smtClean="0">
                <a:solidFill>
                  <a:schemeClr val="hlink"/>
                </a:solidFill>
                <a:sym typeface="Wingdings"/>
              </a:rPr>
              <a:t>nice to have an </a:t>
            </a:r>
            <a:r>
              <a:rPr lang="en-US" sz="2400" dirty="0" smtClean="0">
                <a:solidFill>
                  <a:schemeClr val="hlink"/>
                </a:solidFill>
                <a:sym typeface="Wingdings"/>
              </a:rPr>
              <a:t>operating system </a:t>
            </a:r>
            <a:r>
              <a:rPr lang="en-US" sz="2400" b="0" dirty="0" smtClean="0">
                <a:solidFill>
                  <a:schemeClr val="hlink"/>
                </a:solidFill>
                <a:sym typeface="Wingdings"/>
              </a:rPr>
              <a:t>to control the HW?</a:t>
            </a:r>
            <a:endParaRPr lang="en-US" sz="2400" b="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46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Hardware	</a:t>
            </a:r>
          </a:p>
        </p:txBody>
      </p:sp>
      <p:sp>
        <p:nvSpPr>
          <p:cNvPr id="1180675" name="Freeform 3"/>
          <p:cNvSpPr>
            <a:spLocks/>
          </p:cNvSpPr>
          <p:nvPr/>
        </p:nvSpPr>
        <p:spPr bwMode="auto">
          <a:xfrm>
            <a:off x="1798638" y="4978400"/>
            <a:ext cx="2562225" cy="1154113"/>
          </a:xfrm>
          <a:custGeom>
            <a:avLst/>
            <a:gdLst>
              <a:gd name="T0" fmla="*/ 1614 w 1614"/>
              <a:gd name="T1" fmla="*/ 162 h 727"/>
              <a:gd name="T2" fmla="*/ 1614 w 1614"/>
              <a:gd name="T3" fmla="*/ 727 h 727"/>
              <a:gd name="T4" fmla="*/ 0 w 1614"/>
              <a:gd name="T5" fmla="*/ 727 h 727"/>
              <a:gd name="T6" fmla="*/ 0 w 1614"/>
              <a:gd name="T7" fmla="*/ 162 h 727"/>
              <a:gd name="T8" fmla="*/ 323 w 1614"/>
              <a:gd name="T9" fmla="*/ 162 h 727"/>
              <a:gd name="T10" fmla="*/ 323 w 1614"/>
              <a:gd name="T11" fmla="*/ 0 h 727"/>
              <a:gd name="T12" fmla="*/ 646 w 1614"/>
              <a:gd name="T13" fmla="*/ 0 h 727"/>
              <a:gd name="T14" fmla="*/ 646 w 1614"/>
              <a:gd name="T15" fmla="*/ 323 h 727"/>
              <a:gd name="T16" fmla="*/ 968 w 1614"/>
              <a:gd name="T17" fmla="*/ 323 h 727"/>
              <a:gd name="T18" fmla="*/ 968 w 1614"/>
              <a:gd name="T19" fmla="*/ 0 h 727"/>
              <a:gd name="T20" fmla="*/ 1291 w 1614"/>
              <a:gd name="T21" fmla="*/ 0 h 727"/>
              <a:gd name="T22" fmla="*/ 1291 w 1614"/>
              <a:gd name="T23" fmla="*/ 162 h 727"/>
              <a:gd name="T24" fmla="*/ 1614 w 1614"/>
              <a:gd name="T25" fmla="*/ 162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14" h="727">
                <a:moveTo>
                  <a:pt x="1614" y="162"/>
                </a:moveTo>
                <a:lnTo>
                  <a:pt x="1614" y="727"/>
                </a:lnTo>
                <a:lnTo>
                  <a:pt x="0" y="727"/>
                </a:lnTo>
                <a:lnTo>
                  <a:pt x="0" y="162"/>
                </a:lnTo>
                <a:lnTo>
                  <a:pt x="323" y="162"/>
                </a:lnTo>
                <a:lnTo>
                  <a:pt x="323" y="0"/>
                </a:lnTo>
                <a:lnTo>
                  <a:pt x="646" y="0"/>
                </a:lnTo>
                <a:lnTo>
                  <a:pt x="646" y="323"/>
                </a:lnTo>
                <a:lnTo>
                  <a:pt x="968" y="323"/>
                </a:lnTo>
                <a:lnTo>
                  <a:pt x="968" y="0"/>
                </a:lnTo>
                <a:lnTo>
                  <a:pt x="1291" y="0"/>
                </a:lnTo>
                <a:lnTo>
                  <a:pt x="1291" y="162"/>
                </a:lnTo>
                <a:lnTo>
                  <a:pt x="1614" y="162"/>
                </a:lnTo>
                <a:close/>
              </a:path>
            </a:pathLst>
          </a:custGeom>
          <a:solidFill>
            <a:srgbClr val="0000FF"/>
          </a:solidFill>
          <a:ln w="301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80676" name="Freeform 4"/>
          <p:cNvSpPr>
            <a:spLocks/>
          </p:cNvSpPr>
          <p:nvPr/>
        </p:nvSpPr>
        <p:spPr bwMode="auto">
          <a:xfrm>
            <a:off x="5384800" y="4721225"/>
            <a:ext cx="2562225" cy="1411288"/>
          </a:xfrm>
          <a:custGeom>
            <a:avLst/>
            <a:gdLst>
              <a:gd name="T0" fmla="*/ 0 w 1614"/>
              <a:gd name="T1" fmla="*/ 178 h 889"/>
              <a:gd name="T2" fmla="*/ 0 w 1614"/>
              <a:gd name="T3" fmla="*/ 889 h 889"/>
              <a:gd name="T4" fmla="*/ 1614 w 1614"/>
              <a:gd name="T5" fmla="*/ 889 h 889"/>
              <a:gd name="T6" fmla="*/ 1614 w 1614"/>
              <a:gd name="T7" fmla="*/ 0 h 889"/>
              <a:gd name="T8" fmla="*/ 1291 w 1614"/>
              <a:gd name="T9" fmla="*/ 0 h 889"/>
              <a:gd name="T10" fmla="*/ 1291 w 1614"/>
              <a:gd name="T11" fmla="*/ 178 h 889"/>
              <a:gd name="T12" fmla="*/ 969 w 1614"/>
              <a:gd name="T13" fmla="*/ 178 h 889"/>
              <a:gd name="T14" fmla="*/ 969 w 1614"/>
              <a:gd name="T15" fmla="*/ 356 h 889"/>
              <a:gd name="T16" fmla="*/ 646 w 1614"/>
              <a:gd name="T17" fmla="*/ 356 h 889"/>
              <a:gd name="T18" fmla="*/ 646 w 1614"/>
              <a:gd name="T19" fmla="*/ 178 h 889"/>
              <a:gd name="T20" fmla="*/ 0 w 1614"/>
              <a:gd name="T21" fmla="*/ 178 h 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14" h="889">
                <a:moveTo>
                  <a:pt x="0" y="178"/>
                </a:moveTo>
                <a:lnTo>
                  <a:pt x="0" y="889"/>
                </a:lnTo>
                <a:lnTo>
                  <a:pt x="1614" y="889"/>
                </a:lnTo>
                <a:lnTo>
                  <a:pt x="1614" y="0"/>
                </a:lnTo>
                <a:lnTo>
                  <a:pt x="1291" y="0"/>
                </a:lnTo>
                <a:lnTo>
                  <a:pt x="1291" y="178"/>
                </a:lnTo>
                <a:lnTo>
                  <a:pt x="969" y="178"/>
                </a:lnTo>
                <a:lnTo>
                  <a:pt x="969" y="356"/>
                </a:lnTo>
                <a:lnTo>
                  <a:pt x="646" y="356"/>
                </a:lnTo>
                <a:lnTo>
                  <a:pt x="646" y="178"/>
                </a:lnTo>
                <a:lnTo>
                  <a:pt x="0" y="178"/>
                </a:lnTo>
                <a:close/>
              </a:path>
            </a:pathLst>
          </a:custGeom>
          <a:solidFill>
            <a:srgbClr val="0000FF"/>
          </a:solidFill>
          <a:ln w="301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80677" name="Rectangle 5"/>
          <p:cNvSpPr>
            <a:spLocks noChangeArrowheads="1"/>
          </p:cNvSpPr>
          <p:nvPr/>
        </p:nvSpPr>
        <p:spPr bwMode="auto">
          <a:xfrm>
            <a:off x="2327275" y="5564188"/>
            <a:ext cx="1503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Hardware X</a:t>
            </a:r>
            <a:endParaRPr lang="en-US" sz="2400" b="0"/>
          </a:p>
        </p:txBody>
      </p:sp>
      <p:sp>
        <p:nvSpPr>
          <p:cNvPr id="1180678" name="Rectangle 6"/>
          <p:cNvSpPr>
            <a:spLocks noChangeArrowheads="1"/>
          </p:cNvSpPr>
          <p:nvPr/>
        </p:nvSpPr>
        <p:spPr bwMode="auto">
          <a:xfrm>
            <a:off x="5916613" y="5564188"/>
            <a:ext cx="149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Hardware Y</a:t>
            </a:r>
            <a:endParaRPr lang="en-US" sz="2400" b="0"/>
          </a:p>
        </p:txBody>
      </p:sp>
      <p:grpSp>
        <p:nvGrpSpPr>
          <p:cNvPr id="1180679" name="Group 7"/>
          <p:cNvGrpSpPr>
            <a:grpSpLocks/>
          </p:cNvGrpSpPr>
          <p:nvPr/>
        </p:nvGrpSpPr>
        <p:grpSpPr bwMode="auto">
          <a:xfrm>
            <a:off x="1798638" y="2028825"/>
            <a:ext cx="2562225" cy="2820988"/>
            <a:chOff x="1133" y="1278"/>
            <a:chExt cx="1614" cy="1777"/>
          </a:xfrm>
        </p:grpSpPr>
        <p:grpSp>
          <p:nvGrpSpPr>
            <p:cNvPr id="1180680" name="Group 8"/>
            <p:cNvGrpSpPr>
              <a:grpSpLocks/>
            </p:cNvGrpSpPr>
            <p:nvPr/>
          </p:nvGrpSpPr>
          <p:grpSpPr bwMode="auto">
            <a:xfrm>
              <a:off x="1133" y="1278"/>
              <a:ext cx="1614" cy="1777"/>
              <a:chOff x="1133" y="1278"/>
              <a:chExt cx="1614" cy="1777"/>
            </a:xfrm>
          </p:grpSpPr>
          <p:grpSp>
            <p:nvGrpSpPr>
              <p:cNvPr id="1180681" name="Group 9"/>
              <p:cNvGrpSpPr>
                <a:grpSpLocks/>
              </p:cNvGrpSpPr>
              <p:nvPr/>
            </p:nvGrpSpPr>
            <p:grpSpPr bwMode="auto">
              <a:xfrm>
                <a:off x="1133" y="2247"/>
                <a:ext cx="1614" cy="808"/>
                <a:chOff x="1133" y="2247"/>
                <a:chExt cx="1614" cy="808"/>
              </a:xfrm>
            </p:grpSpPr>
            <p:sp>
              <p:nvSpPr>
                <p:cNvPr id="1180682" name="Freeform 10"/>
                <p:cNvSpPr>
                  <a:spLocks/>
                </p:cNvSpPr>
                <p:nvPr/>
              </p:nvSpPr>
              <p:spPr bwMode="auto">
                <a:xfrm>
                  <a:off x="1133" y="2247"/>
                  <a:ext cx="1614" cy="647"/>
                </a:xfrm>
                <a:custGeom>
                  <a:avLst/>
                  <a:gdLst>
                    <a:gd name="T0" fmla="*/ 0 w 1614"/>
                    <a:gd name="T1" fmla="*/ 647 h 647"/>
                    <a:gd name="T2" fmla="*/ 0 w 1614"/>
                    <a:gd name="T3" fmla="*/ 0 h 647"/>
                    <a:gd name="T4" fmla="*/ 1614 w 1614"/>
                    <a:gd name="T5" fmla="*/ 0 h 647"/>
                    <a:gd name="T6" fmla="*/ 1614 w 1614"/>
                    <a:gd name="T7" fmla="*/ 647 h 6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14" h="647">
                      <a:moveTo>
                        <a:pt x="0" y="647"/>
                      </a:moveTo>
                      <a:lnTo>
                        <a:pt x="0" y="0"/>
                      </a:lnTo>
                      <a:lnTo>
                        <a:pt x="1614" y="0"/>
                      </a:lnTo>
                      <a:lnTo>
                        <a:pt x="1614" y="647"/>
                      </a:lnTo>
                    </a:path>
                  </a:pathLst>
                </a:custGeom>
                <a:noFill/>
                <a:ln w="301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80683" name="Freeform 11"/>
                <p:cNvSpPr>
                  <a:spLocks/>
                </p:cNvSpPr>
                <p:nvPr/>
              </p:nvSpPr>
              <p:spPr bwMode="auto">
                <a:xfrm>
                  <a:off x="1133" y="2732"/>
                  <a:ext cx="1614" cy="323"/>
                </a:xfrm>
                <a:custGeom>
                  <a:avLst/>
                  <a:gdLst>
                    <a:gd name="T0" fmla="*/ 0 w 1614"/>
                    <a:gd name="T1" fmla="*/ 162 h 323"/>
                    <a:gd name="T2" fmla="*/ 323 w 1614"/>
                    <a:gd name="T3" fmla="*/ 162 h 323"/>
                    <a:gd name="T4" fmla="*/ 323 w 1614"/>
                    <a:gd name="T5" fmla="*/ 0 h 323"/>
                    <a:gd name="T6" fmla="*/ 646 w 1614"/>
                    <a:gd name="T7" fmla="*/ 0 h 323"/>
                    <a:gd name="T8" fmla="*/ 646 w 1614"/>
                    <a:gd name="T9" fmla="*/ 323 h 323"/>
                    <a:gd name="T10" fmla="*/ 968 w 1614"/>
                    <a:gd name="T11" fmla="*/ 323 h 323"/>
                    <a:gd name="T12" fmla="*/ 968 w 1614"/>
                    <a:gd name="T13" fmla="*/ 0 h 323"/>
                    <a:gd name="T14" fmla="*/ 1291 w 1614"/>
                    <a:gd name="T15" fmla="*/ 0 h 323"/>
                    <a:gd name="T16" fmla="*/ 1291 w 1614"/>
                    <a:gd name="T17" fmla="*/ 162 h 323"/>
                    <a:gd name="T18" fmla="*/ 1614 w 1614"/>
                    <a:gd name="T19" fmla="*/ 162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14" h="323">
                      <a:moveTo>
                        <a:pt x="0" y="162"/>
                      </a:moveTo>
                      <a:lnTo>
                        <a:pt x="323" y="162"/>
                      </a:lnTo>
                      <a:lnTo>
                        <a:pt x="323" y="0"/>
                      </a:lnTo>
                      <a:lnTo>
                        <a:pt x="646" y="0"/>
                      </a:lnTo>
                      <a:lnTo>
                        <a:pt x="646" y="323"/>
                      </a:lnTo>
                      <a:lnTo>
                        <a:pt x="968" y="323"/>
                      </a:lnTo>
                      <a:lnTo>
                        <a:pt x="968" y="0"/>
                      </a:lnTo>
                      <a:lnTo>
                        <a:pt x="1291" y="0"/>
                      </a:lnTo>
                      <a:lnTo>
                        <a:pt x="1291" y="162"/>
                      </a:lnTo>
                      <a:lnTo>
                        <a:pt x="1614" y="162"/>
                      </a:lnTo>
                    </a:path>
                  </a:pathLst>
                </a:custGeom>
                <a:noFill/>
                <a:ln w="301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80684" name="Rectangle 12"/>
                <p:cNvSpPr>
                  <a:spLocks noChangeArrowheads="1"/>
                </p:cNvSpPr>
                <p:nvPr/>
              </p:nvSpPr>
              <p:spPr bwMode="auto">
                <a:xfrm>
                  <a:off x="1321" y="2352"/>
                  <a:ext cx="1257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000" b="0">
                      <a:solidFill>
                        <a:srgbClr val="000000"/>
                      </a:solidFill>
                    </a:rPr>
                    <a:t>Operating System</a:t>
                  </a:r>
                  <a:endParaRPr lang="en-US" sz="2400" b="0"/>
                </a:p>
              </p:txBody>
            </p:sp>
          </p:grpSp>
          <p:sp>
            <p:nvSpPr>
              <p:cNvPr id="1180685" name="Rectangle 13"/>
              <p:cNvSpPr>
                <a:spLocks noChangeArrowheads="1"/>
              </p:cNvSpPr>
              <p:nvPr/>
            </p:nvSpPr>
            <p:spPr bwMode="auto">
              <a:xfrm>
                <a:off x="1133" y="1278"/>
                <a:ext cx="1614" cy="646"/>
              </a:xfrm>
              <a:prstGeom prst="rect">
                <a:avLst/>
              </a:prstGeom>
              <a:solidFill>
                <a:srgbClr val="00FF00"/>
              </a:solidFill>
              <a:ln w="301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686" name="Rectangle 14"/>
            <p:cNvSpPr>
              <a:spLocks noChangeArrowheads="1"/>
            </p:cNvSpPr>
            <p:nvPr/>
          </p:nvSpPr>
          <p:spPr bwMode="auto">
            <a:xfrm>
              <a:off x="1231" y="1505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Application program</a:t>
              </a:r>
              <a:endParaRPr lang="en-US" sz="2400" b="0"/>
            </a:p>
          </p:txBody>
        </p:sp>
      </p:grpSp>
      <p:grpSp>
        <p:nvGrpSpPr>
          <p:cNvPr id="1180687" name="Group 15"/>
          <p:cNvGrpSpPr>
            <a:grpSpLocks/>
          </p:cNvGrpSpPr>
          <p:nvPr/>
        </p:nvGrpSpPr>
        <p:grpSpPr bwMode="auto">
          <a:xfrm>
            <a:off x="5384800" y="2028825"/>
            <a:ext cx="2562225" cy="2820988"/>
            <a:chOff x="3392" y="1278"/>
            <a:chExt cx="1614" cy="1777"/>
          </a:xfrm>
        </p:grpSpPr>
        <p:grpSp>
          <p:nvGrpSpPr>
            <p:cNvPr id="1180688" name="Group 16"/>
            <p:cNvGrpSpPr>
              <a:grpSpLocks/>
            </p:cNvGrpSpPr>
            <p:nvPr/>
          </p:nvGrpSpPr>
          <p:grpSpPr bwMode="auto">
            <a:xfrm>
              <a:off x="3392" y="2247"/>
              <a:ext cx="1614" cy="808"/>
              <a:chOff x="3392" y="2247"/>
              <a:chExt cx="1614" cy="808"/>
            </a:xfrm>
          </p:grpSpPr>
          <p:sp>
            <p:nvSpPr>
              <p:cNvPr id="1180689" name="Freeform 17"/>
              <p:cNvSpPr>
                <a:spLocks/>
              </p:cNvSpPr>
              <p:nvPr/>
            </p:nvSpPr>
            <p:spPr bwMode="auto">
              <a:xfrm>
                <a:off x="3392" y="2732"/>
                <a:ext cx="1614" cy="323"/>
              </a:xfrm>
              <a:custGeom>
                <a:avLst/>
                <a:gdLst>
                  <a:gd name="T0" fmla="*/ 0 w 1614"/>
                  <a:gd name="T1" fmla="*/ 162 h 323"/>
                  <a:gd name="T2" fmla="*/ 646 w 1614"/>
                  <a:gd name="T3" fmla="*/ 162 h 323"/>
                  <a:gd name="T4" fmla="*/ 646 w 1614"/>
                  <a:gd name="T5" fmla="*/ 323 h 323"/>
                  <a:gd name="T6" fmla="*/ 969 w 1614"/>
                  <a:gd name="T7" fmla="*/ 323 h 323"/>
                  <a:gd name="T8" fmla="*/ 969 w 1614"/>
                  <a:gd name="T9" fmla="*/ 162 h 323"/>
                  <a:gd name="T10" fmla="*/ 1291 w 1614"/>
                  <a:gd name="T11" fmla="*/ 162 h 323"/>
                  <a:gd name="T12" fmla="*/ 1291 w 1614"/>
                  <a:gd name="T13" fmla="*/ 0 h 323"/>
                  <a:gd name="T14" fmla="*/ 1614 w 1614"/>
                  <a:gd name="T15" fmla="*/ 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4" h="323">
                    <a:moveTo>
                      <a:pt x="0" y="162"/>
                    </a:moveTo>
                    <a:lnTo>
                      <a:pt x="646" y="162"/>
                    </a:lnTo>
                    <a:lnTo>
                      <a:pt x="646" y="323"/>
                    </a:lnTo>
                    <a:lnTo>
                      <a:pt x="969" y="323"/>
                    </a:lnTo>
                    <a:lnTo>
                      <a:pt x="969" y="162"/>
                    </a:lnTo>
                    <a:lnTo>
                      <a:pt x="1291" y="162"/>
                    </a:lnTo>
                    <a:lnTo>
                      <a:pt x="1291" y="0"/>
                    </a:lnTo>
                    <a:lnTo>
                      <a:pt x="1614" y="0"/>
                    </a:lnTo>
                  </a:path>
                </a:pathLst>
              </a:custGeom>
              <a:noFill/>
              <a:ln w="301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0" name="Freeform 18"/>
              <p:cNvSpPr>
                <a:spLocks/>
              </p:cNvSpPr>
              <p:nvPr/>
            </p:nvSpPr>
            <p:spPr bwMode="auto">
              <a:xfrm>
                <a:off x="3392" y="2247"/>
                <a:ext cx="1614" cy="647"/>
              </a:xfrm>
              <a:custGeom>
                <a:avLst/>
                <a:gdLst>
                  <a:gd name="T0" fmla="*/ 0 w 1614"/>
                  <a:gd name="T1" fmla="*/ 647 h 647"/>
                  <a:gd name="T2" fmla="*/ 0 w 1614"/>
                  <a:gd name="T3" fmla="*/ 0 h 647"/>
                  <a:gd name="T4" fmla="*/ 1614 w 1614"/>
                  <a:gd name="T5" fmla="*/ 0 h 647"/>
                  <a:gd name="T6" fmla="*/ 1614 w 1614"/>
                  <a:gd name="T7" fmla="*/ 485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4" h="647">
                    <a:moveTo>
                      <a:pt x="0" y="647"/>
                    </a:moveTo>
                    <a:lnTo>
                      <a:pt x="0" y="0"/>
                    </a:lnTo>
                    <a:lnTo>
                      <a:pt x="1614" y="0"/>
                    </a:lnTo>
                    <a:lnTo>
                      <a:pt x="1614" y="485"/>
                    </a:lnTo>
                  </a:path>
                </a:pathLst>
              </a:custGeom>
              <a:noFill/>
              <a:ln w="301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1" name="Rectangle 19"/>
              <p:cNvSpPr>
                <a:spLocks noChangeArrowheads="1"/>
              </p:cNvSpPr>
              <p:nvPr/>
            </p:nvSpPr>
            <p:spPr bwMode="auto">
              <a:xfrm>
                <a:off x="3580" y="2352"/>
                <a:ext cx="125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0">
                    <a:solidFill>
                      <a:srgbClr val="000000"/>
                    </a:solidFill>
                  </a:rPr>
                  <a:t>Operating System</a:t>
                </a:r>
                <a:endParaRPr lang="en-US" sz="2400" b="0"/>
              </a:p>
            </p:txBody>
          </p:sp>
        </p:grpSp>
        <p:sp>
          <p:nvSpPr>
            <p:cNvPr id="1180692" name="Rectangle 20"/>
            <p:cNvSpPr>
              <a:spLocks noChangeArrowheads="1"/>
            </p:cNvSpPr>
            <p:nvPr/>
          </p:nvSpPr>
          <p:spPr bwMode="auto">
            <a:xfrm>
              <a:off x="3392" y="1278"/>
              <a:ext cx="1614" cy="646"/>
            </a:xfrm>
            <a:prstGeom prst="rect">
              <a:avLst/>
            </a:prstGeom>
            <a:solidFill>
              <a:srgbClr val="00FF00"/>
            </a:solidFill>
            <a:ln w="301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80693" name="Rectangle 21"/>
            <p:cNvSpPr>
              <a:spLocks noChangeArrowheads="1"/>
            </p:cNvSpPr>
            <p:nvPr/>
          </p:nvSpPr>
          <p:spPr bwMode="auto">
            <a:xfrm>
              <a:off x="3490" y="1505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Application program</a:t>
              </a:r>
              <a:endParaRPr lang="en-US" sz="2400" b="0"/>
            </a:p>
          </p:txBody>
        </p:sp>
      </p:grpSp>
      <p:grpSp>
        <p:nvGrpSpPr>
          <p:cNvPr id="1180694" name="Group 22"/>
          <p:cNvGrpSpPr>
            <a:grpSpLocks/>
          </p:cNvGrpSpPr>
          <p:nvPr/>
        </p:nvGrpSpPr>
        <p:grpSpPr bwMode="auto">
          <a:xfrm>
            <a:off x="1657350" y="2027238"/>
            <a:ext cx="2700338" cy="2827337"/>
            <a:chOff x="639" y="1277"/>
            <a:chExt cx="1701" cy="1781"/>
          </a:xfrm>
        </p:grpSpPr>
        <p:sp>
          <p:nvSpPr>
            <p:cNvPr id="1180695" name="Freeform 23"/>
            <p:cNvSpPr>
              <a:spLocks/>
            </p:cNvSpPr>
            <p:nvPr/>
          </p:nvSpPr>
          <p:spPr bwMode="auto">
            <a:xfrm>
              <a:off x="726" y="1277"/>
              <a:ext cx="1614" cy="1620"/>
            </a:xfrm>
            <a:custGeom>
              <a:avLst/>
              <a:gdLst>
                <a:gd name="T0" fmla="*/ 0 w 1614"/>
                <a:gd name="T1" fmla="*/ 647 h 647"/>
                <a:gd name="T2" fmla="*/ 0 w 1614"/>
                <a:gd name="T3" fmla="*/ 0 h 647"/>
                <a:gd name="T4" fmla="*/ 1614 w 1614"/>
                <a:gd name="T5" fmla="*/ 0 h 647"/>
                <a:gd name="T6" fmla="*/ 1614 w 1614"/>
                <a:gd name="T7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4" h="647">
                  <a:moveTo>
                    <a:pt x="0" y="647"/>
                  </a:moveTo>
                  <a:lnTo>
                    <a:pt x="0" y="0"/>
                  </a:lnTo>
                  <a:lnTo>
                    <a:pt x="1614" y="0"/>
                  </a:lnTo>
                  <a:lnTo>
                    <a:pt x="1614" y="647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696" name="Freeform 24"/>
            <p:cNvSpPr>
              <a:spLocks/>
            </p:cNvSpPr>
            <p:nvPr/>
          </p:nvSpPr>
          <p:spPr bwMode="auto">
            <a:xfrm>
              <a:off x="726" y="2735"/>
              <a:ext cx="1614" cy="323"/>
            </a:xfrm>
            <a:custGeom>
              <a:avLst/>
              <a:gdLst>
                <a:gd name="T0" fmla="*/ 0 w 1614"/>
                <a:gd name="T1" fmla="*/ 162 h 323"/>
                <a:gd name="T2" fmla="*/ 323 w 1614"/>
                <a:gd name="T3" fmla="*/ 162 h 323"/>
                <a:gd name="T4" fmla="*/ 323 w 1614"/>
                <a:gd name="T5" fmla="*/ 0 h 323"/>
                <a:gd name="T6" fmla="*/ 646 w 1614"/>
                <a:gd name="T7" fmla="*/ 0 h 323"/>
                <a:gd name="T8" fmla="*/ 646 w 1614"/>
                <a:gd name="T9" fmla="*/ 323 h 323"/>
                <a:gd name="T10" fmla="*/ 968 w 1614"/>
                <a:gd name="T11" fmla="*/ 323 h 323"/>
                <a:gd name="T12" fmla="*/ 968 w 1614"/>
                <a:gd name="T13" fmla="*/ 0 h 323"/>
                <a:gd name="T14" fmla="*/ 1291 w 1614"/>
                <a:gd name="T15" fmla="*/ 0 h 323"/>
                <a:gd name="T16" fmla="*/ 1291 w 1614"/>
                <a:gd name="T17" fmla="*/ 162 h 323"/>
                <a:gd name="T18" fmla="*/ 1614 w 1614"/>
                <a:gd name="T19" fmla="*/ 16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4" h="323">
                  <a:moveTo>
                    <a:pt x="0" y="162"/>
                  </a:moveTo>
                  <a:lnTo>
                    <a:pt x="323" y="162"/>
                  </a:lnTo>
                  <a:lnTo>
                    <a:pt x="323" y="0"/>
                  </a:lnTo>
                  <a:lnTo>
                    <a:pt x="646" y="0"/>
                  </a:lnTo>
                  <a:lnTo>
                    <a:pt x="646" y="323"/>
                  </a:lnTo>
                  <a:lnTo>
                    <a:pt x="968" y="323"/>
                  </a:lnTo>
                  <a:lnTo>
                    <a:pt x="968" y="0"/>
                  </a:lnTo>
                  <a:lnTo>
                    <a:pt x="1291" y="0"/>
                  </a:lnTo>
                  <a:lnTo>
                    <a:pt x="1291" y="162"/>
                  </a:lnTo>
                  <a:lnTo>
                    <a:pt x="1614" y="162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697" name="Rectangle 25"/>
            <p:cNvSpPr>
              <a:spLocks noChangeArrowheads="1"/>
            </p:cNvSpPr>
            <p:nvPr/>
          </p:nvSpPr>
          <p:spPr bwMode="auto">
            <a:xfrm>
              <a:off x="639" y="2355"/>
              <a:ext cx="132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 b="0">
                  <a:solidFill>
                    <a:srgbClr val="000000"/>
                  </a:solidFill>
                </a:rPr>
                <a:t>           Application</a:t>
              </a:r>
              <a:endParaRPr lang="en-US" sz="2400" b="0"/>
            </a:p>
          </p:txBody>
        </p:sp>
      </p:grpSp>
      <p:grpSp>
        <p:nvGrpSpPr>
          <p:cNvPr id="1180698" name="Group 26"/>
          <p:cNvGrpSpPr>
            <a:grpSpLocks/>
          </p:cNvGrpSpPr>
          <p:nvPr/>
        </p:nvGrpSpPr>
        <p:grpSpPr bwMode="auto">
          <a:xfrm>
            <a:off x="5381625" y="2019300"/>
            <a:ext cx="2562225" cy="2827338"/>
            <a:chOff x="3505" y="1272"/>
            <a:chExt cx="1614" cy="1781"/>
          </a:xfrm>
        </p:grpSpPr>
        <p:sp>
          <p:nvSpPr>
            <p:cNvPr id="1180699" name="Freeform 27"/>
            <p:cNvSpPr>
              <a:spLocks/>
            </p:cNvSpPr>
            <p:nvPr/>
          </p:nvSpPr>
          <p:spPr bwMode="auto">
            <a:xfrm>
              <a:off x="3505" y="2730"/>
              <a:ext cx="1614" cy="323"/>
            </a:xfrm>
            <a:custGeom>
              <a:avLst/>
              <a:gdLst>
                <a:gd name="T0" fmla="*/ 0 w 1614"/>
                <a:gd name="T1" fmla="*/ 162 h 323"/>
                <a:gd name="T2" fmla="*/ 646 w 1614"/>
                <a:gd name="T3" fmla="*/ 162 h 323"/>
                <a:gd name="T4" fmla="*/ 646 w 1614"/>
                <a:gd name="T5" fmla="*/ 323 h 323"/>
                <a:gd name="T6" fmla="*/ 969 w 1614"/>
                <a:gd name="T7" fmla="*/ 323 h 323"/>
                <a:gd name="T8" fmla="*/ 969 w 1614"/>
                <a:gd name="T9" fmla="*/ 162 h 323"/>
                <a:gd name="T10" fmla="*/ 1291 w 1614"/>
                <a:gd name="T11" fmla="*/ 162 h 323"/>
                <a:gd name="T12" fmla="*/ 1291 w 1614"/>
                <a:gd name="T13" fmla="*/ 0 h 323"/>
                <a:gd name="T14" fmla="*/ 1614 w 1614"/>
                <a:gd name="T15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4" h="323">
                  <a:moveTo>
                    <a:pt x="0" y="162"/>
                  </a:moveTo>
                  <a:lnTo>
                    <a:pt x="646" y="162"/>
                  </a:lnTo>
                  <a:lnTo>
                    <a:pt x="646" y="323"/>
                  </a:lnTo>
                  <a:lnTo>
                    <a:pt x="969" y="323"/>
                  </a:lnTo>
                  <a:lnTo>
                    <a:pt x="969" y="162"/>
                  </a:lnTo>
                  <a:lnTo>
                    <a:pt x="1291" y="162"/>
                  </a:lnTo>
                  <a:lnTo>
                    <a:pt x="1291" y="0"/>
                  </a:lnTo>
                  <a:lnTo>
                    <a:pt x="1614" y="0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700" name="Freeform 28"/>
            <p:cNvSpPr>
              <a:spLocks/>
            </p:cNvSpPr>
            <p:nvPr/>
          </p:nvSpPr>
          <p:spPr bwMode="auto">
            <a:xfrm>
              <a:off x="3505" y="1272"/>
              <a:ext cx="1614" cy="1620"/>
            </a:xfrm>
            <a:custGeom>
              <a:avLst/>
              <a:gdLst>
                <a:gd name="T0" fmla="*/ 0 w 1614"/>
                <a:gd name="T1" fmla="*/ 1620 h 1620"/>
                <a:gd name="T2" fmla="*/ 0 w 1614"/>
                <a:gd name="T3" fmla="*/ 0 h 1620"/>
                <a:gd name="T4" fmla="*/ 1614 w 1614"/>
                <a:gd name="T5" fmla="*/ 0 h 1620"/>
                <a:gd name="T6" fmla="*/ 1614 w 1614"/>
                <a:gd name="T7" fmla="*/ 1464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4" h="1620">
                  <a:moveTo>
                    <a:pt x="0" y="1620"/>
                  </a:moveTo>
                  <a:lnTo>
                    <a:pt x="0" y="0"/>
                  </a:lnTo>
                  <a:lnTo>
                    <a:pt x="1614" y="0"/>
                  </a:lnTo>
                  <a:lnTo>
                    <a:pt x="1614" y="1464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701" name="Rectangle 29"/>
            <p:cNvSpPr>
              <a:spLocks noChangeArrowheads="1"/>
            </p:cNvSpPr>
            <p:nvPr/>
          </p:nvSpPr>
          <p:spPr bwMode="auto">
            <a:xfrm>
              <a:off x="3693" y="2350"/>
              <a:ext cx="102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     Application</a:t>
              </a:r>
              <a:endParaRPr lang="en-US" sz="2400" b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80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8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80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8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54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  <p:sp>
        <p:nvSpPr>
          <p:cNvPr id="2" name="Hexagon 1"/>
          <p:cNvSpPr/>
          <p:nvPr/>
        </p:nvSpPr>
        <p:spPr bwMode="auto">
          <a:xfrm rot="20454884">
            <a:off x="568175" y="1969818"/>
            <a:ext cx="8159415" cy="3580022"/>
          </a:xfrm>
          <a:prstGeom prst="hexag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 smtClean="0"/>
              <a:t>16-bit vs. 32-bit vs. 64 bit vs. … ?</a:t>
            </a:r>
            <a:br>
              <a:rPr lang="en-US" sz="2400" dirty="0" smtClean="0"/>
            </a:br>
            <a:endParaRPr lang="en-US" sz="2000" b="0" dirty="0" smtClean="0"/>
          </a:p>
          <a:p>
            <a:pPr algn="ctr"/>
            <a:r>
              <a:rPr lang="en-US" sz="2000" b="0" dirty="0" smtClean="0"/>
              <a:t>A </a:t>
            </a:r>
            <a:r>
              <a:rPr lang="en-US" sz="2000" b="0" dirty="0"/>
              <a:t>big difference between 32-bit processors and </a:t>
            </a:r>
            <a:r>
              <a:rPr lang="en-US" sz="2000" b="0" dirty="0" smtClean="0"/>
              <a:t/>
            </a:r>
            <a:br>
              <a:rPr lang="en-US" sz="2000" b="0" dirty="0" smtClean="0"/>
            </a:br>
            <a:r>
              <a:rPr lang="en-US" sz="2000" b="0" dirty="0" smtClean="0"/>
              <a:t>64</a:t>
            </a:r>
            <a:r>
              <a:rPr lang="en-US" sz="2000" b="0" dirty="0"/>
              <a:t>-bit processors </a:t>
            </a:r>
            <a:r>
              <a:rPr lang="en-US" sz="2000" b="0" dirty="0" smtClean="0"/>
              <a:t>the size/width of the hardware. This affects the amount of data processed per </a:t>
            </a:r>
            <a:r>
              <a:rPr lang="en-US" sz="2000" b="0" dirty="0"/>
              <a:t>second </a:t>
            </a:r>
            <a:r>
              <a:rPr lang="en-US" sz="2000" b="0" dirty="0" smtClean="0"/>
              <a:t>– the </a:t>
            </a:r>
            <a:r>
              <a:rPr lang="en-US" sz="2000" b="0" dirty="0"/>
              <a:t>speed at which they can complete tasks. </a:t>
            </a:r>
            <a:r>
              <a:rPr lang="en-US" sz="2000" b="0" dirty="0" smtClean="0"/>
              <a:t>Otherwise, a lot of similarities…</a:t>
            </a:r>
            <a:br>
              <a:rPr lang="en-US" sz="2000" b="0" dirty="0" smtClean="0"/>
            </a:br>
            <a:r>
              <a:rPr lang="en-US" sz="2000" b="0" dirty="0" smtClean="0"/>
              <a:t/>
            </a:r>
            <a:br>
              <a:rPr lang="en-US" sz="2000" b="0" dirty="0" smtClean="0"/>
            </a:br>
            <a:r>
              <a:rPr lang="en-US" sz="2000" b="0" dirty="0" smtClean="0"/>
              <a:t>… using 32-bit for easier explanations!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7924" y="1070905"/>
            <a:ext cx="1787310" cy="1350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680889" y="5112232"/>
            <a:ext cx="1975691" cy="1145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57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folHlink"/>
                </a:solidFill>
              </a:rPr>
              <a:t>Address space</a:t>
            </a:r>
            <a:r>
              <a:rPr lang="en-US" sz="1800" dirty="0"/>
              <a:t>: 1 – 2</a:t>
            </a:r>
            <a:r>
              <a:rPr lang="en-US" sz="1800" baseline="38000" dirty="0"/>
              <a:t>36</a:t>
            </a:r>
            <a:r>
              <a:rPr lang="en-US" sz="1800" dirty="0"/>
              <a:t> (64 GB), </a:t>
            </a:r>
            <a:br>
              <a:rPr lang="en-US" sz="1800" dirty="0"/>
            </a:br>
            <a:r>
              <a:rPr lang="en-US" sz="1800" dirty="0"/>
              <a:t>		  each </a:t>
            </a:r>
            <a:r>
              <a:rPr lang="en-US" sz="1800" dirty="0" smtClean="0"/>
              <a:t>process </a:t>
            </a:r>
            <a:r>
              <a:rPr lang="en-US" sz="1800" dirty="0"/>
              <a:t>may have a linear address space of 4 GB (2</a:t>
            </a:r>
            <a:r>
              <a:rPr lang="en-US" sz="1800" baseline="38000" dirty="0"/>
              <a:t>32</a:t>
            </a:r>
            <a:r>
              <a:rPr lang="en-US" sz="1800" dirty="0"/>
              <a:t>)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>
                <a:solidFill>
                  <a:schemeClr val="folHlink"/>
                </a:solidFill>
              </a:rPr>
              <a:t>Basic program execution registers</a:t>
            </a:r>
            <a:r>
              <a:rPr lang="en-US" sz="1800" dirty="0"/>
              <a:t>:</a:t>
            </a:r>
          </a:p>
          <a:p>
            <a:pPr lvl="1"/>
            <a:r>
              <a:rPr lang="en-US" sz="1600" dirty="0"/>
              <a:t>8 general purpose registers (data: </a:t>
            </a:r>
            <a:r>
              <a:rPr lang="en-US" sz="1600" dirty="0">
                <a:solidFill>
                  <a:schemeClr val="folHlink"/>
                </a:solidFill>
              </a:rPr>
              <a:t>EAX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EBX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ECX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EDX</a:t>
            </a:r>
            <a:r>
              <a:rPr lang="en-US" sz="1600" dirty="0"/>
              <a:t>, address: </a:t>
            </a:r>
            <a:r>
              <a:rPr lang="en-US" sz="1600" dirty="0">
                <a:solidFill>
                  <a:schemeClr val="hlink"/>
                </a:solidFill>
              </a:rPr>
              <a:t>ESI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EDI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EBP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ESP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6 segment registers (CS, DS, SS, ES, FS and GS)</a:t>
            </a:r>
          </a:p>
          <a:p>
            <a:pPr lvl="1"/>
            <a:r>
              <a:rPr lang="en-US" sz="1600" dirty="0"/>
              <a:t>1 flag register (EFLAGS)</a:t>
            </a:r>
          </a:p>
          <a:p>
            <a:pPr lvl="1"/>
            <a:r>
              <a:rPr lang="en-US" sz="1600" dirty="0"/>
              <a:t>1 instruction pointer register (EIP)</a:t>
            </a:r>
            <a:br>
              <a:rPr lang="en-US" sz="1600" dirty="0"/>
            </a:br>
            <a:endParaRPr lang="en-US" sz="1600" dirty="0"/>
          </a:p>
          <a:p>
            <a:r>
              <a:rPr lang="en-US" sz="1800" dirty="0">
                <a:solidFill>
                  <a:schemeClr val="folHlink"/>
                </a:solidFill>
              </a:rPr>
              <a:t>Stack</a:t>
            </a:r>
            <a:r>
              <a:rPr lang="en-US" sz="1800" dirty="0"/>
              <a:t> – a continuous array of memory locations</a:t>
            </a:r>
          </a:p>
          <a:p>
            <a:pPr lvl="1"/>
            <a:r>
              <a:rPr lang="en-US" sz="1600" dirty="0"/>
              <a:t>Current stack is referenced by the SS register</a:t>
            </a:r>
          </a:p>
          <a:p>
            <a:pPr lvl="1"/>
            <a:r>
              <a:rPr lang="en-US" sz="1600" dirty="0"/>
              <a:t>ESP register – stack pointer</a:t>
            </a:r>
          </a:p>
          <a:p>
            <a:pPr lvl="1"/>
            <a:r>
              <a:rPr lang="en-US" sz="1600" dirty="0"/>
              <a:t>EBP register – stack frame base pointer (fixed reference)</a:t>
            </a:r>
          </a:p>
          <a:p>
            <a:pPr lvl="1"/>
            <a:r>
              <a:rPr lang="en-US" sz="1600" dirty="0"/>
              <a:t>PUSH – stack </a:t>
            </a:r>
            <a:r>
              <a:rPr lang="en-US" sz="1600" dirty="0" smtClean="0"/>
              <a:t>grows, </a:t>
            </a:r>
            <a:r>
              <a:rPr lang="en-US" sz="1600" dirty="0"/>
              <a:t>add item </a:t>
            </a:r>
            <a:r>
              <a:rPr lang="en-US" sz="1000" dirty="0"/>
              <a:t>(ESP decrement)</a:t>
            </a:r>
          </a:p>
          <a:p>
            <a:pPr lvl="1"/>
            <a:r>
              <a:rPr lang="en-US" sz="1600" dirty="0"/>
              <a:t>POP – remove item, stack shrinks </a:t>
            </a:r>
            <a:r>
              <a:rPr lang="en-US" sz="1000" dirty="0"/>
              <a:t>(ESP increment)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r>
              <a:rPr lang="en-US" sz="1800" dirty="0"/>
              <a:t>Several other registers like Control, </a:t>
            </a:r>
            <a:r>
              <a:rPr lang="en-US" sz="1800" dirty="0" smtClean="0"/>
              <a:t>MMX/FPU (MM/R), </a:t>
            </a:r>
            <a:br>
              <a:rPr lang="en-US" sz="1800" dirty="0" smtClean="0"/>
            </a:br>
            <a:r>
              <a:rPr lang="en-US" sz="1800" dirty="0" smtClean="0"/>
              <a:t>Memory Type Range Registers (MTRRs), </a:t>
            </a:r>
            <a:br>
              <a:rPr lang="en-US" sz="1800" dirty="0" smtClean="0"/>
            </a:br>
            <a:r>
              <a:rPr lang="en-US" sz="1800" dirty="0" err="1" smtClean="0"/>
              <a:t>SSE</a:t>
            </a:r>
            <a:r>
              <a:rPr lang="en-US" sz="1800" i="1" dirty="0" err="1" smtClean="0"/>
              <a:t>x</a:t>
            </a:r>
            <a:r>
              <a:rPr lang="en-US" sz="1800" i="1" dirty="0" smtClean="0"/>
              <a:t> (</a:t>
            </a:r>
            <a:r>
              <a:rPr lang="en-US" sz="1800" dirty="0" smtClean="0"/>
              <a:t>XMM</a:t>
            </a:r>
            <a:r>
              <a:rPr lang="en-US" sz="1800" i="1" dirty="0" smtClean="0"/>
              <a:t>)</a:t>
            </a:r>
            <a:r>
              <a:rPr lang="en-US" sz="1800" dirty="0" smtClean="0"/>
              <a:t>, AVX (YMM), performance </a:t>
            </a:r>
            <a:r>
              <a:rPr lang="en-US" sz="1800" dirty="0"/>
              <a:t>monitoring, …</a:t>
            </a:r>
          </a:p>
        </p:txBody>
      </p:sp>
      <p:graphicFrame>
        <p:nvGraphicFramePr>
          <p:cNvPr id="1172484" name="Group 4"/>
          <p:cNvGraphicFramePr>
            <a:graphicFrameLocks noGrp="1"/>
          </p:cNvGraphicFramePr>
          <p:nvPr/>
        </p:nvGraphicFramePr>
        <p:xfrm>
          <a:off x="7735888" y="4987925"/>
          <a:ext cx="955675" cy="1532160"/>
        </p:xfrm>
        <a:graphic>
          <a:graphicData uri="http://schemas.openxmlformats.org/drawingml/2006/table">
            <a:tbl>
              <a:tblPr/>
              <a:tblGrid>
                <a:gridCol w="955675"/>
              </a:tblGrid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2504" name="Text Box 24"/>
          <p:cNvSpPr txBox="1">
            <a:spLocks noChangeArrowheads="1"/>
          </p:cNvSpPr>
          <p:nvPr/>
        </p:nvSpPr>
        <p:spPr bwMode="auto">
          <a:xfrm>
            <a:off x="7643813" y="4724400"/>
            <a:ext cx="76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172505" name="Text Box 25"/>
          <p:cNvSpPr txBox="1">
            <a:spLocks noChangeArrowheads="1"/>
          </p:cNvSpPr>
          <p:nvPr/>
        </p:nvSpPr>
        <p:spPr bwMode="auto">
          <a:xfrm>
            <a:off x="6054725" y="2835275"/>
            <a:ext cx="112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PUSH %eax</a:t>
            </a:r>
          </a:p>
        </p:txBody>
      </p:sp>
      <p:sp>
        <p:nvSpPr>
          <p:cNvPr id="1172506" name="Line 26"/>
          <p:cNvSpPr>
            <a:spLocks noChangeShapeType="1"/>
          </p:cNvSpPr>
          <p:nvPr/>
        </p:nvSpPr>
        <p:spPr bwMode="auto">
          <a:xfrm>
            <a:off x="7273925" y="61991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07" name="Text Box 27"/>
          <p:cNvSpPr txBox="1">
            <a:spLocks noChangeArrowheads="1"/>
          </p:cNvSpPr>
          <p:nvPr/>
        </p:nvSpPr>
        <p:spPr bwMode="auto">
          <a:xfrm rot="-23130267">
            <a:off x="6807200" y="6307138"/>
            <a:ext cx="80486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b="0">
                <a:solidFill>
                  <a:schemeClr val="hlink"/>
                </a:solidFill>
              </a:rPr>
              <a:t>ESP pointer:</a:t>
            </a:r>
          </a:p>
        </p:txBody>
      </p:sp>
      <p:sp>
        <p:nvSpPr>
          <p:cNvPr id="1172508" name="Text Box 28"/>
          <p:cNvSpPr txBox="1">
            <a:spLocks noChangeArrowheads="1"/>
          </p:cNvSpPr>
          <p:nvPr/>
        </p:nvSpPr>
        <p:spPr bwMode="auto">
          <a:xfrm>
            <a:off x="8093075" y="5834063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</a:p>
        </p:txBody>
      </p:sp>
      <p:sp>
        <p:nvSpPr>
          <p:cNvPr id="1172509" name="Text Box 29"/>
          <p:cNvSpPr txBox="1">
            <a:spLocks noChangeArrowheads="1"/>
          </p:cNvSpPr>
          <p:nvPr/>
        </p:nvSpPr>
        <p:spPr bwMode="auto">
          <a:xfrm>
            <a:off x="8093075" y="5608638"/>
            <a:ext cx="2714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Y</a:t>
            </a:r>
          </a:p>
        </p:txBody>
      </p:sp>
      <p:sp>
        <p:nvSpPr>
          <p:cNvPr id="1172511" name="Text Box 31"/>
          <p:cNvSpPr txBox="1">
            <a:spLocks noChangeArrowheads="1"/>
          </p:cNvSpPr>
          <p:nvPr/>
        </p:nvSpPr>
        <p:spPr bwMode="auto">
          <a:xfrm>
            <a:off x="6054725" y="3073400"/>
            <a:ext cx="1125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PUSH %ebx</a:t>
            </a:r>
          </a:p>
        </p:txBody>
      </p:sp>
      <p:graphicFrame>
        <p:nvGraphicFramePr>
          <p:cNvPr id="1172514" name="Group 34"/>
          <p:cNvGraphicFramePr>
            <a:graphicFrameLocks noGrp="1"/>
          </p:cNvGraphicFramePr>
          <p:nvPr/>
        </p:nvGraphicFramePr>
        <p:xfrm>
          <a:off x="7740650" y="2830513"/>
          <a:ext cx="1155700" cy="1751040"/>
        </p:xfrm>
        <a:graphic>
          <a:graphicData uri="http://schemas.openxmlformats.org/drawingml/2006/table">
            <a:tbl>
              <a:tblPr/>
              <a:tblGrid>
                <a:gridCol w="1155700"/>
              </a:tblGrid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ECX: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ESI: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EDI: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EBP: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ESP: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see arrow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2534" name="Text Box 54"/>
          <p:cNvSpPr txBox="1">
            <a:spLocks noChangeArrowheads="1"/>
          </p:cNvSpPr>
          <p:nvPr/>
        </p:nvSpPr>
        <p:spPr bwMode="auto">
          <a:xfrm>
            <a:off x="7639050" y="2538413"/>
            <a:ext cx="655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GPRs:</a:t>
            </a:r>
          </a:p>
        </p:txBody>
      </p:sp>
      <p:sp>
        <p:nvSpPr>
          <p:cNvPr id="1172535" name="Text Box 55"/>
          <p:cNvSpPr txBox="1">
            <a:spLocks noChangeArrowheads="1"/>
          </p:cNvSpPr>
          <p:nvPr/>
        </p:nvSpPr>
        <p:spPr bwMode="auto">
          <a:xfrm>
            <a:off x="8307388" y="2805113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</a:p>
        </p:txBody>
      </p:sp>
      <p:sp>
        <p:nvSpPr>
          <p:cNvPr id="1172536" name="Text Box 56"/>
          <p:cNvSpPr txBox="1">
            <a:spLocks noChangeArrowheads="1"/>
          </p:cNvSpPr>
          <p:nvPr/>
        </p:nvSpPr>
        <p:spPr bwMode="auto">
          <a:xfrm>
            <a:off x="8307388" y="3017838"/>
            <a:ext cx="2714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Y</a:t>
            </a:r>
          </a:p>
        </p:txBody>
      </p:sp>
      <p:sp>
        <p:nvSpPr>
          <p:cNvPr id="1172538" name="Text Box 58"/>
          <p:cNvSpPr txBox="1">
            <a:spLocks noChangeArrowheads="1"/>
          </p:cNvSpPr>
          <p:nvPr/>
        </p:nvSpPr>
        <p:spPr bwMode="auto">
          <a:xfrm>
            <a:off x="6054725" y="4025900"/>
            <a:ext cx="1014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POP %ebx</a:t>
            </a:r>
          </a:p>
        </p:txBody>
      </p:sp>
      <p:sp>
        <p:nvSpPr>
          <p:cNvPr id="1172539" name="Text Box 59"/>
          <p:cNvSpPr txBox="1">
            <a:spLocks noChangeArrowheads="1"/>
          </p:cNvSpPr>
          <p:nvPr/>
        </p:nvSpPr>
        <p:spPr bwMode="auto">
          <a:xfrm>
            <a:off x="6054725" y="4264025"/>
            <a:ext cx="1009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POP %eax</a:t>
            </a:r>
          </a:p>
        </p:txBody>
      </p:sp>
      <p:sp>
        <p:nvSpPr>
          <p:cNvPr id="1172540" name="Text Box 60"/>
          <p:cNvSpPr txBox="1">
            <a:spLocks noChangeArrowheads="1"/>
          </p:cNvSpPr>
          <p:nvPr/>
        </p:nvSpPr>
        <p:spPr bwMode="auto">
          <a:xfrm>
            <a:off x="6051550" y="3549650"/>
            <a:ext cx="1506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&lt;do something&gt;</a:t>
            </a:r>
          </a:p>
        </p:txBody>
      </p:sp>
      <p:sp>
        <p:nvSpPr>
          <p:cNvPr id="1172541" name="Text Box 61"/>
          <p:cNvSpPr txBox="1">
            <a:spLocks noChangeArrowheads="1"/>
          </p:cNvSpPr>
          <p:nvPr/>
        </p:nvSpPr>
        <p:spPr bwMode="auto">
          <a:xfrm>
            <a:off x="8650288" y="6345238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172542" name="Text Box 62"/>
          <p:cNvSpPr txBox="1">
            <a:spLocks noChangeArrowheads="1"/>
          </p:cNvSpPr>
          <p:nvPr/>
        </p:nvSpPr>
        <p:spPr bwMode="auto">
          <a:xfrm>
            <a:off x="8648700" y="4867275"/>
            <a:ext cx="501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172543" name="Rectangle 63"/>
          <p:cNvSpPr>
            <a:spLocks noChangeArrowheads="1"/>
          </p:cNvSpPr>
          <p:nvPr/>
        </p:nvSpPr>
        <p:spPr bwMode="auto">
          <a:xfrm>
            <a:off x="8129588" y="4370388"/>
            <a:ext cx="741362" cy="165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2544" name="Line 64"/>
          <p:cNvSpPr>
            <a:spLocks noChangeShapeType="1"/>
          </p:cNvSpPr>
          <p:nvPr/>
        </p:nvSpPr>
        <p:spPr bwMode="auto">
          <a:xfrm>
            <a:off x="7273925" y="59801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45" name="Line 65"/>
          <p:cNvSpPr>
            <a:spLocks noChangeShapeType="1"/>
          </p:cNvSpPr>
          <p:nvPr/>
        </p:nvSpPr>
        <p:spPr bwMode="auto">
          <a:xfrm>
            <a:off x="7273925" y="576103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4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</p:spTree>
    <p:extLst>
      <p:ext uri="{BB962C8B-B14F-4D97-AF65-F5344CB8AC3E}">
        <p14:creationId xmlns:p14="http://schemas.microsoft.com/office/powerpoint/2010/main" val="1975889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4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0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172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172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1172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4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1172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3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83" grpId="0" build="p" autoUpdateAnimBg="0" advAuto="0"/>
      <p:bldP spid="1172504" grpId="0" autoUpdateAnimBg="0"/>
      <p:bldP spid="1172504" grpId="1"/>
      <p:bldP spid="1172505" grpId="0" autoUpdateAnimBg="0"/>
      <p:bldP spid="1172505" grpId="1"/>
      <p:bldP spid="1172506" grpId="0" animBg="1"/>
      <p:bldP spid="1172506" grpId="1" animBg="1"/>
      <p:bldP spid="1172506" grpId="2" animBg="1"/>
      <p:bldP spid="1172506" grpId="3" animBg="1"/>
      <p:bldP spid="1172507" grpId="0"/>
      <p:bldP spid="1172507" grpId="1"/>
      <p:bldP spid="1172508" grpId="0" autoUpdateAnimBg="0"/>
      <p:bldP spid="1172508" grpId="1"/>
      <p:bldP spid="1172508" grpId="2"/>
      <p:bldP spid="1172509" grpId="0" autoUpdateAnimBg="0"/>
      <p:bldP spid="1172509" grpId="1"/>
      <p:bldP spid="1172509" grpId="2"/>
      <p:bldP spid="1172511" grpId="0" autoUpdateAnimBg="0"/>
      <p:bldP spid="1172511" grpId="1"/>
      <p:bldP spid="1172534" grpId="0" autoUpdateAnimBg="0"/>
      <p:bldP spid="1172534" grpId="1"/>
      <p:bldP spid="1172535" grpId="0" autoUpdateAnimBg="0"/>
      <p:bldP spid="1172535" grpId="1"/>
      <p:bldP spid="1172535" grpId="2"/>
      <p:bldP spid="1172535" grpId="3"/>
      <p:bldP spid="1172536" grpId="0" autoUpdateAnimBg="0"/>
      <p:bldP spid="1172536" grpId="1"/>
      <p:bldP spid="1172536" grpId="2"/>
      <p:bldP spid="1172536" grpId="3"/>
      <p:bldP spid="1172538" grpId="0" autoUpdateAnimBg="0"/>
      <p:bldP spid="1172538" grpId="1"/>
      <p:bldP spid="1172539" grpId="0" autoUpdateAnimBg="0"/>
      <p:bldP spid="1172539" grpId="1"/>
      <p:bldP spid="1172540" grpId="0" autoUpdateAnimBg="0"/>
      <p:bldP spid="1172540" grpId="1"/>
      <p:bldP spid="1172541" grpId="0" autoUpdateAnimBg="0"/>
      <p:bldP spid="1172541" grpId="1"/>
      <p:bldP spid="1172542" grpId="0" autoUpdateAnimBg="0"/>
      <p:bldP spid="1172542" grpId="1"/>
      <p:bldP spid="1172543" grpId="0" animBg="1"/>
      <p:bldP spid="1172543" grpId="1" animBg="1"/>
      <p:bldP spid="1172544" grpId="0" animBg="1"/>
      <p:bldP spid="1172544" grpId="1" animBg="1"/>
      <p:bldP spid="1172544" grpId="2" animBg="1"/>
      <p:bldP spid="1172544" grpId="3" animBg="1"/>
      <p:bldP spid="1172544" grpId="4" animBg="1"/>
      <p:bldP spid="1172545" grpId="0" animBg="1"/>
      <p:bldP spid="1172545" grpId="1" animBg="1"/>
      <p:bldP spid="1172545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74" name="Rectangle 2"/>
          <p:cNvSpPr>
            <a:spLocks noChangeArrowheads="1"/>
          </p:cNvSpPr>
          <p:nvPr/>
        </p:nvSpPr>
        <p:spPr bwMode="auto">
          <a:xfrm>
            <a:off x="5180013" y="15240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5180013" y="1760538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6" name="Rectangle 4"/>
          <p:cNvSpPr>
            <a:spLocks noChangeArrowheads="1"/>
          </p:cNvSpPr>
          <p:nvPr/>
        </p:nvSpPr>
        <p:spPr bwMode="auto">
          <a:xfrm>
            <a:off x="5180013" y="199707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7" name="Rectangle 5"/>
          <p:cNvSpPr>
            <a:spLocks noChangeArrowheads="1"/>
          </p:cNvSpPr>
          <p:nvPr/>
        </p:nvSpPr>
        <p:spPr bwMode="auto">
          <a:xfrm>
            <a:off x="5180013" y="22336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8" name="Rectangle 6"/>
          <p:cNvSpPr>
            <a:spLocks noChangeArrowheads="1"/>
          </p:cNvSpPr>
          <p:nvPr/>
        </p:nvSpPr>
        <p:spPr bwMode="auto">
          <a:xfrm>
            <a:off x="5180013" y="246062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9" name="Rectangle 7"/>
          <p:cNvSpPr>
            <a:spLocks noChangeArrowheads="1"/>
          </p:cNvSpPr>
          <p:nvPr/>
        </p:nvSpPr>
        <p:spPr bwMode="auto">
          <a:xfrm>
            <a:off x="5180013" y="269716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0" name="Rectangle 8"/>
          <p:cNvSpPr>
            <a:spLocks noChangeArrowheads="1"/>
          </p:cNvSpPr>
          <p:nvPr/>
        </p:nvSpPr>
        <p:spPr bwMode="auto">
          <a:xfrm>
            <a:off x="5180013" y="29337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1" name="Rectangle 9"/>
          <p:cNvSpPr>
            <a:spLocks noChangeArrowheads="1"/>
          </p:cNvSpPr>
          <p:nvPr/>
        </p:nvSpPr>
        <p:spPr bwMode="auto">
          <a:xfrm>
            <a:off x="5180013" y="317976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2" name="Rectangle 10"/>
          <p:cNvSpPr>
            <a:spLocks noChangeArrowheads="1"/>
          </p:cNvSpPr>
          <p:nvPr/>
        </p:nvSpPr>
        <p:spPr bwMode="auto">
          <a:xfrm>
            <a:off x="5180013" y="34163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3" name="Rectangle 11"/>
          <p:cNvSpPr>
            <a:spLocks noChangeArrowheads="1"/>
          </p:cNvSpPr>
          <p:nvPr/>
        </p:nvSpPr>
        <p:spPr bwMode="auto">
          <a:xfrm>
            <a:off x="5180013" y="36433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4" name="Rectangle 12"/>
          <p:cNvSpPr>
            <a:spLocks noChangeArrowheads="1"/>
          </p:cNvSpPr>
          <p:nvPr/>
        </p:nvSpPr>
        <p:spPr bwMode="auto">
          <a:xfrm>
            <a:off x="5180013" y="387985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5" name="Rectangle 13"/>
          <p:cNvSpPr>
            <a:spLocks noChangeArrowheads="1"/>
          </p:cNvSpPr>
          <p:nvPr/>
        </p:nvSpPr>
        <p:spPr bwMode="auto">
          <a:xfrm>
            <a:off x="5180013" y="41259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6" name="Rectangle 14"/>
          <p:cNvSpPr>
            <a:spLocks noChangeArrowheads="1"/>
          </p:cNvSpPr>
          <p:nvPr/>
        </p:nvSpPr>
        <p:spPr bwMode="auto">
          <a:xfrm>
            <a:off x="5180013" y="435292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7" name="Rectangle 15"/>
          <p:cNvSpPr>
            <a:spLocks noChangeArrowheads="1"/>
          </p:cNvSpPr>
          <p:nvPr/>
        </p:nvSpPr>
        <p:spPr bwMode="auto">
          <a:xfrm>
            <a:off x="5180013" y="4598988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31888" name="Group 16"/>
          <p:cNvGrpSpPr>
            <a:grpSpLocks/>
          </p:cNvGrpSpPr>
          <p:nvPr/>
        </p:nvGrpSpPr>
        <p:grpSpPr bwMode="auto">
          <a:xfrm>
            <a:off x="1876425" y="2700338"/>
            <a:ext cx="4021138" cy="704850"/>
            <a:chOff x="2480" y="2673"/>
            <a:chExt cx="2029" cy="366"/>
          </a:xfrm>
        </p:grpSpPr>
        <p:sp>
          <p:nvSpPr>
            <p:cNvPr id="1231889" name="Rectangle 17"/>
            <p:cNvSpPr>
              <a:spLocks noChangeArrowheads="1"/>
            </p:cNvSpPr>
            <p:nvPr/>
          </p:nvSpPr>
          <p:spPr bwMode="auto">
            <a:xfrm>
              <a:off x="2480" y="2678"/>
              <a:ext cx="1248" cy="36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1000" b="0" dirty="0"/>
                <a:t>insert value 4 in variable a on stack:</a:t>
              </a:r>
            </a:p>
            <a:p>
              <a:pPr marL="342900" indent="-342900"/>
              <a:r>
                <a:rPr lang="en-US" sz="1000" b="0" dirty="0"/>
                <a:t>0xfffffffc = -(0xffffffff – 0xfffffffc) = </a:t>
              </a:r>
              <a:r>
                <a:rPr lang="en-US" sz="1000" dirty="0"/>
                <a:t>-0x4</a:t>
              </a:r>
              <a:r>
                <a:rPr lang="en-US" sz="1000" b="0" dirty="0"/>
                <a:t>  </a:t>
              </a:r>
            </a:p>
            <a:p>
              <a:pPr marL="342900" indent="-342900"/>
              <a:endParaRPr lang="en-US" sz="1000" b="0" dirty="0"/>
            </a:p>
            <a:p>
              <a:pPr marL="342900" indent="-342900"/>
              <a:r>
                <a:rPr lang="en-US" sz="1000" b="0" dirty="0"/>
                <a:t>a’s memory address = EBP - 4</a:t>
              </a:r>
            </a:p>
          </p:txBody>
        </p:sp>
        <p:sp>
          <p:nvSpPr>
            <p:cNvPr id="1231890" name="AutoShape 18"/>
            <p:cNvSpPr>
              <a:spLocks noChangeArrowheads="1"/>
            </p:cNvSpPr>
            <p:nvPr/>
          </p:nvSpPr>
          <p:spPr bwMode="auto">
            <a:xfrm rot="16200000">
              <a:off x="3935" y="2460"/>
              <a:ext cx="361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1892" name="Rectangle 20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1735138" cy="654050"/>
          </a:xfrm>
        </p:spPr>
        <p:txBody>
          <a:bodyPr/>
          <a:lstStyle/>
          <a:p>
            <a:r>
              <a:rPr lang="en-US" sz="2000"/>
              <a:t>Example:</a:t>
            </a:r>
          </a:p>
        </p:txBody>
      </p:sp>
      <p:sp>
        <p:nvSpPr>
          <p:cNvPr id="1231893" name="Text Box 21"/>
          <p:cNvSpPr txBox="1">
            <a:spLocks noChangeArrowheads="1"/>
          </p:cNvSpPr>
          <p:nvPr/>
        </p:nvSpPr>
        <p:spPr bwMode="auto">
          <a:xfrm>
            <a:off x="814388" y="1433513"/>
            <a:ext cx="2647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main (void)</a:t>
            </a:r>
          </a:p>
          <a:p>
            <a:r>
              <a:rPr lang="en-US" sz="1600" b="0"/>
              <a:t>{  </a:t>
            </a:r>
          </a:p>
          <a:p>
            <a:r>
              <a:rPr lang="en-US" sz="1600" b="0"/>
              <a:t>    int a = 4, b = 2, c = 0;  </a:t>
            </a:r>
          </a:p>
          <a:p>
            <a:r>
              <a:rPr lang="en-US" sz="1600" b="0"/>
              <a:t>    c = a + b;</a:t>
            </a:r>
          </a:p>
          <a:p>
            <a:r>
              <a:rPr lang="en-US" sz="1600" b="0"/>
              <a:t>}</a:t>
            </a:r>
          </a:p>
        </p:txBody>
      </p:sp>
      <p:graphicFrame>
        <p:nvGraphicFramePr>
          <p:cNvPr id="1231894" name="Group 22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759427122"/>
              </p:ext>
            </p:extLst>
          </p:nvPr>
        </p:nvGraphicFramePr>
        <p:xfrm>
          <a:off x="5185263" y="1018686"/>
          <a:ext cx="3835400" cy="4070357"/>
        </p:xfrm>
        <a:graphic>
          <a:graphicData uri="http://schemas.openxmlformats.org/drawingml/2006/table">
            <a:tbl>
              <a:tblPr/>
              <a:tblGrid>
                <a:gridCol w="38354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932" name="Text Box 60"/>
          <p:cNvSpPr txBox="1">
            <a:spLocks noChangeArrowheads="1"/>
          </p:cNvSpPr>
          <p:nvPr/>
        </p:nvSpPr>
        <p:spPr bwMode="auto">
          <a:xfrm>
            <a:off x="5110163" y="774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sp>
        <p:nvSpPr>
          <p:cNvPr id="1231933" name="Line 61"/>
          <p:cNvSpPr>
            <a:spLocks noChangeShapeType="1"/>
          </p:cNvSpPr>
          <p:nvPr/>
        </p:nvSpPr>
        <p:spPr bwMode="auto">
          <a:xfrm>
            <a:off x="463550" y="1633538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34" name="Text Box 62"/>
          <p:cNvSpPr txBox="1">
            <a:spLocks noChangeArrowheads="1"/>
          </p:cNvSpPr>
          <p:nvPr/>
        </p:nvSpPr>
        <p:spPr bwMode="auto">
          <a:xfrm>
            <a:off x="5203825" y="1208088"/>
            <a:ext cx="3971925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i="1">
                <a:latin typeface="Courier New" pitchFamily="49" charset="0"/>
              </a:rPr>
              <a:t>8048314 &lt;main&gt;: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8048314:   push   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8048315:   mov    %esp,%ebp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8048317:   sub    $0x18,%esp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804831a: 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804831c:   mov    $0x0,%eax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8048322:   sub    %eax,%esp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8048324:   movl   $0x4,0xfffffffc(%ebp)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804832b:   movl   $0x2,0xfffffff8(%ebp)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8048332:   movl   $0x0,0xfffffff4(%ebp)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8048339:   mov    0xfffffff8(%ebp),%eax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804833c:   add    0xfffffffc(%ebp),%eax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804833f:   mov    %eax,0xfffffff4(%ebp)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8048342:   leave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8048343:   ret</a:t>
            </a:r>
          </a:p>
        </p:txBody>
      </p:sp>
      <p:grpSp>
        <p:nvGrpSpPr>
          <p:cNvPr id="1231935" name="Group 63"/>
          <p:cNvGrpSpPr>
            <a:grpSpLocks/>
          </p:cNvGrpSpPr>
          <p:nvPr/>
        </p:nvGrpSpPr>
        <p:grpSpPr bwMode="auto">
          <a:xfrm rot="707731">
            <a:off x="2816225" y="1592263"/>
            <a:ext cx="1617663" cy="447675"/>
            <a:chOff x="2621" y="1345"/>
            <a:chExt cx="1019" cy="282"/>
          </a:xfrm>
        </p:grpSpPr>
        <p:sp>
          <p:nvSpPr>
            <p:cNvPr id="1231936" name="AutoShape 64"/>
            <p:cNvSpPr>
              <a:spLocks noChangeArrowheads="1"/>
            </p:cNvSpPr>
            <p:nvPr/>
          </p:nvSpPr>
          <p:spPr bwMode="auto">
            <a:xfrm>
              <a:off x="2646" y="1462"/>
              <a:ext cx="994" cy="165"/>
            </a:xfrm>
            <a:prstGeom prst="rightArrow">
              <a:avLst>
                <a:gd name="adj1" fmla="val 50000"/>
                <a:gd name="adj2" fmla="val 150606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37" name="Text Box 65"/>
            <p:cNvSpPr txBox="1">
              <a:spLocks noChangeArrowheads="1"/>
            </p:cNvSpPr>
            <p:nvPr/>
          </p:nvSpPr>
          <p:spPr bwMode="auto">
            <a:xfrm>
              <a:off x="2621" y="1345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Courier New" pitchFamily="49" charset="0"/>
                </a:rPr>
                <a:t>objdump -d</a:t>
              </a:r>
            </a:p>
          </p:txBody>
        </p:sp>
      </p:grpSp>
      <p:sp>
        <p:nvSpPr>
          <p:cNvPr id="1231938" name="Line 66"/>
          <p:cNvSpPr>
            <a:spLocks noChangeShapeType="1"/>
          </p:cNvSpPr>
          <p:nvPr/>
        </p:nvSpPr>
        <p:spPr bwMode="auto">
          <a:xfrm>
            <a:off x="4700588" y="1643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39" name="Line 67"/>
          <p:cNvSpPr>
            <a:spLocks noChangeShapeType="1"/>
          </p:cNvSpPr>
          <p:nvPr/>
        </p:nvSpPr>
        <p:spPr bwMode="auto">
          <a:xfrm>
            <a:off x="238125" y="58547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40" name="Line 68"/>
          <p:cNvSpPr>
            <a:spLocks noChangeShapeType="1"/>
          </p:cNvSpPr>
          <p:nvPr/>
        </p:nvSpPr>
        <p:spPr bwMode="auto">
          <a:xfrm flipH="1">
            <a:off x="1838325" y="61610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1231941" name="Group 69"/>
          <p:cNvGraphicFramePr>
            <a:graphicFrameLocks noGrp="1"/>
          </p:cNvGraphicFramePr>
          <p:nvPr>
            <p:ph sz="quarter" idx="2"/>
          </p:nvPr>
        </p:nvGraphicFramePr>
        <p:xfrm>
          <a:off x="717550" y="3551238"/>
          <a:ext cx="1055688" cy="2860679"/>
        </p:xfrm>
        <a:graphic>
          <a:graphicData uri="http://schemas.openxmlformats.org/drawingml/2006/table">
            <a:tbl>
              <a:tblPr/>
              <a:tblGrid>
                <a:gridCol w="1055688"/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971" name="Text Box 99"/>
          <p:cNvSpPr txBox="1">
            <a:spLocks noChangeArrowheads="1"/>
          </p:cNvSpPr>
          <p:nvPr/>
        </p:nvSpPr>
        <p:spPr bwMode="auto">
          <a:xfrm>
            <a:off x="615950" y="329406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1972" name="Text Box 100"/>
          <p:cNvSpPr txBox="1">
            <a:spLocks noChangeArrowheads="1"/>
          </p:cNvSpPr>
          <p:nvPr/>
        </p:nvSpPr>
        <p:spPr bwMode="auto">
          <a:xfrm>
            <a:off x="1084263" y="4821238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1973" name="Text Box 101"/>
          <p:cNvSpPr txBox="1">
            <a:spLocks noChangeArrowheads="1"/>
          </p:cNvSpPr>
          <p:nvPr/>
        </p:nvSpPr>
        <p:spPr bwMode="auto">
          <a:xfrm>
            <a:off x="1084263" y="50609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1974" name="Text Box 102"/>
          <p:cNvSpPr txBox="1">
            <a:spLocks noChangeArrowheads="1"/>
          </p:cNvSpPr>
          <p:nvPr/>
        </p:nvSpPr>
        <p:spPr bwMode="auto">
          <a:xfrm>
            <a:off x="1084263" y="52625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1975" name="Text Box 103"/>
          <p:cNvSpPr txBox="1">
            <a:spLocks noChangeArrowheads="1"/>
          </p:cNvSpPr>
          <p:nvPr/>
        </p:nvSpPr>
        <p:spPr bwMode="auto">
          <a:xfrm>
            <a:off x="1084263" y="4821238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1976" name="Text Box 104"/>
          <p:cNvSpPr txBox="1">
            <a:spLocks noChangeArrowheads="1"/>
          </p:cNvSpPr>
          <p:nvPr/>
        </p:nvSpPr>
        <p:spPr bwMode="auto">
          <a:xfrm>
            <a:off x="1763713" y="62769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1977" name="Text Box 105"/>
          <p:cNvSpPr txBox="1">
            <a:spLocks noChangeArrowheads="1"/>
          </p:cNvSpPr>
          <p:nvPr/>
        </p:nvSpPr>
        <p:spPr bwMode="auto">
          <a:xfrm>
            <a:off x="1749425" y="3419475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grpSp>
        <p:nvGrpSpPr>
          <p:cNvPr id="1231978" name="Group 106"/>
          <p:cNvGrpSpPr>
            <a:grpSpLocks/>
          </p:cNvGrpSpPr>
          <p:nvPr/>
        </p:nvGrpSpPr>
        <p:grpSpPr bwMode="auto">
          <a:xfrm>
            <a:off x="2095500" y="5635625"/>
            <a:ext cx="7065963" cy="842963"/>
            <a:chOff x="1320" y="3550"/>
            <a:chExt cx="4451" cy="531"/>
          </a:xfrm>
        </p:grpSpPr>
        <p:grpSp>
          <p:nvGrpSpPr>
            <p:cNvPr id="1231979" name="Group 107"/>
            <p:cNvGrpSpPr>
              <a:grpSpLocks/>
            </p:cNvGrpSpPr>
            <p:nvPr/>
          </p:nvGrpSpPr>
          <p:grpSpPr bwMode="auto">
            <a:xfrm>
              <a:off x="2870" y="3820"/>
              <a:ext cx="664" cy="238"/>
              <a:chOff x="121" y="3124"/>
              <a:chExt cx="664" cy="238"/>
            </a:xfrm>
          </p:grpSpPr>
          <p:sp>
            <p:nvSpPr>
              <p:cNvPr id="1231980" name="Rectangle 108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1" name="Text Box 109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1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chemeClr val="hlink"/>
                    </a:solidFill>
                  </a:rPr>
                  <a:t>ESP:</a:t>
                </a:r>
              </a:p>
            </p:txBody>
          </p:sp>
        </p:grpSp>
        <p:grpSp>
          <p:nvGrpSpPr>
            <p:cNvPr id="1231982" name="Group 110"/>
            <p:cNvGrpSpPr>
              <a:grpSpLocks/>
            </p:cNvGrpSpPr>
            <p:nvPr/>
          </p:nvGrpSpPr>
          <p:grpSpPr bwMode="auto">
            <a:xfrm>
              <a:off x="3554" y="3550"/>
              <a:ext cx="664" cy="238"/>
              <a:chOff x="121" y="3124"/>
              <a:chExt cx="664" cy="238"/>
            </a:xfrm>
          </p:grpSpPr>
          <p:sp>
            <p:nvSpPr>
              <p:cNvPr id="1231983" name="Rectangle 111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4" name="Text Box 112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3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rgbClr val="33CC33"/>
                    </a:solidFill>
                  </a:rPr>
                  <a:t>EBP:</a:t>
                </a:r>
              </a:p>
            </p:txBody>
          </p:sp>
        </p:grpSp>
        <p:grpSp>
          <p:nvGrpSpPr>
            <p:cNvPr id="1231985" name="Group 113"/>
            <p:cNvGrpSpPr>
              <a:grpSpLocks/>
            </p:cNvGrpSpPr>
            <p:nvPr/>
          </p:nvGrpSpPr>
          <p:grpSpPr bwMode="auto">
            <a:xfrm>
              <a:off x="3554" y="3821"/>
              <a:ext cx="664" cy="238"/>
              <a:chOff x="121" y="3124"/>
              <a:chExt cx="664" cy="238"/>
            </a:xfrm>
          </p:grpSpPr>
          <p:sp>
            <p:nvSpPr>
              <p:cNvPr id="1231986" name="Rectangle 114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7" name="Text Box 115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chemeClr val="folHlink"/>
                    </a:solidFill>
                  </a:rPr>
                  <a:t>EPI:</a:t>
                </a:r>
              </a:p>
            </p:txBody>
          </p:sp>
        </p:grpSp>
        <p:grpSp>
          <p:nvGrpSpPr>
            <p:cNvPr id="1231988" name="Group 116"/>
            <p:cNvGrpSpPr>
              <a:grpSpLocks/>
            </p:cNvGrpSpPr>
            <p:nvPr/>
          </p:nvGrpSpPr>
          <p:grpSpPr bwMode="auto">
            <a:xfrm>
              <a:off x="2869" y="3550"/>
              <a:ext cx="664" cy="238"/>
              <a:chOff x="121" y="3124"/>
              <a:chExt cx="664" cy="238"/>
            </a:xfrm>
          </p:grpSpPr>
          <p:sp>
            <p:nvSpPr>
              <p:cNvPr id="1231989" name="Rectangle 117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90" name="Text Box 118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/>
                  <a:t>EAX:</a:t>
                </a:r>
              </a:p>
            </p:txBody>
          </p:sp>
        </p:grpSp>
        <p:sp>
          <p:nvSpPr>
            <p:cNvPr id="1231991" name="Text Box 119"/>
            <p:cNvSpPr txBox="1">
              <a:spLocks noChangeArrowheads="1"/>
            </p:cNvSpPr>
            <p:nvPr/>
          </p:nvSpPr>
          <p:spPr bwMode="auto">
            <a:xfrm>
              <a:off x="1320" y="3649"/>
              <a:ext cx="162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/>
                <a:t>Accumulator for operands and results data</a:t>
              </a:r>
            </a:p>
          </p:txBody>
        </p:sp>
        <p:sp>
          <p:nvSpPr>
            <p:cNvPr id="1231992" name="Text Box 120"/>
            <p:cNvSpPr txBox="1">
              <a:spLocks noChangeArrowheads="1"/>
            </p:cNvSpPr>
            <p:nvPr/>
          </p:nvSpPr>
          <p:spPr bwMode="auto">
            <a:xfrm>
              <a:off x="2364" y="3921"/>
              <a:ext cx="5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>
                  <a:solidFill>
                    <a:schemeClr val="hlink"/>
                  </a:solidFill>
                </a:rPr>
                <a:t>Stack pointer</a:t>
              </a:r>
            </a:p>
          </p:txBody>
        </p:sp>
        <p:sp>
          <p:nvSpPr>
            <p:cNvPr id="1231993" name="Text Box 121"/>
            <p:cNvSpPr txBox="1">
              <a:spLocks noChangeArrowheads="1"/>
            </p:cNvSpPr>
            <p:nvPr/>
          </p:nvSpPr>
          <p:spPr bwMode="auto">
            <a:xfrm>
              <a:off x="4188" y="3654"/>
              <a:ext cx="1218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 dirty="0">
                  <a:solidFill>
                    <a:srgbClr val="33CC33"/>
                  </a:solidFill>
                </a:rPr>
                <a:t>Pointer to data on </a:t>
              </a:r>
              <a:r>
                <a:rPr lang="en-US" sz="1000" b="0" dirty="0" smtClean="0">
                  <a:solidFill>
                    <a:srgbClr val="33CC33"/>
                  </a:solidFill>
                </a:rPr>
                <a:t>stack (base)</a:t>
              </a:r>
              <a:endParaRPr lang="en-US" sz="1000" b="0" dirty="0">
                <a:solidFill>
                  <a:srgbClr val="33CC33"/>
                </a:solidFill>
              </a:endParaRPr>
            </a:p>
          </p:txBody>
        </p:sp>
        <p:sp>
          <p:nvSpPr>
            <p:cNvPr id="1231994" name="Text Box 122"/>
            <p:cNvSpPr txBox="1">
              <a:spLocks noChangeArrowheads="1"/>
            </p:cNvSpPr>
            <p:nvPr/>
          </p:nvSpPr>
          <p:spPr bwMode="auto">
            <a:xfrm>
              <a:off x="4188" y="3927"/>
              <a:ext cx="158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>
                  <a:solidFill>
                    <a:schemeClr val="folHlink"/>
                  </a:solidFill>
                </a:rPr>
                <a:t>Pointer to next instruction to be executed</a:t>
              </a:r>
            </a:p>
          </p:txBody>
        </p:sp>
      </p:grpSp>
      <p:sp>
        <p:nvSpPr>
          <p:cNvPr id="1231995" name="Text Box 123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8048314</a:t>
            </a:r>
          </a:p>
        </p:txBody>
      </p:sp>
      <p:sp>
        <p:nvSpPr>
          <p:cNvPr id="1231996" name="Text Box 124"/>
          <p:cNvSpPr txBox="1">
            <a:spLocks noChangeArrowheads="1"/>
          </p:cNvSpPr>
          <p:nvPr/>
        </p:nvSpPr>
        <p:spPr bwMode="auto">
          <a:xfrm>
            <a:off x="844550" y="54800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33CC33"/>
                </a:solidFill>
              </a:rPr>
              <a:t>old EBP</a:t>
            </a:r>
          </a:p>
        </p:txBody>
      </p:sp>
      <p:sp>
        <p:nvSpPr>
          <p:cNvPr id="1231997" name="Text Box 125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8048315</a:t>
            </a:r>
          </a:p>
        </p:txBody>
      </p:sp>
      <p:sp>
        <p:nvSpPr>
          <p:cNvPr id="1231998" name="Text Box 126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8048317</a:t>
            </a:r>
          </a:p>
        </p:txBody>
      </p:sp>
      <p:sp>
        <p:nvSpPr>
          <p:cNvPr id="1231999" name="Text Box 127"/>
          <p:cNvSpPr txBox="1">
            <a:spLocks noChangeArrowheads="1"/>
          </p:cNvSpPr>
          <p:nvPr/>
        </p:nvSpPr>
        <p:spPr bwMode="auto">
          <a:xfrm>
            <a:off x="5864225" y="6211888"/>
            <a:ext cx="7588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804831a</a:t>
            </a:r>
          </a:p>
        </p:txBody>
      </p:sp>
      <p:sp>
        <p:nvSpPr>
          <p:cNvPr id="1232000" name="Text Box 128"/>
          <p:cNvSpPr txBox="1">
            <a:spLocks noChangeArrowheads="1"/>
          </p:cNvSpPr>
          <p:nvPr/>
        </p:nvSpPr>
        <p:spPr bwMode="auto">
          <a:xfrm>
            <a:off x="5868988" y="6211888"/>
            <a:ext cx="749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804831c</a:t>
            </a:r>
          </a:p>
        </p:txBody>
      </p:sp>
      <p:sp>
        <p:nvSpPr>
          <p:cNvPr id="1232001" name="Text Box 129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8048322</a:t>
            </a:r>
          </a:p>
        </p:txBody>
      </p:sp>
      <p:sp>
        <p:nvSpPr>
          <p:cNvPr id="1232002" name="Text Box 130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8048324</a:t>
            </a:r>
          </a:p>
        </p:txBody>
      </p:sp>
      <p:sp>
        <p:nvSpPr>
          <p:cNvPr id="1232003" name="Text Box 131"/>
          <p:cNvSpPr txBox="1">
            <a:spLocks noChangeArrowheads="1"/>
          </p:cNvSpPr>
          <p:nvPr/>
        </p:nvSpPr>
        <p:spPr bwMode="auto">
          <a:xfrm>
            <a:off x="5861050" y="6211888"/>
            <a:ext cx="763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804832b</a:t>
            </a:r>
          </a:p>
        </p:txBody>
      </p:sp>
      <p:sp>
        <p:nvSpPr>
          <p:cNvPr id="1232004" name="Text Box 132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8048332</a:t>
            </a:r>
          </a:p>
        </p:txBody>
      </p:sp>
      <p:sp>
        <p:nvSpPr>
          <p:cNvPr id="1232005" name="Text Box 133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8048339</a:t>
            </a:r>
          </a:p>
        </p:txBody>
      </p:sp>
      <p:sp>
        <p:nvSpPr>
          <p:cNvPr id="1232006" name="Text Box 134"/>
          <p:cNvSpPr txBox="1">
            <a:spLocks noChangeArrowheads="1"/>
          </p:cNvSpPr>
          <p:nvPr/>
        </p:nvSpPr>
        <p:spPr bwMode="auto">
          <a:xfrm>
            <a:off x="5868988" y="6211888"/>
            <a:ext cx="749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804833c</a:t>
            </a:r>
          </a:p>
        </p:txBody>
      </p:sp>
      <p:sp>
        <p:nvSpPr>
          <p:cNvPr id="1232007" name="Text Box 135"/>
          <p:cNvSpPr txBox="1">
            <a:spLocks noChangeArrowheads="1"/>
          </p:cNvSpPr>
          <p:nvPr/>
        </p:nvSpPr>
        <p:spPr bwMode="auto">
          <a:xfrm>
            <a:off x="5880100" y="6211888"/>
            <a:ext cx="728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804833f</a:t>
            </a:r>
          </a:p>
        </p:txBody>
      </p:sp>
      <p:sp>
        <p:nvSpPr>
          <p:cNvPr id="1232008" name="Text Box 136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8048342</a:t>
            </a:r>
          </a:p>
        </p:txBody>
      </p:sp>
      <p:sp>
        <p:nvSpPr>
          <p:cNvPr id="1232009" name="Text Box 137"/>
          <p:cNvSpPr txBox="1">
            <a:spLocks noChangeArrowheads="1"/>
          </p:cNvSpPr>
          <p:nvPr/>
        </p:nvSpPr>
        <p:spPr bwMode="auto">
          <a:xfrm>
            <a:off x="4762500" y="6208713"/>
            <a:ext cx="769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0xfffffff4</a:t>
            </a:r>
          </a:p>
        </p:txBody>
      </p:sp>
      <p:sp>
        <p:nvSpPr>
          <p:cNvPr id="1232010" name="Text Box 138"/>
          <p:cNvSpPr txBox="1">
            <a:spLocks noChangeArrowheads="1"/>
          </p:cNvSpPr>
          <p:nvPr/>
        </p:nvSpPr>
        <p:spPr bwMode="auto">
          <a:xfrm>
            <a:off x="6010275" y="5784850"/>
            <a:ext cx="3984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rgbClr val="33CC33"/>
                </a:solidFill>
              </a:rPr>
              <a:t>???</a:t>
            </a:r>
          </a:p>
        </p:txBody>
      </p:sp>
      <p:sp>
        <p:nvSpPr>
          <p:cNvPr id="1232011" name="Text Box 139"/>
          <p:cNvSpPr txBox="1">
            <a:spLocks noChangeArrowheads="1"/>
          </p:cNvSpPr>
          <p:nvPr/>
        </p:nvSpPr>
        <p:spPr bwMode="auto">
          <a:xfrm>
            <a:off x="4762500" y="6208713"/>
            <a:ext cx="769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0xfffffff0</a:t>
            </a:r>
          </a:p>
        </p:txBody>
      </p:sp>
      <p:sp>
        <p:nvSpPr>
          <p:cNvPr id="1232012" name="Text Box 140"/>
          <p:cNvSpPr txBox="1">
            <a:spLocks noChangeArrowheads="1"/>
          </p:cNvSpPr>
          <p:nvPr/>
        </p:nvSpPr>
        <p:spPr bwMode="auto">
          <a:xfrm>
            <a:off x="5834063" y="5792788"/>
            <a:ext cx="7699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rgbClr val="33CC33"/>
                </a:solidFill>
              </a:rPr>
              <a:t>0xfffffff0</a:t>
            </a:r>
          </a:p>
        </p:txBody>
      </p:sp>
      <p:sp>
        <p:nvSpPr>
          <p:cNvPr id="1232013" name="Text Box 141"/>
          <p:cNvSpPr txBox="1">
            <a:spLocks noChangeArrowheads="1"/>
          </p:cNvSpPr>
          <p:nvPr/>
        </p:nvSpPr>
        <p:spPr bwMode="auto">
          <a:xfrm>
            <a:off x="4745038" y="6208713"/>
            <a:ext cx="804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0xffffffd8</a:t>
            </a:r>
          </a:p>
        </p:txBody>
      </p:sp>
      <p:sp>
        <p:nvSpPr>
          <p:cNvPr id="1232014" name="Text Box 142"/>
          <p:cNvSpPr txBox="1">
            <a:spLocks noChangeArrowheads="1"/>
          </p:cNvSpPr>
          <p:nvPr/>
        </p:nvSpPr>
        <p:spPr bwMode="auto">
          <a:xfrm>
            <a:off x="4745038" y="6208713"/>
            <a:ext cx="804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0xffffffd0</a:t>
            </a:r>
          </a:p>
        </p:txBody>
      </p:sp>
      <p:sp>
        <p:nvSpPr>
          <p:cNvPr id="1232015" name="Text Box 143"/>
          <p:cNvSpPr txBox="1">
            <a:spLocks noChangeArrowheads="1"/>
          </p:cNvSpPr>
          <p:nvPr/>
        </p:nvSpPr>
        <p:spPr bwMode="auto">
          <a:xfrm>
            <a:off x="4979988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0</a:t>
            </a:r>
          </a:p>
        </p:txBody>
      </p:sp>
      <p:sp>
        <p:nvSpPr>
          <p:cNvPr id="1232016" name="Text Box 144"/>
          <p:cNvSpPr txBox="1">
            <a:spLocks noChangeArrowheads="1"/>
          </p:cNvSpPr>
          <p:nvPr/>
        </p:nvSpPr>
        <p:spPr bwMode="auto">
          <a:xfrm>
            <a:off x="4979988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2</a:t>
            </a:r>
          </a:p>
        </p:txBody>
      </p:sp>
      <p:sp>
        <p:nvSpPr>
          <p:cNvPr id="1232017" name="Text Box 145"/>
          <p:cNvSpPr txBox="1">
            <a:spLocks noChangeArrowheads="1"/>
          </p:cNvSpPr>
          <p:nvPr/>
        </p:nvSpPr>
        <p:spPr bwMode="auto">
          <a:xfrm>
            <a:off x="4970463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6</a:t>
            </a:r>
          </a:p>
        </p:txBody>
      </p:sp>
      <p:sp>
        <p:nvSpPr>
          <p:cNvPr id="1232018" name="Text Box 146"/>
          <p:cNvSpPr txBox="1">
            <a:spLocks noChangeArrowheads="1"/>
          </p:cNvSpPr>
          <p:nvPr/>
        </p:nvSpPr>
        <p:spPr bwMode="auto">
          <a:xfrm>
            <a:off x="6075363" y="6211888"/>
            <a:ext cx="336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>
                <a:solidFill>
                  <a:schemeClr val="folHlink"/>
                </a:solidFill>
              </a:rPr>
              <a:t>…</a:t>
            </a:r>
          </a:p>
        </p:txBody>
      </p:sp>
      <p:sp>
        <p:nvSpPr>
          <p:cNvPr id="1232019" name="Text Box 147"/>
          <p:cNvSpPr txBox="1">
            <a:spLocks noChangeArrowheads="1"/>
          </p:cNvSpPr>
          <p:nvPr/>
        </p:nvSpPr>
        <p:spPr bwMode="auto">
          <a:xfrm>
            <a:off x="2063750" y="3883025"/>
            <a:ext cx="1531938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sub 24 (0x18) bytes</a:t>
            </a:r>
            <a:br>
              <a:rPr lang="en-US" sz="1200" b="0"/>
            </a:br>
            <a:r>
              <a:rPr lang="en-US" sz="900" b="0"/>
              <a:t>(add space for 24 bytes)</a:t>
            </a:r>
          </a:p>
        </p:txBody>
      </p:sp>
      <p:sp>
        <p:nvSpPr>
          <p:cNvPr id="1232020" name="Text Box 148"/>
          <p:cNvSpPr txBox="1">
            <a:spLocks noChangeArrowheads="1"/>
          </p:cNvSpPr>
          <p:nvPr/>
        </p:nvSpPr>
        <p:spPr bwMode="auto">
          <a:xfrm>
            <a:off x="2063750" y="4541838"/>
            <a:ext cx="259428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 dirty="0" smtClean="0"/>
              <a:t>alignment – sub "X"  (here 8) bytes</a:t>
            </a:r>
            <a:endParaRPr lang="en-US" sz="1200" b="0" dirty="0"/>
          </a:p>
        </p:txBody>
      </p:sp>
      <p:sp>
        <p:nvSpPr>
          <p:cNvPr id="1232021" name="Line 149"/>
          <p:cNvSpPr>
            <a:spLocks noChangeShapeType="1"/>
          </p:cNvSpPr>
          <p:nvPr/>
        </p:nvSpPr>
        <p:spPr bwMode="auto">
          <a:xfrm>
            <a:off x="4700588" y="187801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2" name="Line 150"/>
          <p:cNvSpPr>
            <a:spLocks noChangeShapeType="1"/>
          </p:cNvSpPr>
          <p:nvPr/>
        </p:nvSpPr>
        <p:spPr bwMode="auto">
          <a:xfrm>
            <a:off x="246063" y="56149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3" name="Line 151"/>
          <p:cNvSpPr>
            <a:spLocks noChangeShapeType="1"/>
          </p:cNvSpPr>
          <p:nvPr/>
        </p:nvSpPr>
        <p:spPr bwMode="auto">
          <a:xfrm>
            <a:off x="4700588" y="211455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4" name="Line 152"/>
          <p:cNvSpPr>
            <a:spLocks noChangeShapeType="1"/>
          </p:cNvSpPr>
          <p:nvPr/>
        </p:nvSpPr>
        <p:spPr bwMode="auto">
          <a:xfrm flipH="1">
            <a:off x="1836738" y="5626100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5" name="Line 153"/>
          <p:cNvSpPr>
            <a:spLocks noChangeShapeType="1"/>
          </p:cNvSpPr>
          <p:nvPr/>
        </p:nvSpPr>
        <p:spPr bwMode="auto">
          <a:xfrm>
            <a:off x="4700588" y="23495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6" name="Line 154"/>
          <p:cNvSpPr>
            <a:spLocks noChangeShapeType="1"/>
          </p:cNvSpPr>
          <p:nvPr/>
        </p:nvSpPr>
        <p:spPr bwMode="auto">
          <a:xfrm>
            <a:off x="254000" y="43180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7" name="Line 155"/>
          <p:cNvSpPr>
            <a:spLocks noChangeShapeType="1"/>
          </p:cNvSpPr>
          <p:nvPr/>
        </p:nvSpPr>
        <p:spPr bwMode="auto">
          <a:xfrm>
            <a:off x="4700588" y="258603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8" name="Line 156"/>
          <p:cNvSpPr>
            <a:spLocks noChangeShapeType="1"/>
          </p:cNvSpPr>
          <p:nvPr/>
        </p:nvSpPr>
        <p:spPr bwMode="auto">
          <a:xfrm>
            <a:off x="252413" y="391636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9" name="Line 157"/>
          <p:cNvSpPr>
            <a:spLocks noChangeShapeType="1"/>
          </p:cNvSpPr>
          <p:nvPr/>
        </p:nvSpPr>
        <p:spPr bwMode="auto">
          <a:xfrm>
            <a:off x="4700588" y="28209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0" name="Line 158"/>
          <p:cNvSpPr>
            <a:spLocks noChangeShapeType="1"/>
          </p:cNvSpPr>
          <p:nvPr/>
        </p:nvSpPr>
        <p:spPr bwMode="auto">
          <a:xfrm>
            <a:off x="4700588" y="3057525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1" name="Line 159"/>
          <p:cNvSpPr>
            <a:spLocks noChangeShapeType="1"/>
          </p:cNvSpPr>
          <p:nvPr/>
        </p:nvSpPr>
        <p:spPr bwMode="auto">
          <a:xfrm>
            <a:off x="4700588" y="3294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2" name="Line 160"/>
          <p:cNvSpPr>
            <a:spLocks noChangeShapeType="1"/>
          </p:cNvSpPr>
          <p:nvPr/>
        </p:nvSpPr>
        <p:spPr bwMode="auto">
          <a:xfrm>
            <a:off x="4700588" y="352901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3" name="Line 161"/>
          <p:cNvSpPr>
            <a:spLocks noChangeShapeType="1"/>
          </p:cNvSpPr>
          <p:nvPr/>
        </p:nvSpPr>
        <p:spPr bwMode="auto">
          <a:xfrm>
            <a:off x="4700588" y="376555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4" name="Line 162"/>
          <p:cNvSpPr>
            <a:spLocks noChangeShapeType="1"/>
          </p:cNvSpPr>
          <p:nvPr/>
        </p:nvSpPr>
        <p:spPr bwMode="auto">
          <a:xfrm>
            <a:off x="4700588" y="40005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5" name="Line 163"/>
          <p:cNvSpPr>
            <a:spLocks noChangeShapeType="1"/>
          </p:cNvSpPr>
          <p:nvPr/>
        </p:nvSpPr>
        <p:spPr bwMode="auto">
          <a:xfrm>
            <a:off x="4700588" y="423703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6" name="Line 164"/>
          <p:cNvSpPr>
            <a:spLocks noChangeShapeType="1"/>
          </p:cNvSpPr>
          <p:nvPr/>
        </p:nvSpPr>
        <p:spPr bwMode="auto">
          <a:xfrm>
            <a:off x="4700588" y="44719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7" name="Text Box 165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8048343</a:t>
            </a:r>
          </a:p>
        </p:txBody>
      </p:sp>
      <p:sp>
        <p:nvSpPr>
          <p:cNvPr id="1232038" name="Line 166"/>
          <p:cNvSpPr>
            <a:spLocks noChangeShapeType="1"/>
          </p:cNvSpPr>
          <p:nvPr/>
        </p:nvSpPr>
        <p:spPr bwMode="auto">
          <a:xfrm>
            <a:off x="4700588" y="4708525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9" name="Line 167"/>
          <p:cNvSpPr>
            <a:spLocks noChangeShapeType="1"/>
          </p:cNvSpPr>
          <p:nvPr/>
        </p:nvSpPr>
        <p:spPr bwMode="auto">
          <a:xfrm>
            <a:off x="4700588" y="4945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0" name="Line 168"/>
          <p:cNvSpPr>
            <a:spLocks noChangeShapeType="1"/>
          </p:cNvSpPr>
          <p:nvPr/>
        </p:nvSpPr>
        <p:spPr bwMode="auto">
          <a:xfrm>
            <a:off x="481013" y="2136775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1" name="Line 169"/>
          <p:cNvSpPr>
            <a:spLocks noChangeShapeType="1"/>
          </p:cNvSpPr>
          <p:nvPr/>
        </p:nvSpPr>
        <p:spPr bwMode="auto">
          <a:xfrm>
            <a:off x="488950" y="2363788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2" name="Line 170"/>
          <p:cNvSpPr>
            <a:spLocks noChangeShapeType="1"/>
          </p:cNvSpPr>
          <p:nvPr/>
        </p:nvSpPr>
        <p:spPr bwMode="auto">
          <a:xfrm>
            <a:off x="487363" y="2609850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5" name="Rectangle 17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180242" y="-21712"/>
            <a:ext cx="5106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Hidden example with register updates – run yourself…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3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5" dur="500"/>
                                        <p:tgtEl>
                                          <p:spTgt spid="1231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4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3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0" dur="500"/>
                                        <p:tgtEl>
                                          <p:spTgt spid="1231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3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3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9" dur="500"/>
                                        <p:tgtEl>
                                          <p:spTgt spid="1232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23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1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0" dur="500"/>
                                        <p:tgtEl>
                                          <p:spTgt spid="1231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3" dur="500"/>
                                        <p:tgtEl>
                                          <p:spTgt spid="12320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23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23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23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3" dur="500"/>
                                        <p:tgtEl>
                                          <p:spTgt spid="12320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2" dur="500"/>
                                        <p:tgtEl>
                                          <p:spTgt spid="1231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5" dur="500"/>
                                        <p:tgtEl>
                                          <p:spTgt spid="1232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231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23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2" dur="500"/>
                                        <p:tgtEl>
                                          <p:spTgt spid="1232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23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6" dur="500"/>
                                        <p:tgtEl>
                                          <p:spTgt spid="1231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9" dur="500"/>
                                        <p:tgtEl>
                                          <p:spTgt spid="1232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1231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23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0" dur="500"/>
                                        <p:tgtEl>
                                          <p:spTgt spid="1231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3" dur="500"/>
                                        <p:tgtEl>
                                          <p:spTgt spid="1232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123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123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123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9" dur="500"/>
                                        <p:tgtEl>
                                          <p:spTgt spid="1231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4" dur="500"/>
                                        <p:tgtEl>
                                          <p:spTgt spid="12318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7" dur="500"/>
                                        <p:tgtEl>
                                          <p:spTgt spid="1232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123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123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3" dur="500"/>
                                        <p:tgtEl>
                                          <p:spTgt spid="1231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 nodeType="clickPar">
                      <p:stCondLst>
                        <p:cond delay="indefinite"/>
                      </p:stCondLst>
                      <p:childTnLst>
                        <p:par>
                          <p:cTn id="2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9" dur="500"/>
                                        <p:tgtEl>
                                          <p:spTgt spid="1231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4" dur="500"/>
                                        <p:tgtEl>
                                          <p:spTgt spid="1231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7" dur="500"/>
                                        <p:tgtEl>
                                          <p:spTgt spid="1232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500"/>
                                        <p:tgtEl>
                                          <p:spTgt spid="123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123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Par">
                      <p:stCondLst>
                        <p:cond delay="indefinite"/>
                      </p:stCondLst>
                      <p:childTnLst>
                        <p:par>
                          <p:cTn id="2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23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0" dur="500"/>
                                        <p:tgtEl>
                                          <p:spTgt spid="1231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3" dur="500"/>
                                        <p:tgtEl>
                                          <p:spTgt spid="1232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7" dur="500"/>
                                        <p:tgtEl>
                                          <p:spTgt spid="1231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0" dur="500"/>
                                        <p:tgtEl>
                                          <p:spTgt spid="123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6" dur="500"/>
                                        <p:tgtEl>
                                          <p:spTgt spid="1232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0" dur="500"/>
                                        <p:tgtEl>
                                          <p:spTgt spid="123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 nodeType="clickPar">
                      <p:stCondLst>
                        <p:cond delay="indefinite"/>
                      </p:stCondLst>
                      <p:childTnLst>
                        <p:par>
                          <p:cTn id="3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23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 nodeType="clickPar">
                      <p:stCondLst>
                        <p:cond delay="indefinite"/>
                      </p:stCondLst>
                      <p:childTnLst>
                        <p:par>
                          <p:cTn id="3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2" dur="500"/>
                                        <p:tgtEl>
                                          <p:spTgt spid="1231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5" dur="500"/>
                                        <p:tgtEl>
                                          <p:spTgt spid="1232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9" dur="500"/>
                                        <p:tgtEl>
                                          <p:spTgt spid="1231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4" dur="500"/>
                                        <p:tgtEl>
                                          <p:spTgt spid="123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 nodeType="clickPar">
                      <p:stCondLst>
                        <p:cond delay="indefinite"/>
                      </p:stCondLst>
                      <p:childTnLst>
                        <p:par>
                          <p:cTn id="3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0" dur="20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123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6" dur="500"/>
                                        <p:tgtEl>
                                          <p:spTgt spid="1232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 nodeType="clickPar">
                      <p:stCondLst>
                        <p:cond delay="indefinite"/>
                      </p:stCondLst>
                      <p:childTnLst>
                        <p:par>
                          <p:cTn id="3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51" dur="500"/>
                                        <p:tgtEl>
                                          <p:spTgt spid="1231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54" dur="500"/>
                                        <p:tgtEl>
                                          <p:spTgt spid="1232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500"/>
                                        <p:tgtEl>
                                          <p:spTgt spid="123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1" dur="500"/>
                                        <p:tgtEl>
                                          <p:spTgt spid="123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 nodeType="clickPar">
                      <p:stCondLst>
                        <p:cond delay="indefinite"/>
                      </p:stCondLst>
                      <p:childTnLst>
                        <p:par>
                          <p:cTn id="3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9" dur="2000" fill="hold"/>
                                        <p:tgtEl>
                                          <p:spTgt spid="12319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 nodeType="clickPar">
                      <p:stCondLst>
                        <p:cond delay="indefinite"/>
                      </p:stCondLst>
                      <p:childTnLst>
                        <p:par>
                          <p:cTn id="3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3" dur="500"/>
                                        <p:tgtEl>
                                          <p:spTgt spid="12320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8" dur="500"/>
                                        <p:tgtEl>
                                          <p:spTgt spid="123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 nodeType="clickPar">
                      <p:stCondLst>
                        <p:cond delay="indefinite"/>
                      </p:stCondLst>
                      <p:childTnLst>
                        <p:par>
                          <p:cTn id="3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2" dur="500"/>
                                        <p:tgtEl>
                                          <p:spTgt spid="1231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5" dur="500"/>
                                        <p:tgtEl>
                                          <p:spTgt spid="1232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9" dur="500"/>
                                        <p:tgtEl>
                                          <p:spTgt spid="1231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2" dur="500"/>
                                        <p:tgtEl>
                                          <p:spTgt spid="123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9" dur="500"/>
                                        <p:tgtEl>
                                          <p:spTgt spid="123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01" dur="500"/>
                                        <p:tgtEl>
                                          <p:spTgt spid="1232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 nodeType="clickPar">
                      <p:stCondLst>
                        <p:cond delay="indefinite"/>
                      </p:stCondLst>
                      <p:childTnLst>
                        <p:par>
                          <p:cTn id="4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6" dur="2000" fill="hold"/>
                                        <p:tgtEl>
                                          <p:spTgt spid="12320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 nodeType="clickPar">
                      <p:stCondLst>
                        <p:cond delay="indefinite"/>
                      </p:stCondLst>
                      <p:childTnLst>
                        <p:par>
                          <p:cTn id="4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0" dur="500"/>
                                        <p:tgtEl>
                                          <p:spTgt spid="1231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5" dur="500"/>
                                        <p:tgtEl>
                                          <p:spTgt spid="123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 nodeType="clickPar">
                      <p:stCondLst>
                        <p:cond delay="indefinite"/>
                      </p:stCondLst>
                      <p:childTnLst>
                        <p:par>
                          <p:cTn id="4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9" dur="500"/>
                                        <p:tgtEl>
                                          <p:spTgt spid="1231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2" dur="500"/>
                                        <p:tgtEl>
                                          <p:spTgt spid="1232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0" dur="500"/>
                                        <p:tgtEl>
                                          <p:spTgt spid="1231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3" dur="500"/>
                                        <p:tgtEl>
                                          <p:spTgt spid="123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 nodeType="clickPar">
                      <p:stCondLst>
                        <p:cond delay="indefinite"/>
                      </p:stCondLst>
                      <p:childTnLst>
                        <p:par>
                          <p:cTn id="4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7" dur="500"/>
                                        <p:tgtEl>
                                          <p:spTgt spid="1231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1" dur="500"/>
                                        <p:tgtEl>
                                          <p:spTgt spid="1231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3" dur="500"/>
                                        <p:tgtEl>
                                          <p:spTgt spid="1232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9" dur="500"/>
                                        <p:tgtEl>
                                          <p:spTgt spid="123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 nodeType="clickPar">
                      <p:stCondLst>
                        <p:cond delay="indefinite"/>
                      </p:stCondLst>
                      <p:childTnLst>
                        <p:par>
                          <p:cTn id="4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4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5" dur="500"/>
                                        <p:tgtEl>
                                          <p:spTgt spid="1231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8" dur="500"/>
                                        <p:tgtEl>
                                          <p:spTgt spid="1232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1" dur="500"/>
                                        <p:tgtEl>
                                          <p:spTgt spid="1232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0"/>
                                        <p:tgtEl>
                                          <p:spTgt spid="123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7" dur="500"/>
                                        <p:tgtEl>
                                          <p:spTgt spid="1232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1" dur="500"/>
                                        <p:tgtEl>
                                          <p:spTgt spid="123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4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7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9" dur="500"/>
                                        <p:tgtEl>
                                          <p:spTgt spid="1232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2" dur="500"/>
                                        <p:tgtEl>
                                          <p:spTgt spid="1232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874" grpId="0" animBg="1"/>
      <p:bldP spid="1231874" grpId="1" animBg="1"/>
      <p:bldP spid="1231875" grpId="0" animBg="1"/>
      <p:bldP spid="1231875" grpId="1" animBg="1"/>
      <p:bldP spid="1231876" grpId="0" animBg="1"/>
      <p:bldP spid="1231876" grpId="1" animBg="1"/>
      <p:bldP spid="1231877" grpId="0" animBg="1"/>
      <p:bldP spid="1231877" grpId="1" animBg="1"/>
      <p:bldP spid="1231878" grpId="0" animBg="1"/>
      <p:bldP spid="1231878" grpId="1" animBg="1"/>
      <p:bldP spid="1231879" grpId="0" animBg="1"/>
      <p:bldP spid="1231879" grpId="1" animBg="1"/>
      <p:bldP spid="1231880" grpId="0" animBg="1"/>
      <p:bldP spid="1231880" grpId="1" animBg="1"/>
      <p:bldP spid="1231881" grpId="0" animBg="1"/>
      <p:bldP spid="1231881" grpId="1" animBg="1"/>
      <p:bldP spid="1231882" grpId="0" animBg="1"/>
      <p:bldP spid="1231882" grpId="1" animBg="1"/>
      <p:bldP spid="1231883" grpId="0" animBg="1"/>
      <p:bldP spid="1231883" grpId="1" animBg="1"/>
      <p:bldP spid="1231884" grpId="0" animBg="1"/>
      <p:bldP spid="1231884" grpId="1" animBg="1"/>
      <p:bldP spid="1231885" grpId="0" animBg="1"/>
      <p:bldP spid="1231885" grpId="1" animBg="1"/>
      <p:bldP spid="1231886" grpId="0" animBg="1"/>
      <p:bldP spid="1231886" grpId="1" animBg="1"/>
      <p:bldP spid="1231887" grpId="0" animBg="1"/>
      <p:bldP spid="1231887" grpId="1" animBg="1"/>
      <p:bldP spid="1231932" grpId="0" autoUpdateAnimBg="0"/>
      <p:bldP spid="1231933" grpId="0" animBg="1"/>
      <p:bldP spid="1231933" grpId="1" animBg="1"/>
      <p:bldP spid="1231934" grpId="0" autoUpdateAnimBg="0"/>
      <p:bldP spid="1231938" grpId="0" animBg="1"/>
      <p:bldP spid="1231938" grpId="1" animBg="1"/>
      <p:bldP spid="1231939" grpId="0" animBg="1"/>
      <p:bldP spid="1231939" grpId="1" animBg="1"/>
      <p:bldP spid="1231939" grpId="2" animBg="1"/>
      <p:bldP spid="1231940" grpId="0" animBg="1"/>
      <p:bldP spid="1231940" grpId="1" animBg="1"/>
      <p:bldP spid="1231940" grpId="2" animBg="1"/>
      <p:bldP spid="1231971" grpId="0" autoUpdateAnimBg="0"/>
      <p:bldP spid="1231972" grpId="0"/>
      <p:bldP spid="1231972" grpId="1"/>
      <p:bldP spid="1231973" grpId="0"/>
      <p:bldP spid="1231973" grpId="1"/>
      <p:bldP spid="1231974" grpId="0"/>
      <p:bldP spid="1231974" grpId="1"/>
      <p:bldP spid="1231975" grpId="0"/>
      <p:bldP spid="1231976" grpId="0" autoUpdateAnimBg="0"/>
      <p:bldP spid="1231977" grpId="0" autoUpdateAnimBg="0"/>
      <p:bldP spid="1231995" grpId="0"/>
      <p:bldP spid="1231995" grpId="1"/>
      <p:bldP spid="1231996" grpId="0"/>
      <p:bldP spid="1231997" grpId="0"/>
      <p:bldP spid="1231997" grpId="1"/>
      <p:bldP spid="1231998" grpId="0"/>
      <p:bldP spid="1231998" grpId="1"/>
      <p:bldP spid="1231999" grpId="0"/>
      <p:bldP spid="1231999" grpId="1"/>
      <p:bldP spid="1232000" grpId="0"/>
      <p:bldP spid="1232000" grpId="1"/>
      <p:bldP spid="1232001" grpId="0"/>
      <p:bldP spid="1232001" grpId="1"/>
      <p:bldP spid="1232002" grpId="0"/>
      <p:bldP spid="1232002" grpId="1"/>
      <p:bldP spid="1232003" grpId="0"/>
      <p:bldP spid="1232003" grpId="1"/>
      <p:bldP spid="1232004" grpId="0"/>
      <p:bldP spid="1232004" grpId="1"/>
      <p:bldP spid="1232005" grpId="0"/>
      <p:bldP spid="1232005" grpId="1"/>
      <p:bldP spid="1232006" grpId="0"/>
      <p:bldP spid="1232006" grpId="1"/>
      <p:bldP spid="1232007" grpId="0"/>
      <p:bldP spid="1232007" grpId="1"/>
      <p:bldP spid="1232008" grpId="0"/>
      <p:bldP spid="1232008" grpId="1"/>
      <p:bldP spid="1232009" grpId="0"/>
      <p:bldP spid="1232009" grpId="1"/>
      <p:bldP spid="1232009" grpId="2"/>
      <p:bldP spid="1232010" grpId="0"/>
      <p:bldP spid="1232010" grpId="1"/>
      <p:bldP spid="1232010" grpId="2"/>
      <p:bldP spid="1232011" grpId="0"/>
      <p:bldP spid="1232011" grpId="1"/>
      <p:bldP spid="1232012" grpId="0"/>
      <p:bldP spid="1232012" grpId="1"/>
      <p:bldP spid="1232013" grpId="0"/>
      <p:bldP spid="1232013" grpId="1"/>
      <p:bldP spid="1232014" grpId="0"/>
      <p:bldP spid="1232014" grpId="1"/>
      <p:bldP spid="1232015" grpId="0"/>
      <p:bldP spid="1232015" grpId="1"/>
      <p:bldP spid="1232016" grpId="0"/>
      <p:bldP spid="1232016" grpId="1"/>
      <p:bldP spid="1232017" grpId="0"/>
      <p:bldP spid="1232017" grpId="1"/>
      <p:bldP spid="1232018" grpId="0"/>
      <p:bldP spid="1232019" grpId="0"/>
      <p:bldP spid="1232019" grpId="1"/>
      <p:bldP spid="1232020" grpId="0"/>
      <p:bldP spid="1232020" grpId="1"/>
      <p:bldP spid="1232021" grpId="0" animBg="1"/>
      <p:bldP spid="1232021" grpId="1" animBg="1"/>
      <p:bldP spid="1232022" grpId="0" animBg="1"/>
      <p:bldP spid="1232022" grpId="1" animBg="1"/>
      <p:bldP spid="1232023" grpId="0" animBg="1"/>
      <p:bldP spid="1232023" grpId="1" animBg="1"/>
      <p:bldP spid="1232024" grpId="0" animBg="1"/>
      <p:bldP spid="1232024" grpId="1" animBg="1"/>
      <p:bldP spid="1232025" grpId="0" animBg="1"/>
      <p:bldP spid="1232025" grpId="1" animBg="1"/>
      <p:bldP spid="1232026" grpId="0" animBg="1"/>
      <p:bldP spid="1232026" grpId="1" animBg="1"/>
      <p:bldP spid="1232027" grpId="0" animBg="1"/>
      <p:bldP spid="1232027" grpId="1" animBg="1"/>
      <p:bldP spid="1232028" grpId="0" animBg="1"/>
      <p:bldP spid="1232028" grpId="1" animBg="1"/>
      <p:bldP spid="1232029" grpId="0" animBg="1"/>
      <p:bldP spid="1232029" grpId="1" animBg="1"/>
      <p:bldP spid="1232030" grpId="0" animBg="1"/>
      <p:bldP spid="1232030" grpId="1" animBg="1"/>
      <p:bldP spid="1232031" grpId="0" animBg="1"/>
      <p:bldP spid="1232031" grpId="1" animBg="1"/>
      <p:bldP spid="1232032" grpId="0" animBg="1"/>
      <p:bldP spid="1232032" grpId="1" animBg="1"/>
      <p:bldP spid="1232033" grpId="0" animBg="1"/>
      <p:bldP spid="1232033" grpId="1" animBg="1"/>
      <p:bldP spid="1232034" grpId="0" animBg="1"/>
      <p:bldP spid="1232034" grpId="1" animBg="1"/>
      <p:bldP spid="1232035" grpId="0" animBg="1"/>
      <p:bldP spid="1232035" grpId="1" animBg="1"/>
      <p:bldP spid="1232036" grpId="0" animBg="1"/>
      <p:bldP spid="1232036" grpId="1" animBg="1"/>
      <p:bldP spid="1232037" grpId="0"/>
      <p:bldP spid="1232037" grpId="1"/>
      <p:bldP spid="1232038" grpId="0" animBg="1"/>
      <p:bldP spid="1232038" grpId="1" animBg="1"/>
      <p:bldP spid="1232039" grpId="0" animBg="1"/>
      <p:bldP spid="1232039" grpId="1" animBg="1"/>
      <p:bldP spid="1232040" grpId="0" animBg="1"/>
      <p:bldP spid="1232040" grpId="1" animBg="1"/>
      <p:bldP spid="1232041" grpId="0" animBg="1"/>
      <p:bldP spid="1232041" grpId="1" animBg="1"/>
      <p:bldP spid="12320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58850"/>
            <a:ext cx="9031288" cy="567531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1600" dirty="0"/>
              <a:t>A calling function </a:t>
            </a:r>
            <a:r>
              <a:rPr lang="en-US" sz="1600" dirty="0" smtClean="0"/>
              <a:t>(</a:t>
            </a:r>
            <a:r>
              <a:rPr lang="en-US" sz="1600" dirty="0" smtClean="0">
                <a:solidFill>
                  <a:srgbClr val="0000FF"/>
                </a:solidFill>
                <a:latin typeface="Courier"/>
                <a:cs typeface="Courier"/>
              </a:rPr>
              <a:t>main</a:t>
            </a:r>
            <a:r>
              <a:rPr lang="en-US" sz="1600" dirty="0" smtClean="0"/>
              <a:t>) does</a:t>
            </a: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push the parameters into stack in reverse order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push return address (current EIP value) onto stack</a:t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called, a C function </a:t>
            </a:r>
            <a:r>
              <a:rPr lang="en-US" sz="1600" dirty="0" smtClean="0"/>
              <a:t>(</a:t>
            </a:r>
            <a:r>
              <a:rPr lang="en-US" sz="1600" dirty="0" smtClean="0">
                <a:solidFill>
                  <a:srgbClr val="FF0000"/>
                </a:solidFill>
                <a:latin typeface="Courier"/>
                <a:cs typeface="Courier"/>
              </a:rPr>
              <a:t>add</a:t>
            </a:r>
            <a:r>
              <a:rPr lang="en-US" sz="1600" dirty="0" smtClean="0"/>
              <a:t>) does</a:t>
            </a: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push frame pointer (EBP) into stack - saves frame pointer register and gives easy return if necessary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let frame pointer point at the stack top, i.e., point at the saved stack pointer (EBP = ESP)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shift stack pointer (ESP) upward (to lower addresses) to allocate space for local variables</a:t>
            </a:r>
            <a:br>
              <a:rPr lang="en-US" sz="1400" dirty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returning, a C function </a:t>
            </a:r>
            <a:r>
              <a:rPr lang="en-US" sz="1600" dirty="0" smtClean="0"/>
              <a:t>(</a:t>
            </a:r>
            <a:r>
              <a:rPr lang="en-US" sz="1600" dirty="0" smtClean="0">
                <a:solidFill>
                  <a:srgbClr val="FF0000"/>
                </a:solidFill>
                <a:latin typeface="Courier"/>
                <a:cs typeface="Courier"/>
              </a:rPr>
              <a:t>add</a:t>
            </a:r>
            <a:r>
              <a:rPr lang="en-US" sz="1600" dirty="0" smtClean="0"/>
              <a:t>) does</a:t>
            </a: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put return value in the return value register (EAX)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copy frame pointer into stack pointer - stack top now contains the saved frame pointer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pop stack into frame pointer (restore), leaving the return program pointer on top of the stack     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the RET instruction pops the stack top into the program counter register (EIP), causing the CPU to execute from the "return address" saved earlier</a:t>
            </a:r>
            <a:br>
              <a:rPr lang="en-US" sz="1400" dirty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returned to calling function, it </a:t>
            </a:r>
            <a:r>
              <a:rPr lang="en-US" sz="1600" dirty="0" smtClean="0"/>
              <a:t>(</a:t>
            </a:r>
            <a:r>
              <a:rPr lang="en-US" sz="1600" dirty="0" smtClean="0">
                <a:solidFill>
                  <a:srgbClr val="0000FF"/>
                </a:solidFill>
                <a:latin typeface="Courier"/>
                <a:cs typeface="Courier"/>
              </a:rPr>
              <a:t>main</a:t>
            </a:r>
            <a:r>
              <a:rPr lang="en-US" sz="1600" dirty="0" smtClean="0"/>
              <a:t>) does</a:t>
            </a: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copy the return value </a:t>
            </a:r>
            <a:r>
              <a:rPr lang="en-US" sz="1400" dirty="0" smtClean="0"/>
              <a:t>(EAX) into </a:t>
            </a:r>
            <a:r>
              <a:rPr lang="en-US" sz="1400" dirty="0"/>
              <a:t>right place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pop parameters – restore the stack</a:t>
            </a:r>
          </a:p>
        </p:txBody>
      </p:sp>
      <p:sp>
        <p:nvSpPr>
          <p:cNvPr id="4" name="Text Box 69"/>
          <p:cNvSpPr txBox="1">
            <a:spLocks noChangeArrowheads="1"/>
          </p:cNvSpPr>
          <p:nvPr/>
        </p:nvSpPr>
        <p:spPr bwMode="auto">
          <a:xfrm>
            <a:off x="6947614" y="132832"/>
            <a:ext cx="1787519" cy="22467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>
            <a:spAutoFit/>
          </a:bodyPr>
          <a:lstStyle/>
          <a:p>
            <a:r>
              <a:rPr lang="en-US" sz="1400" b="0" dirty="0" err="1"/>
              <a:t>int</a:t>
            </a:r>
            <a:r>
              <a:rPr lang="en-US" sz="1400" b="0" dirty="0"/>
              <a:t> </a:t>
            </a:r>
            <a:r>
              <a:rPr lang="en-US" sz="1400" dirty="0">
                <a:solidFill>
                  <a:srgbClr val="FF0000"/>
                </a:solidFill>
              </a:rPr>
              <a:t>add</a:t>
            </a:r>
            <a:r>
              <a:rPr lang="en-US" sz="1400" b="0" dirty="0">
                <a:solidFill>
                  <a:srgbClr val="FF0000"/>
                </a:solidFill>
              </a:rPr>
              <a:t> </a:t>
            </a:r>
            <a:r>
              <a:rPr lang="en-US" sz="1400" b="0" dirty="0"/>
              <a:t>(</a:t>
            </a:r>
            <a:r>
              <a:rPr lang="en-US" sz="1400" b="0" dirty="0" err="1"/>
              <a:t>int</a:t>
            </a:r>
            <a:r>
              <a:rPr lang="en-US" sz="1400" b="0" dirty="0"/>
              <a:t> a, </a:t>
            </a:r>
            <a:r>
              <a:rPr lang="en-US" sz="1400" b="0" dirty="0" err="1"/>
              <a:t>int</a:t>
            </a:r>
            <a:r>
              <a:rPr lang="en-US" sz="1400" b="0" dirty="0"/>
              <a:t> b)</a:t>
            </a:r>
          </a:p>
          <a:p>
            <a:r>
              <a:rPr lang="en-US" sz="1400" b="0" dirty="0"/>
              <a:t>{  </a:t>
            </a:r>
          </a:p>
          <a:p>
            <a:r>
              <a:rPr lang="en-US" sz="1400" b="0" dirty="0"/>
              <a:t>    return a + b;</a:t>
            </a:r>
          </a:p>
          <a:p>
            <a:r>
              <a:rPr lang="en-US" sz="1400" b="0" dirty="0"/>
              <a:t>}</a:t>
            </a:r>
          </a:p>
          <a:p>
            <a:endParaRPr lang="en-US" sz="1400" b="0" dirty="0"/>
          </a:p>
          <a:p>
            <a:r>
              <a:rPr lang="en-US" sz="1400" dirty="0">
                <a:solidFill>
                  <a:srgbClr val="0000FF"/>
                </a:solidFill>
              </a:rPr>
              <a:t>main</a:t>
            </a:r>
            <a:r>
              <a:rPr lang="en-US" sz="1400" b="0" dirty="0"/>
              <a:t> (void)</a:t>
            </a:r>
          </a:p>
          <a:p>
            <a:r>
              <a:rPr lang="en-US" sz="1400" b="0" dirty="0"/>
              <a:t>{  </a:t>
            </a:r>
          </a:p>
          <a:p>
            <a:r>
              <a:rPr lang="en-US" sz="1400" b="0" dirty="0"/>
              <a:t>    </a:t>
            </a:r>
            <a:r>
              <a:rPr lang="en-US" sz="1400" b="0" dirty="0" err="1"/>
              <a:t>int</a:t>
            </a:r>
            <a:r>
              <a:rPr lang="en-US" sz="1400" b="0" dirty="0"/>
              <a:t> c = 0;  </a:t>
            </a:r>
          </a:p>
          <a:p>
            <a:r>
              <a:rPr lang="en-US" sz="1400" b="0" dirty="0"/>
              <a:t>    c = add(4 , 2);</a:t>
            </a:r>
          </a:p>
          <a:p>
            <a:r>
              <a:rPr lang="en-US" sz="1400" b="0" dirty="0"/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922" name="Rectangle 2"/>
          <p:cNvSpPr>
            <a:spLocks noChangeArrowheads="1"/>
          </p:cNvSpPr>
          <p:nvPr/>
        </p:nvSpPr>
        <p:spPr bwMode="auto">
          <a:xfrm>
            <a:off x="5418138" y="4454525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3" name="Rectangle 3"/>
          <p:cNvSpPr>
            <a:spLocks noChangeArrowheads="1"/>
          </p:cNvSpPr>
          <p:nvPr/>
        </p:nvSpPr>
        <p:spPr bwMode="auto">
          <a:xfrm>
            <a:off x="5407025" y="3024188"/>
            <a:ext cx="3600450" cy="1400175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4" name="Rectangle 4"/>
          <p:cNvSpPr>
            <a:spLocks noChangeArrowheads="1"/>
          </p:cNvSpPr>
          <p:nvPr/>
        </p:nvSpPr>
        <p:spPr bwMode="auto">
          <a:xfrm>
            <a:off x="5407025" y="469106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5" name="Rectangle 5"/>
          <p:cNvSpPr>
            <a:spLocks noChangeArrowheads="1"/>
          </p:cNvSpPr>
          <p:nvPr/>
        </p:nvSpPr>
        <p:spPr bwMode="auto">
          <a:xfrm>
            <a:off x="5395913" y="49276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6" name="Rectangle 6"/>
          <p:cNvSpPr>
            <a:spLocks noChangeArrowheads="1"/>
          </p:cNvSpPr>
          <p:nvPr/>
        </p:nvSpPr>
        <p:spPr bwMode="auto">
          <a:xfrm>
            <a:off x="5403850" y="5164138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7" name="Rectangle 7"/>
          <p:cNvSpPr>
            <a:spLocks noChangeArrowheads="1"/>
          </p:cNvSpPr>
          <p:nvPr/>
        </p:nvSpPr>
        <p:spPr bwMode="auto">
          <a:xfrm>
            <a:off x="5411788" y="1381125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8" name="Rectangle 8"/>
          <p:cNvSpPr>
            <a:spLocks noChangeArrowheads="1"/>
          </p:cNvSpPr>
          <p:nvPr/>
        </p:nvSpPr>
        <p:spPr bwMode="auto">
          <a:xfrm>
            <a:off x="5419725" y="161766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9" name="Rectangle 9"/>
          <p:cNvSpPr>
            <a:spLocks noChangeArrowheads="1"/>
          </p:cNvSpPr>
          <p:nvPr/>
        </p:nvSpPr>
        <p:spPr bwMode="auto">
          <a:xfrm>
            <a:off x="5399088" y="18542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0" name="Rectangle 10"/>
          <p:cNvSpPr>
            <a:spLocks noChangeArrowheads="1"/>
          </p:cNvSpPr>
          <p:nvPr/>
        </p:nvSpPr>
        <p:spPr bwMode="auto">
          <a:xfrm>
            <a:off x="5416550" y="208121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1" name="Rectangle 11"/>
          <p:cNvSpPr>
            <a:spLocks noChangeArrowheads="1"/>
          </p:cNvSpPr>
          <p:nvPr/>
        </p:nvSpPr>
        <p:spPr bwMode="auto">
          <a:xfrm>
            <a:off x="5405438" y="231775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2" name="Rectangle 12"/>
          <p:cNvSpPr>
            <a:spLocks noChangeArrowheads="1"/>
          </p:cNvSpPr>
          <p:nvPr/>
        </p:nvSpPr>
        <p:spPr bwMode="auto">
          <a:xfrm>
            <a:off x="5403850" y="256381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3" name="Rectangle 13"/>
          <p:cNvSpPr>
            <a:spLocks noChangeArrowheads="1"/>
          </p:cNvSpPr>
          <p:nvPr/>
        </p:nvSpPr>
        <p:spPr bwMode="auto">
          <a:xfrm>
            <a:off x="5411788" y="54102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4" name="Rectangle 14"/>
          <p:cNvSpPr>
            <a:spLocks noChangeArrowheads="1"/>
          </p:cNvSpPr>
          <p:nvPr/>
        </p:nvSpPr>
        <p:spPr bwMode="auto">
          <a:xfrm>
            <a:off x="5419725" y="5646738"/>
            <a:ext cx="3600450" cy="447675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1233935" name="Group 15"/>
          <p:cNvGraphicFramePr>
            <a:graphicFrameLocks noGrp="1"/>
          </p:cNvGraphicFramePr>
          <p:nvPr>
            <p:ph sz="quarter" idx="3"/>
          </p:nvPr>
        </p:nvGraphicFramePr>
        <p:xfrm>
          <a:off x="5397500" y="895350"/>
          <a:ext cx="3625850" cy="5685120"/>
        </p:xfrm>
        <a:graphic>
          <a:graphicData uri="http://schemas.openxmlformats.org/drawingml/2006/table">
            <a:tbl>
              <a:tblPr/>
              <a:tblGrid>
                <a:gridCol w="3625850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398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233988" name="Rectangle 68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1735138" cy="654050"/>
          </a:xfrm>
        </p:spPr>
        <p:txBody>
          <a:bodyPr/>
          <a:lstStyle/>
          <a:p>
            <a:r>
              <a:rPr lang="en-US" sz="2000"/>
              <a:t>Example:</a:t>
            </a:r>
          </a:p>
        </p:txBody>
      </p:sp>
      <p:sp>
        <p:nvSpPr>
          <p:cNvPr id="1233989" name="Text Box 69"/>
          <p:cNvSpPr txBox="1">
            <a:spLocks noChangeArrowheads="1"/>
          </p:cNvSpPr>
          <p:nvPr/>
        </p:nvSpPr>
        <p:spPr bwMode="auto">
          <a:xfrm>
            <a:off x="1898650" y="757238"/>
            <a:ext cx="1951038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>
                <a:solidFill>
                  <a:srgbClr val="FF0000"/>
                </a:solidFill>
              </a:rPr>
              <a:t>add</a:t>
            </a:r>
            <a:r>
              <a:rPr lang="en-US" sz="1600" b="0" dirty="0"/>
              <a:t> (</a:t>
            </a:r>
            <a:r>
              <a:rPr lang="en-US" sz="1600" b="0" dirty="0" err="1"/>
              <a:t>int</a:t>
            </a:r>
            <a:r>
              <a:rPr lang="en-US" sz="1600" b="0" dirty="0"/>
              <a:t> a, </a:t>
            </a:r>
            <a:r>
              <a:rPr lang="en-US" sz="1600" b="0" dirty="0" err="1"/>
              <a:t>int</a:t>
            </a:r>
            <a:r>
              <a:rPr lang="en-US" sz="1600" b="0" dirty="0"/>
              <a:t> b)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return a + b;</a:t>
            </a:r>
          </a:p>
          <a:p>
            <a:r>
              <a:rPr lang="en-US" sz="1600" b="0" dirty="0"/>
              <a:t>}</a:t>
            </a:r>
          </a:p>
          <a:p>
            <a:endParaRPr lang="en-US" sz="1600" b="0" dirty="0"/>
          </a:p>
          <a:p>
            <a:r>
              <a:rPr lang="en-US" sz="1600" b="0" dirty="0">
                <a:solidFill>
                  <a:srgbClr val="0000FF"/>
                </a:solidFill>
              </a:rPr>
              <a:t>main</a:t>
            </a:r>
            <a:r>
              <a:rPr lang="en-US" sz="1600" b="0" dirty="0"/>
              <a:t> (void)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int</a:t>
            </a:r>
            <a:r>
              <a:rPr lang="en-US" sz="1600" b="0" dirty="0"/>
              <a:t> c = 0;  </a:t>
            </a:r>
          </a:p>
          <a:p>
            <a:r>
              <a:rPr lang="en-US" sz="1600" b="0" dirty="0"/>
              <a:t>    c = add(4 , 2);</a:t>
            </a:r>
          </a:p>
          <a:p>
            <a:r>
              <a:rPr lang="en-US" sz="1600" b="0" dirty="0"/>
              <a:t>}</a:t>
            </a:r>
          </a:p>
        </p:txBody>
      </p:sp>
      <p:sp>
        <p:nvSpPr>
          <p:cNvPr id="1233990" name="Text Box 70"/>
          <p:cNvSpPr txBox="1">
            <a:spLocks noChangeArrowheads="1"/>
          </p:cNvSpPr>
          <p:nvPr/>
        </p:nvSpPr>
        <p:spPr bwMode="auto">
          <a:xfrm>
            <a:off x="5338763" y="647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grpSp>
        <p:nvGrpSpPr>
          <p:cNvPr id="1233991" name="Group 71"/>
          <p:cNvGrpSpPr>
            <a:grpSpLocks/>
          </p:cNvGrpSpPr>
          <p:nvPr/>
        </p:nvGrpSpPr>
        <p:grpSpPr bwMode="auto">
          <a:xfrm rot="707731">
            <a:off x="3675063" y="1560513"/>
            <a:ext cx="1617662" cy="447675"/>
            <a:chOff x="2621" y="1345"/>
            <a:chExt cx="1019" cy="282"/>
          </a:xfrm>
        </p:grpSpPr>
        <p:sp>
          <p:nvSpPr>
            <p:cNvPr id="1233992" name="AutoShape 72"/>
            <p:cNvSpPr>
              <a:spLocks noChangeArrowheads="1"/>
            </p:cNvSpPr>
            <p:nvPr/>
          </p:nvSpPr>
          <p:spPr bwMode="auto">
            <a:xfrm>
              <a:off x="2646" y="1462"/>
              <a:ext cx="994" cy="165"/>
            </a:xfrm>
            <a:prstGeom prst="rightArrow">
              <a:avLst>
                <a:gd name="adj1" fmla="val 50000"/>
                <a:gd name="adj2" fmla="val 150606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3993" name="Text Box 73"/>
            <p:cNvSpPr txBox="1">
              <a:spLocks noChangeArrowheads="1"/>
            </p:cNvSpPr>
            <p:nvPr/>
          </p:nvSpPr>
          <p:spPr bwMode="auto">
            <a:xfrm>
              <a:off x="2621" y="1345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Courier New" pitchFamily="49" charset="0"/>
                </a:rPr>
                <a:t>objdump -d</a:t>
              </a:r>
            </a:p>
          </p:txBody>
        </p:sp>
      </p:grpSp>
      <p:graphicFrame>
        <p:nvGraphicFramePr>
          <p:cNvPr id="1233994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977749"/>
              </p:ext>
            </p:extLst>
          </p:nvPr>
        </p:nvGraphicFramePr>
        <p:xfrm>
          <a:off x="984250" y="3488403"/>
          <a:ext cx="1055688" cy="3085153"/>
        </p:xfrm>
        <a:graphic>
          <a:graphicData uri="http://schemas.openxmlformats.org/drawingml/2006/table">
            <a:tbl>
              <a:tblPr/>
              <a:tblGrid>
                <a:gridCol w="1055688"/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024" name="Text Box 104"/>
          <p:cNvSpPr txBox="1">
            <a:spLocks noChangeArrowheads="1"/>
          </p:cNvSpPr>
          <p:nvPr/>
        </p:nvSpPr>
        <p:spPr bwMode="auto">
          <a:xfrm>
            <a:off x="1354138" y="56578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4025" name="Text Box 105"/>
          <p:cNvSpPr txBox="1">
            <a:spLocks noChangeArrowheads="1"/>
          </p:cNvSpPr>
          <p:nvPr/>
        </p:nvSpPr>
        <p:spPr bwMode="auto">
          <a:xfrm>
            <a:off x="1354138" y="436721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4026" name="Text Box 106"/>
          <p:cNvSpPr txBox="1">
            <a:spLocks noChangeArrowheads="1"/>
          </p:cNvSpPr>
          <p:nvPr/>
        </p:nvSpPr>
        <p:spPr bwMode="auto">
          <a:xfrm>
            <a:off x="1354138" y="4137025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4027" name="Text Box 107"/>
          <p:cNvSpPr txBox="1">
            <a:spLocks noChangeArrowheads="1"/>
          </p:cNvSpPr>
          <p:nvPr/>
        </p:nvSpPr>
        <p:spPr bwMode="auto">
          <a:xfrm>
            <a:off x="1066800" y="3935413"/>
            <a:ext cx="855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804834a</a:t>
            </a:r>
          </a:p>
        </p:txBody>
      </p:sp>
      <p:sp>
        <p:nvSpPr>
          <p:cNvPr id="1234028" name="Text Box 108"/>
          <p:cNvSpPr txBox="1">
            <a:spLocks noChangeArrowheads="1"/>
          </p:cNvSpPr>
          <p:nvPr/>
        </p:nvSpPr>
        <p:spPr bwMode="auto">
          <a:xfrm>
            <a:off x="1354138" y="56562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4029" name="Line 109"/>
          <p:cNvSpPr>
            <a:spLocks noChangeShapeType="1"/>
          </p:cNvSpPr>
          <p:nvPr/>
        </p:nvSpPr>
        <p:spPr bwMode="auto">
          <a:xfrm>
            <a:off x="504825" y="60071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0" name="Line 110"/>
          <p:cNvSpPr>
            <a:spLocks noChangeShapeType="1"/>
          </p:cNvSpPr>
          <p:nvPr/>
        </p:nvSpPr>
        <p:spPr bwMode="auto">
          <a:xfrm flipH="1">
            <a:off x="2105025" y="63134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1" name="Text Box 111"/>
          <p:cNvSpPr txBox="1">
            <a:spLocks noChangeArrowheads="1"/>
          </p:cNvSpPr>
          <p:nvPr/>
        </p:nvSpPr>
        <p:spPr bwMode="auto">
          <a:xfrm>
            <a:off x="882650" y="323883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4032" name="Text Box 112"/>
          <p:cNvSpPr txBox="1">
            <a:spLocks noChangeArrowheads="1"/>
          </p:cNvSpPr>
          <p:nvPr/>
        </p:nvSpPr>
        <p:spPr bwMode="auto">
          <a:xfrm>
            <a:off x="2030413" y="64293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4033" name="Text Box 113"/>
          <p:cNvSpPr txBox="1">
            <a:spLocks noChangeArrowheads="1"/>
          </p:cNvSpPr>
          <p:nvPr/>
        </p:nvSpPr>
        <p:spPr bwMode="auto">
          <a:xfrm>
            <a:off x="2016125" y="3373770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234034" name="Line 114"/>
          <p:cNvSpPr>
            <a:spLocks noChangeShapeType="1"/>
          </p:cNvSpPr>
          <p:nvPr/>
        </p:nvSpPr>
        <p:spPr bwMode="auto">
          <a:xfrm>
            <a:off x="493713" y="42910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5" name="Line 115"/>
          <p:cNvSpPr>
            <a:spLocks noChangeShapeType="1"/>
          </p:cNvSpPr>
          <p:nvPr/>
        </p:nvSpPr>
        <p:spPr bwMode="auto">
          <a:xfrm flipH="1">
            <a:off x="2093913" y="6016625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6" name="Text Box 116"/>
          <p:cNvSpPr txBox="1">
            <a:spLocks noChangeArrowheads="1"/>
          </p:cNvSpPr>
          <p:nvPr/>
        </p:nvSpPr>
        <p:spPr bwMode="auto">
          <a:xfrm>
            <a:off x="1114425" y="58864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old EBP</a:t>
            </a:r>
          </a:p>
        </p:txBody>
      </p:sp>
      <p:grpSp>
        <p:nvGrpSpPr>
          <p:cNvPr id="1234037" name="Group 117"/>
          <p:cNvGrpSpPr>
            <a:grpSpLocks/>
          </p:cNvGrpSpPr>
          <p:nvPr/>
        </p:nvGrpSpPr>
        <p:grpSpPr bwMode="auto">
          <a:xfrm>
            <a:off x="2459038" y="4868863"/>
            <a:ext cx="3811587" cy="800100"/>
            <a:chOff x="1532" y="3045"/>
            <a:chExt cx="2401" cy="504"/>
          </a:xfrm>
        </p:grpSpPr>
        <p:sp>
          <p:nvSpPr>
            <p:cNvPr id="1234038" name="Rectangle 118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Push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Loads the offset of the called 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procedure in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Begin execution</a:t>
              </a:r>
            </a:p>
          </p:txBody>
        </p:sp>
        <p:sp>
          <p:nvSpPr>
            <p:cNvPr id="1234039" name="AutoShape 119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0" name="Line 120"/>
          <p:cNvSpPr>
            <a:spLocks noChangeShapeType="1"/>
          </p:cNvSpPr>
          <p:nvPr/>
        </p:nvSpPr>
        <p:spPr bwMode="auto">
          <a:xfrm>
            <a:off x="492125" y="4060825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1" name="Line 121"/>
          <p:cNvSpPr>
            <a:spLocks noChangeShapeType="1"/>
          </p:cNvSpPr>
          <p:nvPr/>
        </p:nvSpPr>
        <p:spPr bwMode="auto">
          <a:xfrm>
            <a:off x="4910138" y="14747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2" name="Line 122"/>
          <p:cNvSpPr>
            <a:spLocks noChangeShapeType="1"/>
          </p:cNvSpPr>
          <p:nvPr/>
        </p:nvSpPr>
        <p:spPr bwMode="auto">
          <a:xfrm>
            <a:off x="490538" y="38496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3" name="Text Box 123"/>
          <p:cNvSpPr txBox="1">
            <a:spLocks noChangeArrowheads="1"/>
          </p:cNvSpPr>
          <p:nvPr/>
        </p:nvSpPr>
        <p:spPr bwMode="auto">
          <a:xfrm>
            <a:off x="966788" y="3703638"/>
            <a:ext cx="1055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CC00"/>
                </a:solidFill>
              </a:rPr>
              <a:t>“main” EBP</a:t>
            </a:r>
          </a:p>
        </p:txBody>
      </p:sp>
      <p:sp>
        <p:nvSpPr>
          <p:cNvPr id="1234044" name="Line 124"/>
          <p:cNvSpPr>
            <a:spLocks noChangeShapeType="1"/>
          </p:cNvSpPr>
          <p:nvPr/>
        </p:nvSpPr>
        <p:spPr bwMode="auto">
          <a:xfrm flipH="1">
            <a:off x="2111375" y="3833813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34045" name="Group 125"/>
          <p:cNvGrpSpPr>
            <a:grpSpLocks/>
          </p:cNvGrpSpPr>
          <p:nvPr/>
        </p:nvGrpSpPr>
        <p:grpSpPr bwMode="auto">
          <a:xfrm>
            <a:off x="2459038" y="2266950"/>
            <a:ext cx="3811587" cy="800100"/>
            <a:chOff x="1532" y="3045"/>
            <a:chExt cx="2401" cy="504"/>
          </a:xfrm>
        </p:grpSpPr>
        <p:sp>
          <p:nvSpPr>
            <p:cNvPr id="1234046" name="Rectangle 126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Pop return instruction pointer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into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Release parameters (ESP)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Resume caller execution</a:t>
              </a:r>
            </a:p>
          </p:txBody>
        </p:sp>
        <p:sp>
          <p:nvSpPr>
            <p:cNvPr id="1234047" name="AutoShape 127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8" name="Line 128"/>
          <p:cNvSpPr>
            <a:spLocks noChangeShapeType="1"/>
          </p:cNvSpPr>
          <p:nvPr/>
        </p:nvSpPr>
        <p:spPr bwMode="auto">
          <a:xfrm>
            <a:off x="4870450" y="55118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9" name="Text Box 129"/>
          <p:cNvSpPr txBox="1">
            <a:spLocks noChangeArrowheads="1"/>
          </p:cNvSpPr>
          <p:nvPr/>
        </p:nvSpPr>
        <p:spPr bwMode="auto">
          <a:xfrm>
            <a:off x="5365750" y="1062038"/>
            <a:ext cx="377507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8048314 &lt;</a:t>
            </a:r>
            <a:r>
              <a:rPr lang="en-US" sz="1200" b="0" dirty="0">
                <a:solidFill>
                  <a:srgbClr val="FF0000"/>
                </a:solidFill>
                <a:latin typeface="Courier New" pitchFamily="49" charset="0"/>
              </a:rPr>
              <a:t>add</a:t>
            </a:r>
            <a:r>
              <a:rPr lang="en-US" sz="1200" b="0" dirty="0">
                <a:latin typeface="Courier New" pitchFamily="49" charset="0"/>
              </a:rPr>
              <a:t>&gt;: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8048314: 	push   %</a:t>
            </a:r>
            <a:r>
              <a:rPr lang="en-US" sz="1200" dirty="0" err="1">
                <a:latin typeface="Courier New" pitchFamily="49" charset="0"/>
              </a:rPr>
              <a:t>ebp</a:t>
            </a:r>
            <a:endParaRPr lang="en-US" sz="120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8048315: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%</a:t>
            </a:r>
            <a:r>
              <a:rPr lang="en-US" sz="1200" dirty="0" err="1">
                <a:latin typeface="Courier New" pitchFamily="49" charset="0"/>
              </a:rPr>
              <a:t>esp,%ebp</a:t>
            </a:r>
            <a:r>
              <a:rPr lang="en-US" sz="120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8048317: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0xc(%ebp),%eax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804831a:  add    0x8(%ebp),%eax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804831d: 	pop    %</a:t>
            </a:r>
            <a:r>
              <a:rPr lang="en-US" sz="1200" dirty="0" err="1">
                <a:latin typeface="Courier New" pitchFamily="49" charset="0"/>
              </a:rPr>
              <a:t>ebp</a:t>
            </a:r>
            <a:endParaRPr lang="en-US" sz="120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804831e: 	ret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804831f &lt;</a:t>
            </a:r>
            <a:r>
              <a:rPr lang="en-US" sz="1200" b="0" dirty="0">
                <a:solidFill>
                  <a:srgbClr val="0000FF"/>
                </a:solidFill>
                <a:latin typeface="Courier New" pitchFamily="49" charset="0"/>
              </a:rPr>
              <a:t>main</a:t>
            </a:r>
            <a:r>
              <a:rPr lang="en-US" sz="1200" b="0" dirty="0">
                <a:latin typeface="Courier New" pitchFamily="49" charset="0"/>
              </a:rPr>
              <a:t>&gt;: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804831f: 	push   %</a:t>
            </a:r>
            <a:r>
              <a:rPr lang="en-US" sz="1200" b="0" dirty="0" err="1">
                <a:latin typeface="Courier New" pitchFamily="49" charset="0"/>
              </a:rPr>
              <a:t>ebp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8048320:  </a:t>
            </a:r>
            <a:r>
              <a:rPr lang="en-US" sz="1200" b="0" dirty="0" err="1">
                <a:latin typeface="Courier New" pitchFamily="49" charset="0"/>
              </a:rPr>
              <a:t>mov</a:t>
            </a:r>
            <a:r>
              <a:rPr lang="en-US" sz="1200" b="0" dirty="0">
                <a:latin typeface="Courier New" pitchFamily="49" charset="0"/>
              </a:rPr>
              <a:t>    %</a:t>
            </a:r>
            <a:r>
              <a:rPr lang="en-US" sz="1200" b="0" dirty="0" err="1">
                <a:latin typeface="Courier New" pitchFamily="49" charset="0"/>
              </a:rPr>
              <a:t>esp,%ebp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8048322:  sub    $0x18,%esp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8048325: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8048328:  </a:t>
            </a:r>
            <a:r>
              <a:rPr lang="en-US" sz="1200" b="0" dirty="0" err="1">
                <a:latin typeface="Courier New" pitchFamily="49" charset="0"/>
              </a:rPr>
              <a:t>mov</a:t>
            </a:r>
            <a:r>
              <a:rPr lang="en-US" sz="1200" b="0" dirty="0">
                <a:latin typeface="Courier New" pitchFamily="49" charset="0"/>
              </a:rPr>
              <a:t>    $0x0,%eax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804832d:  sub    %</a:t>
            </a:r>
            <a:r>
              <a:rPr lang="en-US" sz="1200" b="0" dirty="0" err="1">
                <a:latin typeface="Courier New" pitchFamily="49" charset="0"/>
              </a:rPr>
              <a:t>eax,%esp</a:t>
            </a:r>
            <a:endParaRPr lang="en-US" sz="1200" b="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804832f: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$0x0,0xfffffffc(%ebp)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8048336: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i="1" dirty="0">
                <a:latin typeface="Courier New" pitchFamily="49" charset="0"/>
              </a:rPr>
              <a:t>$0x2</a:t>
            </a:r>
            <a:r>
              <a:rPr lang="en-US" sz="1200" dirty="0">
                <a:latin typeface="Courier New" pitchFamily="49" charset="0"/>
              </a:rPr>
              <a:t>,0x4(%esp)</a:t>
            </a:r>
            <a:endParaRPr lang="en-US" sz="1200" b="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804833e: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i="1" dirty="0">
                <a:latin typeface="Courier New" pitchFamily="49" charset="0"/>
              </a:rPr>
              <a:t>$0x4</a:t>
            </a:r>
            <a:r>
              <a:rPr lang="en-US" sz="1200" dirty="0">
                <a:latin typeface="Courier New" pitchFamily="49" charset="0"/>
              </a:rPr>
              <a:t>,(%esp)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8048345:  call   8048314 &lt;add&gt;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804834a: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%eax,0xfffffffc(%ebp)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804834d: 	leave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804834e: 	ret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804834f: 	</a:t>
            </a:r>
            <a:r>
              <a:rPr lang="en-US" sz="1200" b="0" dirty="0" err="1">
                <a:latin typeface="Courier New" pitchFamily="49" charset="0"/>
              </a:rPr>
              <a:t>nop</a:t>
            </a:r>
            <a:endParaRPr lang="en-US" sz="1200" b="0" dirty="0">
              <a:latin typeface="Courier New" pitchFamily="49" charset="0"/>
            </a:endParaRPr>
          </a:p>
        </p:txBody>
      </p:sp>
      <p:grpSp>
        <p:nvGrpSpPr>
          <p:cNvPr id="52" name="Group 16"/>
          <p:cNvGrpSpPr>
            <a:grpSpLocks/>
          </p:cNvGrpSpPr>
          <p:nvPr/>
        </p:nvGrpSpPr>
        <p:grpSpPr bwMode="auto">
          <a:xfrm>
            <a:off x="2249341" y="4222378"/>
            <a:ext cx="4021138" cy="704850"/>
            <a:chOff x="2480" y="2673"/>
            <a:chExt cx="2029" cy="366"/>
          </a:xfrm>
        </p:grpSpPr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2480" y="2678"/>
              <a:ext cx="1248" cy="36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1000" b="0" dirty="0"/>
                <a:t>insert value </a:t>
              </a:r>
              <a:r>
                <a:rPr lang="en-US" sz="1000" b="0" dirty="0" smtClean="0"/>
                <a:t>0 </a:t>
              </a:r>
              <a:r>
                <a:rPr lang="en-US" sz="1000" b="0" dirty="0"/>
                <a:t>in variable a on stack:</a:t>
              </a:r>
            </a:p>
            <a:p>
              <a:pPr marL="342900" indent="-342900"/>
              <a:r>
                <a:rPr lang="en-US" sz="1000" b="0" dirty="0"/>
                <a:t>0xfffffffc = -(0xffffffff – 0xfffffffc) = </a:t>
              </a:r>
              <a:r>
                <a:rPr lang="en-US" sz="1000" dirty="0"/>
                <a:t>-0x4</a:t>
              </a:r>
              <a:r>
                <a:rPr lang="en-US" sz="1000" b="0" dirty="0"/>
                <a:t>  </a:t>
              </a:r>
            </a:p>
            <a:p>
              <a:pPr marL="342900" indent="-342900"/>
              <a:endParaRPr lang="en-US" sz="1000" b="0" dirty="0"/>
            </a:p>
            <a:p>
              <a:pPr marL="342900" indent="-342900"/>
              <a:r>
                <a:rPr lang="en-US" sz="1000" b="0" dirty="0"/>
                <a:t>c</a:t>
              </a:r>
              <a:r>
                <a:rPr lang="en-US" sz="1000" b="0" dirty="0" smtClean="0"/>
                <a:t>’s </a:t>
              </a:r>
              <a:r>
                <a:rPr lang="en-US" sz="1000" b="0" dirty="0"/>
                <a:t>memory address = EBP - 4</a:t>
              </a:r>
            </a:p>
          </p:txBody>
        </p:sp>
        <p:sp>
          <p:nvSpPr>
            <p:cNvPr id="54" name="AutoShape 18"/>
            <p:cNvSpPr>
              <a:spLocks noChangeArrowheads="1"/>
            </p:cNvSpPr>
            <p:nvPr/>
          </p:nvSpPr>
          <p:spPr bwMode="auto">
            <a:xfrm rot="16200000">
              <a:off x="3935" y="2460"/>
              <a:ext cx="361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50" name="Explosion 2 49"/>
          <p:cNvSpPr/>
          <p:nvPr/>
        </p:nvSpPr>
        <p:spPr bwMode="auto">
          <a:xfrm rot="21117741">
            <a:off x="1362085" y="1545423"/>
            <a:ext cx="7466240" cy="2925419"/>
          </a:xfrm>
          <a:prstGeom prst="irregularSeal2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Wouldn't it be nice if this </a:t>
            </a:r>
            <a:r>
              <a:rPr lang="en-US" sz="1800" b="0" dirty="0" smtClean="0"/>
              <a:t>could be automatically managed!!??</a:t>
            </a:r>
            <a:br>
              <a:rPr lang="en-US" sz="1800" b="0" dirty="0" smtClean="0"/>
            </a:br>
            <a:r>
              <a:rPr lang="en-US" sz="1800" b="0" dirty="0" err="1" smtClean="0">
                <a:sym typeface="Wingdings"/>
              </a:rPr>
              <a:t></a:t>
            </a:r>
            <a:r>
              <a:rPr lang="en-US" sz="1800" b="0" dirty="0" smtClean="0">
                <a:sym typeface="Wingdings"/>
              </a:rPr>
              <a:t> </a:t>
            </a:r>
            <a:r>
              <a:rPr lang="en-US" sz="1800" dirty="0" smtClean="0">
                <a:sym typeface="Wingdings"/>
              </a:rPr>
              <a:t>operating system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2027" y="6178762"/>
            <a:ext cx="50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smtClean="0"/>
              <a:t>EAX:</a:t>
            </a:r>
            <a:endParaRPr lang="en-US" sz="1200" b="0" dirty="0"/>
          </a:p>
        </p:txBody>
      </p:sp>
      <p:sp>
        <p:nvSpPr>
          <p:cNvPr id="55" name="TextBox 54"/>
          <p:cNvSpPr txBox="1"/>
          <p:nvPr/>
        </p:nvSpPr>
        <p:spPr>
          <a:xfrm>
            <a:off x="3591398" y="6144022"/>
            <a:ext cx="40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??</a:t>
            </a:r>
            <a:endParaRPr lang="en-US" sz="1800" b="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3493859" y="6157734"/>
            <a:ext cx="598405" cy="34190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36608" y="61440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37723" y="6144022"/>
            <a:ext cx="31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6</a:t>
            </a:r>
            <a:endParaRPr lang="en-US" sz="1800" b="0" dirty="0"/>
          </a:p>
        </p:txBody>
      </p:sp>
      <p:sp>
        <p:nvSpPr>
          <p:cNvPr id="59" name="TextBox 58"/>
          <p:cNvSpPr txBox="1"/>
          <p:nvPr/>
        </p:nvSpPr>
        <p:spPr>
          <a:xfrm>
            <a:off x="3637723" y="6144022"/>
            <a:ext cx="31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0</a:t>
            </a:r>
            <a:endParaRPr lang="en-US" sz="1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33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34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3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3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3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3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500"/>
                                        <p:tgtEl>
                                          <p:spTgt spid="1234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3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3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5" dur="500"/>
                                        <p:tgtEl>
                                          <p:spTgt spid="1233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23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23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8" dur="500"/>
                                        <p:tgtEl>
                                          <p:spTgt spid="1233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23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3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1" dur="500"/>
                                        <p:tgtEl>
                                          <p:spTgt spid="1233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23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23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4" dur="500"/>
                                        <p:tgtEl>
                                          <p:spTgt spid="12339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123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7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23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23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23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4" dur="500"/>
                                        <p:tgtEl>
                                          <p:spTgt spid="1233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7" dur="500"/>
                                        <p:tgtEl>
                                          <p:spTgt spid="1234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0" dur="500"/>
                                        <p:tgtEl>
                                          <p:spTgt spid="1234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23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8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1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2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3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23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23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0" dur="500"/>
                                        <p:tgtEl>
                                          <p:spTgt spid="12339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6" dur="500"/>
                                        <p:tgtEl>
                                          <p:spTgt spid="123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xit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8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123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6" dur="500"/>
                                        <p:tgtEl>
                                          <p:spTgt spid="1233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1" dur="2000" fill="hold"/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2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23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6" dur="500"/>
                                        <p:tgtEl>
                                          <p:spTgt spid="1233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2000" fill="hold"/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000"/>
                            </p:stCondLst>
                            <p:childTnLst>
                              <p:par>
                                <p:cTn id="24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500"/>
                            </p:stCondLst>
                            <p:childTnLst>
                              <p:par>
                                <p:cTn id="2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3" dur="500"/>
                                        <p:tgtEl>
                                          <p:spTgt spid="1233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123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1" dur="500"/>
                                        <p:tgtEl>
                                          <p:spTgt spid="1234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22" presetClass="entr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5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00"/>
                            </p:stCondLst>
                            <p:childTnLst>
                              <p:par>
                                <p:cTn id="26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8" dur="500"/>
                                        <p:tgtEl>
                                          <p:spTgt spid="1234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73" dur="500"/>
                                        <p:tgtEl>
                                          <p:spTgt spid="1234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7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1" dur="500"/>
                                        <p:tgtEl>
                                          <p:spTgt spid="1233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5" dur="500"/>
                                        <p:tgtEl>
                                          <p:spTgt spid="123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0" dur="500"/>
                                        <p:tgtEl>
                                          <p:spTgt spid="123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5" dur="500"/>
                                        <p:tgtEl>
                                          <p:spTgt spid="123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9" dur="500"/>
                                        <p:tgtEl>
                                          <p:spTgt spid="1234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500"/>
                            </p:stCondLst>
                            <p:childTnLst>
                              <p:par>
                                <p:cTn id="302" presetID="22" presetClass="exit" presetSubtype="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3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000"/>
                            </p:stCondLst>
                            <p:childTnLst>
                              <p:par>
                                <p:cTn id="306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8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3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5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0" dur="500"/>
                                        <p:tgtEl>
                                          <p:spTgt spid="1233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3" dur="500"/>
                                        <p:tgtEl>
                                          <p:spTgt spid="1234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6" dur="500"/>
                                        <p:tgtEl>
                                          <p:spTgt spid="1234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0" dur="500"/>
                                        <p:tgtEl>
                                          <p:spTgt spid="123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4" dur="500"/>
                                        <p:tgtEl>
                                          <p:spTgt spid="1234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00"/>
                            </p:stCondLst>
                            <p:childTnLst>
                              <p:par>
                                <p:cTn id="3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9" dur="500"/>
                                        <p:tgtEl>
                                          <p:spTgt spid="123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3" dur="500"/>
                                        <p:tgtEl>
                                          <p:spTgt spid="1233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7" dur="500"/>
                                        <p:tgtEl>
                                          <p:spTgt spid="123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22" presetClass="exit" presetSubtype="8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9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2" dur="500"/>
                                        <p:tgtEl>
                                          <p:spTgt spid="1234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5" dur="500"/>
                                        <p:tgtEl>
                                          <p:spTgt spid="1234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8" dur="500"/>
                                        <p:tgtEl>
                                          <p:spTgt spid="1234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1" dur="500"/>
                                        <p:tgtEl>
                                          <p:spTgt spid="1234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4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9" dur="500"/>
                                        <p:tgtEl>
                                          <p:spTgt spid="1233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922" grpId="0" animBg="1"/>
      <p:bldP spid="1233922" grpId="1" animBg="1"/>
      <p:bldP spid="1233923" grpId="0" animBg="1"/>
      <p:bldP spid="1233923" grpId="1" animBg="1"/>
      <p:bldP spid="1233924" grpId="0" animBg="1"/>
      <p:bldP spid="1233924" grpId="1" animBg="1"/>
      <p:bldP spid="1233925" grpId="0" animBg="1"/>
      <p:bldP spid="1233925" grpId="1" animBg="1"/>
      <p:bldP spid="1233926" grpId="0" animBg="1"/>
      <p:bldP spid="1233926" grpId="1" animBg="1"/>
      <p:bldP spid="1233927" grpId="0" animBg="1"/>
      <p:bldP spid="1233927" grpId="1" animBg="1"/>
      <p:bldP spid="1233928" grpId="0" animBg="1"/>
      <p:bldP spid="1233928" grpId="1" animBg="1"/>
      <p:bldP spid="1233929" grpId="0" animBg="1"/>
      <p:bldP spid="1233929" grpId="1" animBg="1"/>
      <p:bldP spid="1233930" grpId="0" animBg="1"/>
      <p:bldP spid="1233930" grpId="1" animBg="1"/>
      <p:bldP spid="1233931" grpId="0" animBg="1"/>
      <p:bldP spid="1233931" grpId="1" animBg="1"/>
      <p:bldP spid="1233932" grpId="0" animBg="1"/>
      <p:bldP spid="1233932" grpId="1" animBg="1"/>
      <p:bldP spid="1233933" grpId="0" animBg="1"/>
      <p:bldP spid="1233933" grpId="1" animBg="1"/>
      <p:bldP spid="1233934" grpId="0" animBg="1"/>
      <p:bldP spid="1233934" grpId="1" animBg="1"/>
      <p:bldP spid="1233990" grpId="0"/>
      <p:bldP spid="1234024" grpId="0"/>
      <p:bldP spid="1234024" grpId="1"/>
      <p:bldP spid="1234025" grpId="0"/>
      <p:bldP spid="1234025" grpId="1"/>
      <p:bldP spid="1234025" grpId="2"/>
      <p:bldP spid="1234026" grpId="0"/>
      <p:bldP spid="1234026" grpId="1"/>
      <p:bldP spid="1234026" grpId="2"/>
      <p:bldP spid="1234027" grpId="0"/>
      <p:bldP spid="1234027" grpId="1"/>
      <p:bldP spid="1234028" grpId="0"/>
      <p:bldP spid="1234028" grpId="1"/>
      <p:bldP spid="1234029" grpId="0" animBg="1"/>
      <p:bldP spid="1234029" grpId="1" animBg="1"/>
      <p:bldP spid="1234029" grpId="2" animBg="1"/>
      <p:bldP spid="1234029" grpId="3" animBg="1"/>
      <p:bldP spid="1234030" grpId="0" animBg="1"/>
      <p:bldP spid="1234030" grpId="1" animBg="1"/>
      <p:bldP spid="1234031" grpId="0"/>
      <p:bldP spid="1234032" grpId="0"/>
      <p:bldP spid="1234033" grpId="0"/>
      <p:bldP spid="1234034" grpId="0" animBg="1"/>
      <p:bldP spid="1234034" grpId="1" animBg="1"/>
      <p:bldP spid="1234034" grpId="2" animBg="1"/>
      <p:bldP spid="1234034" grpId="3" animBg="1"/>
      <p:bldP spid="1234035" grpId="0" animBg="1"/>
      <p:bldP spid="1234035" grpId="1" animBg="1"/>
      <p:bldP spid="1234035" grpId="2" animBg="1"/>
      <p:bldP spid="1234035" grpId="3" animBg="1"/>
      <p:bldP spid="1234035" grpId="4" animBg="1"/>
      <p:bldP spid="1234036" grpId="0"/>
      <p:bldP spid="1234036" grpId="1"/>
      <p:bldP spid="1234040" grpId="0" animBg="1"/>
      <p:bldP spid="1234040" grpId="1" animBg="1"/>
      <p:bldP spid="1234040" grpId="2" animBg="1"/>
      <p:bldP spid="1234040" grpId="3" animBg="1"/>
      <p:bldP spid="1234041" grpId="0" animBg="1"/>
      <p:bldP spid="1234041" grpId="1" animBg="1"/>
      <p:bldP spid="1234042" grpId="0" animBg="1"/>
      <p:bldP spid="1234042" grpId="1" animBg="1"/>
      <p:bldP spid="1234043" grpId="0"/>
      <p:bldP spid="1234043" grpId="1"/>
      <p:bldP spid="1234044" grpId="0" animBg="1"/>
      <p:bldP spid="1234044" grpId="1" animBg="1"/>
      <p:bldP spid="1234048" grpId="0" animBg="1"/>
      <p:bldP spid="1234048" grpId="1" animBg="1"/>
      <p:bldP spid="1234049" grpId="0"/>
      <p:bldP spid="50" grpId="0" animBg="1"/>
      <p:bldP spid="2" grpId="0"/>
      <p:bldP spid="55" grpId="0"/>
      <p:bldP spid="55" grpId="1"/>
      <p:bldP spid="3" grpId="0" animBg="1"/>
      <p:bldP spid="57" grpId="0"/>
      <p:bldP spid="57" grpId="1"/>
      <p:bldP spid="58" grpId="0"/>
      <p:bldP spid="59" grpId="0"/>
      <p:bldP spid="5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3935" name="Group 15"/>
          <p:cNvGraphicFramePr>
            <a:graphicFrameLocks noGrp="1"/>
          </p:cNvGraphicFramePr>
          <p:nvPr>
            <p:ph sz="quarter" idx="3"/>
          </p:nvPr>
        </p:nvGraphicFramePr>
        <p:xfrm>
          <a:off x="5397500" y="895350"/>
          <a:ext cx="3625850" cy="5685120"/>
        </p:xfrm>
        <a:graphic>
          <a:graphicData uri="http://schemas.openxmlformats.org/drawingml/2006/table">
            <a:tbl>
              <a:tblPr/>
              <a:tblGrid>
                <a:gridCol w="3625850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398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233989" name="Text Box 69"/>
          <p:cNvSpPr txBox="1">
            <a:spLocks noChangeArrowheads="1"/>
          </p:cNvSpPr>
          <p:nvPr/>
        </p:nvSpPr>
        <p:spPr bwMode="auto">
          <a:xfrm>
            <a:off x="584805" y="757238"/>
            <a:ext cx="1951038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err="1"/>
              <a:t>int</a:t>
            </a:r>
            <a:r>
              <a:rPr lang="en-US" sz="1600" b="0" dirty="0"/>
              <a:t> add (</a:t>
            </a:r>
            <a:r>
              <a:rPr lang="en-US" sz="1600" b="0" dirty="0" err="1"/>
              <a:t>int</a:t>
            </a:r>
            <a:r>
              <a:rPr lang="en-US" sz="1600" b="0" dirty="0"/>
              <a:t> a, </a:t>
            </a:r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 err="1"/>
              <a:t>b</a:t>
            </a:r>
            <a:r>
              <a:rPr lang="en-US" sz="1600" b="0" dirty="0"/>
              <a:t>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return a + </a:t>
            </a:r>
            <a:r>
              <a:rPr lang="en-US" sz="1600" b="0" dirty="0" err="1"/>
              <a:t>b</a:t>
            </a:r>
            <a:r>
              <a:rPr lang="en-US" sz="1600" b="0" dirty="0"/>
              <a:t>;</a:t>
            </a:r>
          </a:p>
          <a:p>
            <a:r>
              <a:rPr lang="en-US" sz="1600" b="0" dirty="0"/>
              <a:t>}</a:t>
            </a:r>
          </a:p>
          <a:p>
            <a:endParaRPr lang="en-US" sz="1600" b="0" dirty="0"/>
          </a:p>
          <a:p>
            <a:r>
              <a:rPr lang="en-US" sz="1600" b="0" dirty="0"/>
              <a:t>main (void)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 err="1"/>
              <a:t>c</a:t>
            </a:r>
            <a:r>
              <a:rPr lang="en-US" sz="1600" b="0" dirty="0"/>
              <a:t> = 0;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c</a:t>
            </a:r>
            <a:r>
              <a:rPr lang="en-US" sz="1600" b="0" dirty="0"/>
              <a:t> = add(4 , 2);</a:t>
            </a:r>
          </a:p>
          <a:p>
            <a:r>
              <a:rPr lang="en-US" sz="1600" b="0" dirty="0"/>
              <a:t>}</a:t>
            </a:r>
          </a:p>
        </p:txBody>
      </p:sp>
      <p:sp>
        <p:nvSpPr>
          <p:cNvPr id="1233990" name="Text Box 70"/>
          <p:cNvSpPr txBox="1">
            <a:spLocks noChangeArrowheads="1"/>
          </p:cNvSpPr>
          <p:nvPr/>
        </p:nvSpPr>
        <p:spPr bwMode="auto">
          <a:xfrm>
            <a:off x="5338763" y="647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graphicFrame>
        <p:nvGraphicFramePr>
          <p:cNvPr id="1233994" name="Group 74"/>
          <p:cNvGraphicFramePr>
            <a:graphicFrameLocks noGrp="1"/>
          </p:cNvGraphicFramePr>
          <p:nvPr/>
        </p:nvGraphicFramePr>
        <p:xfrm>
          <a:off x="984250" y="3713163"/>
          <a:ext cx="1055688" cy="2866273"/>
        </p:xfrm>
        <a:graphic>
          <a:graphicData uri="http://schemas.openxmlformats.org/drawingml/2006/table">
            <a:tbl>
              <a:tblPr/>
              <a:tblGrid>
                <a:gridCol w="1055688"/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024" name="Text Box 104"/>
          <p:cNvSpPr txBox="1">
            <a:spLocks noChangeArrowheads="1"/>
          </p:cNvSpPr>
          <p:nvPr/>
        </p:nvSpPr>
        <p:spPr bwMode="auto">
          <a:xfrm>
            <a:off x="1354138" y="56578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4025" name="Text Box 105"/>
          <p:cNvSpPr txBox="1">
            <a:spLocks noChangeArrowheads="1"/>
          </p:cNvSpPr>
          <p:nvPr/>
        </p:nvSpPr>
        <p:spPr bwMode="auto">
          <a:xfrm>
            <a:off x="1354138" y="436721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4026" name="Text Box 106"/>
          <p:cNvSpPr txBox="1">
            <a:spLocks noChangeArrowheads="1"/>
          </p:cNvSpPr>
          <p:nvPr/>
        </p:nvSpPr>
        <p:spPr bwMode="auto">
          <a:xfrm>
            <a:off x="1354138" y="4137025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4027" name="Text Box 107"/>
          <p:cNvSpPr txBox="1">
            <a:spLocks noChangeArrowheads="1"/>
          </p:cNvSpPr>
          <p:nvPr/>
        </p:nvSpPr>
        <p:spPr bwMode="auto">
          <a:xfrm>
            <a:off x="1066800" y="3935413"/>
            <a:ext cx="855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804834a</a:t>
            </a:r>
          </a:p>
        </p:txBody>
      </p:sp>
      <p:sp>
        <p:nvSpPr>
          <p:cNvPr id="1234028" name="Text Box 108"/>
          <p:cNvSpPr txBox="1">
            <a:spLocks noChangeArrowheads="1"/>
          </p:cNvSpPr>
          <p:nvPr/>
        </p:nvSpPr>
        <p:spPr bwMode="auto">
          <a:xfrm>
            <a:off x="1354138" y="56562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4029" name="Line 109"/>
          <p:cNvSpPr>
            <a:spLocks noChangeShapeType="1"/>
          </p:cNvSpPr>
          <p:nvPr/>
        </p:nvSpPr>
        <p:spPr bwMode="auto">
          <a:xfrm>
            <a:off x="504825" y="60071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0" name="Line 110"/>
          <p:cNvSpPr>
            <a:spLocks noChangeShapeType="1"/>
          </p:cNvSpPr>
          <p:nvPr/>
        </p:nvSpPr>
        <p:spPr bwMode="auto">
          <a:xfrm flipH="1">
            <a:off x="2105025" y="63134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1" name="Text Box 111"/>
          <p:cNvSpPr txBox="1">
            <a:spLocks noChangeArrowheads="1"/>
          </p:cNvSpPr>
          <p:nvPr/>
        </p:nvSpPr>
        <p:spPr bwMode="auto">
          <a:xfrm>
            <a:off x="882650" y="335121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4032" name="Text Box 112"/>
          <p:cNvSpPr txBox="1">
            <a:spLocks noChangeArrowheads="1"/>
          </p:cNvSpPr>
          <p:nvPr/>
        </p:nvSpPr>
        <p:spPr bwMode="auto">
          <a:xfrm>
            <a:off x="2030413" y="64293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4033" name="Text Box 113"/>
          <p:cNvSpPr txBox="1">
            <a:spLocks noChangeArrowheads="1"/>
          </p:cNvSpPr>
          <p:nvPr/>
        </p:nvSpPr>
        <p:spPr bwMode="auto">
          <a:xfrm>
            <a:off x="2016125" y="3486150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234034" name="Line 114"/>
          <p:cNvSpPr>
            <a:spLocks noChangeShapeType="1"/>
          </p:cNvSpPr>
          <p:nvPr/>
        </p:nvSpPr>
        <p:spPr bwMode="auto">
          <a:xfrm>
            <a:off x="493713" y="42910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5" name="Line 115"/>
          <p:cNvSpPr>
            <a:spLocks noChangeShapeType="1"/>
          </p:cNvSpPr>
          <p:nvPr/>
        </p:nvSpPr>
        <p:spPr bwMode="auto">
          <a:xfrm flipH="1">
            <a:off x="2093913" y="6016625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6" name="Text Box 116"/>
          <p:cNvSpPr txBox="1">
            <a:spLocks noChangeArrowheads="1"/>
          </p:cNvSpPr>
          <p:nvPr/>
        </p:nvSpPr>
        <p:spPr bwMode="auto">
          <a:xfrm>
            <a:off x="1114425" y="58864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old EBP</a:t>
            </a:r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2459038" y="4868863"/>
            <a:ext cx="3811587" cy="800100"/>
            <a:chOff x="1532" y="3045"/>
            <a:chExt cx="2401" cy="504"/>
          </a:xfrm>
        </p:grpSpPr>
        <p:sp>
          <p:nvSpPr>
            <p:cNvPr id="1234038" name="Rectangle 118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Push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Loads the offset of the called 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procedure in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Begin execution</a:t>
              </a:r>
            </a:p>
          </p:txBody>
        </p:sp>
        <p:sp>
          <p:nvSpPr>
            <p:cNvPr id="1234039" name="AutoShape 119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0" name="Line 120"/>
          <p:cNvSpPr>
            <a:spLocks noChangeShapeType="1"/>
          </p:cNvSpPr>
          <p:nvPr/>
        </p:nvSpPr>
        <p:spPr bwMode="auto">
          <a:xfrm>
            <a:off x="492125" y="4060825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2" name="Line 122"/>
          <p:cNvSpPr>
            <a:spLocks noChangeShapeType="1"/>
          </p:cNvSpPr>
          <p:nvPr/>
        </p:nvSpPr>
        <p:spPr bwMode="auto">
          <a:xfrm>
            <a:off x="490538" y="38496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3" name="Text Box 123"/>
          <p:cNvSpPr txBox="1">
            <a:spLocks noChangeArrowheads="1"/>
          </p:cNvSpPr>
          <p:nvPr/>
        </p:nvSpPr>
        <p:spPr bwMode="auto">
          <a:xfrm>
            <a:off x="966788" y="3703638"/>
            <a:ext cx="1055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“main” EBP</a:t>
            </a:r>
          </a:p>
        </p:txBody>
      </p:sp>
      <p:sp>
        <p:nvSpPr>
          <p:cNvPr id="1234044" name="Line 124"/>
          <p:cNvSpPr>
            <a:spLocks noChangeShapeType="1"/>
          </p:cNvSpPr>
          <p:nvPr/>
        </p:nvSpPr>
        <p:spPr bwMode="auto">
          <a:xfrm flipH="1">
            <a:off x="2111375" y="3833813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" name="Group 125"/>
          <p:cNvGrpSpPr>
            <a:grpSpLocks/>
          </p:cNvGrpSpPr>
          <p:nvPr/>
        </p:nvGrpSpPr>
        <p:grpSpPr bwMode="auto">
          <a:xfrm>
            <a:off x="2459038" y="2266950"/>
            <a:ext cx="3811587" cy="800100"/>
            <a:chOff x="1532" y="3045"/>
            <a:chExt cx="2401" cy="504"/>
          </a:xfrm>
        </p:grpSpPr>
        <p:sp>
          <p:nvSpPr>
            <p:cNvPr id="1234046" name="Rectangle 126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Pop return instruction pointer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into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Release parameters (ESP)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Resume caller execution</a:t>
              </a:r>
            </a:p>
          </p:txBody>
        </p:sp>
        <p:sp>
          <p:nvSpPr>
            <p:cNvPr id="1234047" name="AutoShape 127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9" name="Text Box 129"/>
          <p:cNvSpPr txBox="1">
            <a:spLocks noChangeArrowheads="1"/>
          </p:cNvSpPr>
          <p:nvPr/>
        </p:nvSpPr>
        <p:spPr bwMode="auto">
          <a:xfrm>
            <a:off x="5365750" y="1062038"/>
            <a:ext cx="377507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8048314 &lt;add&gt;: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8048314: 	push   %ebp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8048315:  mov    %esp,%ebp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8048317:  mov    0xc(%ebp),%eax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804831a:  add    0x8(%ebp),%eax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804831d: 	pop    %ebp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804831e: 	ret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804831f &lt;main&gt;: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804831f: 	push   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8048320:  mov    %esp,%ebp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8048322:  sub    $0x18,%esp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8048325: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8048328:  mov    $0x0,%eax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804832d:  sub    %eax,%esp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804832f:  movl   $0x0,0xfffffffc(%ebp)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8048336:  movl   </a:t>
            </a:r>
            <a:r>
              <a:rPr lang="en-US" sz="1200" i="1">
                <a:latin typeface="Courier New" pitchFamily="49" charset="0"/>
              </a:rPr>
              <a:t>$0x2</a:t>
            </a:r>
            <a:r>
              <a:rPr lang="en-US" sz="1200">
                <a:latin typeface="Courier New" pitchFamily="49" charset="0"/>
              </a:rPr>
              <a:t>,0x4(%esp)</a:t>
            </a:r>
            <a:endParaRPr lang="en-US" sz="1200" b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804833e:  movl   </a:t>
            </a:r>
            <a:r>
              <a:rPr lang="en-US" sz="1200" i="1">
                <a:latin typeface="Courier New" pitchFamily="49" charset="0"/>
              </a:rPr>
              <a:t>$0x4</a:t>
            </a:r>
            <a:r>
              <a:rPr lang="en-US" sz="1200">
                <a:latin typeface="Courier New" pitchFamily="49" charset="0"/>
              </a:rPr>
              <a:t>,(%esp)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8048345:  call   8048314 &lt;add&gt;</a:t>
            </a:r>
            <a:r>
              <a:rPr lang="en-US" sz="1200" b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804834a:  mov    %eax,0xfffffffc(%ebp)</a:t>
            </a:r>
            <a:r>
              <a:rPr lang="en-US" sz="1200" b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804834d: 	leave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804834e: 	ret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804834f: 	nop</a:t>
            </a:r>
          </a:p>
        </p:txBody>
      </p:sp>
      <p:sp>
        <p:nvSpPr>
          <p:cNvPr id="52" name="TextBox 51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extra copy</a:t>
            </a:r>
          </a:p>
          <a:p>
            <a:r>
              <a:rPr lang="en-US" sz="2000" b="0" dirty="0" smtClean="0"/>
              <a:t>for handout</a:t>
            </a:r>
            <a:endParaRPr lang="en-US" sz="2000" b="0" dirty="0"/>
          </a:p>
        </p:txBody>
      </p:sp>
      <p:grpSp>
        <p:nvGrpSpPr>
          <p:cNvPr id="33" name="Group 16"/>
          <p:cNvGrpSpPr>
            <a:grpSpLocks/>
          </p:cNvGrpSpPr>
          <p:nvPr/>
        </p:nvGrpSpPr>
        <p:grpSpPr bwMode="auto">
          <a:xfrm rot="241435">
            <a:off x="2239263" y="4111506"/>
            <a:ext cx="4021138" cy="704850"/>
            <a:chOff x="2480" y="2673"/>
            <a:chExt cx="2029" cy="366"/>
          </a:xfrm>
        </p:grpSpPr>
        <p:sp>
          <p:nvSpPr>
            <p:cNvPr id="34" name="Rectangle 17"/>
            <p:cNvSpPr>
              <a:spLocks noChangeArrowheads="1"/>
            </p:cNvSpPr>
            <p:nvPr/>
          </p:nvSpPr>
          <p:spPr bwMode="auto">
            <a:xfrm>
              <a:off x="2480" y="2678"/>
              <a:ext cx="1248" cy="36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1000" b="0" dirty="0"/>
                <a:t>insert value </a:t>
              </a:r>
              <a:r>
                <a:rPr lang="en-US" sz="1000" b="0" dirty="0" smtClean="0"/>
                <a:t>0 </a:t>
              </a:r>
              <a:r>
                <a:rPr lang="en-US" sz="1000" b="0" dirty="0"/>
                <a:t>in variable a on stack:</a:t>
              </a:r>
            </a:p>
            <a:p>
              <a:pPr marL="342900" indent="-342900"/>
              <a:r>
                <a:rPr lang="en-US" sz="1000" b="0" dirty="0"/>
                <a:t>0xfffffffc = -(0xffffffff – 0xfffffffc) = </a:t>
              </a:r>
              <a:r>
                <a:rPr lang="en-US" sz="1000" dirty="0"/>
                <a:t>-0x4</a:t>
              </a:r>
              <a:r>
                <a:rPr lang="en-US" sz="1000" b="0" dirty="0"/>
                <a:t>  </a:t>
              </a:r>
            </a:p>
            <a:p>
              <a:pPr marL="342900" indent="-342900"/>
              <a:endParaRPr lang="en-US" sz="1000" b="0" dirty="0"/>
            </a:p>
            <a:p>
              <a:pPr marL="342900" indent="-342900"/>
              <a:r>
                <a:rPr lang="en-US" sz="1000" b="0" dirty="0"/>
                <a:t>c</a:t>
              </a:r>
              <a:r>
                <a:rPr lang="en-US" sz="1000" b="0" dirty="0" smtClean="0"/>
                <a:t>’s </a:t>
              </a:r>
              <a:r>
                <a:rPr lang="en-US" sz="1000" b="0" dirty="0"/>
                <a:t>memory address = EBP - 4</a:t>
              </a:r>
            </a:p>
          </p:txBody>
        </p:sp>
        <p:sp>
          <p:nvSpPr>
            <p:cNvPr id="35" name="AutoShape 18"/>
            <p:cNvSpPr>
              <a:spLocks noChangeArrowheads="1"/>
            </p:cNvSpPr>
            <p:nvPr/>
          </p:nvSpPr>
          <p:spPr bwMode="auto">
            <a:xfrm rot="16200000">
              <a:off x="3935" y="2460"/>
              <a:ext cx="361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Concurrent Tasks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3411538" cy="5648325"/>
          </a:xfrm>
        </p:spPr>
        <p:txBody>
          <a:bodyPr/>
          <a:lstStyle/>
          <a:p>
            <a:r>
              <a:rPr lang="en-US" sz="2000" dirty="0"/>
              <a:t>Better</a:t>
            </a:r>
            <a:r>
              <a:rPr lang="en-US" sz="2000" dirty="0" smtClean="0"/>
              <a:t> use &amp; utilization</a:t>
            </a:r>
            <a:endParaRPr lang="en-US" sz="2000" dirty="0"/>
          </a:p>
          <a:p>
            <a:pPr lvl="1"/>
            <a:r>
              <a:rPr lang="en-US" sz="1800" dirty="0"/>
              <a:t>many concurrent processes</a:t>
            </a:r>
          </a:p>
          <a:p>
            <a:pPr lvl="2"/>
            <a:r>
              <a:rPr lang="en-US" sz="1600" dirty="0"/>
              <a:t>performing different tasks</a:t>
            </a:r>
          </a:p>
          <a:p>
            <a:pPr lvl="2"/>
            <a:r>
              <a:rPr lang="en-US" sz="1600" dirty="0"/>
              <a:t>using different parts of the machine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many concurrent users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Challenges</a:t>
            </a:r>
          </a:p>
          <a:p>
            <a:pPr lvl="1"/>
            <a:r>
              <a:rPr lang="en-US" sz="1800" dirty="0"/>
              <a:t>“concurrent” access</a:t>
            </a:r>
          </a:p>
          <a:p>
            <a:pPr lvl="1"/>
            <a:r>
              <a:rPr lang="en-US" sz="1800" dirty="0"/>
              <a:t>protection/security</a:t>
            </a:r>
          </a:p>
          <a:p>
            <a:pPr lvl="1"/>
            <a:r>
              <a:rPr lang="en-US" sz="1800" dirty="0"/>
              <a:t>fairness</a:t>
            </a:r>
          </a:p>
          <a:p>
            <a:pPr lvl="1"/>
            <a:r>
              <a:rPr lang="en-US" sz="1800" dirty="0"/>
              <a:t>…</a:t>
            </a:r>
          </a:p>
        </p:txBody>
      </p:sp>
      <p:graphicFrame>
        <p:nvGraphicFramePr>
          <p:cNvPr id="1182724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3417888" y="984250"/>
          <a:ext cx="5640387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864" name="Visio" r:id="rId4" imgW="4914900" imgH="4394200" progId="">
                  <p:embed/>
                </p:oleObj>
              </mc:Choice>
              <mc:Fallback>
                <p:oleObj name="Visio" r:id="rId4" imgW="4914900" imgH="439420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7888" y="984250"/>
                        <a:ext cx="5640387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4848225" y="4329276"/>
            <a:ext cx="2873375" cy="3762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Text Box 6"/>
          <p:cNvSpPr txBox="1">
            <a:spLocks noChangeArrowheads="1"/>
          </p:cNvSpPr>
          <p:nvPr/>
        </p:nvSpPr>
        <p:spPr bwMode="auto">
          <a:xfrm>
            <a:off x="4487333" y="4236496"/>
            <a:ext cx="33501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Tahoma" pitchFamily="34" charset="0"/>
              </a:rPr>
              <a:t>Operating System Layer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424378" y="3645921"/>
            <a:ext cx="5686778" cy="27668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071539" y="4351127"/>
            <a:ext cx="4318000" cy="1247070"/>
            <a:chOff x="4071539" y="4351127"/>
            <a:chExt cx="4318000" cy="124707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61872" y="4356418"/>
              <a:ext cx="1227667" cy="122766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10872" y="4351127"/>
              <a:ext cx="1551909" cy="124707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rcRect l="23302" r="16811"/>
            <a:stretch>
              <a:fillRect/>
            </a:stretch>
          </p:blipFill>
          <p:spPr>
            <a:xfrm>
              <a:off x="4071539" y="4355373"/>
              <a:ext cx="1326444" cy="124034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6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Concurrent Tasks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3411538" cy="5648325"/>
          </a:xfrm>
        </p:spPr>
        <p:txBody>
          <a:bodyPr/>
          <a:lstStyle/>
          <a:p>
            <a:r>
              <a:rPr lang="en-US" sz="2000" dirty="0"/>
              <a:t>Better</a:t>
            </a:r>
            <a:r>
              <a:rPr lang="en-US" sz="2000" dirty="0" smtClean="0"/>
              <a:t> use &amp; utilization</a:t>
            </a:r>
            <a:endParaRPr lang="en-US" sz="2000" dirty="0"/>
          </a:p>
          <a:p>
            <a:pPr lvl="1"/>
            <a:r>
              <a:rPr lang="en-US" sz="1800" dirty="0"/>
              <a:t>many concurrent processes</a:t>
            </a:r>
          </a:p>
          <a:p>
            <a:pPr lvl="2"/>
            <a:r>
              <a:rPr lang="en-US" sz="1600" dirty="0"/>
              <a:t>performing different tasks</a:t>
            </a:r>
          </a:p>
          <a:p>
            <a:pPr lvl="2"/>
            <a:r>
              <a:rPr lang="en-US" sz="1600" dirty="0"/>
              <a:t>using different parts of the machine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many concurrent users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Challenges</a:t>
            </a:r>
          </a:p>
          <a:p>
            <a:pPr lvl="1"/>
            <a:r>
              <a:rPr lang="en-US" sz="1800" dirty="0"/>
              <a:t>“concurrent” access</a:t>
            </a:r>
          </a:p>
          <a:p>
            <a:pPr lvl="1"/>
            <a:r>
              <a:rPr lang="en-US" sz="1800" dirty="0"/>
              <a:t>protection/security</a:t>
            </a:r>
          </a:p>
          <a:p>
            <a:pPr lvl="1"/>
            <a:r>
              <a:rPr lang="en-US" sz="1800" dirty="0"/>
              <a:t>fairness</a:t>
            </a:r>
          </a:p>
          <a:p>
            <a:pPr lvl="1"/>
            <a:r>
              <a:rPr lang="en-US" sz="1800" dirty="0"/>
              <a:t>…</a:t>
            </a:r>
          </a:p>
        </p:txBody>
      </p:sp>
      <p:graphicFrame>
        <p:nvGraphicFramePr>
          <p:cNvPr id="1182724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3417888" y="984250"/>
          <a:ext cx="5640387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35" name="Visio" r:id="rId4" imgW="4914900" imgH="4394200" progId="">
                  <p:embed/>
                </p:oleObj>
              </mc:Choice>
              <mc:Fallback>
                <p:oleObj name="Visio" r:id="rId4" imgW="4914900" imgH="43942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7888" y="984250"/>
                        <a:ext cx="5640387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4848225" y="4340225"/>
            <a:ext cx="2873375" cy="3762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Text Box 6"/>
          <p:cNvSpPr txBox="1">
            <a:spLocks noChangeArrowheads="1"/>
          </p:cNvSpPr>
          <p:nvPr/>
        </p:nvSpPr>
        <p:spPr bwMode="auto">
          <a:xfrm>
            <a:off x="4592638" y="4302125"/>
            <a:ext cx="324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2000">
                <a:solidFill>
                  <a:schemeClr val="bg1"/>
                </a:solidFill>
                <a:latin typeface="Tahoma" pitchFamily="34" charset="0"/>
              </a:rPr>
              <a:t>Operating System Layer</a:t>
            </a:r>
          </a:p>
        </p:txBody>
      </p:sp>
      <p:sp>
        <p:nvSpPr>
          <p:cNvPr id="8" name="TextBox 7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extra copy</a:t>
            </a:r>
          </a:p>
          <a:p>
            <a:r>
              <a:rPr lang="en-US" sz="2000" b="0" dirty="0" smtClean="0"/>
              <a:t>for handout</a:t>
            </a:r>
            <a:endParaRPr lang="en-US" sz="2000" b="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What is an Operating System (OS)?</a:t>
            </a:r>
            <a:endParaRPr lang="en-US"/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001125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i="1" dirty="0"/>
              <a:t>“An operating system (OS) is a collection of programs that acts as an intermediary between the hardware and its </a:t>
            </a:r>
            <a:r>
              <a:rPr lang="en-US" sz="2000" i="1" dirty="0" err="1"/>
              <a:t>user(s</a:t>
            </a:r>
            <a:r>
              <a:rPr lang="en-US" sz="2000" i="1" dirty="0"/>
              <a:t>), providing a high-level interface to low level hardware resources, such as the CPU, memory, and</a:t>
            </a:r>
            <a:r>
              <a:rPr lang="en-US" sz="2000" i="1" dirty="0" smtClean="0"/>
              <a:t> </a:t>
            </a:r>
            <a:br>
              <a:rPr lang="en-US" sz="2000" i="1" dirty="0" smtClean="0"/>
            </a:br>
            <a:r>
              <a:rPr lang="en-US" sz="2000" i="1" dirty="0" smtClean="0"/>
              <a:t>I</a:t>
            </a:r>
            <a:r>
              <a:rPr lang="en-US" sz="2000" i="1" dirty="0"/>
              <a:t>/O devices. The operating system provides various facilities and services that make the use of the hardware convenient, efficient and safe”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/>
              <a:t>	                    </a:t>
            </a:r>
            <a:r>
              <a:rPr lang="en-US" sz="800" dirty="0" err="1"/>
              <a:t>Lazowska</a:t>
            </a:r>
            <a:r>
              <a:rPr lang="en-US" sz="800" dirty="0"/>
              <a:t>, E. D.:  Contemporary Issues in Operating Systems , in: Encyclopedia of Computer Science, Ralston, A., Reilly, E. D. (Editors), IEEE Press, 1993, pp.980</a:t>
            </a:r>
            <a:br>
              <a:rPr lang="en-US" sz="800" dirty="0"/>
            </a:b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endParaRPr lang="en-US" sz="8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It is an </a:t>
            </a:r>
            <a:r>
              <a:rPr lang="en-US" sz="2400" dirty="0">
                <a:solidFill>
                  <a:schemeClr val="hlink"/>
                </a:solidFill>
              </a:rPr>
              <a:t>extended machine</a:t>
            </a:r>
            <a:r>
              <a:rPr lang="en-US" sz="2400" dirty="0"/>
              <a:t> (top-down view)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Hides the messy details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Presents</a:t>
            </a:r>
            <a:r>
              <a:rPr lang="en-US" sz="2000" dirty="0" smtClean="0"/>
              <a:t> a </a:t>
            </a:r>
            <a:r>
              <a:rPr lang="en-US" sz="2000" dirty="0"/>
              <a:t>virtual machine, easier to use</a:t>
            </a:r>
            <a:endParaRPr lang="en-US" sz="2000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It is a </a:t>
            </a:r>
            <a:r>
              <a:rPr lang="en-US" sz="2400" dirty="0">
                <a:solidFill>
                  <a:schemeClr val="hlink"/>
                </a:solidFill>
              </a:rPr>
              <a:t>resource manager</a:t>
            </a:r>
            <a:r>
              <a:rPr lang="en-US" sz="2400" dirty="0"/>
              <a:t> (bottom-up view)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Each program gets </a:t>
            </a:r>
            <a:r>
              <a:rPr lang="en-US" sz="2000" dirty="0" smtClean="0"/>
              <a:t>time/space on </a:t>
            </a:r>
            <a:r>
              <a:rPr lang="en-US" sz="2000" dirty="0"/>
              <a:t>the </a:t>
            </a:r>
            <a:r>
              <a:rPr lang="en-US" sz="2000" dirty="0" smtClean="0"/>
              <a:t>resource</a:t>
            </a:r>
            <a:endParaRPr lang="en-US" sz="2000" dirty="0"/>
          </a:p>
        </p:txBody>
      </p:sp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6840538" y="4940300"/>
            <a:ext cx="2030412" cy="39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anchorCtr="1"/>
          <a:lstStyle/>
          <a:p>
            <a:pPr algn="ctr"/>
            <a:r>
              <a:rPr lang="nn-NO" sz="2000" b="0"/>
              <a:t>hardware</a:t>
            </a:r>
            <a:endParaRPr lang="en-US" sz="2000" b="0"/>
          </a:p>
        </p:txBody>
      </p:sp>
      <p:grpSp>
        <p:nvGrpSpPr>
          <p:cNvPr id="1184773" name="Group 5"/>
          <p:cNvGrpSpPr>
            <a:grpSpLocks/>
          </p:cNvGrpSpPr>
          <p:nvPr/>
        </p:nvGrpSpPr>
        <p:grpSpPr bwMode="auto">
          <a:xfrm>
            <a:off x="6840538" y="3033713"/>
            <a:ext cx="2030412" cy="1800225"/>
            <a:chOff x="4309" y="1911"/>
            <a:chExt cx="1279" cy="1134"/>
          </a:xfrm>
        </p:grpSpPr>
        <p:sp>
          <p:nvSpPr>
            <p:cNvPr id="1184774" name="Rectangle 6"/>
            <p:cNvSpPr>
              <a:spLocks noChangeArrowheads="1"/>
            </p:cNvSpPr>
            <p:nvPr/>
          </p:nvSpPr>
          <p:spPr bwMode="auto">
            <a:xfrm>
              <a:off x="4661" y="1911"/>
              <a:ext cx="576" cy="2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user</a:t>
              </a:r>
              <a:endParaRPr lang="en-US" sz="2000" b="0"/>
            </a:p>
          </p:txBody>
        </p:sp>
        <p:sp>
          <p:nvSpPr>
            <p:cNvPr id="1184775" name="Rectangle 7"/>
            <p:cNvSpPr>
              <a:spLocks noChangeArrowheads="1"/>
            </p:cNvSpPr>
            <p:nvPr/>
          </p:nvSpPr>
          <p:spPr bwMode="auto">
            <a:xfrm>
              <a:off x="4309" y="2508"/>
              <a:ext cx="1279" cy="2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application</a:t>
              </a:r>
              <a:endParaRPr lang="en-US" sz="2000" b="0"/>
            </a:p>
          </p:txBody>
        </p:sp>
        <p:sp>
          <p:nvSpPr>
            <p:cNvPr id="1184776" name="Line 8"/>
            <p:cNvSpPr>
              <a:spLocks noChangeShapeType="1"/>
            </p:cNvSpPr>
            <p:nvPr/>
          </p:nvSpPr>
          <p:spPr bwMode="auto">
            <a:xfrm>
              <a:off x="4948" y="2221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4777" name="Line 9"/>
            <p:cNvSpPr>
              <a:spLocks noChangeShapeType="1"/>
            </p:cNvSpPr>
            <p:nvPr/>
          </p:nvSpPr>
          <p:spPr bwMode="auto">
            <a:xfrm>
              <a:off x="4948" y="2818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84778" name="Group 10"/>
          <p:cNvGrpSpPr>
            <a:grpSpLocks/>
          </p:cNvGrpSpPr>
          <p:nvPr/>
        </p:nvGrpSpPr>
        <p:grpSpPr bwMode="auto">
          <a:xfrm>
            <a:off x="6840538" y="4929188"/>
            <a:ext cx="2030412" cy="852487"/>
            <a:chOff x="4309" y="3105"/>
            <a:chExt cx="1279" cy="537"/>
          </a:xfrm>
        </p:grpSpPr>
        <p:sp>
          <p:nvSpPr>
            <p:cNvPr id="1184779" name="Rectangle 11"/>
            <p:cNvSpPr>
              <a:spLocks noChangeArrowheads="1"/>
            </p:cNvSpPr>
            <p:nvPr/>
          </p:nvSpPr>
          <p:spPr bwMode="auto">
            <a:xfrm>
              <a:off x="4309" y="3105"/>
              <a:ext cx="1279" cy="25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operating system</a:t>
              </a:r>
              <a:endParaRPr lang="en-US" sz="2000" b="0"/>
            </a:p>
          </p:txBody>
        </p:sp>
        <p:sp>
          <p:nvSpPr>
            <p:cNvPr id="1184780" name="Line 12"/>
            <p:cNvSpPr>
              <a:spLocks noChangeShapeType="1"/>
            </p:cNvSpPr>
            <p:nvPr/>
          </p:nvSpPr>
          <p:spPr bwMode="auto">
            <a:xfrm>
              <a:off x="4948" y="3415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8464E-6 L -0.0007 0.144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2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8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1" grpId="0" build="p"/>
      <p:bldP spid="1184772" grpId="0" animBg="1"/>
      <p:bldP spid="118477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 we find OSes?</a:t>
            </a:r>
          </a:p>
        </p:txBody>
      </p:sp>
      <p:grpSp>
        <p:nvGrpSpPr>
          <p:cNvPr id="1186819" name="Group 3"/>
          <p:cNvGrpSpPr>
            <a:grpSpLocks/>
          </p:cNvGrpSpPr>
          <p:nvPr/>
        </p:nvGrpSpPr>
        <p:grpSpPr bwMode="auto">
          <a:xfrm>
            <a:off x="358775" y="1262063"/>
            <a:ext cx="1804988" cy="2044700"/>
            <a:chOff x="226" y="795"/>
            <a:chExt cx="1137" cy="1288"/>
          </a:xfrm>
        </p:grpSpPr>
        <p:grpSp>
          <p:nvGrpSpPr>
            <p:cNvPr id="1186820" name="Group 4"/>
            <p:cNvGrpSpPr>
              <a:grpSpLocks/>
            </p:cNvGrpSpPr>
            <p:nvPr/>
          </p:nvGrpSpPr>
          <p:grpSpPr bwMode="auto">
            <a:xfrm>
              <a:off x="226" y="981"/>
              <a:ext cx="1137" cy="1102"/>
              <a:chOff x="3765" y="913"/>
              <a:chExt cx="1137" cy="1102"/>
            </a:xfrm>
          </p:grpSpPr>
          <p:pic>
            <p:nvPicPr>
              <p:cNvPr id="1186821" name="Picture 5" descr="Les mer om produktet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5" y="913"/>
                <a:ext cx="480" cy="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22" name="Picture 6" descr="Les mer om produktet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2" y="935"/>
                <a:ext cx="480" cy="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23" name="Picture 7" descr="a320no_skjerm_small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1457"/>
                <a:ext cx="876" cy="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6824" name="Text Box 8"/>
            <p:cNvSpPr txBox="1">
              <a:spLocks noChangeArrowheads="1"/>
            </p:cNvSpPr>
            <p:nvPr/>
          </p:nvSpPr>
          <p:spPr bwMode="auto">
            <a:xfrm>
              <a:off x="385" y="795"/>
              <a:ext cx="80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Computers</a:t>
              </a:r>
            </a:p>
          </p:txBody>
        </p:sp>
      </p:grpSp>
      <p:grpSp>
        <p:nvGrpSpPr>
          <p:cNvPr id="1186825" name="Group 9"/>
          <p:cNvGrpSpPr>
            <a:grpSpLocks/>
          </p:cNvGrpSpPr>
          <p:nvPr/>
        </p:nvGrpSpPr>
        <p:grpSpPr bwMode="auto">
          <a:xfrm>
            <a:off x="395288" y="4473575"/>
            <a:ext cx="3549650" cy="1581150"/>
            <a:chOff x="249" y="2818"/>
            <a:chExt cx="2236" cy="996"/>
          </a:xfrm>
        </p:grpSpPr>
        <p:grpSp>
          <p:nvGrpSpPr>
            <p:cNvPr id="1186826" name="Group 10"/>
            <p:cNvGrpSpPr>
              <a:grpSpLocks/>
            </p:cNvGrpSpPr>
            <p:nvPr/>
          </p:nvGrpSpPr>
          <p:grpSpPr bwMode="auto">
            <a:xfrm>
              <a:off x="249" y="2818"/>
              <a:ext cx="1643" cy="996"/>
              <a:chOff x="249" y="2818"/>
              <a:chExt cx="1643" cy="996"/>
            </a:xfrm>
          </p:grpSpPr>
          <p:pic>
            <p:nvPicPr>
              <p:cNvPr id="1186827" name="Picture 11" descr="introduction_front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" y="3203"/>
                <a:ext cx="1643" cy="6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86828" name="Text Box 12"/>
              <p:cNvSpPr txBox="1">
                <a:spLocks noChangeArrowheads="1"/>
              </p:cNvSpPr>
              <p:nvPr/>
            </p:nvSpPr>
            <p:spPr bwMode="auto">
              <a:xfrm>
                <a:off x="635" y="2818"/>
                <a:ext cx="39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Cars</a:t>
                </a:r>
              </a:p>
            </p:txBody>
          </p:sp>
        </p:grpSp>
        <p:pic>
          <p:nvPicPr>
            <p:cNvPr id="1186829" name="Picture 13" descr="bilde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8683">
              <a:off x="1224" y="2862"/>
              <a:ext cx="1261" cy="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86844" name="Text Box 28"/>
          <p:cNvSpPr txBox="1">
            <a:spLocks noChangeArrowheads="1"/>
          </p:cNvSpPr>
          <p:nvPr/>
        </p:nvSpPr>
        <p:spPr bwMode="auto">
          <a:xfrm>
            <a:off x="5400675" y="4398963"/>
            <a:ext cx="261409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 dirty="0"/>
              <a:t>cameras,</a:t>
            </a:r>
          </a:p>
          <a:p>
            <a:r>
              <a:rPr lang="en-US" sz="2000" b="0" dirty="0"/>
              <a:t>other vehicles/crafts,</a:t>
            </a:r>
          </a:p>
          <a:p>
            <a:r>
              <a:rPr lang="en-US" sz="2000" b="0" dirty="0"/>
              <a:t>set-top boxes,</a:t>
            </a:r>
          </a:p>
          <a:p>
            <a:r>
              <a:rPr lang="en-US" sz="2000" b="0" dirty="0"/>
              <a:t>watches,</a:t>
            </a:r>
          </a:p>
          <a:p>
            <a:r>
              <a:rPr lang="en-US" sz="2000" b="0" dirty="0"/>
              <a:t>sensors,</a:t>
            </a:r>
          </a:p>
          <a:p>
            <a:r>
              <a:rPr lang="en-US" sz="2000" b="0" dirty="0" smtClean="0"/>
              <a:t>… </a:t>
            </a:r>
            <a:r>
              <a:rPr lang="en-US" sz="2000" b="0" dirty="0" smtClean="0">
                <a:sym typeface="Wingdings"/>
              </a:rPr>
              <a:t>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EVERYWHERE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79393" y="979709"/>
            <a:ext cx="2925232" cy="2873751"/>
            <a:chOff x="2779393" y="1097849"/>
            <a:chExt cx="2925232" cy="287375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09239" y="3209323"/>
              <a:ext cx="943612" cy="528423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66637" y="2175651"/>
              <a:ext cx="1337988" cy="802793"/>
            </a:xfrm>
            <a:prstGeom prst="rect">
              <a:avLst/>
            </a:prstGeom>
          </p:spPr>
        </p:pic>
        <p:grpSp>
          <p:nvGrpSpPr>
            <p:cNvPr id="1186838" name="Group 22"/>
            <p:cNvGrpSpPr>
              <a:grpSpLocks/>
            </p:cNvGrpSpPr>
            <p:nvPr/>
          </p:nvGrpSpPr>
          <p:grpSpPr bwMode="auto">
            <a:xfrm>
              <a:off x="2779393" y="1097849"/>
              <a:ext cx="2243137" cy="2616200"/>
              <a:chOff x="1576" y="1026"/>
              <a:chExt cx="1413" cy="1648"/>
            </a:xfrm>
          </p:grpSpPr>
          <p:pic>
            <p:nvPicPr>
              <p:cNvPr id="1186839" name="Picture 23" descr="SL55_rubin_front_medium">
                <a:hlinkClick r:id="rId13"/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5" y="1183"/>
                <a:ext cx="453" cy="10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0" name="Picture 24" descr="cl55_front_medium">
                <a:hlinkClick r:id="rId15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161"/>
              <a:stretch/>
            </p:blipFill>
            <p:spPr bwMode="auto">
              <a:xfrm rot="776558">
                <a:off x="1576" y="1077"/>
                <a:ext cx="594" cy="10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1" name="Picture 25" descr="N-Gage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8900923">
                <a:off x="2653" y="1026"/>
                <a:ext cx="336" cy="8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2" name="Picture 26" descr="8910i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94410">
                <a:off x="2566" y="1804"/>
                <a:ext cx="282" cy="8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6843" name="Text Box 27"/>
            <p:cNvSpPr txBox="1">
              <a:spLocks noChangeArrowheads="1"/>
            </p:cNvSpPr>
            <p:nvPr/>
          </p:nvSpPr>
          <p:spPr bwMode="auto">
            <a:xfrm>
              <a:off x="3383283" y="1233438"/>
              <a:ext cx="909637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 dirty="0"/>
                <a:t>Phones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18952096">
              <a:off x="3150552" y="2764946"/>
              <a:ext cx="603327" cy="1206654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6057530" y="1125538"/>
            <a:ext cx="3235283" cy="2757487"/>
            <a:chOff x="6106755" y="1125538"/>
            <a:chExt cx="3235283" cy="2757487"/>
          </a:xfrm>
        </p:grpSpPr>
        <p:grpSp>
          <p:nvGrpSpPr>
            <p:cNvPr id="1186830" name="Group 14"/>
            <p:cNvGrpSpPr>
              <a:grpSpLocks/>
            </p:cNvGrpSpPr>
            <p:nvPr/>
          </p:nvGrpSpPr>
          <p:grpSpPr bwMode="auto">
            <a:xfrm>
              <a:off x="6106755" y="1125538"/>
              <a:ext cx="2533650" cy="2757487"/>
              <a:chOff x="3833" y="2065"/>
              <a:chExt cx="1596" cy="1737"/>
            </a:xfrm>
          </p:grpSpPr>
          <p:grpSp>
            <p:nvGrpSpPr>
              <p:cNvPr id="1186831" name="Group 15"/>
              <p:cNvGrpSpPr>
                <a:grpSpLocks/>
              </p:cNvGrpSpPr>
              <p:nvPr/>
            </p:nvGrpSpPr>
            <p:grpSpPr bwMode="auto">
              <a:xfrm>
                <a:off x="3833" y="2196"/>
                <a:ext cx="1596" cy="1606"/>
                <a:chOff x="3833" y="2196"/>
                <a:chExt cx="1596" cy="1606"/>
              </a:xfrm>
            </p:grpSpPr>
            <p:pic>
              <p:nvPicPr>
                <p:cNvPr id="1186832" name="Picture 16" descr="9156191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9" y="2968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86833" name="Picture 17" descr="9198204"/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8" y="3022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86834" name="Picture 18" descr="9156142"/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1" y="2196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86835" name="Picture 19" descr="9156168"/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3" y="2355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186836" name="Text Box 20"/>
              <p:cNvSpPr txBox="1">
                <a:spLocks noChangeArrowheads="1"/>
              </p:cNvSpPr>
              <p:nvPr/>
            </p:nvSpPr>
            <p:spPr bwMode="auto">
              <a:xfrm>
                <a:off x="3923" y="2065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Game Boxes</a:t>
                </a: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104195" y="2063297"/>
              <a:ext cx="1237843" cy="6931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8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Operating System Categories</a:t>
            </a:r>
            <a:endParaRPr lang="en-US"/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2050"/>
            <a:ext cx="9144000" cy="5481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single-task</a:t>
            </a:r>
            <a:r>
              <a:rPr lang="en-US" sz="2400" dirty="0"/>
              <a:t>: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1800" dirty="0"/>
              <a:t>historic</a:t>
            </a:r>
            <a:r>
              <a:rPr lang="en-US" sz="1800" dirty="0" smtClean="0"/>
              <a:t>, and </a:t>
            </a:r>
            <a:r>
              <a:rPr lang="en-US" sz="1800" dirty="0"/>
              <a:t>rare (only a few </a:t>
            </a:r>
            <a:r>
              <a:rPr lang="en-US" sz="1800" dirty="0" err="1"/>
              <a:t>PDAs</a:t>
            </a:r>
            <a:r>
              <a:rPr lang="en-US" sz="1800" dirty="0"/>
              <a:t> use this)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PCs and workstations may be configured like </a:t>
            </a:r>
            <a:r>
              <a:rPr lang="en-US" sz="1800" dirty="0" smtClean="0"/>
              <a:t>this (typically, phones today)</a:t>
            </a: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Multi-user,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used on large, old </a:t>
            </a:r>
            <a:r>
              <a:rPr lang="en-US" sz="1800" dirty="0" smtClean="0"/>
              <a:t>mainframes; </a:t>
            </a:r>
            <a:r>
              <a:rPr lang="en-US" sz="1800" dirty="0"/>
              <a:t>and</a:t>
            </a:r>
            <a:r>
              <a:rPr lang="en-US" sz="1800" dirty="0" smtClean="0"/>
              <a:t> handhelds, PCs</a:t>
            </a:r>
            <a:r>
              <a:rPr lang="en-US" sz="1800" dirty="0"/>
              <a:t>, workstations and servers today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Distributed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administration of distributed resources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Real-time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systems with real-time requirements like cars, nuclear reactors, etc.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Embedded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built into a device to control a specific type of equipment like cellular phones,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micro </a:t>
            </a:r>
            <a:r>
              <a:rPr lang="en-US" sz="1800" dirty="0"/>
              <a:t>waves, </a:t>
            </a:r>
            <a:r>
              <a:rPr lang="en-US" sz="1800" dirty="0" smtClean="0"/>
              <a:t>washing machines, etc</a:t>
            </a:r>
            <a:r>
              <a:rPr lang="en-US" sz="1800" dirty="0"/>
              <a:t>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OSes have evolved over the last 60 years</a:t>
            </a:r>
            <a:br>
              <a:rPr lang="en-US"/>
            </a:br>
            <a:endParaRPr lang="en-US"/>
          </a:p>
          <a:p>
            <a:r>
              <a:rPr lang="en-US"/>
              <a:t>Early history (’40s and early ’50s):</a:t>
            </a:r>
          </a:p>
          <a:p>
            <a:pPr lvl="1"/>
            <a:r>
              <a:rPr lang="en-US"/>
              <a:t>first machines did not include OSes</a:t>
            </a:r>
          </a:p>
          <a:p>
            <a:pPr lvl="1"/>
            <a:r>
              <a:rPr lang="en-US"/>
              <a:t>programmed using mechanical switches or wires</a:t>
            </a:r>
            <a:br>
              <a:rPr lang="en-US"/>
            </a:br>
            <a:endParaRPr lang="en-US"/>
          </a:p>
          <a:p>
            <a:r>
              <a:rPr lang="en-US"/>
              <a:t>Second generation (’50s and ’60s):</a:t>
            </a:r>
          </a:p>
          <a:p>
            <a:pPr lvl="1"/>
            <a:r>
              <a:rPr lang="en-US"/>
              <a:t>transistors introduced in mid-’50s</a:t>
            </a:r>
          </a:p>
          <a:p>
            <a:pPr lvl="1"/>
            <a:r>
              <a:rPr lang="en-US"/>
              <a:t>batch systems</a:t>
            </a:r>
          </a:p>
          <a:p>
            <a:pPr lvl="1"/>
            <a:r>
              <a:rPr lang="en-US"/>
              <a:t>card readers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78307"/>
            <a:ext cx="9144000" cy="573491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dirty="0"/>
              <a:t>Third generation (mid-’60s to the ’80s)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integrated circuits and simple multiprogramming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timesharing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graphical user interface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UNIX (’69-’70)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BSD (’77)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20000"/>
              </a:lnSpc>
            </a:pPr>
            <a:r>
              <a:rPr lang="en-US" sz="2000" dirty="0"/>
              <a:t>Newer times (’80s to present)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personal computers &amp; workstations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MS-DOS (’82), SunOS (’82</a:t>
            </a:r>
            <a:r>
              <a:rPr lang="en-US" sz="1800" dirty="0" smtClean="0"/>
              <a:t>), Mac </a:t>
            </a:r>
            <a:r>
              <a:rPr lang="en-US" sz="1800" dirty="0"/>
              <a:t>System Software </a:t>
            </a:r>
            <a:r>
              <a:rPr lang="en-US" sz="1800" dirty="0" smtClean="0"/>
              <a:t>(’84)</a:t>
            </a:r>
            <a:r>
              <a:rPr lang="en-US" sz="1800" dirty="0"/>
              <a:t>, </a:t>
            </a:r>
            <a:r>
              <a:rPr lang="en-US" sz="1800" dirty="0" smtClean="0"/>
              <a:t>Win </a:t>
            </a:r>
            <a:r>
              <a:rPr lang="en-US" sz="1800" dirty="0"/>
              <a:t>(’85), </a:t>
            </a:r>
            <a:r>
              <a:rPr lang="en-US" sz="1800" dirty="0" err="1"/>
              <a:t>Minix</a:t>
            </a:r>
            <a:r>
              <a:rPr lang="en-US" sz="1800" dirty="0"/>
              <a:t> (’87), OS/2 (</a:t>
            </a:r>
            <a:r>
              <a:rPr lang="en-US" sz="1800" dirty="0" smtClean="0"/>
              <a:t>’87)</a:t>
            </a:r>
            <a:endParaRPr lang="en-US" sz="1800" dirty="0"/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Linux </a:t>
            </a:r>
            <a:r>
              <a:rPr lang="en-US" sz="1800" dirty="0"/>
              <a:t>(’91), Solaris (</a:t>
            </a:r>
            <a:r>
              <a:rPr lang="en-US" sz="1800" dirty="0" smtClean="0"/>
              <a:t>’92)</a:t>
            </a:r>
            <a:r>
              <a:rPr lang="en-US" sz="1800" dirty="0"/>
              <a:t>, </a:t>
            </a:r>
            <a:r>
              <a:rPr lang="en-US" sz="1800" dirty="0" smtClean="0"/>
              <a:t>WinNT </a:t>
            </a:r>
            <a:r>
              <a:rPr lang="en-US" sz="1800" dirty="0"/>
              <a:t>(</a:t>
            </a:r>
            <a:r>
              <a:rPr lang="en-US" sz="1800" dirty="0" smtClean="0"/>
              <a:t>’93), Win95, </a:t>
            </a:r>
            <a:r>
              <a:rPr lang="en-US" sz="1800" dirty="0" err="1" smtClean="0"/>
              <a:t>MacOS</a:t>
            </a:r>
            <a:r>
              <a:rPr lang="en-US" sz="1800" dirty="0" smtClean="0"/>
              <a:t> </a:t>
            </a:r>
            <a:r>
              <a:rPr lang="en-US" sz="1800" dirty="0"/>
              <a:t>(’96</a:t>
            </a:r>
            <a:r>
              <a:rPr lang="en-US" sz="1800" dirty="0" smtClean="0"/>
              <a:t>), </a:t>
            </a:r>
            <a:r>
              <a:rPr lang="en-US" sz="1800" dirty="0" err="1" smtClean="0"/>
              <a:t>MacOS</a:t>
            </a:r>
            <a:r>
              <a:rPr lang="en-US" sz="1800" dirty="0" smtClean="0"/>
              <a:t> 9 (’99)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Linux 2.4 </a:t>
            </a:r>
            <a:r>
              <a:rPr lang="en-US" sz="1800" dirty="0"/>
              <a:t>(’</a:t>
            </a:r>
            <a:r>
              <a:rPr lang="en-US" sz="1800" dirty="0" smtClean="0"/>
              <a:t>01), Mac OS X (</a:t>
            </a:r>
            <a:r>
              <a:rPr lang="en-US" sz="1800" dirty="0"/>
              <a:t>’</a:t>
            </a:r>
            <a:r>
              <a:rPr lang="en-US" sz="1800" dirty="0" smtClean="0"/>
              <a:t>01), </a:t>
            </a:r>
            <a:r>
              <a:rPr lang="en-US" sz="1800" dirty="0"/>
              <a:t>Linux </a:t>
            </a:r>
            <a:r>
              <a:rPr lang="en-US" sz="1800" dirty="0" smtClean="0"/>
              <a:t>2.6 </a:t>
            </a:r>
            <a:r>
              <a:rPr lang="en-US" sz="1800" dirty="0"/>
              <a:t>(’</a:t>
            </a:r>
            <a:r>
              <a:rPr lang="en-US" sz="1800" dirty="0" smtClean="0"/>
              <a:t>03)</a:t>
            </a:r>
            <a:r>
              <a:rPr lang="en-US" sz="1800" dirty="0"/>
              <a:t>, </a:t>
            </a:r>
            <a:r>
              <a:rPr lang="en-US" sz="1800" dirty="0" err="1" smtClean="0"/>
              <a:t>WinVista</a:t>
            </a:r>
            <a:r>
              <a:rPr lang="en-US" sz="1800" dirty="0" smtClean="0"/>
              <a:t> (’06), Win7 (’09)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Linux </a:t>
            </a:r>
            <a:r>
              <a:rPr lang="en-US" sz="1800" dirty="0" smtClean="0"/>
              <a:t>3.0 </a:t>
            </a:r>
            <a:r>
              <a:rPr lang="en-US" sz="1800" dirty="0"/>
              <a:t>(</a:t>
            </a:r>
            <a:r>
              <a:rPr lang="en-US" sz="1800" dirty="0" smtClean="0"/>
              <a:t>’11</a:t>
            </a:r>
            <a:r>
              <a:rPr lang="en-US" sz="1800" dirty="0"/>
              <a:t>), </a:t>
            </a:r>
            <a:r>
              <a:rPr lang="en-US" sz="1800" dirty="0" smtClean="0"/>
              <a:t>Win8 </a:t>
            </a:r>
            <a:r>
              <a:rPr lang="en-US" sz="1800" dirty="0"/>
              <a:t>(</a:t>
            </a:r>
            <a:r>
              <a:rPr lang="en-US" sz="1800" dirty="0" smtClean="0"/>
              <a:t>’12), </a:t>
            </a:r>
            <a:r>
              <a:rPr lang="en-US" sz="1800" dirty="0"/>
              <a:t>, </a:t>
            </a:r>
            <a:r>
              <a:rPr lang="en-US" sz="1800" dirty="0" err="1"/>
              <a:t>MacOS</a:t>
            </a:r>
            <a:r>
              <a:rPr lang="en-US" sz="1800" dirty="0"/>
              <a:t> X Yosemite (’14</a:t>
            </a:r>
            <a:r>
              <a:rPr lang="en-US" sz="1800" dirty="0" smtClean="0"/>
              <a:t>), Win10 (’15)</a:t>
            </a:r>
            <a:r>
              <a:rPr lang="en-US" sz="1800" dirty="0"/>
              <a:t> 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Linux 4.0 </a:t>
            </a:r>
            <a:r>
              <a:rPr lang="en-US" sz="1800" dirty="0"/>
              <a:t>(</a:t>
            </a:r>
            <a:r>
              <a:rPr lang="en-US" sz="1800" dirty="0" smtClean="0"/>
              <a:t>’15)</a:t>
            </a:r>
            <a:r>
              <a:rPr lang="en-US" sz="1800" dirty="0"/>
              <a:t>, </a:t>
            </a:r>
            <a:r>
              <a:rPr lang="en-US" sz="1800" dirty="0" err="1" smtClean="0"/>
              <a:t>MacOS</a:t>
            </a:r>
            <a:r>
              <a:rPr lang="en-US" sz="1800" dirty="0" smtClean="0"/>
              <a:t> </a:t>
            </a:r>
            <a:r>
              <a:rPr lang="en-US" sz="1800" dirty="0"/>
              <a:t>X </a:t>
            </a:r>
            <a:r>
              <a:rPr lang="en-US" sz="1800" dirty="0" smtClean="0"/>
              <a:t>El Capitan (</a:t>
            </a:r>
            <a:r>
              <a:rPr lang="en-US" sz="1800" dirty="0"/>
              <a:t>’</a:t>
            </a:r>
            <a:r>
              <a:rPr lang="en-US" sz="1800" dirty="0" smtClean="0"/>
              <a:t>15)</a:t>
            </a:r>
            <a:endParaRPr lang="en-US" sz="1800" dirty="0"/>
          </a:p>
          <a:p>
            <a:pPr lvl="1">
              <a:lnSpc>
                <a:spcPct val="120000"/>
              </a:lnSpc>
            </a:pPr>
            <a:endParaRPr lang="en-US" sz="18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why </a:t>
            </a:r>
            <a:r>
              <a:rPr lang="en-US" dirty="0"/>
              <a:t>s</a:t>
            </a:r>
            <a:r>
              <a:rPr lang="en-US" dirty="0" smtClean="0"/>
              <a:t>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6254"/>
            <a:ext cx="9144000" cy="31406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/>
              <a:t>“I will never write an operating system from scratch, </a:t>
            </a:r>
            <a:br>
              <a:rPr lang="en-US" sz="2000" dirty="0" smtClean="0"/>
            </a:br>
            <a:r>
              <a:rPr lang="en-US" sz="2000" dirty="0" smtClean="0"/>
              <a:t>nor even touch a line of code in the kernel”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“Operating systems have existed for decades, what more can be added?”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“I just need to know the API to give the system commands in order to store my data and run my programs”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“Writing programs in Java is very easy, and I do not need to know anything about operating systems to make it work” 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Consider the following example, does it matter which one to use?: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7509" y="4119952"/>
            <a:ext cx="8563050" cy="1229780"/>
            <a:chOff x="437509" y="4060882"/>
            <a:chExt cx="8563050" cy="1229780"/>
          </a:xfrm>
        </p:grpSpPr>
        <p:sp>
          <p:nvSpPr>
            <p:cNvPr id="6" name="Content Placeholder 3"/>
            <p:cNvSpPr txBox="1">
              <a:spLocks/>
            </p:cNvSpPr>
            <p:nvPr/>
          </p:nvSpPr>
          <p:spPr bwMode="auto">
            <a:xfrm>
              <a:off x="437509" y="4065017"/>
              <a:ext cx="4040188" cy="1225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8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int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3333CC"/>
                  </a:solidFill>
                  <a:latin typeface="Courier"/>
                  <a:cs typeface="Courier"/>
                </a:rPr>
                <a:t>data</a:t>
              </a:r>
              <a:r>
                <a:rPr lang="en-US" sz="1600" kern="0" dirty="0" smtClean="0">
                  <a:solidFill>
                    <a:srgbClr val="3333CC"/>
                  </a:solidFill>
                  <a:latin typeface="Courier"/>
                  <a:cs typeface="Courier"/>
                </a:rPr>
                <a:t>[15000][15000]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;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for (j = 0; </a:t>
              </a:r>
              <a:r>
                <a:rPr lang="en-US" sz="1600" kern="0" dirty="0">
                  <a:solidFill>
                    <a:srgbClr val="3333CC"/>
                  </a:solidFill>
                  <a:latin typeface="Courier"/>
                  <a:cs typeface="Courier"/>
                </a:rPr>
                <a:t>j </a:t>
              </a:r>
              <a:r>
                <a:rPr lang="en-US" sz="1600" kern="0" dirty="0" smtClean="0">
                  <a:solidFill>
                    <a:srgbClr val="3333CC"/>
                  </a:solidFill>
                  <a:latin typeface="Courier"/>
                  <a:cs typeface="Courier"/>
                </a:rPr>
                <a:t>&lt; 15000; 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j++)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 for (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= 0; 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3333CC"/>
                  </a:solidFill>
                  <a:latin typeface="Courier"/>
                  <a:cs typeface="Courier"/>
                </a:rPr>
                <a:t>&lt; </a:t>
              </a:r>
              <a:r>
                <a:rPr lang="en-US" sz="1600" kern="0" dirty="0" smtClean="0">
                  <a:solidFill>
                    <a:srgbClr val="3333CC"/>
                  </a:solidFill>
                  <a:latin typeface="Courier"/>
                  <a:cs typeface="Courier"/>
                </a:rPr>
                <a:t>15000; 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++)</a:t>
              </a:r>
              <a:b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</a:b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  data[</a:t>
              </a:r>
              <a:r>
                <a:rPr lang="en-US" sz="1600" kern="0" dirty="0" err="1">
                  <a:solidFill>
                    <a:srgbClr val="3333CC"/>
                  </a:solidFill>
                  <a:latin typeface="Courier"/>
                  <a:cs typeface="Courier"/>
                </a:rPr>
                <a:t>j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][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] = 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*j;</a:t>
              </a:r>
              <a:endParaRPr kumimoji="0" lang="en-CA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cs typeface="Courier"/>
              </a:endParaRPr>
            </a:p>
          </p:txBody>
        </p:sp>
        <p:sp>
          <p:nvSpPr>
            <p:cNvPr id="7" name="Content Placeholder 5"/>
            <p:cNvSpPr txBox="1">
              <a:spLocks/>
            </p:cNvSpPr>
            <p:nvPr/>
          </p:nvSpPr>
          <p:spPr bwMode="auto">
            <a:xfrm>
              <a:off x="4958784" y="4060882"/>
              <a:ext cx="4041775" cy="1225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8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int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data</a:t>
              </a:r>
              <a:r>
                <a:rPr lang="en-US" sz="1600" kern="0" dirty="0" smtClean="0">
                  <a:solidFill>
                    <a:srgbClr val="FF6600"/>
                  </a:solidFill>
                  <a:latin typeface="Courier"/>
                  <a:cs typeface="Courier"/>
                </a:rPr>
                <a:t>[15000][15000]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;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for (</a:t>
              </a:r>
              <a:r>
                <a:rPr lang="en-US" sz="1600" kern="0" dirty="0" err="1">
                  <a:solidFill>
                    <a:srgbClr val="FF6600"/>
                  </a:solidFill>
                  <a:latin typeface="Courier"/>
                  <a:cs typeface="Courier"/>
                </a:rPr>
                <a:t>j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= 0;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j</a:t>
              </a:r>
              <a:r>
                <a:rPr lang="en-US" sz="1600" kern="0" dirty="0" smtClean="0">
                  <a:solidFill>
                    <a:srgbClr val="FF6600"/>
                  </a:solidFill>
                  <a:latin typeface="Courier"/>
                  <a:cs typeface="Courier"/>
                </a:rPr>
                <a:t> &lt; 15000;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j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++)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 for (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= 0; 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&lt; </a:t>
              </a:r>
              <a:r>
                <a:rPr lang="en-US" sz="1600" kern="0" dirty="0" smtClean="0">
                  <a:solidFill>
                    <a:srgbClr val="FF6600"/>
                  </a:solidFill>
                  <a:latin typeface="Courier"/>
                  <a:cs typeface="Courier"/>
                </a:rPr>
                <a:t>15000;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++)</a:t>
              </a:r>
              <a:b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</a:b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  data[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][j] = 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*j;</a:t>
              </a:r>
              <a:b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</a:b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85000"/>
                <a:buFont typeface="ZapfDingbats" pitchFamily="82" charset="2"/>
                <a:buChar char="r"/>
                <a:tabLst>
                  <a:tab pos="3319463" algn="l"/>
                  <a:tab pos="3651250" algn="l"/>
                </a:tabLst>
                <a:defRPr/>
              </a:pPr>
              <a:endParaRPr kumimoji="0" lang="en-CA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cs typeface="Courier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370759"/>
              </p:ext>
            </p:extLst>
          </p:nvPr>
        </p:nvGraphicFramePr>
        <p:xfrm>
          <a:off x="1575278" y="5296400"/>
          <a:ext cx="1249680" cy="1210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11347"/>
              </p:ext>
            </p:extLst>
          </p:nvPr>
        </p:nvGraphicFramePr>
        <p:xfrm>
          <a:off x="6256594" y="5310976"/>
          <a:ext cx="1249680" cy="1210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610029"/>
              </p:ext>
            </p:extLst>
          </p:nvPr>
        </p:nvGraphicFramePr>
        <p:xfrm>
          <a:off x="3312445" y="5106156"/>
          <a:ext cx="2393436" cy="1432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97812"/>
                <a:gridCol w="797812"/>
                <a:gridCol w="797812"/>
              </a:tblGrid>
              <a:tr h="257644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on my mac:</a:t>
                      </a:r>
                      <a:br>
                        <a:rPr lang="en-US" sz="900" b="0" dirty="0" smtClean="0"/>
                      </a:br>
                      <a:r>
                        <a:rPr lang="en-US" sz="1100" dirty="0" err="1" smtClean="0"/>
                        <a:t>datasize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9933"/>
                        </a:solidFill>
                      </a:endParaRPr>
                    </a:p>
                  </a:txBody>
                  <a:tcPr/>
                </a:tc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3366FF"/>
                          </a:solidFill>
                        </a:rPr>
                        <a:t>3.9s</a:t>
                      </a:r>
                      <a:endParaRPr lang="en-US" sz="11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15.000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9933"/>
                          </a:solidFill>
                        </a:rPr>
                        <a:t>1.2s</a:t>
                      </a:r>
                      <a:endParaRPr lang="en-US" sz="1100" dirty="0">
                        <a:solidFill>
                          <a:srgbClr val="FF9933"/>
                        </a:solidFill>
                      </a:endParaRPr>
                    </a:p>
                  </a:txBody>
                  <a:tcPr/>
                </a:tc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3366FF"/>
                          </a:solidFill>
                        </a:rPr>
                        <a:t>12.2s</a:t>
                      </a:r>
                      <a:endParaRPr lang="en-US" sz="11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25.000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9933"/>
                          </a:solidFill>
                        </a:rPr>
                        <a:t>3.5s</a:t>
                      </a:r>
                      <a:endParaRPr lang="en-US" sz="1100" dirty="0">
                        <a:solidFill>
                          <a:srgbClr val="FF9933"/>
                        </a:solidFill>
                      </a:endParaRPr>
                    </a:p>
                  </a:txBody>
                  <a:tcPr/>
                </a:tc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3366FF"/>
                          </a:solidFill>
                        </a:rPr>
                        <a:t>22.1s</a:t>
                      </a:r>
                      <a:endParaRPr lang="en-US" sz="11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30.000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9933"/>
                          </a:solidFill>
                        </a:rPr>
                        <a:t>4.7s</a:t>
                      </a:r>
                      <a:endParaRPr lang="en-US" sz="1100" dirty="0">
                        <a:solidFill>
                          <a:srgbClr val="FF9933"/>
                        </a:solidFill>
                      </a:endParaRPr>
                    </a:p>
                  </a:txBody>
                  <a:tcPr/>
                </a:tc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3366FF"/>
                          </a:solidFill>
                        </a:rPr>
                        <a:t>49.3s</a:t>
                      </a:r>
                      <a:endParaRPr lang="en-US" sz="11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40.000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9933"/>
                          </a:solidFill>
                        </a:rPr>
                        <a:t>10.1s</a:t>
                      </a:r>
                      <a:endParaRPr lang="en-US" sz="1100" dirty="0">
                        <a:solidFill>
                          <a:srgbClr val="FF9933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398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  <a:endParaRPr lang="en-US" sz="3200" dirty="0" smtClean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0" y="5055866"/>
            <a:ext cx="904142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0" dirty="0"/>
              <a:t>… results in low quality </a:t>
            </a:r>
            <a:r>
              <a:rPr lang="en-US" sz="2600" b="0" dirty="0" err="1"/>
              <a:t>pictures</a:t>
            </a:r>
            <a:r>
              <a:rPr lang="en-US" sz="2600" b="0" dirty="0" err="1" smtClean="0"/>
              <a:t>,video</a:t>
            </a:r>
            <a:r>
              <a:rPr lang="en-US" sz="2600" b="0" dirty="0" smtClean="0"/>
              <a:t> </a:t>
            </a:r>
            <a:r>
              <a:rPr lang="en-US" sz="2600" b="0" dirty="0"/>
              <a:t>artifacts, hiccups, etc.</a:t>
            </a:r>
            <a:br>
              <a:rPr lang="en-US" sz="2600" b="0" dirty="0"/>
            </a:br>
            <a:endParaRPr lang="en-US" sz="2600" b="0" dirty="0"/>
          </a:p>
          <a:p>
            <a:pPr algn="ctr"/>
            <a:r>
              <a:rPr lang="en-US" sz="2600" b="0" dirty="0" smtClean="0"/>
              <a:t>… giving </a:t>
            </a:r>
            <a:r>
              <a:rPr lang="en-US" sz="2600" u="sng" dirty="0">
                <a:solidFill>
                  <a:srgbClr val="FF0000"/>
                </a:solidFill>
              </a:rPr>
              <a:t>annoyed users</a:t>
            </a:r>
            <a:r>
              <a:rPr lang="en-US" sz="2600" b="0" dirty="0"/>
              <a:t>! </a:t>
            </a:r>
          </a:p>
        </p:txBody>
      </p:sp>
      <p:pic>
        <p:nvPicPr>
          <p:cNvPr id="95238" name="Picture 6" descr="/Users/paalh/SYNC/MiSMoSS/slides/courses/INF5071/H10/Animation_480x320-25_PAT0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41300" y="1838325"/>
            <a:ext cx="417671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7" descr="/Users/paalh/SYNC/MiSMoSS/slides/courses/INF5071/H10/Animation_480x320-25_PAT3.mp4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762500" y="1825625"/>
            <a:ext cx="417671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42552" y="868632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 smtClean="0">
                <a:solidFill>
                  <a:srgbClr val="FF0000"/>
                </a:solidFill>
              </a:rPr>
              <a:t>Failing </a:t>
            </a:r>
            <a:r>
              <a:rPr lang="en-US" sz="3200" dirty="0" smtClean="0"/>
              <a:t>to meet the </a:t>
            </a:r>
            <a:r>
              <a:rPr lang="en-US" sz="2800" b="1" dirty="0" smtClean="0">
                <a:solidFill>
                  <a:srgbClr val="FF0000"/>
                </a:solidFill>
              </a:rPr>
              <a:t>Technical Challenges</a:t>
            </a:r>
            <a:r>
              <a:rPr lang="en-US" sz="28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10736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680" fill="hold"/>
                                        <p:tgtEl>
                                          <p:spTgt spid="95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960" fill="hold"/>
                                        <p:tgtEl>
                                          <p:spTgt spid="95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96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5239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5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95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239"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5238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5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95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238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1088220" y="5186282"/>
            <a:ext cx="7048524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0" dirty="0"/>
              <a:t>… influence the game experience</a:t>
            </a:r>
            <a:br>
              <a:rPr lang="en-US" sz="2600" b="0" dirty="0"/>
            </a:br>
            <a:endParaRPr lang="en-US" sz="2600" b="0" dirty="0"/>
          </a:p>
          <a:p>
            <a:pPr algn="ctr"/>
            <a:r>
              <a:rPr lang="en-US" sz="2600" b="0" dirty="0" smtClean="0"/>
              <a:t>… giving </a:t>
            </a:r>
            <a:r>
              <a:rPr lang="en-US" sz="2600" u="sng" dirty="0">
                <a:solidFill>
                  <a:srgbClr val="FF0000"/>
                </a:solidFill>
              </a:rPr>
              <a:t>annoyed users</a:t>
            </a:r>
            <a:r>
              <a:rPr lang="en-US" sz="2600" b="0" dirty="0"/>
              <a:t>   –   latency can kill! </a:t>
            </a:r>
          </a:p>
        </p:txBody>
      </p:sp>
      <p:pic>
        <p:nvPicPr>
          <p:cNvPr id="96260" name="Picture 4" descr="/Users/paalh/SYNC/MiSMoSS/slides/courses/INF5071/H10/latency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266215" y="1623932"/>
            <a:ext cx="4586288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42552" y="868632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 smtClean="0">
                <a:solidFill>
                  <a:srgbClr val="FF0000"/>
                </a:solidFill>
              </a:rPr>
              <a:t>Failing </a:t>
            </a:r>
            <a:r>
              <a:rPr lang="en-US" sz="3200" dirty="0" smtClean="0"/>
              <a:t>to meet the </a:t>
            </a:r>
            <a:r>
              <a:rPr lang="en-US" sz="2800" b="1" dirty="0" smtClean="0">
                <a:solidFill>
                  <a:srgbClr val="FF0000"/>
                </a:solidFill>
              </a:rPr>
              <a:t>Technical Challenges</a:t>
            </a:r>
            <a:r>
              <a:rPr lang="en-US" sz="28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1525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24" fill="hold"/>
                                        <p:tgtEl>
                                          <p:spTgt spid="962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924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6260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62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962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260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2062685" y="5186282"/>
            <a:ext cx="5176755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0" dirty="0"/>
              <a:t>… influence the </a:t>
            </a:r>
            <a:r>
              <a:rPr lang="en-US" sz="2600" b="0" dirty="0" smtClean="0"/>
              <a:t>your everyday life</a:t>
            </a:r>
            <a:r>
              <a:rPr lang="en-US" sz="2600" b="0" dirty="0"/>
              <a:t/>
            </a:r>
            <a:br>
              <a:rPr lang="en-US" sz="2600" b="0" dirty="0"/>
            </a:br>
            <a:endParaRPr lang="en-US" sz="2600" b="0" dirty="0"/>
          </a:p>
          <a:p>
            <a:pPr algn="ctr"/>
            <a:r>
              <a:rPr lang="en-US" sz="2600" b="0" dirty="0" smtClean="0"/>
              <a:t>– </a:t>
            </a:r>
            <a:r>
              <a:rPr lang="en-US" sz="2600" dirty="0" smtClean="0">
                <a:solidFill>
                  <a:srgbClr val="FF0000"/>
                </a:solidFill>
              </a:rPr>
              <a:t>latency </a:t>
            </a:r>
            <a:r>
              <a:rPr lang="en-US" sz="2600" dirty="0">
                <a:solidFill>
                  <a:srgbClr val="FF0000"/>
                </a:solidFill>
              </a:rPr>
              <a:t>can </a:t>
            </a:r>
            <a:r>
              <a:rPr lang="en-US" sz="2600" dirty="0" smtClean="0">
                <a:solidFill>
                  <a:srgbClr val="FF0000"/>
                </a:solidFill>
              </a:rPr>
              <a:t>literally kill</a:t>
            </a:r>
            <a:r>
              <a:rPr lang="en-US" sz="2600" b="0" dirty="0"/>
              <a:t>!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42552" y="868632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 smtClean="0">
                <a:solidFill>
                  <a:srgbClr val="FF0000"/>
                </a:solidFill>
              </a:rPr>
              <a:t>Failing </a:t>
            </a:r>
            <a:r>
              <a:rPr lang="en-US" sz="3200" dirty="0" smtClean="0"/>
              <a:t>to meet the </a:t>
            </a:r>
            <a:r>
              <a:rPr lang="en-US" sz="2800" b="1" dirty="0" smtClean="0">
                <a:solidFill>
                  <a:srgbClr val="FF0000"/>
                </a:solidFill>
              </a:rPr>
              <a:t>Technical Challenges</a:t>
            </a:r>
            <a:r>
              <a:rPr lang="en-US" sz="2800" dirty="0" smtClean="0"/>
              <a:t>…</a:t>
            </a:r>
          </a:p>
        </p:txBody>
      </p:sp>
      <p:pic>
        <p:nvPicPr>
          <p:cNvPr id="3" name="car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0926" y="1617210"/>
            <a:ext cx="5513123" cy="31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08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499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0">
                <p:cTn id="1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why </a:t>
            </a:r>
            <a:r>
              <a:rPr lang="en-US" dirty="0"/>
              <a:t>s</a:t>
            </a:r>
            <a:r>
              <a:rPr lang="en-US" dirty="0" smtClean="0"/>
              <a:t>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33463"/>
            <a:ext cx="9144000" cy="5481637"/>
          </a:xfrm>
        </p:spPr>
        <p:txBody>
          <a:bodyPr/>
          <a:lstStyle/>
          <a:p>
            <a:r>
              <a:rPr lang="en-US" sz="2400" dirty="0" smtClean="0"/>
              <a:t>To do things right and efficient, one must know how computers and operating systems work</a:t>
            </a:r>
            <a:r>
              <a:rPr lang="en-US" sz="2000" dirty="0"/>
              <a:t> </a:t>
            </a:r>
            <a:r>
              <a:rPr lang="en-US" sz="1800" dirty="0" smtClean="0"/>
              <a:t>(and networks)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2000" dirty="0"/>
          </a:p>
          <a:p>
            <a:pPr lvl="1"/>
            <a:r>
              <a:rPr lang="en-US" sz="1800" dirty="0"/>
              <a:t>o</a:t>
            </a:r>
            <a:r>
              <a:rPr lang="en-US" sz="1800" dirty="0" smtClean="0"/>
              <a:t>perating systems provide magic </a:t>
            </a:r>
            <a:r>
              <a:rPr lang="en-US" sz="1800" dirty="0"/>
              <a:t>to provide </a:t>
            </a:r>
            <a:r>
              <a:rPr lang="en-US" sz="1800" dirty="0" smtClean="0"/>
              <a:t>“infinite” </a:t>
            </a:r>
            <a:r>
              <a:rPr lang="en-US" sz="1800" dirty="0"/>
              <a:t>CPU cycles, </a:t>
            </a:r>
            <a:r>
              <a:rPr lang="en-US" sz="1800" dirty="0" smtClean="0"/>
              <a:t>“endless” memory</a:t>
            </a:r>
            <a:r>
              <a:rPr lang="en-US" sz="1800" dirty="0"/>
              <a:t>, </a:t>
            </a:r>
            <a:r>
              <a:rPr lang="en-US" sz="1800" dirty="0" smtClean="0"/>
              <a:t>transparent access to devices, </a:t>
            </a:r>
            <a:r>
              <a:rPr lang="en-US" sz="1800" dirty="0"/>
              <a:t>networked </a:t>
            </a:r>
            <a:r>
              <a:rPr lang="en-US" sz="1800" dirty="0" smtClean="0"/>
              <a:t>computing, etc.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 smtClean="0"/>
          </a:p>
          <a:p>
            <a:pPr lvl="1"/>
            <a:r>
              <a:rPr lang="en-US" sz="1800" dirty="0"/>
              <a:t>o</a:t>
            </a:r>
            <a:r>
              <a:rPr lang="en-US" sz="1800" dirty="0" smtClean="0"/>
              <a:t>perating systems manage concurrency and sharing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u</a:t>
            </a:r>
            <a:r>
              <a:rPr lang="en-US" sz="1800" dirty="0" smtClean="0"/>
              <a:t>nderstand the tradeoffs </a:t>
            </a:r>
            <a:r>
              <a:rPr lang="en-US" sz="1800" dirty="0"/>
              <a:t>between performance and functionality, </a:t>
            </a:r>
            <a:br>
              <a:rPr lang="en-US" sz="1800" dirty="0"/>
            </a:br>
            <a:r>
              <a:rPr lang="en-US" sz="1800" dirty="0"/>
              <a:t>division of labor between HW and SW 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2400" i="1" dirty="0" err="1" smtClean="0"/>
              <a:t>OSes</a:t>
            </a:r>
            <a:r>
              <a:rPr lang="en-US" sz="2400" i="1" dirty="0" smtClean="0"/>
              <a:t> </a:t>
            </a:r>
            <a:r>
              <a:rPr lang="en-US" sz="2400" i="1" dirty="0"/>
              <a:t>are </a:t>
            </a:r>
            <a:r>
              <a:rPr lang="en-US" sz="2400" i="1" dirty="0" smtClean="0"/>
              <a:t>found everywhere and  </a:t>
            </a:r>
            <a:br>
              <a:rPr lang="en-US" sz="2400" i="1" dirty="0" smtClean="0"/>
            </a:br>
            <a:r>
              <a:rPr lang="en-US" sz="2400" i="1" dirty="0" smtClean="0"/>
              <a:t>are </a:t>
            </a:r>
            <a:r>
              <a:rPr lang="en-US" sz="2400" i="1" dirty="0"/>
              <a:t>therefore </a:t>
            </a:r>
            <a:r>
              <a:rPr lang="en-US" sz="2400" i="1" dirty="0" smtClean="0"/>
              <a:t>key components </a:t>
            </a:r>
            <a:r>
              <a:rPr lang="en-US" sz="2400" i="1" dirty="0"/>
              <a:t>in many systems</a:t>
            </a:r>
          </a:p>
        </p:txBody>
      </p:sp>
    </p:spTree>
    <p:extLst>
      <p:ext uri="{BB962C8B-B14F-4D97-AF65-F5344CB8AC3E}">
        <p14:creationId xmlns:p14="http://schemas.microsoft.com/office/powerpoint/2010/main" val="3566221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Components</a:t>
            </a:r>
          </a:p>
        </p:txBody>
      </p:sp>
      <p:grpSp>
        <p:nvGrpSpPr>
          <p:cNvPr id="1196035" name="Group 3"/>
          <p:cNvGrpSpPr>
            <a:grpSpLocks/>
          </p:cNvGrpSpPr>
          <p:nvPr/>
        </p:nvGrpSpPr>
        <p:grpSpPr bwMode="auto">
          <a:xfrm>
            <a:off x="4608513" y="1325563"/>
            <a:ext cx="4495800" cy="4495800"/>
            <a:chOff x="1463" y="835"/>
            <a:chExt cx="2832" cy="2832"/>
          </a:xfrm>
        </p:grpSpPr>
        <p:grpSp>
          <p:nvGrpSpPr>
            <p:cNvPr id="1196036" name="Group 4"/>
            <p:cNvGrpSpPr>
              <a:grpSpLocks/>
            </p:cNvGrpSpPr>
            <p:nvPr/>
          </p:nvGrpSpPr>
          <p:grpSpPr bwMode="auto">
            <a:xfrm>
              <a:off x="1483" y="1525"/>
              <a:ext cx="2789" cy="1452"/>
              <a:chOff x="1483" y="1525"/>
              <a:chExt cx="2789" cy="1452"/>
            </a:xfrm>
          </p:grpSpPr>
          <p:sp>
            <p:nvSpPr>
              <p:cNvPr id="1196037" name="Rectangle 5"/>
              <p:cNvSpPr>
                <a:spLocks noChangeArrowheads="1"/>
              </p:cNvSpPr>
              <p:nvPr/>
            </p:nvSpPr>
            <p:spPr bwMode="auto">
              <a:xfrm>
                <a:off x="1483" y="1525"/>
                <a:ext cx="2789" cy="1452"/>
              </a:xfrm>
              <a:prstGeom prst="rect">
                <a:avLst/>
              </a:prstGeom>
              <a:solidFill>
                <a:srgbClr val="FF00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38" name="Rectangle 6"/>
              <p:cNvSpPr>
                <a:spLocks noChangeArrowheads="1"/>
              </p:cNvSpPr>
              <p:nvPr/>
            </p:nvSpPr>
            <p:spPr bwMode="auto">
              <a:xfrm>
                <a:off x="1595" y="1860"/>
                <a:ext cx="780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39" name="Rectangle 7"/>
              <p:cNvSpPr>
                <a:spLocks noChangeArrowheads="1"/>
              </p:cNvSpPr>
              <p:nvPr/>
            </p:nvSpPr>
            <p:spPr bwMode="auto">
              <a:xfrm>
                <a:off x="1670" y="1950"/>
                <a:ext cx="63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 dirty="0">
                    <a:solidFill>
                      <a:srgbClr val="000000"/>
                    </a:solidFill>
                    <a:latin typeface="Times New Roman" pitchFamily="18" charset="0"/>
                  </a:rPr>
                  <a:t>User interface</a:t>
                </a:r>
                <a:endParaRPr lang="en-US" sz="2800" b="0" dirty="0"/>
              </a:p>
            </p:txBody>
          </p:sp>
          <p:sp>
            <p:nvSpPr>
              <p:cNvPr id="1196040" name="Rectangle 8"/>
              <p:cNvSpPr>
                <a:spLocks noChangeArrowheads="1"/>
              </p:cNvSpPr>
              <p:nvPr/>
            </p:nvSpPr>
            <p:spPr bwMode="auto">
              <a:xfrm>
                <a:off x="1842" y="2084"/>
                <a:ext cx="28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(shell)</a:t>
                </a:r>
                <a:endParaRPr lang="en-US" sz="2800" b="0"/>
              </a:p>
            </p:txBody>
          </p:sp>
          <p:sp>
            <p:nvSpPr>
              <p:cNvPr id="1196041" name="Rectangle 9"/>
              <p:cNvSpPr>
                <a:spLocks noChangeArrowheads="1"/>
              </p:cNvSpPr>
              <p:nvPr/>
            </p:nvSpPr>
            <p:spPr bwMode="auto">
              <a:xfrm>
                <a:off x="3379" y="1860"/>
                <a:ext cx="781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2" name="Rectangle 10"/>
              <p:cNvSpPr>
                <a:spLocks noChangeArrowheads="1"/>
              </p:cNvSpPr>
              <p:nvPr/>
            </p:nvSpPr>
            <p:spPr bwMode="auto">
              <a:xfrm>
                <a:off x="3611" y="1950"/>
                <a:ext cx="31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Device</a:t>
                </a:r>
                <a:endParaRPr lang="en-US" sz="2800" b="0"/>
              </a:p>
            </p:txBody>
          </p:sp>
          <p:sp>
            <p:nvSpPr>
              <p:cNvPr id="1196043" name="Rectangle 11"/>
              <p:cNvSpPr>
                <a:spLocks noChangeArrowheads="1"/>
              </p:cNvSpPr>
              <p:nvPr/>
            </p:nvSpPr>
            <p:spPr bwMode="auto">
              <a:xfrm>
                <a:off x="3484" y="2084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44" name="Rectangle 12"/>
              <p:cNvSpPr>
                <a:spLocks noChangeArrowheads="1"/>
              </p:cNvSpPr>
              <p:nvPr/>
            </p:nvSpPr>
            <p:spPr bwMode="auto">
              <a:xfrm>
                <a:off x="2487" y="1860"/>
                <a:ext cx="781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5" name="Rectangle 13"/>
              <p:cNvSpPr>
                <a:spLocks noChangeArrowheads="1"/>
              </p:cNvSpPr>
              <p:nvPr/>
            </p:nvSpPr>
            <p:spPr bwMode="auto">
              <a:xfrm>
                <a:off x="2790" y="1950"/>
                <a:ext cx="17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File</a:t>
                </a:r>
                <a:endParaRPr lang="en-US" sz="2800" b="0"/>
              </a:p>
            </p:txBody>
          </p:sp>
          <p:sp>
            <p:nvSpPr>
              <p:cNvPr id="1196046" name="Rectangle 14"/>
              <p:cNvSpPr>
                <a:spLocks noChangeArrowheads="1"/>
              </p:cNvSpPr>
              <p:nvPr/>
            </p:nvSpPr>
            <p:spPr bwMode="auto">
              <a:xfrm>
                <a:off x="2592" y="2084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47" name="Rectangle 15"/>
              <p:cNvSpPr>
                <a:spLocks noChangeArrowheads="1"/>
              </p:cNvSpPr>
              <p:nvPr/>
            </p:nvSpPr>
            <p:spPr bwMode="auto">
              <a:xfrm>
                <a:off x="2487" y="2419"/>
                <a:ext cx="781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8" name="Rectangle 16"/>
              <p:cNvSpPr>
                <a:spLocks noChangeArrowheads="1"/>
              </p:cNvSpPr>
              <p:nvPr/>
            </p:nvSpPr>
            <p:spPr bwMode="auto">
              <a:xfrm>
                <a:off x="2685" y="2508"/>
                <a:ext cx="38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Memory</a:t>
                </a:r>
                <a:endParaRPr lang="en-US" sz="2800" b="0"/>
              </a:p>
            </p:txBody>
          </p:sp>
          <p:sp>
            <p:nvSpPr>
              <p:cNvPr id="1196049" name="Rectangle 17"/>
              <p:cNvSpPr>
                <a:spLocks noChangeArrowheads="1"/>
              </p:cNvSpPr>
              <p:nvPr/>
            </p:nvSpPr>
            <p:spPr bwMode="auto">
              <a:xfrm>
                <a:off x="2592" y="2642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50" name="Rectangle 18"/>
              <p:cNvSpPr>
                <a:spLocks noChangeArrowheads="1"/>
              </p:cNvSpPr>
              <p:nvPr/>
            </p:nvSpPr>
            <p:spPr bwMode="auto">
              <a:xfrm>
                <a:off x="1595" y="2419"/>
                <a:ext cx="780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51" name="Rectangle 19"/>
              <p:cNvSpPr>
                <a:spLocks noChangeArrowheads="1"/>
              </p:cNvSpPr>
              <p:nvPr/>
            </p:nvSpPr>
            <p:spPr bwMode="auto">
              <a:xfrm>
                <a:off x="1768" y="2441"/>
                <a:ext cx="43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Processor</a:t>
                </a:r>
                <a:endParaRPr lang="en-US" sz="2800" b="0"/>
              </a:p>
            </p:txBody>
          </p:sp>
          <p:sp>
            <p:nvSpPr>
              <p:cNvPr id="1196052" name="Rectangle 20"/>
              <p:cNvSpPr>
                <a:spLocks noChangeArrowheads="1"/>
              </p:cNvSpPr>
              <p:nvPr/>
            </p:nvSpPr>
            <p:spPr bwMode="auto">
              <a:xfrm>
                <a:off x="1720" y="2575"/>
                <a:ext cx="53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(or process)</a:t>
                </a:r>
                <a:endParaRPr lang="en-US" sz="2800" b="0"/>
              </a:p>
            </p:txBody>
          </p:sp>
          <p:sp>
            <p:nvSpPr>
              <p:cNvPr id="1196053" name="Rectangle 21"/>
              <p:cNvSpPr>
                <a:spLocks noChangeArrowheads="1"/>
              </p:cNvSpPr>
              <p:nvPr/>
            </p:nvSpPr>
            <p:spPr bwMode="auto">
              <a:xfrm>
                <a:off x="1699" y="2709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54" name="Rectangle 22"/>
              <p:cNvSpPr>
                <a:spLocks noChangeArrowheads="1"/>
              </p:cNvSpPr>
              <p:nvPr/>
            </p:nvSpPr>
            <p:spPr bwMode="auto">
              <a:xfrm>
                <a:off x="3379" y="2419"/>
                <a:ext cx="781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55" name="Rectangle 23"/>
              <p:cNvSpPr>
                <a:spLocks noChangeArrowheads="1"/>
              </p:cNvSpPr>
              <p:nvPr/>
            </p:nvSpPr>
            <p:spPr bwMode="auto">
              <a:xfrm>
                <a:off x="3410" y="2508"/>
                <a:ext cx="72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Communication</a:t>
                </a:r>
                <a:endParaRPr lang="en-US" sz="2800" b="0"/>
              </a:p>
            </p:txBody>
          </p:sp>
          <p:sp>
            <p:nvSpPr>
              <p:cNvPr id="1196056" name="Rectangle 24"/>
              <p:cNvSpPr>
                <a:spLocks noChangeArrowheads="1"/>
              </p:cNvSpPr>
              <p:nvPr/>
            </p:nvSpPr>
            <p:spPr bwMode="auto">
              <a:xfrm>
                <a:off x="3590" y="2642"/>
                <a:ext cx="36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services</a:t>
                </a:r>
                <a:endParaRPr lang="en-US" sz="2800" b="0"/>
              </a:p>
            </p:txBody>
          </p:sp>
          <p:sp>
            <p:nvSpPr>
              <p:cNvPr id="1196057" name="Rectangle 25"/>
              <p:cNvSpPr>
                <a:spLocks noChangeArrowheads="1"/>
              </p:cNvSpPr>
              <p:nvPr/>
            </p:nvSpPr>
            <p:spPr bwMode="auto">
              <a:xfrm>
                <a:off x="2137" y="1601"/>
                <a:ext cx="1510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900">
                    <a:solidFill>
                      <a:srgbClr val="FFFFFF"/>
                    </a:solidFill>
                    <a:latin typeface="Times New Roman" pitchFamily="18" charset="0"/>
                  </a:rPr>
                  <a:t>Operating system layer</a:t>
                </a:r>
                <a:endParaRPr lang="en-US" sz="2800" b="0"/>
              </a:p>
            </p:txBody>
          </p:sp>
        </p:grpSp>
        <p:sp>
          <p:nvSpPr>
            <p:cNvPr id="119605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1463" y="835"/>
              <a:ext cx="2832" cy="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59" name="Rectangle 27"/>
            <p:cNvSpPr>
              <a:spLocks noChangeArrowheads="1"/>
            </p:cNvSpPr>
            <p:nvPr/>
          </p:nvSpPr>
          <p:spPr bwMode="auto">
            <a:xfrm>
              <a:off x="1483" y="855"/>
              <a:ext cx="2789" cy="447"/>
            </a:xfrm>
            <a:prstGeom prst="rect">
              <a:avLst/>
            </a:prstGeom>
            <a:solidFill>
              <a:srgbClr val="00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6060" name="Rectangle 28"/>
            <p:cNvSpPr>
              <a:spLocks noChangeArrowheads="1"/>
            </p:cNvSpPr>
            <p:nvPr/>
          </p:nvSpPr>
          <p:spPr bwMode="auto">
            <a:xfrm>
              <a:off x="2088" y="990"/>
              <a:ext cx="161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 b="0">
                  <a:solidFill>
                    <a:srgbClr val="000000"/>
                  </a:solidFill>
                  <a:latin typeface="Times New Roman" pitchFamily="18" charset="0"/>
                </a:rPr>
                <a:t>Application program layer</a:t>
              </a:r>
              <a:endParaRPr lang="en-US" sz="2800" b="0"/>
            </a:p>
          </p:txBody>
        </p:sp>
        <p:sp>
          <p:nvSpPr>
            <p:cNvPr id="1196061" name="Rectangle 29"/>
            <p:cNvSpPr>
              <a:spLocks noChangeArrowheads="1"/>
            </p:cNvSpPr>
            <p:nvPr/>
          </p:nvSpPr>
          <p:spPr bwMode="auto">
            <a:xfrm>
              <a:off x="1483" y="3200"/>
              <a:ext cx="2789" cy="447"/>
            </a:xfrm>
            <a:prstGeom prst="rect">
              <a:avLst/>
            </a:prstGeom>
            <a:solidFill>
              <a:srgbClr val="0000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6062" name="Rectangle 30"/>
            <p:cNvSpPr>
              <a:spLocks noChangeArrowheads="1"/>
            </p:cNvSpPr>
            <p:nvPr/>
          </p:nvSpPr>
          <p:spPr bwMode="auto">
            <a:xfrm>
              <a:off x="2371" y="3332"/>
              <a:ext cx="103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FFFFFF"/>
                  </a:solidFill>
                  <a:latin typeface="Times New Roman" pitchFamily="18" charset="0"/>
                </a:rPr>
                <a:t>Hardware layer</a:t>
              </a:r>
              <a:endParaRPr lang="en-US" sz="2800" b="0"/>
            </a:p>
          </p:txBody>
        </p:sp>
        <p:sp>
          <p:nvSpPr>
            <p:cNvPr id="1196063" name="Line 31"/>
            <p:cNvSpPr>
              <a:spLocks noChangeShapeType="1"/>
            </p:cNvSpPr>
            <p:nvPr/>
          </p:nvSpPr>
          <p:spPr bwMode="auto">
            <a:xfrm>
              <a:off x="2877" y="1302"/>
              <a:ext cx="1" cy="2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64" name="Line 32"/>
            <p:cNvSpPr>
              <a:spLocks noChangeShapeType="1"/>
            </p:cNvSpPr>
            <p:nvPr/>
          </p:nvSpPr>
          <p:spPr bwMode="auto">
            <a:xfrm>
              <a:off x="2877" y="2977"/>
              <a:ext cx="1" cy="2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96065" name="Rectangle 3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09675"/>
            <a:ext cx="3960813" cy="5305425"/>
          </a:xfrm>
          <a:noFill/>
          <a:ln/>
        </p:spPr>
        <p:txBody>
          <a:bodyPr/>
          <a:lstStyle/>
          <a:p>
            <a:r>
              <a:rPr lang="en-US" sz="2400" dirty="0" smtClean="0"/>
              <a:t>"Visible" to </a:t>
            </a:r>
            <a:r>
              <a:rPr lang="en-US" sz="2400" dirty="0"/>
              <a:t>user</a:t>
            </a:r>
          </a:p>
          <a:p>
            <a:pPr lvl="1"/>
            <a:r>
              <a:rPr lang="en-US" sz="2000" dirty="0" smtClean="0"/>
              <a:t>Shell</a:t>
            </a:r>
          </a:p>
          <a:p>
            <a:pPr lvl="1"/>
            <a:r>
              <a:rPr lang="en-US" sz="2000" dirty="0"/>
              <a:t>File system</a:t>
            </a:r>
          </a:p>
          <a:p>
            <a:pPr lvl="1"/>
            <a:r>
              <a:rPr lang="en-US" sz="2000" dirty="0"/>
              <a:t>Device management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 smtClean="0"/>
          </a:p>
          <a:p>
            <a:r>
              <a:rPr lang="en-US" sz="2400" dirty="0" smtClean="0"/>
              <a:t>"(</a:t>
            </a:r>
            <a:r>
              <a:rPr lang="en-US" sz="2400" dirty="0" err="1" smtClean="0"/>
              <a:t>Semi)Transparent</a:t>
            </a:r>
            <a:r>
              <a:rPr lang="en-US" sz="2400" dirty="0" smtClean="0"/>
              <a:t>"</a:t>
            </a:r>
          </a:p>
          <a:p>
            <a:pPr lvl="1"/>
            <a:r>
              <a:rPr lang="en-US" sz="2000" dirty="0"/>
              <a:t>Processor management</a:t>
            </a:r>
          </a:p>
          <a:p>
            <a:pPr lvl="1"/>
            <a:r>
              <a:rPr lang="en-US" sz="2000" dirty="0"/>
              <a:t>Memory management</a:t>
            </a:r>
          </a:p>
          <a:p>
            <a:pPr lvl="1"/>
            <a:r>
              <a:rPr lang="en-US" sz="2000" dirty="0"/>
              <a:t>Communication services</a:t>
            </a:r>
          </a:p>
          <a:p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6" dur="2000" fill="hold"/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1196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96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96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96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196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1960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1960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1960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06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082" name="Group 2"/>
          <p:cNvGrpSpPr>
            <a:grpSpLocks/>
          </p:cNvGrpSpPr>
          <p:nvPr/>
        </p:nvGrpSpPr>
        <p:grpSpPr bwMode="auto">
          <a:xfrm>
            <a:off x="2354263" y="2420938"/>
            <a:ext cx="4427537" cy="2305050"/>
            <a:chOff x="1483" y="1525"/>
            <a:chExt cx="2789" cy="1452"/>
          </a:xfrm>
        </p:grpSpPr>
        <p:sp>
          <p:nvSpPr>
            <p:cNvPr id="1198083" name="Rectangle 3"/>
            <p:cNvSpPr>
              <a:spLocks noChangeArrowheads="1"/>
            </p:cNvSpPr>
            <p:nvPr/>
          </p:nvSpPr>
          <p:spPr bwMode="auto">
            <a:xfrm>
              <a:off x="1483" y="1525"/>
              <a:ext cx="2789" cy="1452"/>
            </a:xfrm>
            <a:prstGeom prst="rect">
              <a:avLst/>
            </a:prstGeom>
            <a:solidFill>
              <a:srgbClr val="FF00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4" name="Rectangle 4"/>
            <p:cNvSpPr>
              <a:spLocks noChangeArrowheads="1"/>
            </p:cNvSpPr>
            <p:nvPr/>
          </p:nvSpPr>
          <p:spPr bwMode="auto">
            <a:xfrm>
              <a:off x="1595" y="1860"/>
              <a:ext cx="780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5" name="Rectangle 5"/>
            <p:cNvSpPr>
              <a:spLocks noChangeArrowheads="1"/>
            </p:cNvSpPr>
            <p:nvPr/>
          </p:nvSpPr>
          <p:spPr bwMode="auto">
            <a:xfrm>
              <a:off x="1670" y="1950"/>
              <a:ext cx="63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User interface</a:t>
              </a:r>
              <a:endParaRPr lang="en-US" sz="2800" b="0"/>
            </a:p>
          </p:txBody>
        </p:sp>
        <p:sp>
          <p:nvSpPr>
            <p:cNvPr id="1198086" name="Rectangle 6"/>
            <p:cNvSpPr>
              <a:spLocks noChangeArrowheads="1"/>
            </p:cNvSpPr>
            <p:nvPr/>
          </p:nvSpPr>
          <p:spPr bwMode="auto">
            <a:xfrm>
              <a:off x="1842" y="2084"/>
              <a:ext cx="28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(shell)</a:t>
              </a:r>
              <a:endParaRPr lang="en-US" sz="2800" b="0"/>
            </a:p>
          </p:txBody>
        </p:sp>
        <p:sp>
          <p:nvSpPr>
            <p:cNvPr id="1198087" name="Rectangle 7"/>
            <p:cNvSpPr>
              <a:spLocks noChangeArrowheads="1"/>
            </p:cNvSpPr>
            <p:nvPr/>
          </p:nvSpPr>
          <p:spPr bwMode="auto">
            <a:xfrm>
              <a:off x="3379" y="1860"/>
              <a:ext cx="781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8" name="Rectangle 8"/>
            <p:cNvSpPr>
              <a:spLocks noChangeArrowheads="1"/>
            </p:cNvSpPr>
            <p:nvPr/>
          </p:nvSpPr>
          <p:spPr bwMode="auto">
            <a:xfrm>
              <a:off x="3611" y="1950"/>
              <a:ext cx="31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Device</a:t>
              </a:r>
              <a:endParaRPr lang="en-US" sz="2800" b="0"/>
            </a:p>
          </p:txBody>
        </p:sp>
        <p:sp>
          <p:nvSpPr>
            <p:cNvPr id="1198089" name="Rectangle 9"/>
            <p:cNvSpPr>
              <a:spLocks noChangeArrowheads="1"/>
            </p:cNvSpPr>
            <p:nvPr/>
          </p:nvSpPr>
          <p:spPr bwMode="auto">
            <a:xfrm>
              <a:off x="3484" y="2084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0" name="Rectangle 10"/>
            <p:cNvSpPr>
              <a:spLocks noChangeArrowheads="1"/>
            </p:cNvSpPr>
            <p:nvPr/>
          </p:nvSpPr>
          <p:spPr bwMode="auto">
            <a:xfrm>
              <a:off x="2487" y="1860"/>
              <a:ext cx="781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1" name="Rectangle 11"/>
            <p:cNvSpPr>
              <a:spLocks noChangeArrowheads="1"/>
            </p:cNvSpPr>
            <p:nvPr/>
          </p:nvSpPr>
          <p:spPr bwMode="auto">
            <a:xfrm>
              <a:off x="2790" y="1950"/>
              <a:ext cx="17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File</a:t>
              </a:r>
              <a:endParaRPr lang="en-US" sz="2800" b="0"/>
            </a:p>
          </p:txBody>
        </p:sp>
        <p:sp>
          <p:nvSpPr>
            <p:cNvPr id="1198092" name="Rectangle 12"/>
            <p:cNvSpPr>
              <a:spLocks noChangeArrowheads="1"/>
            </p:cNvSpPr>
            <p:nvPr/>
          </p:nvSpPr>
          <p:spPr bwMode="auto">
            <a:xfrm>
              <a:off x="2592" y="2084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3" name="Rectangle 13"/>
            <p:cNvSpPr>
              <a:spLocks noChangeArrowheads="1"/>
            </p:cNvSpPr>
            <p:nvPr/>
          </p:nvSpPr>
          <p:spPr bwMode="auto">
            <a:xfrm>
              <a:off x="2487" y="2419"/>
              <a:ext cx="781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4" name="Rectangle 14"/>
            <p:cNvSpPr>
              <a:spLocks noChangeArrowheads="1"/>
            </p:cNvSpPr>
            <p:nvPr/>
          </p:nvSpPr>
          <p:spPr bwMode="auto">
            <a:xfrm>
              <a:off x="2685" y="2508"/>
              <a:ext cx="38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Memory</a:t>
              </a:r>
              <a:endParaRPr lang="en-US" sz="2800" b="0"/>
            </a:p>
          </p:txBody>
        </p:sp>
        <p:sp>
          <p:nvSpPr>
            <p:cNvPr id="1198095" name="Rectangle 15"/>
            <p:cNvSpPr>
              <a:spLocks noChangeArrowheads="1"/>
            </p:cNvSpPr>
            <p:nvPr/>
          </p:nvSpPr>
          <p:spPr bwMode="auto">
            <a:xfrm>
              <a:off x="2592" y="2642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6" name="Rectangle 16"/>
            <p:cNvSpPr>
              <a:spLocks noChangeArrowheads="1"/>
            </p:cNvSpPr>
            <p:nvPr/>
          </p:nvSpPr>
          <p:spPr bwMode="auto">
            <a:xfrm>
              <a:off x="1595" y="2419"/>
              <a:ext cx="780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7" name="Rectangle 17"/>
            <p:cNvSpPr>
              <a:spLocks noChangeArrowheads="1"/>
            </p:cNvSpPr>
            <p:nvPr/>
          </p:nvSpPr>
          <p:spPr bwMode="auto">
            <a:xfrm>
              <a:off x="1768" y="2441"/>
              <a:ext cx="43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Processor</a:t>
              </a:r>
              <a:endParaRPr lang="en-US" sz="2800" b="0"/>
            </a:p>
          </p:txBody>
        </p:sp>
        <p:sp>
          <p:nvSpPr>
            <p:cNvPr id="1198098" name="Rectangle 18"/>
            <p:cNvSpPr>
              <a:spLocks noChangeArrowheads="1"/>
            </p:cNvSpPr>
            <p:nvPr/>
          </p:nvSpPr>
          <p:spPr bwMode="auto">
            <a:xfrm>
              <a:off x="1720" y="2575"/>
              <a:ext cx="53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(or process)</a:t>
              </a:r>
              <a:endParaRPr lang="en-US" sz="2800" b="0"/>
            </a:p>
          </p:txBody>
        </p:sp>
        <p:sp>
          <p:nvSpPr>
            <p:cNvPr id="1198099" name="Rectangle 19"/>
            <p:cNvSpPr>
              <a:spLocks noChangeArrowheads="1"/>
            </p:cNvSpPr>
            <p:nvPr/>
          </p:nvSpPr>
          <p:spPr bwMode="auto">
            <a:xfrm>
              <a:off x="1699" y="2709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100" name="Rectangle 20"/>
            <p:cNvSpPr>
              <a:spLocks noChangeArrowheads="1"/>
            </p:cNvSpPr>
            <p:nvPr/>
          </p:nvSpPr>
          <p:spPr bwMode="auto">
            <a:xfrm>
              <a:off x="3379" y="2419"/>
              <a:ext cx="781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101" name="Rectangle 21"/>
            <p:cNvSpPr>
              <a:spLocks noChangeArrowheads="1"/>
            </p:cNvSpPr>
            <p:nvPr/>
          </p:nvSpPr>
          <p:spPr bwMode="auto">
            <a:xfrm>
              <a:off x="3410" y="2508"/>
              <a:ext cx="72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Communication</a:t>
              </a:r>
              <a:endParaRPr lang="en-US" sz="2800" b="0"/>
            </a:p>
          </p:txBody>
        </p:sp>
        <p:sp>
          <p:nvSpPr>
            <p:cNvPr id="1198102" name="Rectangle 22"/>
            <p:cNvSpPr>
              <a:spLocks noChangeArrowheads="1"/>
            </p:cNvSpPr>
            <p:nvPr/>
          </p:nvSpPr>
          <p:spPr bwMode="auto">
            <a:xfrm>
              <a:off x="3590" y="2642"/>
              <a:ext cx="36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services</a:t>
              </a:r>
              <a:endParaRPr lang="en-US" sz="2800" b="0"/>
            </a:p>
          </p:txBody>
        </p:sp>
        <p:sp>
          <p:nvSpPr>
            <p:cNvPr id="1198103" name="Rectangle 23"/>
            <p:cNvSpPr>
              <a:spLocks noChangeArrowheads="1"/>
            </p:cNvSpPr>
            <p:nvPr/>
          </p:nvSpPr>
          <p:spPr bwMode="auto">
            <a:xfrm>
              <a:off x="2137" y="1601"/>
              <a:ext cx="151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FFFFFF"/>
                  </a:solidFill>
                  <a:latin typeface="Times New Roman" pitchFamily="18" charset="0"/>
                </a:rPr>
                <a:t>Operating system layer</a:t>
              </a:r>
              <a:endParaRPr lang="en-US" sz="2800" b="0"/>
            </a:p>
          </p:txBody>
        </p:sp>
      </p:grpSp>
      <p:sp>
        <p:nvSpPr>
          <p:cNvPr id="1198104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Components</a:t>
            </a:r>
          </a:p>
        </p:txBody>
      </p:sp>
      <p:sp>
        <p:nvSpPr>
          <p:cNvPr id="1198105" name="AutoShape 25"/>
          <p:cNvSpPr>
            <a:spLocks noChangeAspect="1" noChangeArrowheads="1" noTextEdit="1"/>
          </p:cNvSpPr>
          <p:nvPr/>
        </p:nvSpPr>
        <p:spPr bwMode="auto">
          <a:xfrm>
            <a:off x="2322513" y="1325563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06" name="Rectangle 26"/>
          <p:cNvSpPr>
            <a:spLocks noChangeArrowheads="1"/>
          </p:cNvSpPr>
          <p:nvPr/>
        </p:nvSpPr>
        <p:spPr bwMode="auto">
          <a:xfrm>
            <a:off x="2354263" y="1357313"/>
            <a:ext cx="4427537" cy="709612"/>
          </a:xfrm>
          <a:prstGeom prst="rect">
            <a:avLst/>
          </a:prstGeom>
          <a:solidFill>
            <a:srgbClr val="00FF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98107" name="Rectangle 27"/>
          <p:cNvSpPr>
            <a:spLocks noChangeArrowheads="1"/>
          </p:cNvSpPr>
          <p:nvPr/>
        </p:nvSpPr>
        <p:spPr bwMode="auto">
          <a:xfrm>
            <a:off x="3314700" y="1571625"/>
            <a:ext cx="2555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900" b="0">
                <a:solidFill>
                  <a:srgbClr val="000000"/>
                </a:solidFill>
                <a:latin typeface="Times New Roman" pitchFamily="18" charset="0"/>
              </a:rPr>
              <a:t>Application program layer</a:t>
            </a:r>
            <a:endParaRPr lang="en-US" sz="2800" b="0"/>
          </a:p>
        </p:txBody>
      </p:sp>
      <p:sp>
        <p:nvSpPr>
          <p:cNvPr id="1198108" name="Rectangle 28"/>
          <p:cNvSpPr>
            <a:spLocks noChangeArrowheads="1"/>
          </p:cNvSpPr>
          <p:nvPr/>
        </p:nvSpPr>
        <p:spPr bwMode="auto">
          <a:xfrm>
            <a:off x="2354263" y="5080000"/>
            <a:ext cx="4427537" cy="709613"/>
          </a:xfrm>
          <a:prstGeom prst="rect">
            <a:avLst/>
          </a:prstGeom>
          <a:solidFill>
            <a:srgbClr val="0000FF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98109" name="Rectangle 29"/>
          <p:cNvSpPr>
            <a:spLocks noChangeArrowheads="1"/>
          </p:cNvSpPr>
          <p:nvPr/>
        </p:nvSpPr>
        <p:spPr bwMode="auto">
          <a:xfrm>
            <a:off x="3763963" y="5289550"/>
            <a:ext cx="16383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FFFFFF"/>
                </a:solidFill>
                <a:latin typeface="Times New Roman" pitchFamily="18" charset="0"/>
              </a:rPr>
              <a:t>Hardware layer</a:t>
            </a:r>
            <a:endParaRPr lang="en-US" sz="2800" b="0"/>
          </a:p>
        </p:txBody>
      </p:sp>
      <p:sp>
        <p:nvSpPr>
          <p:cNvPr id="1198110" name="Line 30"/>
          <p:cNvSpPr>
            <a:spLocks noChangeShapeType="1"/>
          </p:cNvSpPr>
          <p:nvPr/>
        </p:nvSpPr>
        <p:spPr bwMode="auto">
          <a:xfrm>
            <a:off x="4567238" y="2066925"/>
            <a:ext cx="1587" cy="354013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11" name="Line 31"/>
          <p:cNvSpPr>
            <a:spLocks noChangeShapeType="1"/>
          </p:cNvSpPr>
          <p:nvPr/>
        </p:nvSpPr>
        <p:spPr bwMode="auto">
          <a:xfrm>
            <a:off x="4567238" y="4725988"/>
            <a:ext cx="1587" cy="354012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12" name="Text Box 32"/>
          <p:cNvSpPr txBox="1">
            <a:spLocks noChangeArrowheads="1"/>
          </p:cNvSpPr>
          <p:nvPr/>
        </p:nvSpPr>
        <p:spPr bwMode="auto">
          <a:xfrm>
            <a:off x="2783233" y="1326749"/>
            <a:ext cx="3563859" cy="800219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99190" dir="19211666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r>
              <a:rPr lang="en-US" sz="1800" b="0" dirty="0"/>
              <a:t>File </a:t>
            </a:r>
            <a:r>
              <a:rPr lang="en-US" sz="1800" b="0" dirty="0" smtClean="0"/>
              <a:t>Management (file system):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</a:t>
            </a:r>
            <a:r>
              <a:rPr lang="en-US" sz="1400" b="0" dirty="0" smtClean="0"/>
              <a:t> for </a:t>
            </a:r>
            <a:r>
              <a:rPr lang="en-US" sz="1400" b="0" dirty="0"/>
              <a:t>the user to</a:t>
            </a:r>
            <a:r>
              <a:rPr lang="en-US" sz="1400" b="0" dirty="0" smtClean="0"/>
              <a:t> </a:t>
            </a:r>
            <a:br>
              <a:rPr lang="en-US" sz="1400" b="0" dirty="0" smtClean="0"/>
            </a:br>
            <a:r>
              <a:rPr lang="en-US" sz="1400" b="0" dirty="0" smtClean="0"/>
              <a:t>create</a:t>
            </a:r>
            <a:r>
              <a:rPr lang="en-US" sz="1400" b="0" dirty="0"/>
              <a:t>, delete, modify </a:t>
            </a:r>
            <a:r>
              <a:rPr lang="en-US" sz="1400" b="0" dirty="0" smtClean="0"/>
              <a:t>and manipulate </a:t>
            </a:r>
            <a:r>
              <a:rPr lang="en-US" sz="1400" b="0" dirty="0"/>
              <a:t>files</a:t>
            </a:r>
          </a:p>
        </p:txBody>
      </p:sp>
      <p:sp>
        <p:nvSpPr>
          <p:cNvPr id="1198113" name="Text Box 33"/>
          <p:cNvSpPr txBox="1">
            <a:spLocks noChangeArrowheads="1"/>
          </p:cNvSpPr>
          <p:nvPr/>
        </p:nvSpPr>
        <p:spPr bwMode="auto">
          <a:xfrm>
            <a:off x="2989263" y="5372100"/>
            <a:ext cx="3154362" cy="1227138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r>
              <a:rPr lang="en-US" sz="1800" b="0" dirty="0"/>
              <a:t>Memory Management: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the system</a:t>
            </a:r>
            <a:br>
              <a:rPr lang="en-US" sz="1400" b="0" dirty="0"/>
            </a:br>
            <a:r>
              <a:rPr lang="en-US" sz="1400" b="0" dirty="0"/>
              <a:t>to efficiently manage the system’s </a:t>
            </a:r>
          </a:p>
          <a:p>
            <a:r>
              <a:rPr lang="en-US" sz="1400" b="0" dirty="0"/>
              <a:t>memory recourses – allocating space </a:t>
            </a:r>
            <a:br>
              <a:rPr lang="en-US" sz="1400" b="0" dirty="0"/>
            </a:br>
            <a:r>
              <a:rPr lang="en-US" sz="1400" b="0" dirty="0"/>
              <a:t>to processes </a:t>
            </a:r>
          </a:p>
        </p:txBody>
      </p:sp>
      <p:sp>
        <p:nvSpPr>
          <p:cNvPr id="1198114" name="Text Box 34"/>
          <p:cNvSpPr txBox="1">
            <a:spLocks noChangeArrowheads="1"/>
          </p:cNvSpPr>
          <p:nvPr/>
        </p:nvSpPr>
        <p:spPr bwMode="auto">
          <a:xfrm>
            <a:off x="569334" y="2581275"/>
            <a:ext cx="3131130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99190" dir="19211666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b="0" dirty="0"/>
              <a:t>User Interface: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user and </a:t>
            </a:r>
          </a:p>
          <a:p>
            <a:r>
              <a:rPr lang="en-US" sz="1400" b="0" dirty="0"/>
              <a:t>application to communicate with OS </a:t>
            </a:r>
          </a:p>
          <a:p>
            <a:r>
              <a:rPr lang="en-US" sz="1400" b="0" dirty="0"/>
              <a:t>and use the machine resources</a:t>
            </a:r>
          </a:p>
        </p:txBody>
      </p:sp>
      <p:sp>
        <p:nvSpPr>
          <p:cNvPr id="1198115" name="Text Box 35"/>
          <p:cNvSpPr txBox="1">
            <a:spLocks noChangeArrowheads="1"/>
          </p:cNvSpPr>
          <p:nvPr/>
        </p:nvSpPr>
        <p:spPr bwMode="auto">
          <a:xfrm>
            <a:off x="551864" y="3921125"/>
            <a:ext cx="3144999" cy="1231106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Management of processes: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the system</a:t>
            </a:r>
            <a:br>
              <a:rPr lang="en-US" sz="1400" b="0" dirty="0"/>
            </a:br>
            <a:r>
              <a:rPr lang="en-US" sz="1400" b="0" dirty="0"/>
              <a:t>to efficiently and fair manage the </a:t>
            </a:r>
          </a:p>
          <a:p>
            <a:r>
              <a:rPr lang="en-US" sz="1400" b="0" dirty="0"/>
              <a:t>machine CPU cycles for the running </a:t>
            </a:r>
          </a:p>
          <a:p>
            <a:r>
              <a:rPr lang="en-US" sz="1400" b="0" dirty="0"/>
              <a:t>processes </a:t>
            </a:r>
          </a:p>
        </p:txBody>
      </p:sp>
      <p:sp>
        <p:nvSpPr>
          <p:cNvPr id="1198116" name="Text Box 36"/>
          <p:cNvSpPr txBox="1">
            <a:spLocks noChangeArrowheads="1"/>
          </p:cNvSpPr>
          <p:nvPr/>
        </p:nvSpPr>
        <p:spPr bwMode="auto">
          <a:xfrm>
            <a:off x="5446713" y="3924300"/>
            <a:ext cx="3232150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Communication: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the system</a:t>
            </a:r>
            <a:br>
              <a:rPr lang="en-US" sz="1400" b="0" dirty="0"/>
            </a:br>
            <a:r>
              <a:rPr lang="en-US" sz="1400" b="0" dirty="0"/>
              <a:t>communicate with other processes (on</a:t>
            </a:r>
          </a:p>
          <a:p>
            <a:r>
              <a:rPr lang="en-US" sz="1400" b="0" dirty="0"/>
              <a:t>same or another machine) </a:t>
            </a:r>
          </a:p>
        </p:txBody>
      </p:sp>
      <p:sp>
        <p:nvSpPr>
          <p:cNvPr id="1198117" name="Text Box 37"/>
          <p:cNvSpPr txBox="1">
            <a:spLocks noChangeArrowheads="1"/>
          </p:cNvSpPr>
          <p:nvPr/>
        </p:nvSpPr>
        <p:spPr bwMode="auto">
          <a:xfrm>
            <a:off x="5440363" y="2581275"/>
            <a:ext cx="3224212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Device Management: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the system with means to </a:t>
            </a:r>
          </a:p>
          <a:p>
            <a:r>
              <a:rPr lang="en-US" sz="1400" b="0" dirty="0"/>
              <a:t>control the systems peripheral devices</a:t>
            </a:r>
            <a:br>
              <a:rPr lang="en-US" sz="1400" b="0" dirty="0"/>
            </a:br>
            <a:r>
              <a:rPr lang="en-US" sz="1400" b="0" dirty="0"/>
              <a:t>like keyboard, display, printer and disk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98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98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98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198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198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98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1000" fill="hold"/>
                                        <p:tgtEl>
                                          <p:spTgt spid="1198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1000" fill="hold"/>
                                        <p:tgtEl>
                                          <p:spTgt spid="1198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1198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000" fill="hold"/>
                                        <p:tgtEl>
                                          <p:spTgt spid="11981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1198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11981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6" grpId="0" animBg="1"/>
      <p:bldP spid="1198107" grpId="0"/>
      <p:bldP spid="1198108" grpId="0" animBg="1"/>
      <p:bldP spid="1198109" grpId="0"/>
      <p:bldP spid="1198110" grpId="0" animBg="1"/>
      <p:bldP spid="1198111" grpId="0" animBg="1"/>
      <p:bldP spid="1198112" grpId="0" animBg="1"/>
      <p:bldP spid="1198112" grpId="1" animBg="1"/>
      <p:bldP spid="1198113" grpId="0" animBg="1"/>
      <p:bldP spid="1198113" grpId="1" animBg="1"/>
      <p:bldP spid="1198114" grpId="0" animBg="1"/>
      <p:bldP spid="1198114" grpId="1" animBg="1"/>
      <p:bldP spid="1198115" grpId="0" animBg="1"/>
      <p:bldP spid="1198115" grpId="1" animBg="1"/>
      <p:bldP spid="1198116" grpId="0" animBg="1"/>
      <p:bldP spid="1198116" grpId="1"/>
      <p:bldP spid="1198117" grpId="0" animBg="1"/>
      <p:bldP spid="1198117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50000"/>
              </a:spcAft>
            </a:pPr>
            <a:r>
              <a:rPr lang="nb-NO" sz="2000" dirty="0"/>
              <a:t>The OS must be </a:t>
            </a:r>
            <a:r>
              <a:rPr lang="nb-NO" sz="2000" dirty="0" err="1"/>
              <a:t>able</a:t>
            </a:r>
            <a:r>
              <a:rPr lang="nb-NO" sz="2000" dirty="0"/>
              <a:t> to </a:t>
            </a:r>
            <a:r>
              <a:rPr lang="nb-NO" sz="2000" dirty="0" err="1"/>
              <a:t>control</a:t>
            </a:r>
            <a:r>
              <a:rPr lang="nb-NO" sz="2000" dirty="0"/>
              <a:t> </a:t>
            </a:r>
            <a:r>
              <a:rPr lang="nb-NO" sz="2000" dirty="0" err="1"/>
              <a:t>pheripal</a:t>
            </a:r>
            <a:r>
              <a:rPr lang="nb-NO" sz="2000" dirty="0"/>
              <a:t> </a:t>
            </a:r>
            <a:r>
              <a:rPr lang="nb-NO" sz="2000" dirty="0" err="1"/>
              <a:t>devices</a:t>
            </a:r>
            <a:r>
              <a:rPr lang="nb-NO" sz="2000" dirty="0"/>
              <a:t> </a:t>
            </a:r>
            <a:r>
              <a:rPr lang="nb-NO" sz="2000" dirty="0" err="1"/>
              <a:t>such</a:t>
            </a:r>
            <a:r>
              <a:rPr lang="nb-NO" sz="2000" dirty="0"/>
              <a:t> as </a:t>
            </a:r>
            <a:r>
              <a:rPr lang="nb-NO" sz="2000" dirty="0" smtClean="0"/>
              <a:t>disks, </a:t>
            </a:r>
            <a:r>
              <a:rPr lang="nb-NO" sz="2000" dirty="0" err="1"/>
              <a:t>keyboard</a:t>
            </a:r>
            <a:r>
              <a:rPr lang="nb-NO" sz="2000" dirty="0"/>
              <a:t>, </a:t>
            </a:r>
            <a:r>
              <a:rPr lang="nb-NO" sz="2000" dirty="0" err="1"/>
              <a:t>network</a:t>
            </a:r>
            <a:r>
              <a:rPr lang="nb-NO" sz="2000" dirty="0"/>
              <a:t> </a:t>
            </a:r>
            <a:r>
              <a:rPr lang="nb-NO" sz="2000" dirty="0" err="1"/>
              <a:t>cards</a:t>
            </a:r>
            <a:r>
              <a:rPr lang="nb-NO" sz="2000" dirty="0"/>
              <a:t>, screen, speakers, </a:t>
            </a:r>
            <a:r>
              <a:rPr lang="nb-NO" sz="2000" dirty="0" err="1"/>
              <a:t>mouse</a:t>
            </a:r>
            <a:r>
              <a:rPr lang="nb-NO" sz="2000" dirty="0"/>
              <a:t>, </a:t>
            </a:r>
            <a:r>
              <a:rPr lang="nb-NO" sz="2000" dirty="0" err="1"/>
              <a:t>memory</a:t>
            </a:r>
            <a:r>
              <a:rPr lang="nb-NO" sz="2000" dirty="0"/>
              <a:t> </a:t>
            </a:r>
            <a:r>
              <a:rPr lang="nb-NO" sz="2000" dirty="0" err="1"/>
              <a:t>sticks</a:t>
            </a:r>
            <a:r>
              <a:rPr lang="nb-NO" sz="2000" dirty="0"/>
              <a:t>,</a:t>
            </a:r>
            <a:r>
              <a:rPr lang="nb-NO" sz="2000" dirty="0" smtClean="0"/>
              <a:t> </a:t>
            </a:r>
            <a:r>
              <a:rPr lang="nb-NO" sz="2000" dirty="0" err="1" smtClean="0"/>
              <a:t>camera</a:t>
            </a:r>
            <a:r>
              <a:rPr lang="nb-NO" sz="2000" dirty="0" smtClean="0"/>
              <a:t>, DVD, </a:t>
            </a:r>
            <a:r>
              <a:rPr lang="nb-NO" sz="2000" dirty="0" err="1" smtClean="0"/>
              <a:t>michrophone</a:t>
            </a:r>
            <a:r>
              <a:rPr lang="nb-NO" sz="2000" dirty="0" smtClean="0"/>
              <a:t>, printers, joysticks, .</a:t>
            </a:r>
            <a:r>
              <a:rPr lang="nb-NO" sz="2000" dirty="0"/>
              <a:t>.</a:t>
            </a:r>
            <a:r>
              <a:rPr lang="nb-NO" sz="2000" dirty="0" smtClean="0"/>
              <a:t>.</a:t>
            </a:r>
          </a:p>
          <a:p>
            <a:pPr lvl="1">
              <a:spcAft>
                <a:spcPct val="50000"/>
              </a:spcAft>
            </a:pPr>
            <a:r>
              <a:rPr lang="nb-NO" sz="1600" dirty="0" smtClean="0"/>
              <a:t>large </a:t>
            </a:r>
            <a:r>
              <a:rPr lang="nb-NO" sz="1600" dirty="0" err="1" smtClean="0"/>
              <a:t>diversity</a:t>
            </a:r>
            <a:endParaRPr lang="nb-NO" sz="1600" dirty="0" smtClean="0"/>
          </a:p>
          <a:p>
            <a:pPr lvl="1">
              <a:spcAft>
                <a:spcPct val="50000"/>
              </a:spcAft>
            </a:pPr>
            <a:r>
              <a:rPr lang="nb-NO" sz="1600" dirty="0" err="1" smtClean="0"/>
              <a:t>varying</a:t>
            </a:r>
            <a:r>
              <a:rPr lang="nb-NO" sz="1600" dirty="0" smtClean="0"/>
              <a:t> speeds</a:t>
            </a:r>
          </a:p>
          <a:p>
            <a:pPr lvl="1">
              <a:spcAft>
                <a:spcPct val="50000"/>
              </a:spcAft>
            </a:pPr>
            <a:r>
              <a:rPr lang="nb-NO" sz="1600" dirty="0" err="1" smtClean="0"/>
              <a:t>different</a:t>
            </a:r>
            <a:r>
              <a:rPr lang="nb-NO" sz="1600" dirty="0" smtClean="0"/>
              <a:t> </a:t>
            </a:r>
            <a:r>
              <a:rPr lang="nb-NO" sz="1600" dirty="0" err="1" smtClean="0"/>
              <a:t>access</a:t>
            </a:r>
            <a:r>
              <a:rPr lang="nb-NO" sz="1600" dirty="0" smtClean="0"/>
              <a:t> modes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091023" y="3087540"/>
            <a:ext cx="5717112" cy="3177301"/>
            <a:chOff x="1073150" y="1911350"/>
            <a:chExt cx="6997700" cy="4178300"/>
          </a:xfrm>
        </p:grpSpPr>
        <p:sp>
          <p:nvSpPr>
            <p:cNvPr id="4" name="Rectangle 11"/>
            <p:cNvSpPr>
              <a:spLocks noChangeArrowheads="1"/>
            </p:cNvSpPr>
            <p:nvPr/>
          </p:nvSpPr>
          <p:spPr bwMode="auto">
            <a:xfrm>
              <a:off x="4197350" y="1911350"/>
              <a:ext cx="1663700" cy="417830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 smtClean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</p:txBody>
        </p:sp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6407150" y="2063750"/>
              <a:ext cx="1663700" cy="3492500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b="0" dirty="0">
                  <a:latin typeface="Tahoma" charset="0"/>
                </a:rPr>
                <a:t>Rest of the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operating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system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4425950" y="21399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5638800" y="25146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425950" y="31305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5638800" y="35052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860925" y="3944798"/>
              <a:ext cx="276224" cy="964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6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 dirty="0">
                  <a:latin typeface="Tahoma" charset="0"/>
                </a:rPr>
                <a:t>.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425950" y="47307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56388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97150" y="21399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597150" y="31305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8862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108325" y="4088367"/>
              <a:ext cx="292100" cy="46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597150" y="47307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73150" y="2216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8862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886200" y="5105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0574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073150" y="32067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073150" y="44259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073150" y="5264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0574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2057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2057400" y="5334000"/>
              <a:ext cx="533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2080076" y="3076592"/>
            <a:ext cx="5717112" cy="3177301"/>
            <a:chOff x="1073150" y="1911350"/>
            <a:chExt cx="6997700" cy="4178300"/>
          </a:xfrm>
        </p:grpSpPr>
        <p:sp>
          <p:nvSpPr>
            <p:cNvPr id="78" name="Rectangle 11"/>
            <p:cNvSpPr>
              <a:spLocks noChangeArrowheads="1"/>
            </p:cNvSpPr>
            <p:nvPr/>
          </p:nvSpPr>
          <p:spPr bwMode="auto">
            <a:xfrm>
              <a:off x="4197350" y="1911350"/>
              <a:ext cx="1663700" cy="417830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 smtClean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</p:txBody>
        </p:sp>
        <p:sp>
          <p:nvSpPr>
            <p:cNvPr id="79" name="AutoShape 3"/>
            <p:cNvSpPr>
              <a:spLocks noChangeArrowheads="1"/>
            </p:cNvSpPr>
            <p:nvPr/>
          </p:nvSpPr>
          <p:spPr bwMode="auto">
            <a:xfrm>
              <a:off x="6407150" y="2063750"/>
              <a:ext cx="1663700" cy="3492500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b="0" dirty="0">
                  <a:latin typeface="Tahoma" charset="0"/>
                </a:rPr>
                <a:t>Rest of the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operating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system</a:t>
              </a:r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auto">
            <a:xfrm>
              <a:off x="4425950" y="21399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1" name="Line 5"/>
            <p:cNvSpPr>
              <a:spLocks noChangeShapeType="1"/>
            </p:cNvSpPr>
            <p:nvPr/>
          </p:nvSpPr>
          <p:spPr bwMode="auto">
            <a:xfrm flipH="1">
              <a:off x="5638800" y="25146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2" name="Rectangle 6"/>
            <p:cNvSpPr>
              <a:spLocks noChangeArrowheads="1"/>
            </p:cNvSpPr>
            <p:nvPr/>
          </p:nvSpPr>
          <p:spPr bwMode="auto">
            <a:xfrm>
              <a:off x="4425950" y="31305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3" name="Line 7"/>
            <p:cNvSpPr>
              <a:spLocks noChangeShapeType="1"/>
            </p:cNvSpPr>
            <p:nvPr/>
          </p:nvSpPr>
          <p:spPr bwMode="auto">
            <a:xfrm flipH="1">
              <a:off x="5638800" y="35052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4" name="Rectangle 8"/>
            <p:cNvSpPr>
              <a:spLocks noChangeArrowheads="1"/>
            </p:cNvSpPr>
            <p:nvPr/>
          </p:nvSpPr>
          <p:spPr bwMode="auto">
            <a:xfrm>
              <a:off x="4860925" y="4035424"/>
              <a:ext cx="276224" cy="964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auto">
            <a:xfrm>
              <a:off x="4425950" y="47307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6" name="Line 10"/>
            <p:cNvSpPr>
              <a:spLocks noChangeShapeType="1"/>
            </p:cNvSpPr>
            <p:nvPr/>
          </p:nvSpPr>
          <p:spPr bwMode="auto">
            <a:xfrm flipH="1">
              <a:off x="56388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2597150" y="21399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2597150" y="31305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>
              <a:off x="38862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108325" y="4088367"/>
              <a:ext cx="292100" cy="46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597150" y="47307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1073150" y="2216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</p:txBody>
        </p:sp>
        <p:sp>
          <p:nvSpPr>
            <p:cNvPr id="93" name="Line 18"/>
            <p:cNvSpPr>
              <a:spLocks noChangeShapeType="1"/>
            </p:cNvSpPr>
            <p:nvPr/>
          </p:nvSpPr>
          <p:spPr bwMode="auto">
            <a:xfrm>
              <a:off x="38862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4" name="Line 19"/>
            <p:cNvSpPr>
              <a:spLocks noChangeShapeType="1"/>
            </p:cNvSpPr>
            <p:nvPr/>
          </p:nvSpPr>
          <p:spPr bwMode="auto">
            <a:xfrm>
              <a:off x="3886200" y="5105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5" name="Line 20"/>
            <p:cNvSpPr>
              <a:spLocks noChangeShapeType="1"/>
            </p:cNvSpPr>
            <p:nvPr/>
          </p:nvSpPr>
          <p:spPr bwMode="auto">
            <a:xfrm>
              <a:off x="20574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073150" y="32067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073150" y="44259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073150" y="5264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9" name="Line 24"/>
            <p:cNvSpPr>
              <a:spLocks noChangeShapeType="1"/>
            </p:cNvSpPr>
            <p:nvPr/>
          </p:nvSpPr>
          <p:spPr bwMode="auto">
            <a:xfrm>
              <a:off x="20574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0" name="Line 25"/>
            <p:cNvSpPr>
              <a:spLocks noChangeShapeType="1"/>
            </p:cNvSpPr>
            <p:nvPr/>
          </p:nvSpPr>
          <p:spPr bwMode="auto">
            <a:xfrm>
              <a:off x="2057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1" name="Line 26"/>
            <p:cNvSpPr>
              <a:spLocks noChangeShapeType="1"/>
            </p:cNvSpPr>
            <p:nvPr/>
          </p:nvSpPr>
          <p:spPr bwMode="auto">
            <a:xfrm flipV="1">
              <a:off x="2057400" y="5334000"/>
              <a:ext cx="533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</p:grp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4000"/>
            <a:ext cx="9144000" cy="5616689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/>
              <a:t>controllers</a:t>
            </a:r>
            <a:r>
              <a:rPr lang="nb-NO" sz="1800" dirty="0"/>
              <a:t> </a:t>
            </a:r>
            <a:r>
              <a:rPr lang="nb-NO" sz="1800" dirty="0" err="1"/>
              <a:t>often</a:t>
            </a:r>
            <a:r>
              <a:rPr lang="nb-NO" sz="1800" dirty="0"/>
              <a:t> have</a:t>
            </a:r>
            <a:r>
              <a:rPr lang="nb-NO" sz="1800" dirty="0" smtClean="0"/>
              <a:t> </a:t>
            </a:r>
            <a:br>
              <a:rPr lang="nb-NO" sz="1800" dirty="0" smtClean="0"/>
            </a:br>
            <a:r>
              <a:rPr lang="nb-NO" sz="1800" dirty="0" smtClean="0"/>
              <a:t>registers </a:t>
            </a:r>
            <a:r>
              <a:rPr lang="nb-NO" sz="1800" dirty="0"/>
              <a:t>to hold status, </a:t>
            </a:r>
            <a:r>
              <a:rPr lang="nb-NO" sz="1800" dirty="0" err="1"/>
              <a:t>give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,</a:t>
            </a:r>
            <a:r>
              <a:rPr lang="nb-NO" sz="1800" dirty="0" smtClean="0"/>
              <a:t> …</a:t>
            </a:r>
          </a:p>
          <a:p>
            <a:pPr lvl="1">
              <a:spcAft>
                <a:spcPct val="50000"/>
              </a:spcAft>
            </a:pPr>
            <a:r>
              <a:rPr lang="nb-NO" sz="1400" dirty="0" smtClean="0"/>
              <a:t>port I/O – </a:t>
            </a:r>
            <a:r>
              <a:rPr lang="nb-NO" sz="1400" dirty="0" err="1" smtClean="0"/>
              <a:t>special</a:t>
            </a:r>
            <a:r>
              <a:rPr lang="nb-NO" sz="1400" dirty="0" smtClean="0"/>
              <a:t> </a:t>
            </a:r>
            <a:r>
              <a:rPr lang="nb-NO" sz="1400" dirty="0" err="1" smtClean="0"/>
              <a:t>instructions</a:t>
            </a:r>
            <a:r>
              <a:rPr lang="nb-NO" sz="1400" dirty="0" smtClean="0"/>
              <a:t> to talk to </a:t>
            </a:r>
            <a:r>
              <a:rPr lang="nb-NO" sz="1400" dirty="0" err="1" smtClean="0"/>
              <a:t>device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endParaRPr lang="nb-NO" sz="1400" dirty="0" smtClean="0"/>
          </a:p>
          <a:p>
            <a:pPr lvl="1">
              <a:spcAft>
                <a:spcPct val="50000"/>
              </a:spcAft>
            </a:pPr>
            <a:r>
              <a:rPr lang="nb-NO" sz="1400" dirty="0" err="1" smtClean="0"/>
              <a:t>memory</a:t>
            </a:r>
            <a:r>
              <a:rPr lang="nb-NO" sz="1400" dirty="0" smtClean="0"/>
              <a:t>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I/O – registers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</a:t>
            </a:r>
            <a:r>
              <a:rPr lang="nb-NO" sz="1400" dirty="0" err="1" smtClean="0"/>
              <a:t>into</a:t>
            </a:r>
            <a:r>
              <a:rPr lang="nb-NO" sz="1400" dirty="0" smtClean="0"/>
              <a:t> </a:t>
            </a:r>
            <a:r>
              <a:rPr lang="nb-NO" sz="1400" dirty="0" err="1" smtClean="0"/>
              <a:t>regular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 smtClean="0"/>
          </a:p>
          <a:p>
            <a:pPr>
              <a:spcAft>
                <a:spcPct val="50000"/>
              </a:spcAft>
            </a:pPr>
            <a:r>
              <a:rPr lang="nb-NO" sz="1800" dirty="0" err="1"/>
              <a:t>Each</a:t>
            </a:r>
            <a:r>
              <a:rPr lang="nb-NO" sz="1800" dirty="0" smtClean="0"/>
              <a:t> </a:t>
            </a: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</a:t>
            </a:r>
            <a:r>
              <a:rPr lang="nb-NO" sz="1800" dirty="0" err="1" smtClean="0"/>
              <a:t>different</a:t>
            </a:r>
            <a:r>
              <a:rPr lang="nb-NO" sz="1800" dirty="0" smtClean="0"/>
              <a:t> </a:t>
            </a:r>
            <a:r>
              <a:rPr lang="nb-NO" sz="1800" dirty="0"/>
              <a:t>and </a:t>
            </a:r>
            <a:r>
              <a:rPr lang="nb-NO" sz="1800" dirty="0" err="1" smtClean="0"/>
              <a:t>require</a:t>
            </a:r>
            <a:r>
              <a:rPr lang="nb-NO" sz="1800" dirty="0" smtClean="0"/>
              <a:t> </a:t>
            </a:r>
            <a:r>
              <a:rPr lang="nb-NO" sz="1800" dirty="0" err="1"/>
              <a:t>device-spesific</a:t>
            </a:r>
            <a:r>
              <a:rPr lang="nb-NO" sz="1800" dirty="0"/>
              <a:t> </a:t>
            </a:r>
            <a:r>
              <a:rPr lang="nb-NO" sz="1800" dirty="0" smtClean="0"/>
              <a:t>software</a:t>
            </a:r>
            <a:br>
              <a:rPr lang="nb-NO" sz="1800" dirty="0" smtClean="0"/>
            </a:br>
            <a:endParaRPr lang="nb-NO" sz="1800" dirty="0" smtClean="0"/>
          </a:p>
          <a:p>
            <a:pPr>
              <a:spcAft>
                <a:spcPct val="50000"/>
              </a:spcAft>
            </a:pPr>
            <a:r>
              <a:rPr lang="nb-NO" sz="1800" dirty="0"/>
              <a:t>The software </a:t>
            </a:r>
            <a:r>
              <a:rPr lang="nb-NO" sz="1800" dirty="0" err="1"/>
              <a:t>talking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controller</a:t>
            </a:r>
            <a:r>
              <a:rPr lang="nb-NO" sz="1800" dirty="0"/>
              <a:t> and giving </a:t>
            </a:r>
            <a:r>
              <a:rPr lang="nb-NO" sz="1800" dirty="0" err="1"/>
              <a:t>commands</a:t>
            </a:r>
            <a:r>
              <a:rPr lang="nb-NO" sz="1800" dirty="0"/>
              <a:t> is </a:t>
            </a:r>
            <a:r>
              <a:rPr lang="nb-NO" sz="1800" dirty="0" err="1" smtClean="0"/>
              <a:t>called</a:t>
            </a:r>
            <a:r>
              <a:rPr lang="nb-NO" sz="1800" dirty="0" smtClean="0"/>
              <a:t> </a:t>
            </a:r>
            <a:r>
              <a:rPr lang="nb-NO" sz="1800" dirty="0"/>
              <a:t>a </a:t>
            </a:r>
            <a:r>
              <a:rPr lang="nb-NO" sz="1800" dirty="0" err="1">
                <a:solidFill>
                  <a:schemeClr val="folHlink"/>
                </a:solidFill>
              </a:rPr>
              <a:t>device</a:t>
            </a:r>
            <a:r>
              <a:rPr lang="nb-NO" sz="1800" dirty="0">
                <a:solidFill>
                  <a:schemeClr val="folHlink"/>
                </a:solidFill>
              </a:rPr>
              <a:t> driver </a:t>
            </a:r>
            <a:endParaRPr lang="nb-NO" sz="18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running</a:t>
            </a:r>
            <a:r>
              <a:rPr lang="nb-NO" sz="1600" dirty="0"/>
              <a:t> </a:t>
            </a:r>
            <a:r>
              <a:rPr lang="nb-NO" sz="1600" dirty="0" err="1"/>
              <a:t>within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kernel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</a:t>
            </a:r>
            <a:r>
              <a:rPr lang="nb-NO" sz="1600" dirty="0" err="1" smtClean="0"/>
              <a:t>sually</a:t>
            </a:r>
            <a:r>
              <a:rPr lang="nb-NO" sz="1600" dirty="0" smtClean="0"/>
              <a:t> </a:t>
            </a:r>
            <a:r>
              <a:rPr lang="nb-NO" sz="1600" dirty="0" err="1" smtClean="0"/>
              <a:t>provided</a:t>
            </a:r>
            <a:r>
              <a:rPr lang="nb-NO" sz="1600" dirty="0" smtClean="0"/>
              <a:t> </a:t>
            </a:r>
            <a:r>
              <a:rPr lang="nb-NO" sz="1600" dirty="0"/>
              <a:t>by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device</a:t>
            </a:r>
            <a:r>
              <a:rPr lang="nb-NO" sz="1600" dirty="0"/>
              <a:t> </a:t>
            </a:r>
            <a:r>
              <a:rPr lang="nb-NO" sz="1600" dirty="0" err="1"/>
              <a:t>vendors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/>
              <a:t>translating </a:t>
            </a:r>
            <a:r>
              <a:rPr lang="nb-NO" sz="1600" dirty="0" err="1"/>
              <a:t>device-independent</a:t>
            </a:r>
            <a:r>
              <a:rPr lang="nb-NO" sz="1600" dirty="0"/>
              <a:t> </a:t>
            </a:r>
            <a:r>
              <a:rPr lang="nb-NO" sz="1600" dirty="0" err="1"/>
              <a:t>commands</a:t>
            </a:r>
            <a:r>
              <a:rPr lang="nb-NO" sz="1600" dirty="0"/>
              <a:t>, e.g., </a:t>
            </a:r>
            <a:br>
              <a:rPr lang="nb-NO" sz="1600" dirty="0"/>
            </a:br>
            <a:r>
              <a:rPr lang="nb-NO" sz="1600" dirty="0" err="1"/>
              <a:t>read</a:t>
            </a:r>
            <a:r>
              <a:rPr lang="nb-NO" sz="1600" dirty="0"/>
              <a:t> from file </a:t>
            </a:r>
            <a:r>
              <a:rPr lang="nb-NO" sz="1600" dirty="0" err="1"/>
              <a:t>on</a:t>
            </a:r>
            <a:r>
              <a:rPr lang="nb-NO" sz="1600" dirty="0"/>
              <a:t> disk: </a:t>
            </a:r>
            <a:r>
              <a:rPr lang="nb-NO" sz="1600" dirty="0" err="1"/>
              <a:t>logical</a:t>
            </a:r>
            <a:r>
              <a:rPr lang="nb-NO" sz="1600" dirty="0"/>
              <a:t> </a:t>
            </a:r>
            <a:r>
              <a:rPr lang="nb-NO" sz="1600" dirty="0" err="1"/>
              <a:t>block</a:t>
            </a:r>
            <a:r>
              <a:rPr lang="nb-NO" sz="1600" dirty="0"/>
              <a:t> </a:t>
            </a:r>
            <a:r>
              <a:rPr lang="nb-NO" sz="1600" dirty="0" err="1"/>
              <a:t>number</a:t>
            </a:r>
            <a:r>
              <a:rPr lang="nb-NO" sz="1600" dirty="0"/>
              <a:t> </a:t>
            </a:r>
            <a:r>
              <a:rPr lang="nb-NO" sz="1600" dirty="0">
                <a:sym typeface="Wingdings" pitchFamily="2" charset="2"/>
              </a:rPr>
              <a:t></a:t>
            </a:r>
            <a:r>
              <a:rPr lang="nb-NO" sz="1600" dirty="0" smtClean="0">
                <a:sym typeface="Wingdings" pitchFamily="2" charset="2"/>
              </a:rPr>
              <a:t> </a:t>
            </a:r>
            <a:r>
              <a:rPr lang="nb-NO" sz="1600" dirty="0" err="1" smtClean="0">
                <a:sym typeface="Wingdings" pitchFamily="2" charset="2"/>
              </a:rPr>
              <a:t>device</a:t>
            </a:r>
            <a:r>
              <a:rPr lang="nb-NO" sz="1600" dirty="0" smtClean="0">
                <a:sym typeface="Wingdings" pitchFamily="2" charset="2"/>
              </a:rPr>
              <a:t> </a:t>
            </a:r>
            <a:r>
              <a:rPr lang="nb-NO" sz="1600" dirty="0" err="1" smtClean="0">
                <a:sym typeface="Wingdings" pitchFamily="2" charset="2"/>
              </a:rPr>
              <a:t>interface</a:t>
            </a:r>
            <a:r>
              <a:rPr lang="nb-NO" sz="1600" dirty="0" smtClean="0">
                <a:sym typeface="Wingdings" pitchFamily="2" charset="2"/>
              </a:rPr>
              <a:t> </a:t>
            </a:r>
            <a:r>
              <a:rPr lang="nb-NO" sz="1200" dirty="0" smtClean="0">
                <a:sym typeface="Wingdings" pitchFamily="2" charset="2"/>
              </a:rPr>
              <a:t>(</a:t>
            </a:r>
            <a:r>
              <a:rPr lang="nb-NO" sz="1200" dirty="0" err="1" smtClean="0">
                <a:sym typeface="Wingdings" pitchFamily="2" charset="2"/>
              </a:rPr>
              <a:t>device</a:t>
            </a:r>
            <a:r>
              <a:rPr lang="nb-NO" sz="1200" dirty="0">
                <a:sym typeface="Wingdings" pitchFamily="2" charset="2"/>
              </a:rPr>
              <a:t>, </a:t>
            </a:r>
            <a:r>
              <a:rPr lang="nb-NO" sz="1200" dirty="0" err="1">
                <a:sym typeface="Wingdings" pitchFamily="2" charset="2"/>
              </a:rPr>
              <a:t>cylinder</a:t>
            </a:r>
            <a:r>
              <a:rPr lang="nb-NO" sz="1200" dirty="0">
                <a:sym typeface="Wingdings" pitchFamily="2" charset="2"/>
              </a:rPr>
              <a:t>, head, </a:t>
            </a:r>
            <a:r>
              <a:rPr lang="nb-NO" sz="1200" dirty="0" err="1" smtClean="0">
                <a:sym typeface="Wingdings" pitchFamily="2" charset="2"/>
              </a:rPr>
              <a:t>sector</a:t>
            </a:r>
            <a:r>
              <a:rPr lang="nb-NO" sz="1200" dirty="0" smtClean="0">
                <a:sym typeface="Wingdings" pitchFamily="2" charset="2"/>
              </a:rPr>
              <a:t>)</a:t>
            </a:r>
            <a:r>
              <a:rPr lang="nb-NO" sz="1600" dirty="0" smtClean="0"/>
              <a:t> </a:t>
            </a:r>
            <a:r>
              <a:rPr lang="nb-NO" sz="1600" dirty="0"/>
              <a:t/>
            </a:r>
            <a:br>
              <a:rPr lang="nb-NO" sz="1600" dirty="0"/>
            </a:br>
            <a:endParaRPr lang="nb-NO" sz="1600" dirty="0"/>
          </a:p>
          <a:p>
            <a:pPr>
              <a:spcAft>
                <a:spcPct val="50000"/>
              </a:spcAft>
            </a:pPr>
            <a:r>
              <a:rPr lang="nb-NO" sz="1800" dirty="0"/>
              <a:t>A huge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code</a:t>
            </a:r>
            <a:r>
              <a:rPr lang="nb-NO" sz="1800" dirty="0"/>
              <a:t> (95%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Linux </a:t>
            </a:r>
            <a:r>
              <a:rPr lang="nb-NO" sz="1800" dirty="0" err="1"/>
              <a:t>code</a:t>
            </a:r>
            <a:r>
              <a:rPr lang="nb-NO" sz="1800" dirty="0"/>
              <a:t>!!??)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6797E-6 4.79268E-6 L 0.25738 -0.4412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4000"/>
            <a:ext cx="9144000" cy="5616689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/>
              <a:t>controllers</a:t>
            </a:r>
            <a:r>
              <a:rPr lang="nb-NO" sz="1800" dirty="0"/>
              <a:t> </a:t>
            </a:r>
            <a:r>
              <a:rPr lang="nb-NO" sz="1800" dirty="0" err="1"/>
              <a:t>often</a:t>
            </a:r>
            <a:r>
              <a:rPr lang="nb-NO" sz="1800" dirty="0"/>
              <a:t> have</a:t>
            </a:r>
            <a:r>
              <a:rPr lang="nb-NO" sz="1800" dirty="0" smtClean="0"/>
              <a:t> </a:t>
            </a:r>
            <a:br>
              <a:rPr lang="nb-NO" sz="1800" dirty="0" smtClean="0"/>
            </a:br>
            <a:r>
              <a:rPr lang="nb-NO" sz="1800" dirty="0" smtClean="0"/>
              <a:t>registers </a:t>
            </a:r>
            <a:r>
              <a:rPr lang="nb-NO" sz="1800" dirty="0"/>
              <a:t>to hold status, </a:t>
            </a:r>
            <a:r>
              <a:rPr lang="nb-NO" sz="1800" dirty="0" err="1"/>
              <a:t>give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,</a:t>
            </a:r>
            <a:r>
              <a:rPr lang="nb-NO" sz="1800" dirty="0" smtClean="0"/>
              <a:t> …</a:t>
            </a:r>
          </a:p>
          <a:p>
            <a:pPr lvl="1">
              <a:spcAft>
                <a:spcPct val="50000"/>
              </a:spcAft>
            </a:pPr>
            <a:r>
              <a:rPr lang="nb-NO" sz="1400" dirty="0" smtClean="0"/>
              <a:t>port I/O – </a:t>
            </a:r>
            <a:r>
              <a:rPr lang="nb-NO" sz="1400" dirty="0" err="1" smtClean="0"/>
              <a:t>special</a:t>
            </a:r>
            <a:r>
              <a:rPr lang="nb-NO" sz="1400" dirty="0" smtClean="0"/>
              <a:t> </a:t>
            </a:r>
            <a:r>
              <a:rPr lang="nb-NO" sz="1400" dirty="0" err="1" smtClean="0"/>
              <a:t>instructions</a:t>
            </a:r>
            <a:r>
              <a:rPr lang="nb-NO" sz="1400" dirty="0" smtClean="0"/>
              <a:t> to talk to </a:t>
            </a:r>
            <a:r>
              <a:rPr lang="nb-NO" sz="1400" dirty="0" err="1" smtClean="0"/>
              <a:t>device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endParaRPr lang="nb-NO" sz="1400" dirty="0" smtClean="0"/>
          </a:p>
          <a:p>
            <a:pPr lvl="1">
              <a:spcAft>
                <a:spcPct val="50000"/>
              </a:spcAft>
            </a:pPr>
            <a:r>
              <a:rPr lang="nb-NO" sz="1400" dirty="0" err="1" smtClean="0"/>
              <a:t>memory</a:t>
            </a:r>
            <a:r>
              <a:rPr lang="nb-NO" sz="1400" dirty="0" smtClean="0"/>
              <a:t>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I/O – registers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</a:t>
            </a:r>
            <a:r>
              <a:rPr lang="nb-NO" sz="1400" dirty="0" err="1" smtClean="0"/>
              <a:t>into</a:t>
            </a:r>
            <a:r>
              <a:rPr lang="nb-NO" sz="1400" dirty="0" smtClean="0"/>
              <a:t> </a:t>
            </a:r>
            <a:r>
              <a:rPr lang="nb-NO" sz="1400" dirty="0" err="1" smtClean="0"/>
              <a:t>regular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 smtClean="0"/>
          </a:p>
          <a:p>
            <a:pPr>
              <a:spcAft>
                <a:spcPct val="50000"/>
              </a:spcAft>
            </a:pPr>
            <a:r>
              <a:rPr lang="nb-NO" sz="1800" dirty="0" err="1"/>
              <a:t>Each</a:t>
            </a:r>
            <a:r>
              <a:rPr lang="nb-NO" sz="1800" dirty="0" smtClean="0"/>
              <a:t> </a:t>
            </a: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</a:t>
            </a:r>
            <a:r>
              <a:rPr lang="nb-NO" sz="1800" dirty="0" err="1" smtClean="0"/>
              <a:t>different</a:t>
            </a:r>
            <a:r>
              <a:rPr lang="nb-NO" sz="1800" dirty="0" smtClean="0"/>
              <a:t> </a:t>
            </a:r>
            <a:r>
              <a:rPr lang="nb-NO" sz="1800" dirty="0"/>
              <a:t>and </a:t>
            </a:r>
            <a:r>
              <a:rPr lang="nb-NO" sz="1800" dirty="0" err="1" smtClean="0"/>
              <a:t>require</a:t>
            </a:r>
            <a:r>
              <a:rPr lang="nb-NO" sz="1800" dirty="0" smtClean="0"/>
              <a:t> </a:t>
            </a:r>
            <a:r>
              <a:rPr lang="nb-NO" sz="1800" dirty="0" err="1"/>
              <a:t>device-spesific</a:t>
            </a:r>
            <a:r>
              <a:rPr lang="nb-NO" sz="1800" dirty="0"/>
              <a:t> </a:t>
            </a:r>
            <a:r>
              <a:rPr lang="nb-NO" sz="1800" dirty="0" smtClean="0"/>
              <a:t>software</a:t>
            </a:r>
            <a:br>
              <a:rPr lang="nb-NO" sz="1800" dirty="0" smtClean="0"/>
            </a:br>
            <a:endParaRPr lang="nb-NO" sz="1800" dirty="0" smtClean="0"/>
          </a:p>
          <a:p>
            <a:pPr>
              <a:spcAft>
                <a:spcPct val="50000"/>
              </a:spcAft>
            </a:pPr>
            <a:r>
              <a:rPr lang="nb-NO" sz="1800" dirty="0"/>
              <a:t>The software </a:t>
            </a:r>
            <a:r>
              <a:rPr lang="nb-NO" sz="1800" dirty="0" err="1"/>
              <a:t>talking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controller</a:t>
            </a:r>
            <a:r>
              <a:rPr lang="nb-NO" sz="1800" dirty="0"/>
              <a:t> and </a:t>
            </a:r>
            <a:r>
              <a:rPr lang="nb-NO" sz="1800" dirty="0" err="1"/>
              <a:t>giving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 is </a:t>
            </a:r>
            <a:r>
              <a:rPr lang="nb-NO" sz="1800" dirty="0" err="1"/>
              <a:t>often</a:t>
            </a:r>
            <a:r>
              <a:rPr lang="nb-NO" sz="1800" dirty="0"/>
              <a:t> </a:t>
            </a:r>
            <a:r>
              <a:rPr lang="nb-NO" sz="1800" dirty="0" err="1"/>
              <a:t>called</a:t>
            </a:r>
            <a:r>
              <a:rPr lang="nb-NO" sz="1800" dirty="0"/>
              <a:t> a </a:t>
            </a:r>
            <a:r>
              <a:rPr lang="nb-NO" sz="1800" dirty="0" err="1">
                <a:solidFill>
                  <a:schemeClr val="folHlink"/>
                </a:solidFill>
              </a:rPr>
              <a:t>device</a:t>
            </a:r>
            <a:r>
              <a:rPr lang="nb-NO" sz="1800" dirty="0">
                <a:solidFill>
                  <a:schemeClr val="folHlink"/>
                </a:solidFill>
              </a:rPr>
              <a:t> driver </a:t>
            </a:r>
            <a:endParaRPr lang="nb-NO" sz="18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running</a:t>
            </a:r>
            <a:r>
              <a:rPr lang="nb-NO" sz="1600" dirty="0"/>
              <a:t> </a:t>
            </a:r>
            <a:r>
              <a:rPr lang="nb-NO" sz="1600" dirty="0" err="1"/>
              <a:t>within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kernel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</a:t>
            </a:r>
            <a:r>
              <a:rPr lang="nb-NO" sz="1600" dirty="0" err="1" smtClean="0"/>
              <a:t>sually</a:t>
            </a:r>
            <a:r>
              <a:rPr lang="nb-NO" sz="1600" dirty="0" smtClean="0"/>
              <a:t> </a:t>
            </a:r>
            <a:r>
              <a:rPr lang="nb-NO" sz="1600" dirty="0" err="1" smtClean="0"/>
              <a:t>provided</a:t>
            </a:r>
            <a:r>
              <a:rPr lang="nb-NO" sz="1600" dirty="0" smtClean="0"/>
              <a:t> </a:t>
            </a:r>
            <a:r>
              <a:rPr lang="nb-NO" sz="1600" dirty="0"/>
              <a:t>by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device</a:t>
            </a:r>
            <a:r>
              <a:rPr lang="nb-NO" sz="1600" dirty="0"/>
              <a:t> </a:t>
            </a:r>
            <a:r>
              <a:rPr lang="nb-NO" sz="1600" dirty="0" err="1"/>
              <a:t>vendors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translating</a:t>
            </a:r>
            <a:r>
              <a:rPr lang="nb-NO" sz="1600" dirty="0"/>
              <a:t> </a:t>
            </a:r>
            <a:r>
              <a:rPr lang="nb-NO" sz="1600" dirty="0" err="1"/>
              <a:t>device-independent</a:t>
            </a:r>
            <a:r>
              <a:rPr lang="nb-NO" sz="1600" dirty="0"/>
              <a:t> </a:t>
            </a:r>
            <a:r>
              <a:rPr lang="nb-NO" sz="1600" dirty="0" err="1"/>
              <a:t>commands</a:t>
            </a:r>
            <a:r>
              <a:rPr lang="nb-NO" sz="1600" dirty="0"/>
              <a:t>, </a:t>
            </a:r>
            <a:r>
              <a:rPr lang="nb-NO" sz="1600" dirty="0" err="1"/>
              <a:t>e.g</a:t>
            </a:r>
            <a:r>
              <a:rPr lang="nb-NO" sz="1600" dirty="0"/>
              <a:t>., </a:t>
            </a:r>
            <a:br>
              <a:rPr lang="nb-NO" sz="1600" dirty="0"/>
            </a:br>
            <a:r>
              <a:rPr lang="nb-NO" sz="1600" dirty="0" err="1"/>
              <a:t>read</a:t>
            </a:r>
            <a:r>
              <a:rPr lang="nb-NO" sz="1600" dirty="0"/>
              <a:t> from file </a:t>
            </a:r>
            <a:r>
              <a:rPr lang="nb-NO" sz="1600" dirty="0" err="1"/>
              <a:t>on</a:t>
            </a:r>
            <a:r>
              <a:rPr lang="nb-NO" sz="1600" dirty="0"/>
              <a:t> disk: </a:t>
            </a:r>
            <a:r>
              <a:rPr lang="nb-NO" sz="1600" dirty="0" err="1"/>
              <a:t>logical</a:t>
            </a:r>
            <a:r>
              <a:rPr lang="nb-NO" sz="1600" dirty="0"/>
              <a:t> </a:t>
            </a:r>
            <a:r>
              <a:rPr lang="nb-NO" sz="1600" dirty="0" err="1"/>
              <a:t>block</a:t>
            </a:r>
            <a:r>
              <a:rPr lang="nb-NO" sz="1600" dirty="0"/>
              <a:t> </a:t>
            </a:r>
            <a:r>
              <a:rPr lang="nb-NO" sz="1600" dirty="0" err="1"/>
              <a:t>number</a:t>
            </a:r>
            <a:r>
              <a:rPr lang="nb-NO" sz="1600" dirty="0"/>
              <a:t> </a:t>
            </a:r>
            <a:r>
              <a:rPr lang="nb-NO" sz="1600" dirty="0">
                <a:sym typeface="Wingdings" pitchFamily="2" charset="2"/>
              </a:rPr>
              <a:t> </a:t>
            </a:r>
            <a:r>
              <a:rPr lang="nb-NO" sz="1600" dirty="0" err="1">
                <a:sym typeface="Wingdings" pitchFamily="2" charset="2"/>
              </a:rPr>
              <a:t>device</a:t>
            </a:r>
            <a:r>
              <a:rPr lang="nb-NO" sz="1600" dirty="0">
                <a:sym typeface="Wingdings" pitchFamily="2" charset="2"/>
              </a:rPr>
              <a:t>, </a:t>
            </a:r>
            <a:r>
              <a:rPr lang="nb-NO" sz="1600" dirty="0" err="1">
                <a:sym typeface="Wingdings" pitchFamily="2" charset="2"/>
              </a:rPr>
              <a:t>cylinder</a:t>
            </a:r>
            <a:r>
              <a:rPr lang="nb-NO" sz="1600" dirty="0">
                <a:sym typeface="Wingdings" pitchFamily="2" charset="2"/>
              </a:rPr>
              <a:t>, head, </a:t>
            </a:r>
            <a:r>
              <a:rPr lang="nb-NO" sz="1600" dirty="0" err="1">
                <a:sym typeface="Wingdings" pitchFamily="2" charset="2"/>
              </a:rPr>
              <a:t>sector(s</a:t>
            </a:r>
            <a:r>
              <a:rPr lang="nb-NO" sz="1600" dirty="0">
                <a:sym typeface="Wingdings" pitchFamily="2" charset="2"/>
              </a:rPr>
              <a:t>)</a:t>
            </a:r>
            <a:r>
              <a:rPr lang="nb-NO" sz="1600" dirty="0"/>
              <a:t> </a:t>
            </a:r>
            <a:br>
              <a:rPr lang="nb-NO" sz="1600" dirty="0"/>
            </a:br>
            <a:endParaRPr lang="nb-NO" sz="1600" dirty="0"/>
          </a:p>
          <a:p>
            <a:pPr>
              <a:spcAft>
                <a:spcPct val="50000"/>
              </a:spcAft>
            </a:pPr>
            <a:r>
              <a:rPr lang="nb-NO" sz="1800" dirty="0"/>
              <a:t>A huge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code</a:t>
            </a:r>
            <a:r>
              <a:rPr lang="nb-NO" sz="1800" dirty="0"/>
              <a:t> (95%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Linux </a:t>
            </a:r>
            <a:r>
              <a:rPr lang="nb-NO" sz="1800" dirty="0" err="1"/>
              <a:t>code</a:t>
            </a:r>
            <a:r>
              <a:rPr lang="nb-NO" sz="1800" dirty="0"/>
              <a:t>!!??)</a:t>
            </a:r>
          </a:p>
        </p:txBody>
      </p:sp>
      <p:sp>
        <p:nvSpPr>
          <p:cNvPr id="29" name="TextBox 28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extra copy</a:t>
            </a:r>
          </a:p>
          <a:p>
            <a:r>
              <a:rPr lang="en-US" sz="2000" b="0" dirty="0" smtClean="0"/>
              <a:t>for handout</a:t>
            </a:r>
            <a:endParaRPr lang="en-US" sz="2000" b="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Interfaces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point of connection between components</a:t>
            </a:r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  <a:p>
            <a:pPr>
              <a:lnSpc>
                <a:spcPct val="90000"/>
              </a:lnSpc>
            </a:pPr>
            <a:r>
              <a:rPr lang="en-US" sz="2400" dirty="0"/>
              <a:t>The OS incorporates logic that support interfaces with both hardware and applications, e.g.,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command line interface, e.g., a shell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graphical user interface (GUI)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interface consisting of windows, icons, menus and pointers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often not part of the OS (at least not kernel), but an own program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…</a:t>
            </a:r>
            <a:br>
              <a:rPr lang="en-US" sz="2000" dirty="0"/>
            </a:br>
            <a:endParaRPr lang="en-US" sz="900" dirty="0"/>
          </a:p>
          <a:p>
            <a:pPr>
              <a:lnSpc>
                <a:spcPct val="90000"/>
              </a:lnSpc>
            </a:pPr>
            <a:r>
              <a:rPr lang="en-US" sz="2400" dirty="0"/>
              <a:t>Example: X (see </a:t>
            </a:r>
            <a:r>
              <a:rPr lang="en-US" sz="2400" dirty="0">
                <a:latin typeface="Courier New" pitchFamily="49" charset="0"/>
              </a:rPr>
              <a:t>man X</a:t>
            </a:r>
            <a:r>
              <a:rPr lang="en-US" sz="24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network transparent </a:t>
            </a:r>
            <a:r>
              <a:rPr lang="en-US" sz="2000" dirty="0" smtClean="0"/>
              <a:t>window </a:t>
            </a:r>
            <a:r>
              <a:rPr lang="en-US" sz="2000" dirty="0"/>
              <a:t>system running on most ANSI C and POSIX (</a:t>
            </a:r>
            <a:r>
              <a:rPr lang="nb-NO" sz="2000" dirty="0"/>
              <a:t>portable OS </a:t>
            </a:r>
            <a:r>
              <a:rPr lang="nb-NO" sz="2000" dirty="0" err="1"/>
              <a:t>interface</a:t>
            </a:r>
            <a:r>
              <a:rPr lang="nb-NO" sz="2000" dirty="0"/>
              <a:t> for UNIX</a:t>
            </a:r>
            <a:r>
              <a:rPr lang="en-US" sz="2000" dirty="0"/>
              <a:t>) compliant systems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uses </a:t>
            </a:r>
            <a:r>
              <a:rPr lang="en-US" sz="2000" dirty="0" smtClean="0"/>
              <a:t>inter-process </a:t>
            </a:r>
            <a:r>
              <a:rPr lang="en-US" sz="2000" dirty="0"/>
              <a:t>communication to get input from and send output to various client programs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xdm</a:t>
            </a:r>
            <a:r>
              <a:rPr lang="en-US" sz="2000" dirty="0"/>
              <a:t> (X Display Manager) – usually set by administrator to run automatically at boot time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xinit</a:t>
            </a:r>
            <a:r>
              <a:rPr lang="en-US" sz="2000" dirty="0"/>
              <a:t> – manually starting X (</a:t>
            </a:r>
            <a:r>
              <a:rPr lang="en-US" sz="2000" dirty="0" err="1">
                <a:latin typeface="Courier New" pitchFamily="49" charset="0"/>
              </a:rPr>
              <a:t>startx</a:t>
            </a:r>
            <a:r>
              <a:rPr lang="en-US" sz="2000" dirty="0"/>
              <a:t>, </a:t>
            </a:r>
            <a:r>
              <a:rPr lang="en-US" sz="2000" dirty="0">
                <a:latin typeface="Courier New" pitchFamily="49" charset="0"/>
              </a:rPr>
              <a:t>x11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xstart</a:t>
            </a:r>
            <a:r>
              <a:rPr lang="en-US" sz="2000" dirty="0"/>
              <a:t>, …)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Windows Interfaces</a:t>
            </a:r>
            <a:endParaRPr lang="en-US"/>
          </a:p>
        </p:txBody>
      </p:sp>
      <p:graphicFrame>
        <p:nvGraphicFramePr>
          <p:cNvPr id="120217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92188" y="879475"/>
          <a:ext cx="4768850" cy="552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320" name="VISIO" r:id="rId4" imgW="4762500" imgH="5461000" progId="">
                  <p:embed/>
                </p:oleObj>
              </mc:Choice>
              <mc:Fallback>
                <p:oleObj name="VISIO" r:id="rId4" imgW="4762500" imgH="546100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879475"/>
                        <a:ext cx="4768850" cy="552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2180" name="Text Box 4"/>
          <p:cNvSpPr txBox="1">
            <a:spLocks noChangeArrowheads="1"/>
          </p:cNvSpPr>
          <p:nvPr/>
        </p:nvSpPr>
        <p:spPr bwMode="auto">
          <a:xfrm>
            <a:off x="5862638" y="1641475"/>
            <a:ext cx="29178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The GUI incorporates a </a:t>
            </a:r>
          </a:p>
          <a:p>
            <a:r>
              <a:rPr lang="en-US" sz="1800" b="0"/>
              <a:t>command line shell similar </a:t>
            </a:r>
            <a:br>
              <a:rPr lang="en-US" sz="1800" b="0"/>
            </a:br>
            <a:r>
              <a:rPr lang="en-US" sz="1800" b="0"/>
              <a:t>to </a:t>
            </a:r>
            <a:r>
              <a:rPr lang="nb-NO" sz="1800" b="0"/>
              <a:t>the MS-DOS interface</a:t>
            </a:r>
            <a:endParaRPr lang="en-US" sz="1800" b="0"/>
          </a:p>
        </p:txBody>
      </p:sp>
      <p:sp>
        <p:nvSpPr>
          <p:cNvPr id="1202181" name="Line 5"/>
          <p:cNvSpPr>
            <a:spLocks noChangeShapeType="1"/>
          </p:cNvSpPr>
          <p:nvPr/>
        </p:nvSpPr>
        <p:spPr bwMode="auto">
          <a:xfrm flipH="1">
            <a:off x="5407025" y="2016125"/>
            <a:ext cx="454025" cy="4524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2182" name="Text Box 6"/>
          <p:cNvSpPr txBox="1">
            <a:spLocks noChangeArrowheads="1"/>
          </p:cNvSpPr>
          <p:nvPr/>
        </p:nvSpPr>
        <p:spPr bwMode="auto">
          <a:xfrm>
            <a:off x="5849938" y="3414713"/>
            <a:ext cx="3290887" cy="135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Applications access HW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through the API consisting of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a set of routines, protocols and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other tools</a:t>
            </a:r>
            <a:endParaRPr lang="en-US" sz="2800" b="0"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Text Box 2"/>
          <p:cNvSpPr txBox="1">
            <a:spLocks noChangeArrowheads="1"/>
          </p:cNvSpPr>
          <p:nvPr/>
        </p:nvSpPr>
        <p:spPr bwMode="auto">
          <a:xfrm>
            <a:off x="3200400" y="6245225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0"/>
              <a:t>Taskbar</a:t>
            </a:r>
          </a:p>
        </p:txBody>
      </p:sp>
      <p:sp>
        <p:nvSpPr>
          <p:cNvPr id="1204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WinXP Desktop Interface</a:t>
            </a:r>
          </a:p>
        </p:txBody>
      </p:sp>
      <p:pic>
        <p:nvPicPr>
          <p:cNvPr id="1204228" name="Picture 4" descr="c8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3800" y="895350"/>
            <a:ext cx="6850063" cy="5137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04229" name="Text Box 5"/>
          <p:cNvSpPr txBox="1">
            <a:spLocks noChangeArrowheads="1"/>
          </p:cNvSpPr>
          <p:nvPr/>
        </p:nvSpPr>
        <p:spPr bwMode="auto">
          <a:xfrm>
            <a:off x="820738" y="6245225"/>
            <a:ext cx="14938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Start button</a:t>
            </a:r>
          </a:p>
        </p:txBody>
      </p:sp>
      <p:sp>
        <p:nvSpPr>
          <p:cNvPr id="1204230" name="Line 6"/>
          <p:cNvSpPr>
            <a:spLocks noChangeShapeType="1"/>
          </p:cNvSpPr>
          <p:nvPr/>
        </p:nvSpPr>
        <p:spPr bwMode="auto">
          <a:xfrm flipV="1">
            <a:off x="1570038" y="6078538"/>
            <a:ext cx="0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4231" name="Text Box 7"/>
          <p:cNvSpPr txBox="1">
            <a:spLocks noChangeArrowheads="1"/>
          </p:cNvSpPr>
          <p:nvPr/>
        </p:nvSpPr>
        <p:spPr bwMode="auto">
          <a:xfrm>
            <a:off x="7158038" y="6245225"/>
            <a:ext cx="1985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Notification area</a:t>
            </a:r>
          </a:p>
        </p:txBody>
      </p:sp>
      <p:sp>
        <p:nvSpPr>
          <p:cNvPr id="1204232" name="Line 8"/>
          <p:cNvSpPr>
            <a:spLocks noChangeShapeType="1"/>
          </p:cNvSpPr>
          <p:nvPr/>
        </p:nvSpPr>
        <p:spPr bwMode="auto">
          <a:xfrm flipH="1" flipV="1">
            <a:off x="7740650" y="6076950"/>
            <a:ext cx="96838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204233" name="Picture 9" descr="c9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2044700"/>
            <a:ext cx="2655887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4234" name="Line 10"/>
          <p:cNvSpPr>
            <a:spLocks noChangeShapeType="1"/>
          </p:cNvSpPr>
          <p:nvPr/>
        </p:nvSpPr>
        <p:spPr bwMode="auto">
          <a:xfrm flipV="1">
            <a:off x="3687763" y="6069013"/>
            <a:ext cx="0" cy="22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4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UNIX Interfaces</a:t>
            </a:r>
          </a:p>
        </p:txBody>
      </p:sp>
      <p:graphicFrame>
        <p:nvGraphicFramePr>
          <p:cNvPr id="120627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125913" y="950913"/>
          <a:ext cx="476885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6418" name="VISIO" r:id="rId4" imgW="4762500" imgH="5461000" progId="">
                  <p:embed/>
                </p:oleObj>
              </mc:Choice>
              <mc:Fallback>
                <p:oleObj name="VISIO" r:id="rId4" imgW="4762500" imgH="546100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5913" y="950913"/>
                        <a:ext cx="4768850" cy="545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6276" name="Text Box 4"/>
          <p:cNvSpPr txBox="1">
            <a:spLocks noChangeArrowheads="1"/>
          </p:cNvSpPr>
          <p:nvPr/>
        </p:nvSpPr>
        <p:spPr bwMode="auto">
          <a:xfrm>
            <a:off x="115888" y="1169988"/>
            <a:ext cx="3795712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600" b="0" dirty="0">
                <a:latin typeface="Tahoma" pitchFamily="34" charset="0"/>
              </a:rPr>
              <a:t>Applications are </a:t>
            </a:r>
            <a:r>
              <a:rPr lang="en-US" sz="1600" b="0" dirty="0" smtClean="0">
                <a:latin typeface="Tahoma" pitchFamily="34" charset="0"/>
              </a:rPr>
              <a:t>accessed </a:t>
            </a:r>
            <a:r>
              <a:rPr lang="en-US" sz="1600" b="0" dirty="0">
                <a:latin typeface="Tahoma" pitchFamily="34" charset="0"/>
              </a:rPr>
              <a:t>HW through </a:t>
            </a:r>
            <a:br>
              <a:rPr lang="en-US" sz="1600" b="0" dirty="0">
                <a:latin typeface="Tahoma" pitchFamily="34" charset="0"/>
              </a:rPr>
            </a:br>
            <a:r>
              <a:rPr lang="en-US" sz="1600" b="0" dirty="0">
                <a:latin typeface="Tahoma" pitchFamily="34" charset="0"/>
              </a:rPr>
              <a:t>the API consisting of a set of routines, </a:t>
            </a:r>
            <a:br>
              <a:rPr lang="en-US" sz="1600" b="0" dirty="0">
                <a:latin typeface="Tahoma" pitchFamily="34" charset="0"/>
              </a:rPr>
            </a:br>
            <a:r>
              <a:rPr lang="en-US" sz="1600" b="0" dirty="0">
                <a:latin typeface="Tahoma" pitchFamily="34" charset="0"/>
              </a:rPr>
              <a:t>protocols and other tools (e.g., </a:t>
            </a:r>
            <a:r>
              <a:rPr lang="nb-NO" sz="1600" b="0" dirty="0">
                <a:latin typeface="Tahoma" pitchFamily="34" charset="0"/>
              </a:rPr>
              <a:t>POSIX – </a:t>
            </a:r>
            <a:br>
              <a:rPr lang="nb-NO" sz="1600" b="0" dirty="0">
                <a:latin typeface="Tahoma" pitchFamily="34" charset="0"/>
              </a:rPr>
            </a:br>
            <a:r>
              <a:rPr lang="nb-NO" sz="1600" b="0" dirty="0">
                <a:latin typeface="Tahoma" pitchFamily="34" charset="0"/>
              </a:rPr>
              <a:t>portable OS </a:t>
            </a:r>
            <a:r>
              <a:rPr lang="nb-NO" sz="1600" b="0" dirty="0" err="1">
                <a:latin typeface="Tahoma" pitchFamily="34" charset="0"/>
              </a:rPr>
              <a:t>interface</a:t>
            </a:r>
            <a:r>
              <a:rPr lang="nb-NO" sz="1600" b="0" dirty="0">
                <a:latin typeface="Tahoma" pitchFamily="34" charset="0"/>
              </a:rPr>
              <a:t> for UNIX)</a:t>
            </a:r>
          </a:p>
        </p:txBody>
      </p:sp>
      <p:sp>
        <p:nvSpPr>
          <p:cNvPr id="1206277" name="Text Box 5"/>
          <p:cNvSpPr txBox="1">
            <a:spLocks noChangeArrowheads="1"/>
          </p:cNvSpPr>
          <p:nvPr/>
        </p:nvSpPr>
        <p:spPr bwMode="auto">
          <a:xfrm>
            <a:off x="112713" y="2659063"/>
            <a:ext cx="34067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nb-NO" sz="1600" b="0">
                <a:latin typeface="Tahoma" pitchFamily="34" charset="0"/>
              </a:rPr>
              <a:t>A user can interact with the system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through the application interface or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using a command line prosessed by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a shell (not really a part of the OS)</a:t>
            </a:r>
          </a:p>
        </p:txBody>
      </p:sp>
      <p:sp>
        <p:nvSpPr>
          <p:cNvPr id="1206278" name="Text Box 6"/>
          <p:cNvSpPr txBox="1">
            <a:spLocks noChangeArrowheads="1"/>
          </p:cNvSpPr>
          <p:nvPr/>
        </p:nvSpPr>
        <p:spPr bwMode="auto">
          <a:xfrm>
            <a:off x="112713" y="4349750"/>
            <a:ext cx="3475037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nb-NO" sz="1600" b="0">
                <a:latin typeface="Tahoma" pitchFamily="34" charset="0"/>
              </a:rPr>
              <a:t>A plain command line interface may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be hard to use. Many UNIX systems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therefore have a standard graphical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interface (X Windows) which can run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a desktop system (like KDE, Gnome,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Fvwm, Afterstep, …)</a:t>
            </a:r>
          </a:p>
        </p:txBody>
      </p:sp>
      <p:sp>
        <p:nvSpPr>
          <p:cNvPr id="1206279" name="Text Box 7"/>
          <p:cNvSpPr txBox="1">
            <a:spLocks noChangeArrowheads="1"/>
          </p:cNvSpPr>
          <p:nvPr/>
        </p:nvSpPr>
        <p:spPr bwMode="auto">
          <a:xfrm>
            <a:off x="114300" y="6048375"/>
            <a:ext cx="4083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Windows</a:t>
            </a:r>
            <a:r>
              <a:rPr lang="en-US" sz="2000" b="0" dirty="0">
                <a:solidFill>
                  <a:schemeClr val="hlink"/>
                </a:solidFill>
              </a:rPr>
              <a:t> is more or less similar…</a:t>
            </a:r>
          </a:p>
        </p:txBody>
      </p:sp>
      <p:sp>
        <p:nvSpPr>
          <p:cNvPr id="8" name="Frame 7"/>
          <p:cNvSpPr/>
          <p:nvPr/>
        </p:nvSpPr>
        <p:spPr bwMode="auto">
          <a:xfrm>
            <a:off x="4384886" y="2418914"/>
            <a:ext cx="1542271" cy="1012921"/>
          </a:xfrm>
          <a:prstGeom prst="fram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Linux (KDE) Desktop Interface</a:t>
            </a:r>
          </a:p>
        </p:txBody>
      </p:sp>
      <p:pic>
        <p:nvPicPr>
          <p:cNvPr id="1208323" name="Picture 3" descr="OS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30" y="750555"/>
            <a:ext cx="7423150" cy="556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24" name="Text Box 4"/>
          <p:cNvSpPr txBox="1">
            <a:spLocks noChangeArrowheads="1"/>
          </p:cNvSpPr>
          <p:nvPr/>
        </p:nvSpPr>
        <p:spPr bwMode="auto">
          <a:xfrm>
            <a:off x="1520493" y="4665330"/>
            <a:ext cx="3065462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solidFill>
                  <a:schemeClr val="bg1"/>
                </a:solidFill>
                <a:latin typeface="Tahoma" pitchFamily="34" charset="0"/>
              </a:rPr>
              <a:t>Application Starter</a:t>
            </a:r>
          </a:p>
        </p:txBody>
      </p:sp>
      <p:sp>
        <p:nvSpPr>
          <p:cNvPr id="1208325" name="Text Box 5"/>
          <p:cNvSpPr txBox="1">
            <a:spLocks noChangeArrowheads="1"/>
          </p:cNvSpPr>
          <p:nvPr/>
        </p:nvSpPr>
        <p:spPr bwMode="auto">
          <a:xfrm>
            <a:off x="2157080" y="5274930"/>
            <a:ext cx="24749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solidFill>
                  <a:schemeClr val="bg1"/>
                </a:solidFill>
                <a:latin typeface="Tahoma" pitchFamily="34" charset="0"/>
              </a:rPr>
              <a:t>Virtual Desktops</a:t>
            </a:r>
          </a:p>
        </p:txBody>
      </p:sp>
      <p:sp>
        <p:nvSpPr>
          <p:cNvPr id="1208326" name="Text Box 6"/>
          <p:cNvSpPr txBox="1">
            <a:spLocks noChangeArrowheads="1"/>
          </p:cNvSpPr>
          <p:nvPr/>
        </p:nvSpPr>
        <p:spPr bwMode="auto">
          <a:xfrm>
            <a:off x="1680830" y="6305218"/>
            <a:ext cx="6064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286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latin typeface="Tahoma" pitchFamily="34" charset="0"/>
              </a:rPr>
              <a:t>Panel</a:t>
            </a:r>
          </a:p>
        </p:txBody>
      </p:sp>
      <p:sp>
        <p:nvSpPr>
          <p:cNvPr id="1208327" name="Text Box 7"/>
          <p:cNvSpPr txBox="1">
            <a:spLocks noChangeArrowheads="1"/>
          </p:cNvSpPr>
          <p:nvPr/>
        </p:nvSpPr>
        <p:spPr bwMode="auto">
          <a:xfrm>
            <a:off x="4403393" y="6302043"/>
            <a:ext cx="10826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latin typeface="Tahoma" pitchFamily="34" charset="0"/>
              </a:rPr>
              <a:t>Taskbar</a:t>
            </a:r>
          </a:p>
        </p:txBody>
      </p:sp>
      <p:sp>
        <p:nvSpPr>
          <p:cNvPr id="1208328" name="Text Box 8"/>
          <p:cNvSpPr txBox="1">
            <a:spLocks noChangeArrowheads="1"/>
          </p:cNvSpPr>
          <p:nvPr/>
        </p:nvSpPr>
        <p:spPr bwMode="auto">
          <a:xfrm>
            <a:off x="5274930" y="2303130"/>
            <a:ext cx="20462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200" b="0">
                <a:solidFill>
                  <a:schemeClr val="bg1"/>
                </a:solidFill>
                <a:latin typeface="Times New Roman" pitchFamily="18" charset="0"/>
              </a:rPr>
              <a:t>Desktop</a:t>
            </a:r>
          </a:p>
        </p:txBody>
      </p:sp>
      <p:sp>
        <p:nvSpPr>
          <p:cNvPr id="1208329" name="Line 9"/>
          <p:cNvSpPr>
            <a:spLocks noChangeShapeType="1"/>
          </p:cNvSpPr>
          <p:nvPr/>
        </p:nvSpPr>
        <p:spPr bwMode="auto">
          <a:xfrm flipH="1">
            <a:off x="1596693" y="5046330"/>
            <a:ext cx="457200" cy="990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30" name="Line 10"/>
          <p:cNvSpPr>
            <a:spLocks noChangeShapeType="1"/>
          </p:cNvSpPr>
          <p:nvPr/>
        </p:nvSpPr>
        <p:spPr bwMode="auto">
          <a:xfrm>
            <a:off x="2436480" y="5579730"/>
            <a:ext cx="0" cy="457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(UNIX) Line Commands</a:t>
            </a:r>
          </a:p>
        </p:txBody>
      </p:sp>
      <p:graphicFrame>
        <p:nvGraphicFramePr>
          <p:cNvPr id="121037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50825" y="1441450"/>
          <a:ext cx="8516938" cy="412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509" name="Document" r:id="rId4" imgW="5486400" imgH="2626200" progId="Word.Document.8">
                  <p:embed/>
                </p:oleObj>
              </mc:Choice>
              <mc:Fallback>
                <p:oleObj name="Document" r:id="rId4" imgW="5486400" imgH="262620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441450"/>
                        <a:ext cx="8516938" cy="412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</a:t>
            </a:r>
          </a:p>
        </p:txBody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866775"/>
            <a:ext cx="8456121" cy="5648325"/>
          </a:xfrm>
        </p:spPr>
        <p:txBody>
          <a:bodyPr/>
          <a:lstStyle/>
          <a:p>
            <a:r>
              <a:rPr lang="en-US" sz="2400" dirty="0"/>
              <a:t>The interface between the OS </a:t>
            </a:r>
            <a:r>
              <a:rPr lang="en-US" sz="2400" dirty="0" smtClean="0"/>
              <a:t>and users </a:t>
            </a:r>
            <a:r>
              <a:rPr lang="en-US" sz="2400" dirty="0"/>
              <a:t>is defined by a set of system calls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Making a system call is similar to a </a:t>
            </a:r>
            <a:r>
              <a:rPr lang="en-US" sz="2400" dirty="0" smtClean="0"/>
              <a:t>procedure/function </a:t>
            </a:r>
            <a:r>
              <a:rPr lang="en-US" sz="2400" dirty="0"/>
              <a:t>call, but system calls enter the kernel:</a:t>
            </a:r>
          </a:p>
        </p:txBody>
      </p:sp>
      <p:sp>
        <p:nvSpPr>
          <p:cNvPr id="1212427" name="Line 11"/>
          <p:cNvSpPr>
            <a:spLocks noChangeShapeType="1"/>
          </p:cNvSpPr>
          <p:nvPr/>
        </p:nvSpPr>
        <p:spPr bwMode="auto">
          <a:xfrm>
            <a:off x="373798" y="4659313"/>
            <a:ext cx="4878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28" name="Rectangle 12"/>
          <p:cNvSpPr>
            <a:spLocks noChangeArrowheads="1"/>
          </p:cNvSpPr>
          <p:nvPr/>
        </p:nvSpPr>
        <p:spPr bwMode="auto">
          <a:xfrm>
            <a:off x="483336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29" name="Rectangle 13"/>
          <p:cNvSpPr>
            <a:spLocks noChangeArrowheads="1"/>
          </p:cNvSpPr>
          <p:nvPr/>
        </p:nvSpPr>
        <p:spPr bwMode="auto">
          <a:xfrm>
            <a:off x="1739048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30" name="Rectangle 14"/>
          <p:cNvSpPr>
            <a:spLocks noChangeArrowheads="1"/>
          </p:cNvSpPr>
          <p:nvPr/>
        </p:nvSpPr>
        <p:spPr bwMode="auto">
          <a:xfrm>
            <a:off x="2994761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31" name="Text Box 15"/>
          <p:cNvSpPr txBox="1">
            <a:spLocks noChangeArrowheads="1"/>
          </p:cNvSpPr>
          <p:nvPr/>
        </p:nvSpPr>
        <p:spPr bwMode="auto">
          <a:xfrm>
            <a:off x="4363186" y="4357688"/>
            <a:ext cx="116681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 b="0"/>
              <a:t>user space</a:t>
            </a:r>
            <a:br>
              <a:rPr lang="en-US" sz="1400" b="0"/>
            </a:br>
            <a:endParaRPr lang="en-US" sz="400" b="0"/>
          </a:p>
          <a:p>
            <a:pPr algn="r"/>
            <a:r>
              <a:rPr lang="en-US" sz="1400" b="0"/>
              <a:t>kernel space</a:t>
            </a:r>
          </a:p>
        </p:txBody>
      </p:sp>
      <p:sp>
        <p:nvSpPr>
          <p:cNvPr id="1212432" name="Rectangle 16"/>
          <p:cNvSpPr>
            <a:spLocks noChangeArrowheads="1"/>
          </p:cNvSpPr>
          <p:nvPr/>
        </p:nvSpPr>
        <p:spPr bwMode="auto">
          <a:xfrm>
            <a:off x="1058011" y="4797425"/>
            <a:ext cx="2641600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6800" rIns="0" anchor="ctr"/>
          <a:lstStyle/>
          <a:p>
            <a:pPr algn="ctr"/>
            <a:r>
              <a:rPr lang="en-US" sz="1400" b="0"/>
              <a:t>system call interface</a:t>
            </a:r>
          </a:p>
        </p:txBody>
      </p:sp>
      <p:sp>
        <p:nvSpPr>
          <p:cNvPr id="1212433" name="Rectangle 17"/>
          <p:cNvSpPr>
            <a:spLocks noChangeArrowheads="1"/>
          </p:cNvSpPr>
          <p:nvPr/>
        </p:nvSpPr>
        <p:spPr bwMode="auto">
          <a:xfrm>
            <a:off x="491273" y="5310188"/>
            <a:ext cx="3603625" cy="12366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12434" name="Group 18"/>
          <p:cNvGrpSpPr>
            <a:grpSpLocks/>
          </p:cNvGrpSpPr>
          <p:nvPr/>
        </p:nvGrpSpPr>
        <p:grpSpPr bwMode="auto">
          <a:xfrm>
            <a:off x="669073" y="5416550"/>
            <a:ext cx="3240088" cy="206375"/>
            <a:chOff x="516" y="3432"/>
            <a:chExt cx="2041" cy="130"/>
          </a:xfrm>
        </p:grpSpPr>
        <p:sp>
          <p:nvSpPr>
            <p:cNvPr id="1212435" name="Rectangle 19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6" name="Rectangle 20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7" name="Rectangle 21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8" name="Rectangle 22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9" name="Rectangle 23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0" name="Rectangle 24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12441" name="Group 25"/>
          <p:cNvGrpSpPr>
            <a:grpSpLocks/>
          </p:cNvGrpSpPr>
          <p:nvPr/>
        </p:nvGrpSpPr>
        <p:grpSpPr bwMode="auto">
          <a:xfrm>
            <a:off x="669073" y="5757863"/>
            <a:ext cx="3240088" cy="206375"/>
            <a:chOff x="516" y="3432"/>
            <a:chExt cx="2041" cy="130"/>
          </a:xfrm>
        </p:grpSpPr>
        <p:sp>
          <p:nvSpPr>
            <p:cNvPr id="1212442" name="Rectangle 26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3" name="Rectangle 27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4" name="Rectangle 28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5" name="Rectangle 29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6" name="Rectangle 30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7" name="Rectangle 31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12448" name="Group 32"/>
          <p:cNvGrpSpPr>
            <a:grpSpLocks/>
          </p:cNvGrpSpPr>
          <p:nvPr/>
        </p:nvGrpSpPr>
        <p:grpSpPr bwMode="auto">
          <a:xfrm>
            <a:off x="669073" y="6099175"/>
            <a:ext cx="3240088" cy="206375"/>
            <a:chOff x="516" y="3432"/>
            <a:chExt cx="2041" cy="130"/>
          </a:xfrm>
        </p:grpSpPr>
        <p:sp>
          <p:nvSpPr>
            <p:cNvPr id="1212449" name="Rectangle 33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0" name="Rectangle 34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1" name="Rectangle 35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2" name="Rectangle 36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3" name="Rectangle 37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4" name="Rectangle 38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12455" name="Text Box 39"/>
          <p:cNvSpPr txBox="1">
            <a:spLocks noChangeArrowheads="1"/>
          </p:cNvSpPr>
          <p:nvPr/>
        </p:nvSpPr>
        <p:spPr bwMode="auto">
          <a:xfrm>
            <a:off x="2902686" y="6303963"/>
            <a:ext cx="1243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b="0"/>
              <a:t>OS components</a:t>
            </a:r>
          </a:p>
        </p:txBody>
      </p:sp>
      <p:sp>
        <p:nvSpPr>
          <p:cNvPr id="1212456" name="Freeform 40"/>
          <p:cNvSpPr>
            <a:spLocks/>
          </p:cNvSpPr>
          <p:nvPr/>
        </p:nvSpPr>
        <p:spPr bwMode="auto">
          <a:xfrm>
            <a:off x="1059598" y="4548188"/>
            <a:ext cx="995363" cy="244475"/>
          </a:xfrm>
          <a:custGeom>
            <a:avLst/>
            <a:gdLst>
              <a:gd name="T0" fmla="*/ 0 w 844"/>
              <a:gd name="T1" fmla="*/ 0 h 154"/>
              <a:gd name="T2" fmla="*/ 188 w 844"/>
              <a:gd name="T3" fmla="*/ 60 h 154"/>
              <a:gd name="T4" fmla="*/ 725 w 844"/>
              <a:gd name="T5" fmla="*/ 99 h 154"/>
              <a:gd name="T6" fmla="*/ 844 w 844"/>
              <a:gd name="T7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4" h="154">
                <a:moveTo>
                  <a:pt x="0" y="0"/>
                </a:moveTo>
                <a:cubicBezTo>
                  <a:pt x="33" y="22"/>
                  <a:pt x="67" y="44"/>
                  <a:pt x="188" y="60"/>
                </a:cubicBezTo>
                <a:cubicBezTo>
                  <a:pt x="309" y="76"/>
                  <a:pt x="616" y="83"/>
                  <a:pt x="725" y="99"/>
                </a:cubicBezTo>
                <a:cubicBezTo>
                  <a:pt x="834" y="115"/>
                  <a:pt x="839" y="134"/>
                  <a:pt x="844" y="154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7" name="Freeform 41"/>
          <p:cNvSpPr>
            <a:spLocks/>
          </p:cNvSpPr>
          <p:nvPr/>
        </p:nvSpPr>
        <p:spPr bwMode="auto">
          <a:xfrm>
            <a:off x="1602523" y="5084763"/>
            <a:ext cx="442913" cy="763587"/>
          </a:xfrm>
          <a:custGeom>
            <a:avLst/>
            <a:gdLst>
              <a:gd name="T0" fmla="*/ 522 w 522"/>
              <a:gd name="T1" fmla="*/ 0 h 481"/>
              <a:gd name="T2" fmla="*/ 159 w 522"/>
              <a:gd name="T3" fmla="*/ 89 h 481"/>
              <a:gd name="T4" fmla="*/ 70 w 522"/>
              <a:gd name="T5" fmla="*/ 347 h 481"/>
              <a:gd name="T6" fmla="*/ 45 w 522"/>
              <a:gd name="T7" fmla="*/ 452 h 481"/>
              <a:gd name="T8" fmla="*/ 0 w 522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2" h="481">
                <a:moveTo>
                  <a:pt x="522" y="0"/>
                </a:moveTo>
                <a:cubicBezTo>
                  <a:pt x="378" y="15"/>
                  <a:pt x="234" y="31"/>
                  <a:pt x="159" y="89"/>
                </a:cubicBezTo>
                <a:cubicBezTo>
                  <a:pt x="84" y="147"/>
                  <a:pt x="89" y="287"/>
                  <a:pt x="70" y="347"/>
                </a:cubicBezTo>
                <a:cubicBezTo>
                  <a:pt x="51" y="407"/>
                  <a:pt x="57" y="430"/>
                  <a:pt x="45" y="452"/>
                </a:cubicBezTo>
                <a:cubicBezTo>
                  <a:pt x="33" y="474"/>
                  <a:pt x="16" y="477"/>
                  <a:pt x="0" y="481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8" name="Freeform 42"/>
          <p:cNvSpPr>
            <a:spLocks/>
          </p:cNvSpPr>
          <p:nvPr/>
        </p:nvSpPr>
        <p:spPr bwMode="auto">
          <a:xfrm>
            <a:off x="2718536" y="4556125"/>
            <a:ext cx="831850" cy="204788"/>
          </a:xfrm>
          <a:custGeom>
            <a:avLst/>
            <a:gdLst>
              <a:gd name="T0" fmla="*/ 680 w 680"/>
              <a:gd name="T1" fmla="*/ 0 h 129"/>
              <a:gd name="T2" fmla="*/ 561 w 680"/>
              <a:gd name="T3" fmla="*/ 65 h 129"/>
              <a:gd name="T4" fmla="*/ 154 w 680"/>
              <a:gd name="T5" fmla="*/ 99 h 129"/>
              <a:gd name="T6" fmla="*/ 0 w 680"/>
              <a:gd name="T7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0" h="129">
                <a:moveTo>
                  <a:pt x="680" y="0"/>
                </a:moveTo>
                <a:cubicBezTo>
                  <a:pt x="664" y="24"/>
                  <a:pt x="649" y="49"/>
                  <a:pt x="561" y="65"/>
                </a:cubicBezTo>
                <a:cubicBezTo>
                  <a:pt x="473" y="81"/>
                  <a:pt x="247" y="88"/>
                  <a:pt x="154" y="99"/>
                </a:cubicBezTo>
                <a:cubicBezTo>
                  <a:pt x="61" y="110"/>
                  <a:pt x="30" y="119"/>
                  <a:pt x="0" y="129"/>
                </a:cubicBezTo>
              </a:path>
            </a:pathLst>
          </a:custGeom>
          <a:noFill/>
          <a:ln w="19050" cmpd="sng">
            <a:solidFill>
              <a:schemeClr val="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9" name="Freeform 43"/>
          <p:cNvSpPr>
            <a:spLocks/>
          </p:cNvSpPr>
          <p:nvPr/>
        </p:nvSpPr>
        <p:spPr bwMode="auto">
          <a:xfrm>
            <a:off x="2721711" y="5092700"/>
            <a:ext cx="844550" cy="1111250"/>
          </a:xfrm>
          <a:custGeom>
            <a:avLst/>
            <a:gdLst>
              <a:gd name="T0" fmla="*/ 0 w 690"/>
              <a:gd name="T1" fmla="*/ 0 h 700"/>
              <a:gd name="T2" fmla="*/ 496 w 690"/>
              <a:gd name="T3" fmla="*/ 64 h 700"/>
              <a:gd name="T4" fmla="*/ 610 w 690"/>
              <a:gd name="T5" fmla="*/ 258 h 700"/>
              <a:gd name="T6" fmla="*/ 610 w 690"/>
              <a:gd name="T7" fmla="*/ 606 h 700"/>
              <a:gd name="T8" fmla="*/ 690 w 690"/>
              <a:gd name="T9" fmla="*/ 70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0" h="700">
                <a:moveTo>
                  <a:pt x="0" y="0"/>
                </a:moveTo>
                <a:cubicBezTo>
                  <a:pt x="197" y="10"/>
                  <a:pt x="394" y="21"/>
                  <a:pt x="496" y="64"/>
                </a:cubicBezTo>
                <a:cubicBezTo>
                  <a:pt x="598" y="107"/>
                  <a:pt x="591" y="168"/>
                  <a:pt x="610" y="258"/>
                </a:cubicBezTo>
                <a:cubicBezTo>
                  <a:pt x="629" y="348"/>
                  <a:pt x="597" y="532"/>
                  <a:pt x="610" y="606"/>
                </a:cubicBezTo>
                <a:cubicBezTo>
                  <a:pt x="623" y="680"/>
                  <a:pt x="656" y="690"/>
                  <a:pt x="690" y="700"/>
                </a:cubicBezTo>
              </a:path>
            </a:pathLst>
          </a:custGeom>
          <a:noFill/>
          <a:ln w="19050" cmpd="sng">
            <a:solidFill>
              <a:schemeClr val="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4" name="TextBox 43"/>
          <p:cNvSpPr txBox="1"/>
          <p:nvPr/>
        </p:nvSpPr>
        <p:spPr>
          <a:xfrm rot="20692714">
            <a:off x="5579403" y="3448769"/>
            <a:ext cx="37661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solidFill>
                  <a:srgbClr val="0000FF"/>
                </a:solidFill>
              </a:rPr>
              <a:t>Linux:</a:t>
            </a:r>
          </a:p>
          <a:p>
            <a:r>
              <a:rPr lang="en-US" sz="1600" b="0" dirty="0" smtClean="0">
                <a:solidFill>
                  <a:srgbClr val="0000FF"/>
                </a:solidFill>
              </a:rPr>
              <a:t>x86 v2.4.19 </a:t>
            </a:r>
            <a:r>
              <a:rPr lang="en-US" sz="1600" b="0" i="1" dirty="0" err="1" smtClean="0">
                <a:solidFill>
                  <a:srgbClr val="0000FF"/>
                </a:solidFill>
              </a:rPr>
              <a:t>entry.S</a:t>
            </a:r>
            <a:r>
              <a:rPr lang="en-US" sz="1600" b="0" i="1" dirty="0" smtClean="0">
                <a:solidFill>
                  <a:srgbClr val="0000FF"/>
                </a:solidFill>
              </a:rPr>
              <a:t> </a:t>
            </a:r>
            <a:r>
              <a:rPr lang="en-US" sz="1600" b="0" dirty="0" err="1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sym typeface="Wingdings"/>
              </a:rPr>
              <a:t>242</a:t>
            </a:r>
            <a:endParaRPr lang="en-US" sz="1600" b="0" dirty="0" smtClean="0">
              <a:solidFill>
                <a:srgbClr val="0000FF"/>
              </a:solidFill>
            </a:endParaRPr>
          </a:p>
          <a:p>
            <a:r>
              <a:rPr lang="en-US" sz="1600" b="0" dirty="0" smtClean="0">
                <a:solidFill>
                  <a:srgbClr val="0000FF"/>
                </a:solidFill>
              </a:rPr>
              <a:t>x86 v3.0-rc4 </a:t>
            </a:r>
            <a:r>
              <a:rPr lang="en-US" sz="1600" b="0" i="1" dirty="0" smtClean="0">
                <a:solidFill>
                  <a:srgbClr val="0000FF"/>
                </a:solidFill>
              </a:rPr>
              <a:t>syscall_table_32.S 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 </a:t>
            </a:r>
            <a:r>
              <a:rPr lang="en-US" sz="1600" dirty="0" smtClean="0">
                <a:solidFill>
                  <a:srgbClr val="0000FF"/>
                </a:solidFill>
                <a:sym typeface="Wingdings"/>
              </a:rPr>
              <a:t>347</a:t>
            </a:r>
          </a:p>
          <a:p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x86 v3.16.2 syscall_32.tbl  </a:t>
            </a:r>
            <a:r>
              <a:rPr lang="en-US" sz="1600" dirty="0" smtClean="0">
                <a:solidFill>
                  <a:srgbClr val="0000FF"/>
                </a:solidFill>
                <a:sym typeface="Wingdings"/>
              </a:rPr>
              <a:t>353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/>
            </a:r>
            <a:br>
              <a:rPr lang="en-US" sz="1600" b="0" dirty="0" smtClean="0">
                <a:solidFill>
                  <a:srgbClr val="0000FF"/>
                </a:solidFill>
                <a:sym typeface="Wingdings"/>
              </a:rPr>
            </a:br>
            <a:endParaRPr lang="en-US" sz="1600" b="0" dirty="0" smtClean="0">
              <a:solidFill>
                <a:srgbClr val="0000FF"/>
              </a:solidFill>
              <a:sym typeface="Wingdings"/>
            </a:endParaRPr>
          </a:p>
          <a:p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FreeBSD:</a:t>
            </a:r>
          </a:p>
          <a:p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v9 </a:t>
            </a:r>
            <a:r>
              <a:rPr lang="en-US" sz="1600" b="0" i="1" dirty="0" err="1" smtClean="0">
                <a:solidFill>
                  <a:srgbClr val="0000FF"/>
                </a:solidFill>
                <a:sym typeface="Wingdings"/>
              </a:rPr>
              <a:t>syscalls.c</a:t>
            </a:r>
            <a:r>
              <a:rPr lang="en-US" sz="1600" b="0" i="1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b="0" dirty="0" err="1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sym typeface="Wingdings"/>
              </a:rPr>
              <a:t>531 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1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1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1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1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19" grpId="0" build="p"/>
      <p:bldP spid="1212427" grpId="0" animBg="1"/>
      <p:bldP spid="1212428" grpId="0" animBg="1"/>
      <p:bldP spid="1212429" grpId="0" animBg="1"/>
      <p:bldP spid="1212430" grpId="0" animBg="1"/>
      <p:bldP spid="1212431" grpId="0"/>
      <p:bldP spid="1212432" grpId="0" animBg="1"/>
      <p:bldP spid="1212433" grpId="0" animBg="1"/>
      <p:bldP spid="1212455" grpId="0"/>
      <p:bldP spid="1212456" grpId="0" animBg="1"/>
      <p:bldP spid="1212457" grpId="0" animBg="1"/>
      <p:bldP spid="1212458" grpId="0" animBg="1"/>
      <p:bldP spid="1212459" grpId="0" animBg="1"/>
      <p:bldP spid="4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5149850" cy="5648325"/>
          </a:xfrm>
        </p:spPr>
        <p:txBody>
          <a:bodyPr/>
          <a:lstStyle/>
          <a:p>
            <a:pPr marL="533400" indent="-533400"/>
            <a:r>
              <a:rPr lang="en-US" sz="2000"/>
              <a:t>C example:  </a:t>
            </a:r>
            <a:br>
              <a:rPr lang="en-US" sz="2000"/>
            </a:br>
            <a:r>
              <a:rPr lang="en-US" sz="2000" b="1">
                <a:latin typeface="Courier New" pitchFamily="49" charset="0"/>
              </a:rPr>
              <a:t>count = read(fd,buffer,nbyte)</a:t>
            </a:r>
            <a:br>
              <a:rPr lang="en-US" sz="2000" b="1">
                <a:latin typeface="Courier New" pitchFamily="49" charset="0"/>
              </a:rPr>
            </a:br>
            <a:endParaRPr lang="en-US" sz="2000" b="1">
              <a:latin typeface="Courier New" pitchFamily="49" charset="0"/>
            </a:endParaRP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push parameters on stack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call library code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put system call number in register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call kernel (TRAP)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kernel examines system call number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finds requested system call handler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execute requested operation</a:t>
            </a:r>
            <a:br>
              <a:rPr lang="en-US" sz="1400"/>
            </a:br>
            <a:endParaRPr lang="en-US" sz="14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return to library and clean up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increase instruction pointer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remove parameters from stack</a:t>
            </a:r>
            <a:br>
              <a:rPr lang="en-US" sz="1400"/>
            </a:br>
            <a:endParaRPr lang="en-US" sz="14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resume process</a:t>
            </a:r>
          </a:p>
        </p:txBody>
      </p:sp>
      <p:sp>
        <p:nvSpPr>
          <p:cNvPr id="1214468" name="Rectangle 4"/>
          <p:cNvSpPr>
            <a:spLocks noChangeArrowheads="1"/>
          </p:cNvSpPr>
          <p:nvPr/>
        </p:nvSpPr>
        <p:spPr bwMode="auto">
          <a:xfrm>
            <a:off x="6005513" y="2709863"/>
            <a:ext cx="1158875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grpSp>
        <p:nvGrpSpPr>
          <p:cNvPr id="1214469" name="Group 5"/>
          <p:cNvGrpSpPr>
            <a:grpSpLocks/>
          </p:cNvGrpSpPr>
          <p:nvPr/>
        </p:nvGrpSpPr>
        <p:grpSpPr bwMode="auto">
          <a:xfrm>
            <a:off x="5122863" y="3260725"/>
            <a:ext cx="3995737" cy="577850"/>
            <a:chOff x="3316" y="2054"/>
            <a:chExt cx="2428" cy="364"/>
          </a:xfrm>
        </p:grpSpPr>
        <p:sp>
          <p:nvSpPr>
            <p:cNvPr id="1214470" name="Line 6"/>
            <p:cNvSpPr>
              <a:spLocks noChangeShapeType="1"/>
            </p:cNvSpPr>
            <p:nvPr/>
          </p:nvSpPr>
          <p:spPr bwMode="auto">
            <a:xfrm>
              <a:off x="3316" y="2244"/>
              <a:ext cx="2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14471" name="Text Box 7"/>
            <p:cNvSpPr txBox="1">
              <a:spLocks noChangeArrowheads="1"/>
            </p:cNvSpPr>
            <p:nvPr/>
          </p:nvSpPr>
          <p:spPr bwMode="auto">
            <a:xfrm>
              <a:off x="5035" y="2054"/>
              <a:ext cx="709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400" b="0"/>
                <a:t>user space</a:t>
              </a:r>
              <a:br>
                <a:rPr lang="en-US" sz="1400" b="0"/>
              </a:br>
              <a:endParaRPr lang="en-US" sz="400" b="0"/>
            </a:p>
            <a:p>
              <a:pPr algn="r"/>
              <a:r>
                <a:rPr lang="en-US" sz="1400" b="0"/>
                <a:t>kernel space</a:t>
              </a:r>
            </a:p>
          </p:txBody>
        </p:sp>
      </p:grpSp>
      <p:sp>
        <p:nvSpPr>
          <p:cNvPr id="1214472" name="Text Box 8"/>
          <p:cNvSpPr txBox="1">
            <a:spLocks noChangeArrowheads="1"/>
          </p:cNvSpPr>
          <p:nvPr/>
        </p:nvSpPr>
        <p:spPr bwMode="auto">
          <a:xfrm>
            <a:off x="7096125" y="2605088"/>
            <a:ext cx="21050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count = read (fd , buffer , nbytes)</a:t>
            </a:r>
          </a:p>
        </p:txBody>
      </p:sp>
      <p:sp>
        <p:nvSpPr>
          <p:cNvPr id="1214473" name="Rectangle 9"/>
          <p:cNvSpPr>
            <a:spLocks noChangeArrowheads="1"/>
          </p:cNvSpPr>
          <p:nvPr/>
        </p:nvSpPr>
        <p:spPr bwMode="auto">
          <a:xfrm>
            <a:off x="6000750" y="1836738"/>
            <a:ext cx="115887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read library</a:t>
            </a:r>
          </a:p>
          <a:p>
            <a:pPr algn="ctr"/>
            <a:r>
              <a:rPr lang="en-US" sz="1400" b="0"/>
              <a:t>procedure</a:t>
            </a:r>
          </a:p>
        </p:txBody>
      </p:sp>
      <p:grpSp>
        <p:nvGrpSpPr>
          <p:cNvPr id="1214474" name="Group 10"/>
          <p:cNvGrpSpPr>
            <a:grpSpLocks/>
          </p:cNvGrpSpPr>
          <p:nvPr/>
        </p:nvGrpSpPr>
        <p:grpSpPr bwMode="auto">
          <a:xfrm>
            <a:off x="4308475" y="2365375"/>
            <a:ext cx="752475" cy="449263"/>
            <a:chOff x="2714" y="1490"/>
            <a:chExt cx="474" cy="283"/>
          </a:xfrm>
        </p:grpSpPr>
        <p:sp>
          <p:nvSpPr>
            <p:cNvPr id="1214475" name="Rectangle 11"/>
            <p:cNvSpPr>
              <a:spLocks noChangeArrowheads="1"/>
            </p:cNvSpPr>
            <p:nvPr/>
          </p:nvSpPr>
          <p:spPr bwMode="auto">
            <a:xfrm>
              <a:off x="2751" y="1519"/>
              <a:ext cx="437" cy="2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4476" name="Text Box 12"/>
            <p:cNvSpPr txBox="1">
              <a:spLocks noChangeArrowheads="1"/>
            </p:cNvSpPr>
            <p:nvPr/>
          </p:nvSpPr>
          <p:spPr bwMode="auto">
            <a:xfrm>
              <a:off x="2714" y="1490"/>
              <a:ext cx="302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register</a:t>
              </a:r>
            </a:p>
          </p:txBody>
        </p:sp>
      </p:grpSp>
      <p:grpSp>
        <p:nvGrpSpPr>
          <p:cNvPr id="1214477" name="Group 13"/>
          <p:cNvGrpSpPr>
            <a:grpSpLocks/>
          </p:cNvGrpSpPr>
          <p:nvPr/>
        </p:nvGrpSpPr>
        <p:grpSpPr bwMode="auto">
          <a:xfrm>
            <a:off x="4305300" y="2890838"/>
            <a:ext cx="800100" cy="908050"/>
            <a:chOff x="2712" y="1821"/>
            <a:chExt cx="504" cy="572"/>
          </a:xfrm>
        </p:grpSpPr>
        <p:sp>
          <p:nvSpPr>
            <p:cNvPr id="1214478" name="Rectangle 14"/>
            <p:cNvSpPr>
              <a:spLocks noChangeArrowheads="1"/>
            </p:cNvSpPr>
            <p:nvPr/>
          </p:nvSpPr>
          <p:spPr bwMode="auto">
            <a:xfrm>
              <a:off x="2750" y="1851"/>
              <a:ext cx="437" cy="5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sz="2800" b="0"/>
            </a:p>
          </p:txBody>
        </p:sp>
        <p:sp>
          <p:nvSpPr>
            <p:cNvPr id="1214479" name="Text Box 15"/>
            <p:cNvSpPr txBox="1">
              <a:spLocks noChangeArrowheads="1"/>
            </p:cNvSpPr>
            <p:nvPr/>
          </p:nvSpPr>
          <p:spPr bwMode="auto">
            <a:xfrm>
              <a:off x="2712" y="1821"/>
              <a:ext cx="50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memory (stack)</a:t>
              </a:r>
            </a:p>
          </p:txBody>
        </p:sp>
      </p:grpSp>
      <p:grpSp>
        <p:nvGrpSpPr>
          <p:cNvPr id="1214480" name="Group 16"/>
          <p:cNvGrpSpPr>
            <a:grpSpLocks/>
          </p:cNvGrpSpPr>
          <p:nvPr/>
        </p:nvGrpSpPr>
        <p:grpSpPr bwMode="auto">
          <a:xfrm>
            <a:off x="7180263" y="2879725"/>
            <a:ext cx="1174750" cy="280988"/>
            <a:chOff x="4523" y="1819"/>
            <a:chExt cx="810" cy="177"/>
          </a:xfrm>
        </p:grpSpPr>
        <p:sp>
          <p:nvSpPr>
            <p:cNvPr id="1214481" name="Rectangle 17"/>
            <p:cNvSpPr>
              <a:spLocks noChangeArrowheads="1"/>
            </p:cNvSpPr>
            <p:nvPr/>
          </p:nvSpPr>
          <p:spPr bwMode="auto">
            <a:xfrm>
              <a:off x="4568" y="1852"/>
              <a:ext cx="765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4482" name="Text Box 18"/>
            <p:cNvSpPr txBox="1">
              <a:spLocks noChangeArrowheads="1"/>
            </p:cNvSpPr>
            <p:nvPr/>
          </p:nvSpPr>
          <p:spPr bwMode="auto">
            <a:xfrm>
              <a:off x="4523" y="1819"/>
              <a:ext cx="28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buffer</a:t>
              </a:r>
            </a:p>
          </p:txBody>
        </p:sp>
      </p:grpSp>
      <p:sp>
        <p:nvSpPr>
          <p:cNvPr id="1214483" name="Text Box 19"/>
          <p:cNvSpPr txBox="1">
            <a:spLocks noChangeArrowheads="1"/>
          </p:cNvSpPr>
          <p:nvPr/>
        </p:nvSpPr>
        <p:spPr bwMode="auto">
          <a:xfrm>
            <a:off x="4322763" y="3051175"/>
            <a:ext cx="6302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nbytes</a:t>
            </a:r>
          </a:p>
        </p:txBody>
      </p:sp>
      <p:sp>
        <p:nvSpPr>
          <p:cNvPr id="1214484" name="Text Box 20"/>
          <p:cNvSpPr txBox="1">
            <a:spLocks noChangeArrowheads="1"/>
          </p:cNvSpPr>
          <p:nvPr/>
        </p:nvSpPr>
        <p:spPr bwMode="auto">
          <a:xfrm>
            <a:off x="4322763" y="3255963"/>
            <a:ext cx="5889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buffer</a:t>
            </a:r>
          </a:p>
        </p:txBody>
      </p:sp>
      <p:sp>
        <p:nvSpPr>
          <p:cNvPr id="1214485" name="Text Box 21"/>
          <p:cNvSpPr txBox="1">
            <a:spLocks noChangeArrowheads="1"/>
          </p:cNvSpPr>
          <p:nvPr/>
        </p:nvSpPr>
        <p:spPr bwMode="auto">
          <a:xfrm>
            <a:off x="4322763" y="3459163"/>
            <a:ext cx="317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fd</a:t>
            </a:r>
          </a:p>
        </p:txBody>
      </p:sp>
      <p:sp>
        <p:nvSpPr>
          <p:cNvPr id="1214486" name="Freeform 22"/>
          <p:cNvSpPr>
            <a:spLocks/>
          </p:cNvSpPr>
          <p:nvPr/>
        </p:nvSpPr>
        <p:spPr bwMode="auto">
          <a:xfrm>
            <a:off x="5667375" y="2270125"/>
            <a:ext cx="300038" cy="536575"/>
          </a:xfrm>
          <a:custGeom>
            <a:avLst/>
            <a:gdLst>
              <a:gd name="T0" fmla="*/ 189 w 189"/>
              <a:gd name="T1" fmla="*/ 338 h 338"/>
              <a:gd name="T2" fmla="*/ 0 w 189"/>
              <a:gd name="T3" fmla="*/ 70 h 338"/>
              <a:gd name="T4" fmla="*/ 189 w 189"/>
              <a:gd name="T5" fmla="*/ 0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" h="338">
                <a:moveTo>
                  <a:pt x="189" y="338"/>
                </a:moveTo>
                <a:cubicBezTo>
                  <a:pt x="94" y="232"/>
                  <a:pt x="0" y="126"/>
                  <a:pt x="0" y="70"/>
                </a:cubicBezTo>
                <a:cubicBezTo>
                  <a:pt x="0" y="14"/>
                  <a:pt x="94" y="7"/>
                  <a:pt x="189" y="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87" name="Text Box 23"/>
          <p:cNvSpPr txBox="1">
            <a:spLocks noChangeArrowheads="1"/>
          </p:cNvSpPr>
          <p:nvPr/>
        </p:nvSpPr>
        <p:spPr bwMode="auto">
          <a:xfrm>
            <a:off x="4337050" y="2536825"/>
            <a:ext cx="6683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 </a:t>
            </a:r>
            <a:r>
              <a:rPr lang="en-US" sz="1000" b="0">
                <a:solidFill>
                  <a:schemeClr val="hlink"/>
                </a:solidFill>
              </a:rPr>
              <a:t>(read)</a:t>
            </a:r>
          </a:p>
        </p:txBody>
      </p:sp>
      <p:sp>
        <p:nvSpPr>
          <p:cNvPr id="1214488" name="Freeform 24"/>
          <p:cNvSpPr>
            <a:spLocks/>
          </p:cNvSpPr>
          <p:nvPr/>
        </p:nvSpPr>
        <p:spPr bwMode="auto">
          <a:xfrm>
            <a:off x="5092700" y="2544763"/>
            <a:ext cx="3286125" cy="631825"/>
          </a:xfrm>
          <a:custGeom>
            <a:avLst/>
            <a:gdLst>
              <a:gd name="T0" fmla="*/ 2070 w 2070"/>
              <a:gd name="T1" fmla="*/ 55 h 398"/>
              <a:gd name="T2" fmla="*/ 1425 w 2070"/>
              <a:gd name="T3" fmla="*/ 6 h 398"/>
              <a:gd name="T4" fmla="*/ 501 w 2070"/>
              <a:gd name="T5" fmla="*/ 90 h 398"/>
              <a:gd name="T6" fmla="*/ 0 w 2070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0" h="398">
                <a:moveTo>
                  <a:pt x="2070" y="55"/>
                </a:moveTo>
                <a:cubicBezTo>
                  <a:pt x="1962" y="47"/>
                  <a:pt x="1686" y="0"/>
                  <a:pt x="1425" y="6"/>
                </a:cubicBezTo>
                <a:cubicBezTo>
                  <a:pt x="1164" y="12"/>
                  <a:pt x="738" y="25"/>
                  <a:pt x="501" y="90"/>
                </a:cubicBezTo>
                <a:cubicBezTo>
                  <a:pt x="264" y="155"/>
                  <a:pt x="104" y="334"/>
                  <a:pt x="0" y="398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89" name="Freeform 25"/>
          <p:cNvSpPr>
            <a:spLocks/>
          </p:cNvSpPr>
          <p:nvPr/>
        </p:nvSpPr>
        <p:spPr bwMode="auto">
          <a:xfrm>
            <a:off x="5100638" y="2432050"/>
            <a:ext cx="2638425" cy="231775"/>
          </a:xfrm>
          <a:custGeom>
            <a:avLst/>
            <a:gdLst>
              <a:gd name="T0" fmla="*/ 1662 w 1662"/>
              <a:gd name="T1" fmla="*/ 146 h 146"/>
              <a:gd name="T2" fmla="*/ 898 w 1662"/>
              <a:gd name="T3" fmla="*/ 2 h 146"/>
              <a:gd name="T4" fmla="*/ 0 w 1662"/>
              <a:gd name="T5" fmla="*/ 13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2" h="146">
                <a:moveTo>
                  <a:pt x="1662" y="146"/>
                </a:moveTo>
                <a:cubicBezTo>
                  <a:pt x="1535" y="122"/>
                  <a:pt x="1175" y="4"/>
                  <a:pt x="898" y="2"/>
                </a:cubicBezTo>
                <a:cubicBezTo>
                  <a:pt x="621" y="0"/>
                  <a:pt x="187" y="107"/>
                  <a:pt x="0" y="135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90" name="Rectangle 26"/>
          <p:cNvSpPr>
            <a:spLocks noChangeArrowheads="1"/>
          </p:cNvSpPr>
          <p:nvPr/>
        </p:nvSpPr>
        <p:spPr bwMode="auto">
          <a:xfrm>
            <a:off x="5381625" y="4314825"/>
            <a:ext cx="969963" cy="622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 anchorCtr="1"/>
          <a:lstStyle/>
          <a:p>
            <a:pPr algn="ctr"/>
            <a:r>
              <a:rPr lang="en-US" sz="1400" b="0"/>
              <a:t>system call</a:t>
            </a:r>
          </a:p>
          <a:p>
            <a:pPr algn="ctr"/>
            <a:r>
              <a:rPr lang="en-US" sz="1400" b="0"/>
              <a:t>handler</a:t>
            </a:r>
          </a:p>
        </p:txBody>
      </p:sp>
      <p:sp>
        <p:nvSpPr>
          <p:cNvPr id="1214491" name="Freeform 27"/>
          <p:cNvSpPr>
            <a:spLocks/>
          </p:cNvSpPr>
          <p:nvPr/>
        </p:nvSpPr>
        <p:spPr bwMode="auto">
          <a:xfrm>
            <a:off x="5165725" y="2017713"/>
            <a:ext cx="801688" cy="2428875"/>
          </a:xfrm>
          <a:custGeom>
            <a:avLst/>
            <a:gdLst>
              <a:gd name="T0" fmla="*/ 594 w 594"/>
              <a:gd name="T1" fmla="*/ 0 h 1530"/>
              <a:gd name="T2" fmla="*/ 217 w 594"/>
              <a:gd name="T3" fmla="*/ 363 h 1530"/>
              <a:gd name="T4" fmla="*/ 13 w 594"/>
              <a:gd name="T5" fmla="*/ 1336 h 1530"/>
              <a:gd name="T6" fmla="*/ 137 w 594"/>
              <a:gd name="T7" fmla="*/ 153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4" h="1530">
                <a:moveTo>
                  <a:pt x="594" y="0"/>
                </a:moveTo>
                <a:cubicBezTo>
                  <a:pt x="454" y="70"/>
                  <a:pt x="314" y="140"/>
                  <a:pt x="217" y="363"/>
                </a:cubicBezTo>
                <a:cubicBezTo>
                  <a:pt x="120" y="586"/>
                  <a:pt x="26" y="1142"/>
                  <a:pt x="13" y="1336"/>
                </a:cubicBezTo>
                <a:cubicBezTo>
                  <a:pt x="0" y="1530"/>
                  <a:pt x="68" y="1530"/>
                  <a:pt x="137" y="153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92" name="Freeform 28"/>
          <p:cNvSpPr>
            <a:spLocks/>
          </p:cNvSpPr>
          <p:nvPr/>
        </p:nvSpPr>
        <p:spPr bwMode="auto">
          <a:xfrm>
            <a:off x="5124450" y="2751138"/>
            <a:ext cx="574675" cy="1520825"/>
          </a:xfrm>
          <a:custGeom>
            <a:avLst/>
            <a:gdLst>
              <a:gd name="T0" fmla="*/ 362 w 362"/>
              <a:gd name="T1" fmla="*/ 958 h 958"/>
              <a:gd name="T2" fmla="*/ 278 w 362"/>
              <a:gd name="T3" fmla="*/ 199 h 958"/>
              <a:gd name="T4" fmla="*/ 0 w 362"/>
              <a:gd name="T5" fmla="*/ 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2" h="958">
                <a:moveTo>
                  <a:pt x="362" y="958"/>
                </a:moveTo>
                <a:cubicBezTo>
                  <a:pt x="350" y="658"/>
                  <a:pt x="338" y="359"/>
                  <a:pt x="278" y="199"/>
                </a:cubicBezTo>
                <a:cubicBezTo>
                  <a:pt x="218" y="39"/>
                  <a:pt x="109" y="19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1214493" name="Group 29"/>
          <p:cNvGraphicFramePr>
            <a:graphicFrameLocks noGrp="1"/>
          </p:cNvGraphicFramePr>
          <p:nvPr>
            <p:ph sz="half" idx="2"/>
          </p:nvPr>
        </p:nvGraphicFramePr>
        <p:xfrm>
          <a:off x="5389563" y="5287963"/>
          <a:ext cx="893762" cy="996952"/>
        </p:xfrm>
        <a:graphic>
          <a:graphicData uri="http://schemas.openxmlformats.org/drawingml/2006/table">
            <a:tbl>
              <a:tblPr/>
              <a:tblGrid>
                <a:gridCol w="893762"/>
              </a:tblGrid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14505" name="Freeform 41"/>
          <p:cNvSpPr>
            <a:spLocks/>
          </p:cNvSpPr>
          <p:nvPr/>
        </p:nvSpPr>
        <p:spPr bwMode="auto">
          <a:xfrm>
            <a:off x="5003800" y="5289550"/>
            <a:ext cx="365125" cy="620713"/>
          </a:xfrm>
          <a:custGeom>
            <a:avLst/>
            <a:gdLst>
              <a:gd name="T0" fmla="*/ 230 w 230"/>
              <a:gd name="T1" fmla="*/ 0 h 719"/>
              <a:gd name="T2" fmla="*/ 96 w 230"/>
              <a:gd name="T3" fmla="*/ 40 h 719"/>
              <a:gd name="T4" fmla="*/ 31 w 230"/>
              <a:gd name="T5" fmla="*/ 154 h 719"/>
              <a:gd name="T6" fmla="*/ 31 w 230"/>
              <a:gd name="T7" fmla="*/ 626 h 719"/>
              <a:gd name="T8" fmla="*/ 215 w 230"/>
              <a:gd name="T9" fmla="*/ 71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719">
                <a:moveTo>
                  <a:pt x="230" y="0"/>
                </a:moveTo>
                <a:cubicBezTo>
                  <a:pt x="179" y="7"/>
                  <a:pt x="129" y="14"/>
                  <a:pt x="96" y="40"/>
                </a:cubicBezTo>
                <a:cubicBezTo>
                  <a:pt x="63" y="66"/>
                  <a:pt x="42" y="56"/>
                  <a:pt x="31" y="154"/>
                </a:cubicBezTo>
                <a:cubicBezTo>
                  <a:pt x="20" y="252"/>
                  <a:pt x="0" y="533"/>
                  <a:pt x="31" y="626"/>
                </a:cubicBezTo>
                <a:cubicBezTo>
                  <a:pt x="62" y="719"/>
                  <a:pt x="138" y="714"/>
                  <a:pt x="215" y="71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06" name="Text Box 42"/>
          <p:cNvSpPr txBox="1">
            <a:spLocks noChangeArrowheads="1"/>
          </p:cNvSpPr>
          <p:nvPr/>
        </p:nvSpPr>
        <p:spPr bwMode="auto">
          <a:xfrm>
            <a:off x="4829175" y="5341938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  <a:endParaRPr lang="en-US" sz="1000" b="0">
              <a:solidFill>
                <a:schemeClr val="hlink"/>
              </a:solidFill>
            </a:endParaRPr>
          </a:p>
        </p:txBody>
      </p:sp>
      <p:sp>
        <p:nvSpPr>
          <p:cNvPr id="1214507" name="Line 43"/>
          <p:cNvSpPr>
            <a:spLocks noChangeShapeType="1"/>
          </p:cNvSpPr>
          <p:nvPr/>
        </p:nvSpPr>
        <p:spPr bwMode="auto">
          <a:xfrm>
            <a:off x="5864225" y="4941888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08" name="Line 44"/>
          <p:cNvSpPr>
            <a:spLocks noChangeShapeType="1"/>
          </p:cNvSpPr>
          <p:nvPr/>
        </p:nvSpPr>
        <p:spPr bwMode="auto">
          <a:xfrm>
            <a:off x="5872163" y="5911850"/>
            <a:ext cx="693737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14509" name="Group 45"/>
          <p:cNvGrpSpPr>
            <a:grpSpLocks/>
          </p:cNvGrpSpPr>
          <p:nvPr/>
        </p:nvGrpSpPr>
        <p:grpSpPr bwMode="auto">
          <a:xfrm>
            <a:off x="6540500" y="5837238"/>
            <a:ext cx="800100" cy="615950"/>
            <a:chOff x="2712" y="1821"/>
            <a:chExt cx="504" cy="572"/>
          </a:xfrm>
        </p:grpSpPr>
        <p:sp>
          <p:nvSpPr>
            <p:cNvPr id="1214510" name="Rectangle 46"/>
            <p:cNvSpPr>
              <a:spLocks noChangeArrowheads="1"/>
            </p:cNvSpPr>
            <p:nvPr/>
          </p:nvSpPr>
          <p:spPr bwMode="auto">
            <a:xfrm>
              <a:off x="2750" y="1851"/>
              <a:ext cx="437" cy="5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sz="2800" b="0"/>
            </a:p>
          </p:txBody>
        </p:sp>
        <p:sp>
          <p:nvSpPr>
            <p:cNvPr id="1214511" name="Text Box 47"/>
            <p:cNvSpPr txBox="1">
              <a:spLocks noChangeArrowheads="1"/>
            </p:cNvSpPr>
            <p:nvPr/>
          </p:nvSpPr>
          <p:spPr bwMode="auto">
            <a:xfrm>
              <a:off x="2712" y="1821"/>
              <a:ext cx="50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700" b="0"/>
                <a:t>sys_read()</a:t>
              </a:r>
            </a:p>
          </p:txBody>
        </p:sp>
      </p:grpSp>
      <p:pic>
        <p:nvPicPr>
          <p:cNvPr id="1214512" name="Picture 48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5815013"/>
            <a:ext cx="849312" cy="70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4513" name="Line 49"/>
          <p:cNvSpPr>
            <a:spLocks noChangeShapeType="1"/>
          </p:cNvSpPr>
          <p:nvPr/>
        </p:nvSpPr>
        <p:spPr bwMode="auto">
          <a:xfrm>
            <a:off x="6942138" y="6202363"/>
            <a:ext cx="693737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4" name="Oval 50"/>
          <p:cNvSpPr>
            <a:spLocks noChangeArrowheads="1"/>
          </p:cNvSpPr>
          <p:nvPr/>
        </p:nvSpPr>
        <p:spPr bwMode="auto">
          <a:xfrm>
            <a:off x="8054975" y="6084888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5" name="Oval 51"/>
          <p:cNvSpPr>
            <a:spLocks noChangeArrowheads="1"/>
          </p:cNvSpPr>
          <p:nvPr/>
        </p:nvSpPr>
        <p:spPr bwMode="auto">
          <a:xfrm>
            <a:off x="8061325" y="6089650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6" name="Oval 52"/>
          <p:cNvSpPr>
            <a:spLocks noChangeArrowheads="1"/>
          </p:cNvSpPr>
          <p:nvPr/>
        </p:nvSpPr>
        <p:spPr bwMode="auto">
          <a:xfrm>
            <a:off x="8061325" y="6075363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7" name="Freeform 53"/>
          <p:cNvSpPr>
            <a:spLocks/>
          </p:cNvSpPr>
          <p:nvPr/>
        </p:nvSpPr>
        <p:spPr bwMode="auto">
          <a:xfrm>
            <a:off x="5106988" y="3427413"/>
            <a:ext cx="1914525" cy="2411412"/>
          </a:xfrm>
          <a:custGeom>
            <a:avLst/>
            <a:gdLst>
              <a:gd name="T0" fmla="*/ 362 w 362"/>
              <a:gd name="T1" fmla="*/ 958 h 958"/>
              <a:gd name="T2" fmla="*/ 278 w 362"/>
              <a:gd name="T3" fmla="*/ 199 h 958"/>
              <a:gd name="T4" fmla="*/ 0 w 362"/>
              <a:gd name="T5" fmla="*/ 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2" h="958">
                <a:moveTo>
                  <a:pt x="362" y="958"/>
                </a:moveTo>
                <a:cubicBezTo>
                  <a:pt x="350" y="658"/>
                  <a:pt x="338" y="359"/>
                  <a:pt x="278" y="199"/>
                </a:cubicBezTo>
                <a:cubicBezTo>
                  <a:pt x="218" y="39"/>
                  <a:pt x="109" y="19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8" name="Freeform 54"/>
          <p:cNvSpPr>
            <a:spLocks/>
          </p:cNvSpPr>
          <p:nvPr/>
        </p:nvSpPr>
        <p:spPr bwMode="auto">
          <a:xfrm>
            <a:off x="6961188" y="1993900"/>
            <a:ext cx="1955800" cy="4449763"/>
          </a:xfrm>
          <a:custGeom>
            <a:avLst/>
            <a:gdLst>
              <a:gd name="T0" fmla="*/ 0 w 1232"/>
              <a:gd name="T1" fmla="*/ 2776 h 2803"/>
              <a:gd name="T2" fmla="*/ 615 w 1232"/>
              <a:gd name="T3" fmla="*/ 2721 h 2803"/>
              <a:gd name="T4" fmla="*/ 809 w 1232"/>
              <a:gd name="T5" fmla="*/ 2284 h 2803"/>
              <a:gd name="T6" fmla="*/ 1206 w 1232"/>
              <a:gd name="T7" fmla="*/ 606 h 2803"/>
              <a:gd name="T8" fmla="*/ 963 w 1232"/>
              <a:gd name="T9" fmla="*/ 100 h 2803"/>
              <a:gd name="T10" fmla="*/ 149 w 1232"/>
              <a:gd name="T11" fmla="*/ 5 h 2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2" h="2803">
                <a:moveTo>
                  <a:pt x="0" y="2776"/>
                </a:moveTo>
                <a:cubicBezTo>
                  <a:pt x="240" y="2789"/>
                  <a:pt x="480" y="2803"/>
                  <a:pt x="615" y="2721"/>
                </a:cubicBezTo>
                <a:cubicBezTo>
                  <a:pt x="750" y="2639"/>
                  <a:pt x="711" y="2636"/>
                  <a:pt x="809" y="2284"/>
                </a:cubicBezTo>
                <a:cubicBezTo>
                  <a:pt x="907" y="1932"/>
                  <a:pt x="1180" y="970"/>
                  <a:pt x="1206" y="606"/>
                </a:cubicBezTo>
                <a:cubicBezTo>
                  <a:pt x="1232" y="242"/>
                  <a:pt x="1139" y="200"/>
                  <a:pt x="963" y="100"/>
                </a:cubicBezTo>
                <a:cubicBezTo>
                  <a:pt x="787" y="0"/>
                  <a:pt x="285" y="21"/>
                  <a:pt x="149" y="5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9" name="Freeform 55"/>
          <p:cNvSpPr>
            <a:spLocks/>
          </p:cNvSpPr>
          <p:nvPr/>
        </p:nvSpPr>
        <p:spPr bwMode="auto">
          <a:xfrm>
            <a:off x="7204075" y="2206625"/>
            <a:ext cx="306388" cy="576263"/>
          </a:xfrm>
          <a:custGeom>
            <a:avLst/>
            <a:gdLst>
              <a:gd name="T0" fmla="*/ 10 w 193"/>
              <a:gd name="T1" fmla="*/ 0 h 363"/>
              <a:gd name="T2" fmla="*/ 169 w 193"/>
              <a:gd name="T3" fmla="*/ 95 h 363"/>
              <a:gd name="T4" fmla="*/ 154 w 193"/>
              <a:gd name="T5" fmla="*/ 318 h 363"/>
              <a:gd name="T6" fmla="*/ 0 w 193"/>
              <a:gd name="T7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" h="363">
                <a:moveTo>
                  <a:pt x="10" y="0"/>
                </a:moveTo>
                <a:cubicBezTo>
                  <a:pt x="77" y="21"/>
                  <a:pt x="145" y="42"/>
                  <a:pt x="169" y="95"/>
                </a:cubicBezTo>
                <a:cubicBezTo>
                  <a:pt x="193" y="148"/>
                  <a:pt x="182" y="273"/>
                  <a:pt x="154" y="318"/>
                </a:cubicBezTo>
                <a:cubicBezTo>
                  <a:pt x="126" y="363"/>
                  <a:pt x="63" y="363"/>
                  <a:pt x="0" y="363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20" name="Rectangle 5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Calls: </a:t>
            </a:r>
            <a:r>
              <a:rPr lang="en-US" b="1">
                <a:latin typeface="Courier New" pitchFamily="49" charset="0"/>
              </a:rPr>
              <a:t>read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21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1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121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1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21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214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21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21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21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 C 0.00017 0 -0.02952 -0.22755 -0.0592 -0.45509 " pathEditMode="relative" ptsTypes="aA">
                                      <p:cBhvr>
                                        <p:cTn id="132" dur="2000" fill="hold"/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4.44444E-6 C 0.00018 0.00024 -0.01441 -0.22824 -0.02899 -0.45625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21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-2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1.11111E-6 C 0.00018 -1.11111E-6 0.00243 -0.22708 0.00486 -0.45393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214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-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21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3000"/>
                                        <p:tgtEl>
                                          <p:spTgt spid="1214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3000"/>
                                        <p:tgtEl>
                                          <p:spTgt spid="1214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3000"/>
                                        <p:tgtEl>
                                          <p:spTgt spid="1214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21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468" grpId="0" animBg="1"/>
      <p:bldP spid="1214472" grpId="0"/>
      <p:bldP spid="1214472" grpId="1"/>
      <p:bldP spid="1214473" grpId="0" animBg="1"/>
      <p:bldP spid="1214483" grpId="0"/>
      <p:bldP spid="1214483" grpId="1"/>
      <p:bldP spid="1214484" grpId="0"/>
      <p:bldP spid="1214484" grpId="1"/>
      <p:bldP spid="1214485" grpId="0"/>
      <p:bldP spid="1214485" grpId="1"/>
      <p:bldP spid="1214486" grpId="0" animBg="1"/>
      <p:bldP spid="1214487" grpId="0"/>
      <p:bldP spid="1214487" grpId="1"/>
      <p:bldP spid="1214488" grpId="0" animBg="1"/>
      <p:bldP spid="1214488" grpId="1" animBg="1"/>
      <p:bldP spid="1214489" grpId="0" animBg="1"/>
      <p:bldP spid="1214489" grpId="1" animBg="1"/>
      <p:bldP spid="1214490" grpId="0" animBg="1"/>
      <p:bldP spid="1214491" grpId="0" animBg="1"/>
      <p:bldP spid="1214492" grpId="0" animBg="1"/>
      <p:bldP spid="1214492" grpId="1" animBg="1"/>
      <p:bldP spid="1214505" grpId="0" animBg="1"/>
      <p:bldP spid="1214506" grpId="0"/>
      <p:bldP spid="1214507" grpId="0" animBg="1"/>
      <p:bldP spid="1214508" grpId="0" animBg="1"/>
      <p:bldP spid="1214513" grpId="0" animBg="1"/>
      <p:bldP spid="1214513" grpId="1" animBg="1"/>
      <p:bldP spid="1214514" grpId="0" animBg="1"/>
      <p:bldP spid="1214514" grpId="1" animBg="1"/>
      <p:bldP spid="1214515" grpId="0" animBg="1"/>
      <p:bldP spid="1214515" grpId="1" animBg="1"/>
      <p:bldP spid="1214516" grpId="0" animBg="1"/>
      <p:bldP spid="1214516" grpId="1" animBg="1"/>
      <p:bldP spid="1214517" grpId="0" animBg="1"/>
      <p:bldP spid="1214517" grpId="1" animBg="1"/>
      <p:bldP spid="1214518" grpId="0" animBg="1"/>
      <p:bldP spid="12145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2658" name="Group 2"/>
          <p:cNvGraphicFramePr>
            <a:graphicFrameLocks noGrp="1"/>
          </p:cNvGraphicFramePr>
          <p:nvPr/>
        </p:nvGraphicFramePr>
        <p:xfrm>
          <a:off x="5440363" y="5408613"/>
          <a:ext cx="3608387" cy="1077913"/>
        </p:xfrm>
        <a:graphic>
          <a:graphicData uri="http://schemas.openxmlformats.org/drawingml/2006/table">
            <a:tbl>
              <a:tblPr/>
              <a:tblGrid>
                <a:gridCol w="901700"/>
                <a:gridCol w="903287"/>
                <a:gridCol w="901700"/>
                <a:gridCol w="901700"/>
              </a:tblGrid>
              <a:tr h="1077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222670" name="Group 14"/>
          <p:cNvGrpSpPr>
            <a:grpSpLocks/>
          </p:cNvGrpSpPr>
          <p:nvPr/>
        </p:nvGrpSpPr>
        <p:grpSpPr bwMode="auto">
          <a:xfrm>
            <a:off x="3452813" y="2495550"/>
            <a:ext cx="1812925" cy="2211388"/>
            <a:chOff x="2285" y="1647"/>
            <a:chExt cx="1142" cy="1393"/>
          </a:xfrm>
        </p:grpSpPr>
        <p:sp>
          <p:nvSpPr>
            <p:cNvPr id="1222671" name="AutoShape 15"/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endParaRPr lang="nb-NO"/>
            </a:p>
          </p:txBody>
        </p:sp>
        <p:sp>
          <p:nvSpPr>
            <p:cNvPr id="1222672" name="Text Box 16"/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altLang="zh-TW" sz="1800" b="0"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sp>
        <p:nvSpPr>
          <p:cNvPr id="1222673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Interrupt Program Execution</a:t>
            </a:r>
            <a:endParaRPr lang="zh-TW" altLang="en-US">
              <a:ea typeface="PMingLiU" pitchFamily="18" charset="-120"/>
            </a:endParaRPr>
          </a:p>
        </p:txBody>
      </p:sp>
      <p:pic>
        <p:nvPicPr>
          <p:cNvPr id="1222674" name="Picture 18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67" y="3663865"/>
            <a:ext cx="1430337" cy="11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5" name="Picture 19" descr="j0326356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747838"/>
            <a:ext cx="1828800" cy="64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6" name="Picture 20" descr="j0330287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2284413"/>
            <a:ext cx="18129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7" name="Picture 21" descr="j017813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2816225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8" name="Picture 22" descr="j017810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8" y="5313363"/>
            <a:ext cx="569912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0" y="5449888"/>
            <a:ext cx="719138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0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5461000"/>
            <a:ext cx="69532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1" name="Picture 2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25" y="5459413"/>
            <a:ext cx="701675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3" name="Picture 27" descr="j0237835[1]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5" y="984250"/>
            <a:ext cx="1587500" cy="9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85" name="Picture 2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962400"/>
            <a:ext cx="1304925" cy="131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9792215">
            <a:off x="5842853" y="4036277"/>
            <a:ext cx="3581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We may use “polling”…!?</a:t>
            </a:r>
            <a:endParaRPr lang="en-US" sz="24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6" dur="3000" fill="hold"/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2226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2226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2226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2226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22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222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222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222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222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Interrupts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folHlink"/>
                </a:solidFill>
              </a:rPr>
              <a:t>Interrupts</a:t>
            </a:r>
            <a:r>
              <a:rPr lang="en-US" sz="2400" dirty="0"/>
              <a:t> are electronic signals that (usually) result in a forced transfer of control to an interrupt handling routine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000" dirty="0"/>
              <a:t>alternative to polling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caused by </a:t>
            </a:r>
            <a:r>
              <a:rPr lang="en-US" sz="2000" i="1" dirty="0">
                <a:solidFill>
                  <a:srgbClr val="FF0000"/>
                </a:solidFill>
              </a:rPr>
              <a:t>asynchronous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events like finished disk operations, incoming network packets, expired timers, …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an interrupt descriptor table (IDT) associates each interrupt with a code descriptor (pointer to code segment)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can be disabled or masked 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Exceptions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Another way for the processor to interrupt program </a:t>
            </a:r>
            <a:br>
              <a:rPr lang="en-US" sz="2400" dirty="0"/>
            </a:br>
            <a:r>
              <a:rPr lang="en-US" sz="2400" dirty="0"/>
              <a:t>execution is </a:t>
            </a:r>
            <a:r>
              <a:rPr lang="en-US" sz="2400" dirty="0">
                <a:solidFill>
                  <a:schemeClr val="folHlink"/>
                </a:solidFill>
              </a:rPr>
              <a:t>exceptions</a:t>
            </a:r>
            <a:br>
              <a:rPr lang="en-US" sz="2400" dirty="0">
                <a:solidFill>
                  <a:schemeClr val="folHlink"/>
                </a:solidFill>
              </a:rPr>
            </a:br>
            <a:endParaRPr lang="en-US" sz="2400" dirty="0">
              <a:solidFill>
                <a:schemeClr val="folHlin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caused by </a:t>
            </a:r>
            <a:r>
              <a:rPr lang="en-US" sz="2000" i="1" dirty="0">
                <a:solidFill>
                  <a:srgbClr val="FF0000"/>
                </a:solidFill>
              </a:rPr>
              <a:t>synchronous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events generated when the processor detects a predefined condition while executing an instruction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TRAPS</a:t>
            </a:r>
            <a:r>
              <a:rPr lang="en-US" sz="2000" dirty="0"/>
              <a:t>: the processor reaches a condition the exception handler can handle (e.g., overflow, break point in code like making a system call, …)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FAULTS</a:t>
            </a:r>
            <a:r>
              <a:rPr lang="en-US" sz="2000" dirty="0"/>
              <a:t>: the processor reaches a fault the exception handler can correct (e.g., division by zero, wrong data format, …)  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ABORTS</a:t>
            </a:r>
            <a:r>
              <a:rPr lang="en-US" sz="2000" dirty="0"/>
              <a:t>: terminate the process due to an unrecoverable error </a:t>
            </a:r>
            <a:br>
              <a:rPr lang="en-US" sz="2000" dirty="0"/>
            </a:br>
            <a:r>
              <a:rPr lang="en-US" sz="2000" dirty="0"/>
              <a:t>(e.g., hardware failure) which the process itself cannot correct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the processor responds to exceptions (i.e., traps and faults) essentially as for interrupts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sz="2100" dirty="0"/>
              <a:t>The IA-32 has an interrupt description table (IDT) with 256 entries for interrupts and exceptions</a:t>
            </a:r>
          </a:p>
          <a:p>
            <a:pPr marL="914400" lvl="1" indent="-457200"/>
            <a:r>
              <a:rPr lang="en-US" sz="1800" dirty="0"/>
              <a:t>32 (0 - 31) predefined and reserved </a:t>
            </a:r>
          </a:p>
          <a:p>
            <a:pPr marL="914400" lvl="1" indent="-457200"/>
            <a:r>
              <a:rPr lang="en-US" sz="1800" dirty="0"/>
              <a:t>224 (32 - 255) is</a:t>
            </a:r>
            <a:r>
              <a:rPr lang="en-US" sz="1800" dirty="0" smtClean="0"/>
              <a:t> "user" (operating system) defined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marL="533400" indent="-533400"/>
            <a:r>
              <a:rPr lang="en-US" sz="2100" dirty="0"/>
              <a:t>Each interrupt is associated with a code segment through </a:t>
            </a:r>
            <a:br>
              <a:rPr lang="en-US" sz="2100" dirty="0"/>
            </a:br>
            <a:r>
              <a:rPr lang="en-US" sz="2100" dirty="0"/>
              <a:t>the IDT and a unique index value giving management like this: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process running while interrupt occur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capture state, switch control </a:t>
            </a:r>
            <a:br>
              <a:rPr lang="en-US" sz="1800" dirty="0"/>
            </a:br>
            <a:r>
              <a:rPr lang="en-US" sz="1800" dirty="0"/>
              <a:t>and find right interrupt handler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execute the interrupt handler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restore interrupted process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continue execution </a:t>
            </a:r>
          </a:p>
        </p:txBody>
      </p:sp>
      <p:sp>
        <p:nvSpPr>
          <p:cNvPr id="12267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 (and Exception) Handling</a:t>
            </a:r>
          </a:p>
        </p:txBody>
      </p:sp>
      <p:pic>
        <p:nvPicPr>
          <p:cNvPr id="12267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3151188"/>
            <a:ext cx="846138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6757" name="Picture 5" descr="j017813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63" y="3314700"/>
            <a:ext cx="889000" cy="10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5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5037138"/>
            <a:ext cx="846137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6759" name="Picture 7" descr="j017813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5200650"/>
            <a:ext cx="889000" cy="10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26760" name="Group 8"/>
          <p:cNvGrpSpPr>
            <a:grpSpLocks/>
          </p:cNvGrpSpPr>
          <p:nvPr/>
        </p:nvGrpSpPr>
        <p:grpSpPr bwMode="auto">
          <a:xfrm>
            <a:off x="5035550" y="4348163"/>
            <a:ext cx="3995738" cy="577850"/>
            <a:chOff x="3316" y="2054"/>
            <a:chExt cx="2428" cy="364"/>
          </a:xfrm>
        </p:grpSpPr>
        <p:sp>
          <p:nvSpPr>
            <p:cNvPr id="1226761" name="Line 9"/>
            <p:cNvSpPr>
              <a:spLocks noChangeShapeType="1"/>
            </p:cNvSpPr>
            <p:nvPr/>
          </p:nvSpPr>
          <p:spPr bwMode="auto">
            <a:xfrm>
              <a:off x="3316" y="2244"/>
              <a:ext cx="2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26762" name="Text Box 10"/>
            <p:cNvSpPr txBox="1">
              <a:spLocks noChangeArrowheads="1"/>
            </p:cNvSpPr>
            <p:nvPr/>
          </p:nvSpPr>
          <p:spPr bwMode="auto">
            <a:xfrm>
              <a:off x="5341" y="2054"/>
              <a:ext cx="403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400" b="0"/>
                <a:t>user</a:t>
              </a:r>
              <a:br>
                <a:rPr lang="en-US" sz="1400" b="0"/>
              </a:br>
              <a:endParaRPr lang="en-US" sz="400" b="0"/>
            </a:p>
            <a:p>
              <a:pPr algn="r"/>
              <a:r>
                <a:rPr lang="en-US" sz="1400" b="0"/>
                <a:t>kernel</a:t>
              </a:r>
            </a:p>
          </p:txBody>
        </p:sp>
      </p:grpSp>
      <p:sp>
        <p:nvSpPr>
          <p:cNvPr id="1226763" name="AutoShape 11"/>
          <p:cNvSpPr>
            <a:spLocks noChangeArrowheads="1"/>
          </p:cNvSpPr>
          <p:nvPr/>
        </p:nvSpPr>
        <p:spPr bwMode="auto">
          <a:xfrm rot="-3771721">
            <a:off x="4149725" y="5730875"/>
            <a:ext cx="684213" cy="315913"/>
          </a:xfrm>
          <a:prstGeom prst="lightningBol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 anchor="ctr"/>
          <a:lstStyle/>
          <a:p>
            <a:endParaRPr lang="nb-NO"/>
          </a:p>
        </p:txBody>
      </p:sp>
      <p:pic>
        <p:nvPicPr>
          <p:cNvPr id="1226764" name="Picture 12" descr="j02382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5883275"/>
            <a:ext cx="603250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65" name="Picture 13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5089525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66" name="Picture 14" descr="HH00786_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5059363"/>
            <a:ext cx="585787" cy="155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67" name="Picture 15" descr="j0239011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3503613"/>
            <a:ext cx="67151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6768" name="Line 16"/>
          <p:cNvSpPr>
            <a:spLocks noChangeShapeType="1"/>
          </p:cNvSpPr>
          <p:nvPr/>
        </p:nvSpPr>
        <p:spPr bwMode="auto">
          <a:xfrm flipV="1">
            <a:off x="5616575" y="4986338"/>
            <a:ext cx="822325" cy="338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69" name="Line 17"/>
          <p:cNvSpPr>
            <a:spLocks noChangeShapeType="1"/>
          </p:cNvSpPr>
          <p:nvPr/>
        </p:nvSpPr>
        <p:spPr bwMode="auto">
          <a:xfrm flipH="1">
            <a:off x="6411913" y="5049838"/>
            <a:ext cx="7937" cy="738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0" name="Line 18"/>
          <p:cNvSpPr>
            <a:spLocks noChangeShapeType="1"/>
          </p:cNvSpPr>
          <p:nvPr/>
        </p:nvSpPr>
        <p:spPr bwMode="auto">
          <a:xfrm>
            <a:off x="6438900" y="5783263"/>
            <a:ext cx="115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pic>
        <p:nvPicPr>
          <p:cNvPr id="1226771" name="Picture 19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5268913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72" name="Picture 20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5448300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73" name="Picture 21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563" y="5627688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74" name="Picture 22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5807075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775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25" y="5668963"/>
            <a:ext cx="450850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6776" name="Line 24"/>
          <p:cNvSpPr>
            <a:spLocks noChangeShapeType="1"/>
          </p:cNvSpPr>
          <p:nvPr/>
        </p:nvSpPr>
        <p:spPr bwMode="auto">
          <a:xfrm>
            <a:off x="6808788" y="5778500"/>
            <a:ext cx="1236662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7" name="Freeform 25"/>
          <p:cNvSpPr>
            <a:spLocks/>
          </p:cNvSpPr>
          <p:nvPr/>
        </p:nvSpPr>
        <p:spPr bwMode="auto">
          <a:xfrm>
            <a:off x="4486275" y="4230688"/>
            <a:ext cx="617538" cy="1084262"/>
          </a:xfrm>
          <a:custGeom>
            <a:avLst/>
            <a:gdLst>
              <a:gd name="T0" fmla="*/ 212 w 389"/>
              <a:gd name="T1" fmla="*/ 0 h 683"/>
              <a:gd name="T2" fmla="*/ 29 w 389"/>
              <a:gd name="T3" fmla="*/ 285 h 683"/>
              <a:gd name="T4" fmla="*/ 389 w 389"/>
              <a:gd name="T5" fmla="*/ 683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9" h="683">
                <a:moveTo>
                  <a:pt x="212" y="0"/>
                </a:moveTo>
                <a:cubicBezTo>
                  <a:pt x="106" y="85"/>
                  <a:pt x="0" y="171"/>
                  <a:pt x="29" y="285"/>
                </a:cubicBezTo>
                <a:cubicBezTo>
                  <a:pt x="58" y="399"/>
                  <a:pt x="223" y="541"/>
                  <a:pt x="389" y="68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8" name="Text Box 26"/>
          <p:cNvSpPr txBox="1">
            <a:spLocks noChangeArrowheads="1"/>
          </p:cNvSpPr>
          <p:nvPr/>
        </p:nvSpPr>
        <p:spPr bwMode="auto">
          <a:xfrm>
            <a:off x="6403975" y="4868863"/>
            <a:ext cx="3984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>
                <a:solidFill>
                  <a:schemeClr val="folHlink"/>
                </a:solidFill>
                <a:latin typeface="Tahoma" pitchFamily="34" charset="0"/>
              </a:rPr>
              <a:t>IDT:</a:t>
            </a:r>
          </a:p>
        </p:txBody>
      </p:sp>
      <p:sp>
        <p:nvSpPr>
          <p:cNvPr id="1226779" name="Text Box 27"/>
          <p:cNvSpPr txBox="1">
            <a:spLocks noChangeArrowheads="1"/>
          </p:cNvSpPr>
          <p:nvPr/>
        </p:nvSpPr>
        <p:spPr bwMode="auto">
          <a:xfrm>
            <a:off x="4870449" y="4986338"/>
            <a:ext cx="12124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 dirty="0" smtClean="0">
                <a:solidFill>
                  <a:schemeClr val="folHlink"/>
                </a:solidFill>
                <a:latin typeface="Tahoma" pitchFamily="34" charset="0"/>
              </a:rPr>
              <a:t>interrupt </a:t>
            </a:r>
            <a:r>
              <a:rPr lang="en-US" sz="1000" b="0" dirty="0">
                <a:solidFill>
                  <a:schemeClr val="folHlink"/>
                </a:solidFill>
                <a:latin typeface="Tahoma" pitchFamily="34" charset="0"/>
              </a:rPr>
              <a:t>(</a:t>
            </a:r>
            <a:r>
              <a:rPr lang="en-US" sz="1000" b="0" dirty="0" smtClean="0">
                <a:solidFill>
                  <a:schemeClr val="folHlink"/>
                </a:solidFill>
                <a:latin typeface="Tahoma" pitchFamily="34" charset="0"/>
              </a:rPr>
              <a:t>x=DISK)</a:t>
            </a:r>
            <a:endParaRPr lang="en-US" sz="1000" b="0" dirty="0">
              <a:solidFill>
                <a:schemeClr val="folHlink"/>
              </a:solidFill>
              <a:latin typeface="Tahoma" pitchFamily="34" charset="0"/>
            </a:endParaRPr>
          </a:p>
        </p:txBody>
      </p:sp>
      <p:sp>
        <p:nvSpPr>
          <p:cNvPr id="1226780" name="Text Box 28"/>
          <p:cNvSpPr txBox="1">
            <a:spLocks noChangeArrowheads="1"/>
          </p:cNvSpPr>
          <p:nvPr/>
        </p:nvSpPr>
        <p:spPr bwMode="auto">
          <a:xfrm>
            <a:off x="7165975" y="4899025"/>
            <a:ext cx="1187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>
                <a:solidFill>
                  <a:schemeClr val="folHlink"/>
                </a:solidFill>
                <a:latin typeface="Tahoma" pitchFamily="34" charset="0"/>
              </a:rPr>
              <a:t>Interrupt routines:</a:t>
            </a:r>
          </a:p>
        </p:txBody>
      </p:sp>
      <p:sp>
        <p:nvSpPr>
          <p:cNvPr id="1226781" name="Freeform 29"/>
          <p:cNvSpPr>
            <a:spLocks/>
          </p:cNvSpPr>
          <p:nvPr/>
        </p:nvSpPr>
        <p:spPr bwMode="auto">
          <a:xfrm>
            <a:off x="5314950" y="4321175"/>
            <a:ext cx="3487738" cy="1446213"/>
          </a:xfrm>
          <a:custGeom>
            <a:avLst/>
            <a:gdLst>
              <a:gd name="T0" fmla="*/ 2197 w 2197"/>
              <a:gd name="T1" fmla="*/ 911 h 911"/>
              <a:gd name="T2" fmla="*/ 1849 w 2197"/>
              <a:gd name="T3" fmla="*/ 310 h 911"/>
              <a:gd name="T4" fmla="*/ 349 w 2197"/>
              <a:gd name="T5" fmla="*/ 120 h 911"/>
              <a:gd name="T6" fmla="*/ 0 w 2197"/>
              <a:gd name="T7" fmla="*/ 0 h 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911">
                <a:moveTo>
                  <a:pt x="2197" y="911"/>
                </a:moveTo>
                <a:cubicBezTo>
                  <a:pt x="2177" y="676"/>
                  <a:pt x="2157" y="442"/>
                  <a:pt x="1849" y="310"/>
                </a:cubicBezTo>
                <a:cubicBezTo>
                  <a:pt x="1541" y="178"/>
                  <a:pt x="657" y="172"/>
                  <a:pt x="349" y="120"/>
                </a:cubicBezTo>
                <a:cubicBezTo>
                  <a:pt x="41" y="68"/>
                  <a:pt x="20" y="34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226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6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226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2.36002E-6 C 0.05625 0.00556 0.11267 0.01134 0.15799 -2.36002E-6 C 0.2033 -0.01133 0.23767 -0.03979 0.27222 -0.06825 " pathEditMode="relative" ptsTypes="aaA">
                                      <p:cBhvr>
                                        <p:cTn id="33" dur="1500" fill="hold"/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226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226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26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26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2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26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2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22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22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226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26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226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226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0.05729 0.0680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26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226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22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2000" fill="hold"/>
                                        <p:tgtEl>
                                          <p:spTgt spid="12267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22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1226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22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222 -0.06833 C 0.24322 -0.03984 0.2144 -0.01111 0.16892 0.0007 C 0.12343 0.01251 0.06145 0.00718 -0.00035 0.00209 " pathEditMode="relative" ptsTypes="aaA">
                                      <p:cBhvr>
                                        <p:cTn id="132" dur="2000" fill="hold"/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1226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6763" grpId="0" animBg="1"/>
      <p:bldP spid="1226763" grpId="1" animBg="1"/>
      <p:bldP spid="1226768" grpId="0" animBg="1"/>
      <p:bldP spid="1226769" grpId="0" animBg="1"/>
      <p:bldP spid="1226770" grpId="0" animBg="1"/>
      <p:bldP spid="1226776" grpId="0" animBg="1"/>
      <p:bldP spid="1226777" grpId="0" animBg="1"/>
      <p:bldP spid="1226778" grpId="0"/>
      <p:bldP spid="1226779" grpId="0"/>
      <p:bldP spid="1226779" grpId="1"/>
      <p:bldP spid="1226780" grpId="0"/>
      <p:bldP spid="122678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Booting</a:t>
            </a:r>
          </a:p>
        </p:txBody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Memory is a volatile, limited resource: OS usually on disk</a:t>
            </a:r>
            <a:br>
              <a:rPr lang="en-US" sz="2400" dirty="0"/>
            </a:br>
            <a:endParaRPr lang="en-US" sz="2400" dirty="0"/>
          </a:p>
          <a:p>
            <a:r>
              <a:rPr lang="nb-NO" sz="2400" dirty="0"/>
              <a:t>Most </a:t>
            </a:r>
            <a:r>
              <a:rPr lang="nb-NO" sz="2400" dirty="0" err="1"/>
              <a:t>motherboards</a:t>
            </a:r>
            <a:r>
              <a:rPr lang="nb-NO" sz="2400" dirty="0"/>
              <a:t> </a:t>
            </a:r>
            <a:r>
              <a:rPr lang="nb-NO" sz="2400" dirty="0" err="1"/>
              <a:t>contain</a:t>
            </a:r>
            <a:r>
              <a:rPr lang="nb-NO" sz="2400" dirty="0"/>
              <a:t> a </a:t>
            </a:r>
            <a:r>
              <a:rPr lang="nb-NO" sz="2400" dirty="0" err="1" smtClean="0">
                <a:solidFill>
                  <a:schemeClr val="folHlink"/>
                </a:solidFill>
              </a:rPr>
              <a:t>basic</a:t>
            </a:r>
            <a:r>
              <a:rPr lang="nb-NO" sz="2400" dirty="0" smtClean="0">
                <a:solidFill>
                  <a:schemeClr val="folHlink"/>
                </a:solidFill>
              </a:rPr>
              <a:t> </a:t>
            </a:r>
            <a:r>
              <a:rPr lang="nb-NO" sz="2400" dirty="0">
                <a:solidFill>
                  <a:schemeClr val="folHlink"/>
                </a:solidFill>
              </a:rPr>
              <a:t>input/output system</a:t>
            </a:r>
            <a:r>
              <a:rPr lang="nb-NO" sz="2400" dirty="0"/>
              <a:t> </a:t>
            </a:r>
            <a:r>
              <a:rPr lang="en-US" sz="2400" dirty="0"/>
              <a:t>(</a:t>
            </a:r>
            <a:r>
              <a:rPr lang="nb-NO" sz="2400" dirty="0"/>
              <a:t>BIOS) chip (</a:t>
            </a:r>
            <a:r>
              <a:rPr lang="nb-NO" sz="2400" dirty="0" err="1"/>
              <a:t>often</a:t>
            </a:r>
            <a:r>
              <a:rPr lang="nb-NO" sz="2400" dirty="0"/>
              <a:t> flash RAM) – stores </a:t>
            </a:r>
            <a:r>
              <a:rPr lang="nb-NO" sz="2400" dirty="0" err="1"/>
              <a:t>instructions</a:t>
            </a:r>
            <a:r>
              <a:rPr lang="nb-NO" sz="2400" dirty="0"/>
              <a:t> for </a:t>
            </a:r>
            <a:r>
              <a:rPr lang="nb-NO" sz="2400" dirty="0" err="1"/>
              <a:t>basic</a:t>
            </a:r>
            <a:r>
              <a:rPr lang="nb-NO" sz="2400" dirty="0"/>
              <a:t> HW </a:t>
            </a:r>
            <a:r>
              <a:rPr lang="nb-NO" sz="2400" dirty="0" err="1"/>
              <a:t>initialization</a:t>
            </a:r>
            <a:r>
              <a:rPr lang="nb-NO" sz="2400" dirty="0"/>
              <a:t> and </a:t>
            </a:r>
            <a:r>
              <a:rPr lang="nb-NO" sz="2400" dirty="0" err="1"/>
              <a:t>management</a:t>
            </a:r>
            <a:r>
              <a:rPr lang="nb-NO" sz="2400" dirty="0"/>
              <a:t>, and </a:t>
            </a:r>
            <a:r>
              <a:rPr lang="nb-NO" sz="2400" dirty="0" err="1"/>
              <a:t>initiates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…</a:t>
            </a:r>
            <a:br>
              <a:rPr lang="nb-NO" sz="2400" dirty="0"/>
            </a:br>
            <a:endParaRPr lang="nb-NO" sz="2400" dirty="0"/>
          </a:p>
          <a:p>
            <a:r>
              <a:rPr lang="nb-NO" sz="2400" dirty="0">
                <a:solidFill>
                  <a:schemeClr val="folHlink"/>
                </a:solidFill>
              </a:rPr>
              <a:t>... </a:t>
            </a:r>
            <a:r>
              <a:rPr lang="nb-NO" sz="2400" dirty="0" err="1">
                <a:solidFill>
                  <a:schemeClr val="folHlink"/>
                </a:solidFill>
              </a:rPr>
              <a:t>bootstrap</a:t>
            </a:r>
            <a:r>
              <a:rPr lang="nb-NO" sz="2400" dirty="0"/>
              <a:t>: </a:t>
            </a:r>
            <a:r>
              <a:rPr lang="nb-NO" sz="2400" dirty="0" err="1"/>
              <a:t>loads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OS </a:t>
            </a:r>
            <a:r>
              <a:rPr lang="nb-NO" sz="2400" dirty="0" err="1"/>
              <a:t>into</a:t>
            </a:r>
            <a:r>
              <a:rPr lang="nb-NO" sz="2400" dirty="0"/>
              <a:t> </a:t>
            </a:r>
            <a:r>
              <a:rPr lang="nb-NO" sz="2400" dirty="0" err="1"/>
              <a:t>memory</a:t>
            </a:r>
            <a:endParaRPr lang="nb-NO" sz="2400" dirty="0"/>
          </a:p>
          <a:p>
            <a:pPr lvl="1"/>
            <a:r>
              <a:rPr lang="en-US" sz="2000" dirty="0"/>
              <a:t>read the 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boot</a:t>
            </a:r>
            <a:r>
              <a:rPr lang="en-US" sz="2000" dirty="0"/>
              <a:t> program from a known location on secondary storage typically first </a:t>
            </a:r>
            <a:r>
              <a:rPr lang="en-US" sz="2000" dirty="0" err="1"/>
              <a:t>sector(s</a:t>
            </a:r>
            <a:r>
              <a:rPr lang="en-US" sz="2000" dirty="0"/>
              <a:t>), often called </a:t>
            </a:r>
            <a:r>
              <a:rPr lang="en-US" sz="2000" dirty="0">
                <a:solidFill>
                  <a:schemeClr val="folHlink"/>
                </a:solidFill>
              </a:rPr>
              <a:t>master boot record</a:t>
            </a:r>
            <a:r>
              <a:rPr lang="en-US" sz="2000" dirty="0"/>
              <a:t> (MBR)</a:t>
            </a:r>
          </a:p>
          <a:p>
            <a:pPr lvl="1"/>
            <a:r>
              <a:rPr lang="en-US" sz="2000" dirty="0"/>
              <a:t>run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boot</a:t>
            </a:r>
            <a:r>
              <a:rPr lang="en-US" sz="2000" dirty="0"/>
              <a:t> program</a:t>
            </a:r>
          </a:p>
          <a:p>
            <a:pPr lvl="2"/>
            <a:r>
              <a:rPr lang="en-US" sz="1800" dirty="0"/>
              <a:t>read root file system and locate file with OS kernel</a:t>
            </a:r>
          </a:p>
          <a:p>
            <a:pPr lvl="2"/>
            <a:r>
              <a:rPr lang="en-US" sz="1800" dirty="0"/>
              <a:t>load kernel into memory</a:t>
            </a:r>
          </a:p>
          <a:p>
            <a:pPr lvl="2"/>
            <a:r>
              <a:rPr lang="en-US" sz="1800" dirty="0"/>
              <a:t>run kernel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Booting</a:t>
            </a:r>
          </a:p>
        </p:txBody>
      </p:sp>
      <p:pic>
        <p:nvPicPr>
          <p:cNvPr id="1218563" name="Picture 3" descr="850e_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827830"/>
            <a:ext cx="6654800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564" name="Picture 4" descr="BS00184_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13" y="4248892"/>
            <a:ext cx="1150937" cy="79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565" name="AutoShape 5"/>
          <p:cNvSpPr>
            <a:spLocks noChangeArrowheads="1"/>
          </p:cNvSpPr>
          <p:nvPr/>
        </p:nvSpPr>
        <p:spPr bwMode="auto">
          <a:xfrm>
            <a:off x="2835275" y="5760192"/>
            <a:ext cx="1223963" cy="468313"/>
          </a:xfrm>
          <a:prstGeom prst="roundRect">
            <a:avLst>
              <a:gd name="adj" fmla="val 36273"/>
            </a:avLst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8566" name="AutoShape 6"/>
          <p:cNvSpPr>
            <a:spLocks noChangeArrowheads="1"/>
          </p:cNvSpPr>
          <p:nvPr/>
        </p:nvSpPr>
        <p:spPr bwMode="auto">
          <a:xfrm>
            <a:off x="4827588" y="2320080"/>
            <a:ext cx="1392237" cy="176212"/>
          </a:xfrm>
          <a:prstGeom prst="roundRect">
            <a:avLst>
              <a:gd name="adj" fmla="val 36273"/>
            </a:avLst>
          </a:prstGeom>
          <a:solidFill>
            <a:srgbClr val="CCECFF"/>
          </a:solidFill>
          <a:ln w="57150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boot</a:t>
            </a:r>
          </a:p>
        </p:txBody>
      </p:sp>
      <p:sp>
        <p:nvSpPr>
          <p:cNvPr id="1218567" name="AutoShape 7"/>
          <p:cNvSpPr>
            <a:spLocks noChangeArrowheads="1"/>
          </p:cNvSpPr>
          <p:nvPr/>
        </p:nvSpPr>
        <p:spPr bwMode="auto">
          <a:xfrm>
            <a:off x="4830763" y="2929680"/>
            <a:ext cx="1392237" cy="422275"/>
          </a:xfrm>
          <a:prstGeom prst="roundRect">
            <a:avLst>
              <a:gd name="adj" fmla="val 22356"/>
            </a:avLst>
          </a:prstGeom>
          <a:solidFill>
            <a:schemeClr val="hlink"/>
          </a:solidFill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OS</a:t>
            </a:r>
          </a:p>
        </p:txBody>
      </p:sp>
      <p:sp>
        <p:nvSpPr>
          <p:cNvPr id="1218568" name="Freeform 8"/>
          <p:cNvSpPr>
            <a:spLocks/>
          </p:cNvSpPr>
          <p:nvPr/>
        </p:nvSpPr>
        <p:spPr bwMode="auto">
          <a:xfrm>
            <a:off x="2943225" y="5029942"/>
            <a:ext cx="400050" cy="6604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69" name="Freeform 9"/>
          <p:cNvSpPr>
            <a:spLocks/>
          </p:cNvSpPr>
          <p:nvPr/>
        </p:nvSpPr>
        <p:spPr bwMode="auto">
          <a:xfrm>
            <a:off x="2919413" y="4407642"/>
            <a:ext cx="484187" cy="12827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0" name="Freeform 10"/>
          <p:cNvSpPr>
            <a:spLocks/>
          </p:cNvSpPr>
          <p:nvPr/>
        </p:nvSpPr>
        <p:spPr bwMode="auto">
          <a:xfrm flipH="1">
            <a:off x="3487738" y="4215555"/>
            <a:ext cx="484187" cy="1474787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1" name="Freeform 11"/>
          <p:cNvSpPr>
            <a:spLocks/>
          </p:cNvSpPr>
          <p:nvPr/>
        </p:nvSpPr>
        <p:spPr bwMode="auto">
          <a:xfrm flipH="1">
            <a:off x="3548063" y="4661642"/>
            <a:ext cx="376237" cy="10287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2" name="Freeform 12"/>
          <p:cNvSpPr>
            <a:spLocks/>
          </p:cNvSpPr>
          <p:nvPr/>
        </p:nvSpPr>
        <p:spPr bwMode="auto">
          <a:xfrm flipH="1">
            <a:off x="3616325" y="5129955"/>
            <a:ext cx="268288" cy="560387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3" name="Line 13"/>
          <p:cNvSpPr>
            <a:spLocks noChangeShapeType="1"/>
          </p:cNvSpPr>
          <p:nvPr/>
        </p:nvSpPr>
        <p:spPr bwMode="auto">
          <a:xfrm flipV="1">
            <a:off x="3446463" y="4169517"/>
            <a:ext cx="0" cy="152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4" name="Freeform 14"/>
          <p:cNvSpPr>
            <a:spLocks/>
          </p:cNvSpPr>
          <p:nvPr/>
        </p:nvSpPr>
        <p:spPr bwMode="auto">
          <a:xfrm>
            <a:off x="3446463" y="4639417"/>
            <a:ext cx="2705100" cy="1076325"/>
          </a:xfrm>
          <a:custGeom>
            <a:avLst/>
            <a:gdLst>
              <a:gd name="T0" fmla="*/ 0 w 1704"/>
              <a:gd name="T1" fmla="*/ 678 h 678"/>
              <a:gd name="T2" fmla="*/ 295 w 1704"/>
              <a:gd name="T3" fmla="*/ 136 h 678"/>
              <a:gd name="T4" fmla="*/ 1704 w 1704"/>
              <a:gd name="T5" fmla="*/ 0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4" h="678">
                <a:moveTo>
                  <a:pt x="0" y="678"/>
                </a:moveTo>
                <a:cubicBezTo>
                  <a:pt x="5" y="463"/>
                  <a:pt x="11" y="249"/>
                  <a:pt x="295" y="136"/>
                </a:cubicBezTo>
                <a:cubicBezTo>
                  <a:pt x="579" y="23"/>
                  <a:pt x="1141" y="11"/>
                  <a:pt x="1704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5" name="Freeform 15"/>
          <p:cNvSpPr>
            <a:spLocks/>
          </p:cNvSpPr>
          <p:nvPr/>
        </p:nvSpPr>
        <p:spPr bwMode="auto">
          <a:xfrm>
            <a:off x="3414713" y="2401042"/>
            <a:ext cx="2728912" cy="2265363"/>
          </a:xfrm>
          <a:custGeom>
            <a:avLst/>
            <a:gdLst>
              <a:gd name="T0" fmla="*/ 1719 w 1719"/>
              <a:gd name="T1" fmla="*/ 1410 h 1427"/>
              <a:gd name="T2" fmla="*/ 334 w 1719"/>
              <a:gd name="T3" fmla="*/ 1410 h 1427"/>
              <a:gd name="T4" fmla="*/ 78 w 1719"/>
              <a:gd name="T5" fmla="*/ 1401 h 1427"/>
              <a:gd name="T6" fmla="*/ 15 w 1719"/>
              <a:gd name="T7" fmla="*/ 1256 h 1427"/>
              <a:gd name="T8" fmla="*/ 20 w 1719"/>
              <a:gd name="T9" fmla="*/ 399 h 1427"/>
              <a:gd name="T10" fmla="*/ 136 w 1719"/>
              <a:gd name="T11" fmla="*/ 65 h 1427"/>
              <a:gd name="T12" fmla="*/ 785 w 1719"/>
              <a:gd name="T13" fmla="*/ 7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9" h="1427">
                <a:moveTo>
                  <a:pt x="1719" y="1410"/>
                </a:moveTo>
                <a:cubicBezTo>
                  <a:pt x="1161" y="1411"/>
                  <a:pt x="607" y="1411"/>
                  <a:pt x="334" y="1410"/>
                </a:cubicBezTo>
                <a:cubicBezTo>
                  <a:pt x="61" y="1409"/>
                  <a:pt x="131" y="1427"/>
                  <a:pt x="78" y="1401"/>
                </a:cubicBezTo>
                <a:cubicBezTo>
                  <a:pt x="25" y="1375"/>
                  <a:pt x="25" y="1423"/>
                  <a:pt x="15" y="1256"/>
                </a:cubicBezTo>
                <a:cubicBezTo>
                  <a:pt x="5" y="1089"/>
                  <a:pt x="0" y="597"/>
                  <a:pt x="20" y="399"/>
                </a:cubicBezTo>
                <a:cubicBezTo>
                  <a:pt x="40" y="201"/>
                  <a:pt x="9" y="130"/>
                  <a:pt x="136" y="65"/>
                </a:cubicBezTo>
                <a:cubicBezTo>
                  <a:pt x="263" y="0"/>
                  <a:pt x="524" y="3"/>
                  <a:pt x="785" y="7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6" name="AutoShape 16"/>
          <p:cNvSpPr>
            <a:spLocks noChangeArrowheads="1"/>
          </p:cNvSpPr>
          <p:nvPr/>
        </p:nvSpPr>
        <p:spPr bwMode="auto">
          <a:xfrm>
            <a:off x="7104063" y="4274292"/>
            <a:ext cx="1392237" cy="176213"/>
          </a:xfrm>
          <a:prstGeom prst="roundRect">
            <a:avLst>
              <a:gd name="adj" fmla="val 36273"/>
            </a:avLst>
          </a:prstGeom>
          <a:solidFill>
            <a:srgbClr val="CCECFF"/>
          </a:solidFill>
          <a:ln w="57150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boot</a:t>
            </a:r>
          </a:p>
        </p:txBody>
      </p:sp>
      <p:sp>
        <p:nvSpPr>
          <p:cNvPr id="1218577" name="Freeform 17"/>
          <p:cNvSpPr>
            <a:spLocks/>
          </p:cNvSpPr>
          <p:nvPr/>
        </p:nvSpPr>
        <p:spPr bwMode="auto">
          <a:xfrm>
            <a:off x="3324225" y="1743817"/>
            <a:ext cx="2803525" cy="2944813"/>
          </a:xfrm>
          <a:custGeom>
            <a:avLst/>
            <a:gdLst>
              <a:gd name="T0" fmla="*/ 77 w 1766"/>
              <a:gd name="T1" fmla="*/ 0 h 1855"/>
              <a:gd name="T2" fmla="*/ 57 w 1766"/>
              <a:gd name="T3" fmla="*/ 1224 h 1855"/>
              <a:gd name="T4" fmla="*/ 82 w 1766"/>
              <a:gd name="T5" fmla="*/ 1665 h 1855"/>
              <a:gd name="T6" fmla="*/ 551 w 1766"/>
              <a:gd name="T7" fmla="*/ 1824 h 1855"/>
              <a:gd name="T8" fmla="*/ 1766 w 1766"/>
              <a:gd name="T9" fmla="*/ 1849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6" h="1855">
                <a:moveTo>
                  <a:pt x="77" y="0"/>
                </a:moveTo>
                <a:cubicBezTo>
                  <a:pt x="66" y="473"/>
                  <a:pt x="56" y="947"/>
                  <a:pt x="57" y="1224"/>
                </a:cubicBezTo>
                <a:cubicBezTo>
                  <a:pt x="58" y="1501"/>
                  <a:pt x="0" y="1565"/>
                  <a:pt x="82" y="1665"/>
                </a:cubicBezTo>
                <a:cubicBezTo>
                  <a:pt x="164" y="1765"/>
                  <a:pt x="270" y="1793"/>
                  <a:pt x="551" y="1824"/>
                </a:cubicBezTo>
                <a:cubicBezTo>
                  <a:pt x="832" y="1855"/>
                  <a:pt x="1299" y="1852"/>
                  <a:pt x="1766" y="1849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8" name="Freeform 18"/>
          <p:cNvSpPr>
            <a:spLocks/>
          </p:cNvSpPr>
          <p:nvPr/>
        </p:nvSpPr>
        <p:spPr bwMode="auto">
          <a:xfrm>
            <a:off x="3419475" y="3028105"/>
            <a:ext cx="2728913" cy="1627187"/>
          </a:xfrm>
          <a:custGeom>
            <a:avLst/>
            <a:gdLst>
              <a:gd name="T0" fmla="*/ 1719 w 1719"/>
              <a:gd name="T1" fmla="*/ 1410 h 1427"/>
              <a:gd name="T2" fmla="*/ 334 w 1719"/>
              <a:gd name="T3" fmla="*/ 1410 h 1427"/>
              <a:gd name="T4" fmla="*/ 78 w 1719"/>
              <a:gd name="T5" fmla="*/ 1401 h 1427"/>
              <a:gd name="T6" fmla="*/ 15 w 1719"/>
              <a:gd name="T7" fmla="*/ 1256 h 1427"/>
              <a:gd name="T8" fmla="*/ 20 w 1719"/>
              <a:gd name="T9" fmla="*/ 399 h 1427"/>
              <a:gd name="T10" fmla="*/ 136 w 1719"/>
              <a:gd name="T11" fmla="*/ 65 h 1427"/>
              <a:gd name="T12" fmla="*/ 785 w 1719"/>
              <a:gd name="T13" fmla="*/ 7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9" h="1427">
                <a:moveTo>
                  <a:pt x="1719" y="1410"/>
                </a:moveTo>
                <a:cubicBezTo>
                  <a:pt x="1161" y="1411"/>
                  <a:pt x="607" y="1411"/>
                  <a:pt x="334" y="1410"/>
                </a:cubicBezTo>
                <a:cubicBezTo>
                  <a:pt x="61" y="1409"/>
                  <a:pt x="131" y="1427"/>
                  <a:pt x="78" y="1401"/>
                </a:cubicBezTo>
                <a:cubicBezTo>
                  <a:pt x="25" y="1375"/>
                  <a:pt x="25" y="1423"/>
                  <a:pt x="15" y="1256"/>
                </a:cubicBezTo>
                <a:cubicBezTo>
                  <a:pt x="5" y="1089"/>
                  <a:pt x="0" y="597"/>
                  <a:pt x="20" y="399"/>
                </a:cubicBezTo>
                <a:cubicBezTo>
                  <a:pt x="40" y="201"/>
                  <a:pt x="9" y="130"/>
                  <a:pt x="136" y="65"/>
                </a:cubicBezTo>
                <a:cubicBezTo>
                  <a:pt x="263" y="0"/>
                  <a:pt x="524" y="3"/>
                  <a:pt x="785" y="7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9" name="AutoShape 19"/>
          <p:cNvSpPr>
            <a:spLocks noChangeArrowheads="1"/>
          </p:cNvSpPr>
          <p:nvPr/>
        </p:nvSpPr>
        <p:spPr bwMode="auto">
          <a:xfrm>
            <a:off x="7108825" y="4715617"/>
            <a:ext cx="1392238" cy="390525"/>
          </a:xfrm>
          <a:prstGeom prst="roundRect">
            <a:avLst>
              <a:gd name="adj" fmla="val 22356"/>
            </a:avLst>
          </a:prstGeom>
          <a:solidFill>
            <a:schemeClr val="hlink"/>
          </a:solidFill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OS</a:t>
            </a:r>
          </a:p>
        </p:txBody>
      </p:sp>
      <p:sp>
        <p:nvSpPr>
          <p:cNvPr id="1218580" name="AutoShape 20"/>
          <p:cNvSpPr>
            <a:spLocks noChangeArrowheads="1"/>
          </p:cNvSpPr>
          <p:nvPr/>
        </p:nvSpPr>
        <p:spPr bwMode="auto">
          <a:xfrm rot="5400000">
            <a:off x="2895600" y="1907330"/>
            <a:ext cx="1874837" cy="1474788"/>
          </a:xfrm>
          <a:custGeom>
            <a:avLst/>
            <a:gdLst>
              <a:gd name="G0" fmla="+- 11394 0 0"/>
              <a:gd name="G1" fmla="+- 18454 0 0"/>
              <a:gd name="G2" fmla="+- 6091 0 0"/>
              <a:gd name="G3" fmla="*/ 11394 1 2"/>
              <a:gd name="G4" fmla="+- G3 10800 0"/>
              <a:gd name="G5" fmla="+- 21600 11394 18454"/>
              <a:gd name="G6" fmla="+- 18454 6091 0"/>
              <a:gd name="G7" fmla="*/ G6 1 2"/>
              <a:gd name="G8" fmla="*/ 18454 2 1"/>
              <a:gd name="G9" fmla="+- G8 0 21600"/>
              <a:gd name="G10" fmla="+- G5 0 G4"/>
              <a:gd name="G11" fmla="+- 11394 0 G4"/>
              <a:gd name="G12" fmla="*/ G2 G10 G11"/>
              <a:gd name="T0" fmla="*/ 16497 w 21600"/>
              <a:gd name="T1" fmla="*/ 0 h 21600"/>
              <a:gd name="T2" fmla="*/ 11394 w 21600"/>
              <a:gd name="T3" fmla="*/ 6091 h 21600"/>
              <a:gd name="T4" fmla="*/ 6091 w 21600"/>
              <a:gd name="T5" fmla="*/ 11394 h 21600"/>
              <a:gd name="T6" fmla="*/ 0 w 21600"/>
              <a:gd name="T7" fmla="*/ 16497 h 21600"/>
              <a:gd name="T8" fmla="*/ 6091 w 21600"/>
              <a:gd name="T9" fmla="*/ 21600 h 21600"/>
              <a:gd name="T10" fmla="*/ 12273 w 21600"/>
              <a:gd name="T11" fmla="*/ 18454 h 21600"/>
              <a:gd name="T12" fmla="*/ 18454 w 21600"/>
              <a:gd name="T13" fmla="*/ 12273 h 21600"/>
              <a:gd name="T14" fmla="*/ 21600 w 21600"/>
              <a:gd name="T15" fmla="*/ 609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6497" y="0"/>
                </a:moveTo>
                <a:lnTo>
                  <a:pt x="11394" y="6091"/>
                </a:lnTo>
                <a:lnTo>
                  <a:pt x="14540" y="6091"/>
                </a:lnTo>
                <a:lnTo>
                  <a:pt x="14540" y="14540"/>
                </a:lnTo>
                <a:lnTo>
                  <a:pt x="6091" y="14540"/>
                </a:lnTo>
                <a:lnTo>
                  <a:pt x="6091" y="11394"/>
                </a:lnTo>
                <a:lnTo>
                  <a:pt x="0" y="16497"/>
                </a:lnTo>
                <a:lnTo>
                  <a:pt x="6091" y="21600"/>
                </a:lnTo>
                <a:lnTo>
                  <a:pt x="6091" y="18454"/>
                </a:lnTo>
                <a:lnTo>
                  <a:pt x="18454" y="18454"/>
                </a:lnTo>
                <a:lnTo>
                  <a:pt x="18454" y="6091"/>
                </a:lnTo>
                <a:lnTo>
                  <a:pt x="21600" y="60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8581" name="Text Box 21"/>
          <p:cNvSpPr txBox="1">
            <a:spLocks noChangeArrowheads="1"/>
          </p:cNvSpPr>
          <p:nvPr/>
        </p:nvSpPr>
        <p:spPr bwMode="auto">
          <a:xfrm>
            <a:off x="4818063" y="696067"/>
            <a:ext cx="43672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Gather HW information and set up system 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Load data from boot sector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Execute boot program an CPU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Load OS from disk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Run OS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1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1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1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1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18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1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18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1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1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1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21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896 0.01642 -0.09792 0.03308 -0.17135 0.04025 C -0.24479 0.04743 -0.39149 0.0428 -0.44028 0.04257 C -0.48906 0.04234 -0.45747 0.04835 -0.46389 0.0391 C -0.47031 0.02984 -0.4776 0.03493 -0.47899 -0.0125 C -0.48038 -0.05993 -0.49184 -0.19991 -0.47222 -0.24526 C -0.4526 -0.29061 -0.39896 -0.27812 -0.36129 -0.28459 C -0.32361 -0.29107 -0.2849 -0.28737 -0.24618 -0.28344 " pathEditMode="relative" ptsTypes="aaaaaaaA">
                                      <p:cBhvr>
                                        <p:cTn id="76" dur="2000" fill="hold"/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622 0.00416 -0.15226 0.00856 -0.18993 0.00439 C -0.22761 0.00023 -0.21945 -0.00347 -0.22622 -0.02476 C -0.23299 -0.04605 -0.23177 -0.08469 -0.23038 -0.12333 " pathEditMode="relative" ptsTypes="aaaA">
                                      <p:cBhvr>
                                        <p:cTn id="93" dur="2000" fill="hold"/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path" presetSubtype="0" repeatCount="indefinite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038 -0.12332 C -0.25972 -0.12332 -0.28368 -0.1372 -0.28368 -0.15502 C -0.28368 -0.17237 -0.25972 -0.18671 -0.23038 -0.18671 C -0.20087 -0.18671 -0.17726 -0.17237 -0.17726 -0.15502 C -0.17726 -0.1372 -0.20087 -0.12332 -0.23038 -0.12332 Z " pathEditMode="relative" rAng="0" ptsTypes="fffff">
                                      <p:cBhvr>
                                        <p:cTn id="96" dur="1000" fill="hold"/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21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21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1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237 -0.01435 -0.08455 -0.02869 -0.15382 -0.03587 C -0.22309 -0.04304 -0.36303 -0.0398 -0.41598 -0.04373 C -0.46893 -0.04767 -0.46025 -0.04743 -0.47136 -0.05947 C -0.48247 -0.0715 -0.4816 -0.0863 -0.4823 -0.11661 C -0.48299 -0.14692 -0.4882 -0.21449 -0.4757 -0.24086 C -0.4632 -0.26724 -0.44532 -0.27117 -0.40764 -0.27441 C -0.36997 -0.27765 -0.3099 -0.26932 -0.24966 -0.26099 " pathEditMode="relative" ptsTypes="aaaaaaaA">
                                      <p:cBhvr>
                                        <p:cTn id="117" dur="2000" fill="hold"/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21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65" grpId="0" animBg="1"/>
      <p:bldP spid="1218565" grpId="1" animBg="1"/>
      <p:bldP spid="1218566" grpId="0" animBg="1"/>
      <p:bldP spid="1218566" grpId="1" animBg="1"/>
      <p:bldP spid="1218566" grpId="2" animBg="1"/>
      <p:bldP spid="1218566" grpId="3" animBg="1"/>
      <p:bldP spid="1218567" grpId="0" animBg="1"/>
      <p:bldP spid="1218568" grpId="0" animBg="1"/>
      <p:bldP spid="1218568" grpId="1" animBg="1"/>
      <p:bldP spid="1218569" grpId="0" animBg="1"/>
      <p:bldP spid="1218569" grpId="1" animBg="1"/>
      <p:bldP spid="1218570" grpId="0" animBg="1"/>
      <p:bldP spid="1218570" grpId="1" animBg="1"/>
      <p:bldP spid="1218571" grpId="0" animBg="1"/>
      <p:bldP spid="1218571" grpId="1" animBg="1"/>
      <p:bldP spid="1218572" grpId="0" animBg="1"/>
      <p:bldP spid="1218572" grpId="1" animBg="1"/>
      <p:bldP spid="1218573" grpId="0" animBg="1"/>
      <p:bldP spid="1218573" grpId="1" animBg="1"/>
      <p:bldP spid="1218574" grpId="0" animBg="1"/>
      <p:bldP spid="1218574" grpId="1" animBg="1"/>
      <p:bldP spid="1218575" grpId="0" animBg="1"/>
      <p:bldP spid="1218575" grpId="1" animBg="1"/>
      <p:bldP spid="1218576" grpId="0" animBg="1"/>
      <p:bldP spid="1218576" grpId="1" animBg="1"/>
      <p:bldP spid="1218576" grpId="2" animBg="1"/>
      <p:bldP spid="1218577" grpId="0" animBg="1"/>
      <p:bldP spid="1218577" grpId="1" animBg="1"/>
      <p:bldP spid="1218578" grpId="0" animBg="1"/>
      <p:bldP spid="1218578" grpId="1" animBg="1"/>
      <p:bldP spid="1218579" grpId="0" animBg="1"/>
      <p:bldP spid="1218579" grpId="1" animBg="1"/>
      <p:bldP spid="1218579" grpId="2" animBg="1"/>
      <p:bldP spid="1218580" grpId="0" animBg="1"/>
      <p:bldP spid="121858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Level vs. Kernel Level (Protection)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Many </a:t>
            </a:r>
            <a:r>
              <a:rPr lang="en-US" sz="2000" dirty="0" err="1"/>
              <a:t>OSes</a:t>
            </a:r>
            <a:r>
              <a:rPr lang="en-US" sz="2000" dirty="0"/>
              <a:t> distinguish user and kernel level, </a:t>
            </a:r>
            <a:br>
              <a:rPr lang="en-US" sz="2000" dirty="0"/>
            </a:br>
            <a:r>
              <a:rPr lang="en-US" sz="2000" dirty="0"/>
              <a:t>i.e., due to security and protection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Usually, applications and many sub-</a:t>
            </a:r>
            <a:r>
              <a:rPr lang="en-US" sz="2000" dirty="0" smtClean="0"/>
              <a:t>systems</a:t>
            </a:r>
            <a:br>
              <a:rPr lang="en-US" sz="2000" dirty="0" smtClean="0"/>
            </a:br>
            <a:r>
              <a:rPr lang="en-US" sz="2000" dirty="0" smtClean="0"/>
              <a:t>run </a:t>
            </a:r>
            <a:r>
              <a:rPr lang="en-US" sz="2000" dirty="0"/>
              <a:t>in user mode </a:t>
            </a:r>
            <a:r>
              <a:rPr lang="en-US" sz="2000" dirty="0" smtClean="0"/>
              <a:t>(level </a:t>
            </a:r>
            <a:r>
              <a:rPr lang="en-US" sz="2000" dirty="0"/>
              <a:t>3)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protected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not allowed to access HW or device drivers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directly</a:t>
            </a:r>
            <a:r>
              <a:rPr lang="en-US" sz="1800" dirty="0"/>
              <a:t>, only through an API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assigned memory only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limited instruction set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/>
              <a:t>OSes</a:t>
            </a:r>
            <a:r>
              <a:rPr lang="en-US" sz="2000" dirty="0"/>
              <a:t> run in kernel mode </a:t>
            </a:r>
            <a:br>
              <a:rPr lang="en-US" sz="2000" dirty="0"/>
            </a:br>
            <a:r>
              <a:rPr lang="en-US" sz="2000" dirty="0"/>
              <a:t>(under the virtual machine abstraction, </a:t>
            </a:r>
            <a:r>
              <a:rPr lang="en-US" sz="2000" dirty="0" smtClean="0"/>
              <a:t>level </a:t>
            </a:r>
            <a:r>
              <a:rPr lang="en-US" sz="2000" dirty="0"/>
              <a:t>0)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real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the entire memory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all instructions can be executed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bypass security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794" y="1027932"/>
            <a:ext cx="3175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OS Organization</a:t>
            </a:r>
          </a:p>
        </p:txBody>
      </p:sp>
      <p:pic>
        <p:nvPicPr>
          <p:cNvPr id="1227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3"/>
          <a:stretch>
            <a:fillRect/>
          </a:stretch>
        </p:blipFill>
        <p:spPr bwMode="auto">
          <a:xfrm>
            <a:off x="6967538" y="1670050"/>
            <a:ext cx="2128837" cy="183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77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b="22366"/>
          <a:stretch>
            <a:fillRect/>
          </a:stretch>
        </p:blipFill>
        <p:spPr bwMode="auto">
          <a:xfrm>
            <a:off x="3255963" y="4783138"/>
            <a:ext cx="5834062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77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960438"/>
            <a:ext cx="9144000" cy="55800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No standard describing how to organize a kernel (as it is for compilers, communication protocols, etc.) and several approaches exist, e.g.: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Monolithic kernels</a:t>
            </a:r>
            <a:r>
              <a:rPr lang="en-US" sz="2000" dirty="0"/>
              <a:t> (“the big mess”):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written as a collection of functions linked into a single object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usually efficient (no boundaries to cross)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large, complex, easy to crash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UNIX, Linux, </a:t>
            </a:r>
            <a:r>
              <a:rPr lang="en-US" sz="1800" dirty="0" smtClean="0"/>
              <a:t>Windows 7+…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Micro kernels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kernel with minimal functionality (managing interrupts, memory, processor)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other services are implemented in server processes running in user space </a:t>
            </a:r>
            <a:br>
              <a:rPr lang="en-US" sz="1800" dirty="0"/>
            </a:br>
            <a:r>
              <a:rPr lang="en-US" sz="1800" dirty="0"/>
              <a:t>used in a client-server model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lot of message passing </a:t>
            </a:r>
            <a:br>
              <a:rPr lang="en-US" sz="1800" dirty="0"/>
            </a:br>
            <a:r>
              <a:rPr lang="en-US" sz="1800" dirty="0"/>
              <a:t>(inefficient)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small, modular, </a:t>
            </a:r>
            <a:br>
              <a:rPr lang="en-US" sz="1800" dirty="0"/>
            </a:br>
            <a:r>
              <a:rPr lang="en-US" sz="1800" dirty="0"/>
              <a:t>extensible, portable, …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MACH, L4, Chorus,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Windows NT, …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9057"/>
            <a:ext cx="9144000" cy="3465711"/>
          </a:xfrm>
        </p:spPr>
        <p:txBody>
          <a:bodyPr/>
          <a:lstStyle/>
          <a:p>
            <a:r>
              <a:rPr lang="en-US" sz="1800" dirty="0" smtClean="0"/>
              <a:t>People would like to save money, save energy, </a:t>
            </a:r>
            <a:br>
              <a:rPr lang="en-US" sz="1800" dirty="0" smtClean="0"/>
            </a:br>
            <a:r>
              <a:rPr lang="en-US" sz="1800" dirty="0" smtClean="0"/>
              <a:t>reduce the number of machines, be secure, easily </a:t>
            </a:r>
            <a:br>
              <a:rPr lang="en-US" sz="1800" dirty="0" smtClean="0"/>
            </a:br>
            <a:r>
              <a:rPr lang="en-US" sz="1800" dirty="0" smtClean="0"/>
              <a:t>move services, etc.… and still run multiple </a:t>
            </a:r>
            <a:r>
              <a:rPr lang="en-US" sz="1800" dirty="0" err="1" smtClean="0"/>
              <a:t>OSes</a:t>
            </a:r>
            <a:r>
              <a:rPr lang="en-US" sz="1800" dirty="0" smtClean="0"/>
              <a:t>, applications, etc…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b="1" dirty="0" smtClean="0"/>
              <a:t>Virtualization</a:t>
            </a:r>
            <a:endParaRPr lang="en-US" sz="1800" b="1" dirty="0" smtClean="0"/>
          </a:p>
          <a:p>
            <a:pPr lvl="1"/>
            <a:r>
              <a:rPr lang="en-US" sz="1800" dirty="0" smtClean="0"/>
              <a:t>many types of virtualization – server/machine virtualization </a:t>
            </a:r>
          </a:p>
          <a:p>
            <a:pPr lvl="1"/>
            <a:r>
              <a:rPr lang="en-US" sz="1800" dirty="0"/>
              <a:t>partitioning </a:t>
            </a:r>
            <a:r>
              <a:rPr lang="en-US" sz="1800" dirty="0" smtClean="0"/>
              <a:t>a physical </a:t>
            </a:r>
            <a:r>
              <a:rPr lang="en-US" sz="1800" dirty="0"/>
              <a:t>server into several virtual servers, or </a:t>
            </a:r>
            <a:r>
              <a:rPr lang="en-US" sz="1800" dirty="0" smtClean="0"/>
              <a:t>machines</a:t>
            </a:r>
          </a:p>
          <a:p>
            <a:pPr lvl="1"/>
            <a:r>
              <a:rPr lang="en-US" sz="1800" dirty="0"/>
              <a:t>interact </a:t>
            </a:r>
            <a:r>
              <a:rPr lang="en-US" sz="1800" dirty="0" smtClean="0"/>
              <a:t>independently/isolated </a:t>
            </a:r>
            <a:r>
              <a:rPr lang="en-US" sz="1800" dirty="0"/>
              <a:t>with other devices, applications, data and </a:t>
            </a:r>
            <a:r>
              <a:rPr lang="en-US" sz="1800" dirty="0" smtClean="0"/>
              <a:t>users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100" dirty="0" smtClean="0"/>
          </a:p>
          <a:p>
            <a:pPr algn="r"/>
            <a:r>
              <a:rPr lang="en-US" sz="2000" b="1" dirty="0" smtClean="0"/>
              <a:t>Sandboxing</a:t>
            </a:r>
            <a:r>
              <a:rPr lang="en-US" sz="2000" dirty="0" smtClean="0">
                <a:solidFill>
                  <a:srgbClr val="FFFFFF"/>
                </a:solidFill>
              </a:rPr>
              <a:t>    </a:t>
            </a:r>
            <a:r>
              <a:rPr lang="en-US" sz="2000" dirty="0" err="1" smtClean="0">
                <a:solidFill>
                  <a:srgbClr val="FFFFFF"/>
                </a:solidFill>
              </a:rPr>
              <a:t>scfss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850" y="27308"/>
            <a:ext cx="3155272" cy="145990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09133" y="3706805"/>
            <a:ext cx="1938867" cy="2693052"/>
            <a:chOff x="409133" y="3444273"/>
            <a:chExt cx="1938867" cy="2693052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417600" y="5315421"/>
              <a:ext cx="1930400" cy="331200"/>
            </a:xfrm>
            <a:prstGeom prst="round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</a:rPr>
                <a:t>Hardware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409133" y="4468752"/>
              <a:ext cx="1930400" cy="754535"/>
            </a:xfrm>
            <a:prstGeom prst="round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Hypervisor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409133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1116100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823066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09133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1116100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1823066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2660" y="5721827"/>
              <a:ext cx="184389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 smtClean="0"/>
                <a:t>Type 1 Hypervisor</a:t>
              </a:r>
            </a:p>
            <a:p>
              <a:pPr algn="ctr"/>
              <a:r>
                <a:rPr lang="en-US" sz="1050" b="0" dirty="0" err="1" smtClean="0"/>
                <a:t>VMWare</a:t>
              </a:r>
              <a:r>
                <a:rPr lang="en-US" sz="1050" b="0" dirty="0" smtClean="0"/>
                <a:t> ESX, XEN, Hyper-V</a:t>
              </a:r>
              <a:endParaRPr lang="en-US" sz="1050" b="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95878" y="4596818"/>
            <a:ext cx="1938867" cy="1312335"/>
            <a:chOff x="3095878" y="4334286"/>
            <a:chExt cx="1938867" cy="1312335"/>
          </a:xfrm>
        </p:grpSpPr>
        <p:sp>
          <p:nvSpPr>
            <p:cNvPr id="17" name="Rounded Rectangle 16"/>
            <p:cNvSpPr/>
            <p:nvPr/>
          </p:nvSpPr>
          <p:spPr bwMode="auto">
            <a:xfrm>
              <a:off x="3104345" y="5315421"/>
              <a:ext cx="1930400" cy="331200"/>
            </a:xfrm>
            <a:prstGeom prst="round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</a:rPr>
                <a:t>Hardware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3095878" y="4892087"/>
              <a:ext cx="1930400" cy="3312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Host OS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3095878" y="4334286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25459" y="3706805"/>
            <a:ext cx="2450414" cy="2693052"/>
            <a:chOff x="2825459" y="3444273"/>
            <a:chExt cx="2450414" cy="2693052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3802845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09811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23" name="Rounded Rectangle 22"/>
            <p:cNvSpPr/>
            <p:nvPr/>
          </p:nvSpPr>
          <p:spPr bwMode="auto">
            <a:xfrm>
              <a:off x="3802845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4509811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3799710" y="4468752"/>
              <a:ext cx="1226567" cy="331200"/>
            </a:xfrm>
            <a:prstGeom prst="round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Hypervisor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25459" y="5721827"/>
              <a:ext cx="245041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 smtClean="0"/>
                <a:t>Type 2 Hypervisor</a:t>
              </a:r>
            </a:p>
            <a:p>
              <a:pPr algn="ctr"/>
              <a:r>
                <a:rPr lang="en-US" sz="1050" b="0" dirty="0" smtClean="0"/>
                <a:t>KVM, </a:t>
              </a:r>
              <a:r>
                <a:rPr lang="en-US" sz="1050" b="0" dirty="0" err="1" smtClean="0"/>
                <a:t>VirtualBox</a:t>
              </a:r>
              <a:r>
                <a:rPr lang="en-US" sz="1050" b="0" dirty="0" smtClean="0"/>
                <a:t>, </a:t>
              </a:r>
              <a:r>
                <a:rPr lang="en-US" sz="1050" b="0" dirty="0" err="1" smtClean="0"/>
                <a:t>VMWare</a:t>
              </a:r>
              <a:r>
                <a:rPr lang="en-US" sz="1050" b="0" dirty="0" smtClean="0"/>
                <a:t> Workstation</a:t>
              </a:r>
              <a:endParaRPr lang="en-US" sz="1050" b="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94879" y="4351865"/>
            <a:ext cx="3138863" cy="2206837"/>
            <a:chOff x="6094879" y="4351865"/>
            <a:chExt cx="3138863" cy="2206837"/>
          </a:xfrm>
        </p:grpSpPr>
        <p:sp>
          <p:nvSpPr>
            <p:cNvPr id="26" name="Rounded Rectangle 25"/>
            <p:cNvSpPr/>
            <p:nvPr/>
          </p:nvSpPr>
          <p:spPr bwMode="auto">
            <a:xfrm>
              <a:off x="6678050" y="5748861"/>
              <a:ext cx="1930400" cy="331200"/>
            </a:xfrm>
            <a:prstGeom prst="round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</a:rPr>
                <a:t>Hardware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6669583" y="4908831"/>
              <a:ext cx="1930400" cy="747896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/>
              </a:r>
              <a:b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</a:b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/>
              </a:r>
              <a:b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</a:b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Host OS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6669583" y="4351865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2" name="Rounded Rectangle 31"/>
            <p:cNvSpPr/>
            <p:nvPr/>
          </p:nvSpPr>
          <p:spPr bwMode="auto">
            <a:xfrm>
              <a:off x="7376550" y="4351865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3" name="Rounded Rectangle 32"/>
            <p:cNvSpPr/>
            <p:nvPr/>
          </p:nvSpPr>
          <p:spPr bwMode="auto">
            <a:xfrm>
              <a:off x="8083516" y="4351865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4" name="Rounded Rectangle 33"/>
            <p:cNvSpPr/>
            <p:nvPr/>
          </p:nvSpPr>
          <p:spPr bwMode="auto">
            <a:xfrm>
              <a:off x="6740134" y="4992910"/>
              <a:ext cx="839153" cy="331200"/>
            </a:xfrm>
            <a:prstGeom prst="round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Sandboxing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94879" y="6143204"/>
              <a:ext cx="313886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 smtClean="0"/>
                <a:t>Sandboxing</a:t>
              </a:r>
            </a:p>
            <a:p>
              <a:pPr algn="ctr"/>
              <a:r>
                <a:rPr lang="en-US" sz="1050" b="0" dirty="0" err="1" smtClean="0"/>
                <a:t>sandboxie</a:t>
              </a:r>
              <a:r>
                <a:rPr lang="en-US" sz="1050" b="0" dirty="0" smtClean="0"/>
                <a:t>, </a:t>
              </a:r>
              <a:r>
                <a:rPr lang="en-US" sz="1050" b="0" dirty="0" err="1" smtClean="0"/>
                <a:t>bufferzone</a:t>
              </a:r>
              <a:r>
                <a:rPr lang="en-US" sz="1050" b="0" dirty="0" smtClean="0"/>
                <a:t>, </a:t>
              </a:r>
              <a:r>
                <a:rPr lang="en-US" sz="1050" b="0" dirty="0" err="1" smtClean="0"/>
                <a:t>libcontainer</a:t>
              </a:r>
              <a:r>
                <a:rPr lang="en-US" sz="1050" b="0" dirty="0" smtClean="0"/>
                <a:t>, </a:t>
              </a:r>
              <a:r>
                <a:rPr lang="en-US" sz="1050" b="0" dirty="0" err="1" smtClean="0"/>
                <a:t>runc</a:t>
              </a:r>
              <a:r>
                <a:rPr lang="en-US" sz="1050" b="0" dirty="0" smtClean="0"/>
                <a:t>, </a:t>
              </a:r>
              <a:r>
                <a:rPr lang="en-US" sz="1050" b="0" dirty="0" err="1" smtClean="0"/>
                <a:t>cgroups</a:t>
              </a:r>
              <a:r>
                <a:rPr lang="en-US" sz="1050" b="0" dirty="0" smtClean="0"/>
                <a:t> </a:t>
              </a:r>
              <a:endParaRPr lang="en-US" sz="1050" b="0" dirty="0"/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6731274" y="4425003"/>
              <a:ext cx="411726" cy="323173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7438241" y="4425003"/>
              <a:ext cx="411726" cy="323173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40" name="Rounded Rectangle 39"/>
            <p:cNvSpPr/>
            <p:nvPr/>
          </p:nvSpPr>
          <p:spPr bwMode="auto">
            <a:xfrm>
              <a:off x="8145207" y="4425003"/>
              <a:ext cx="411726" cy="323173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0111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2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3485"/>
            <a:ext cx="9144000" cy="591416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err="1"/>
              <a:t>OSes</a:t>
            </a:r>
            <a:r>
              <a:rPr lang="en-US" sz="2400" dirty="0"/>
              <a:t> are found “everywhere” and provide </a:t>
            </a:r>
            <a:r>
              <a:rPr lang="en-US" sz="2400" dirty="0">
                <a:solidFill>
                  <a:schemeClr val="hlink"/>
                </a:solidFill>
              </a:rPr>
              <a:t>virtual machines</a:t>
            </a:r>
            <a:r>
              <a:rPr lang="en-US" sz="2400" dirty="0"/>
              <a:t> and work as a </a:t>
            </a:r>
            <a:r>
              <a:rPr lang="en-US" sz="2400" dirty="0">
                <a:solidFill>
                  <a:schemeClr val="hlink"/>
                </a:solidFill>
              </a:rPr>
              <a:t>resource managers</a:t>
            </a:r>
            <a:br>
              <a:rPr lang="en-US" sz="24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Many components </a:t>
            </a:r>
            <a:r>
              <a:rPr lang="en-US" sz="2400" dirty="0" smtClean="0"/>
              <a:t>provide </a:t>
            </a:r>
            <a:r>
              <a:rPr lang="en-US" sz="2400" dirty="0"/>
              <a:t>different services</a:t>
            </a:r>
            <a:br>
              <a:rPr lang="en-US" sz="2400" dirty="0"/>
            </a:b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Users </a:t>
            </a:r>
            <a:r>
              <a:rPr lang="en-US" sz="2400" dirty="0"/>
              <a:t>access the services using an interface like system calls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In the next lectures, we look closer</a:t>
            </a:r>
            <a:r>
              <a:rPr lang="en-US" sz="2400" dirty="0" smtClean="0"/>
              <a:t> at </a:t>
            </a:r>
            <a:r>
              <a:rPr lang="en-US" sz="2400" dirty="0"/>
              <a:t>some of the main components and abstractions in an OS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processes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memory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storage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local </a:t>
            </a:r>
            <a:r>
              <a:rPr lang="en-US" sz="2000" dirty="0" smtClean="0"/>
              <a:t>inter-process </a:t>
            </a:r>
            <a:r>
              <a:rPr lang="en-US" sz="2000" dirty="0"/>
              <a:t>communication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inter-computer network communication is covered in the </a:t>
            </a:r>
            <a:br>
              <a:rPr lang="en-US" sz="2000" dirty="0"/>
            </a:br>
            <a:r>
              <a:rPr lang="en-US" sz="2000" dirty="0"/>
              <a:t>last part of the course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49490</TotalTime>
  <Words>4344</Words>
  <Application>Microsoft Macintosh PowerPoint</Application>
  <PresentationFormat>On-screen Show (4:3)</PresentationFormat>
  <Paragraphs>1790</Paragraphs>
  <Slides>53</Slides>
  <Notes>43</Notes>
  <HiddenSlides>14</HiddenSlides>
  <MMClips>4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1_paalh</vt:lpstr>
      <vt:lpstr>Visio</vt:lpstr>
      <vt:lpstr>VISIO</vt:lpstr>
      <vt:lpstr>Document</vt:lpstr>
      <vt:lpstr>Operating Systems:   Introduction </vt:lpstr>
      <vt:lpstr>Overview</vt:lpstr>
      <vt:lpstr>Hardware</vt:lpstr>
      <vt:lpstr>An easy, old example:  Intel Hub Architecture (850 Chipset) </vt:lpstr>
      <vt:lpstr>An easy, old example:  Intel Hub Architecture</vt:lpstr>
      <vt:lpstr>An easy, old example:  Intel Hub Architecture</vt:lpstr>
      <vt:lpstr>A slightly newer example:  Intel Platform Controller Hub Architecture</vt:lpstr>
      <vt:lpstr>Example:  IBM POWER 4</vt:lpstr>
      <vt:lpstr>Example:  IBM POWER 4</vt:lpstr>
      <vt:lpstr>Example:  IBM POWER 4</vt:lpstr>
      <vt:lpstr>Other examples:  AMD Opteron &amp; Intel Xeon</vt:lpstr>
      <vt:lpstr>Different Hardware </vt:lpstr>
      <vt:lpstr>Intel 32-bit Architecture (IA32): Basic Execution Environment</vt:lpstr>
      <vt:lpstr>Intel 32-bit Architecture (IA32): Basic Execution Environment</vt:lpstr>
      <vt:lpstr>Intel 32-bit Architecture (IA32): Basic Execution Environment</vt:lpstr>
      <vt:lpstr>C Function Calls &amp; Stack</vt:lpstr>
      <vt:lpstr>C Function Calls &amp; Stack</vt:lpstr>
      <vt:lpstr>C Function Calls &amp; Stack</vt:lpstr>
      <vt:lpstr>Many Concurrent Tasks</vt:lpstr>
      <vt:lpstr>Many Concurrent Tasks</vt:lpstr>
      <vt:lpstr>What is an Operating System (OS)?</vt:lpstr>
      <vt:lpstr>Where do we find OSes?</vt:lpstr>
      <vt:lpstr>Operating System Categories</vt:lpstr>
      <vt:lpstr>History</vt:lpstr>
      <vt:lpstr>History</vt:lpstr>
      <vt:lpstr>So, why study OSes?</vt:lpstr>
      <vt:lpstr>So, why study OSes?</vt:lpstr>
      <vt:lpstr>So, why study OSes?</vt:lpstr>
      <vt:lpstr>So, why study OSes?</vt:lpstr>
      <vt:lpstr>So, why study OSes?</vt:lpstr>
      <vt:lpstr>Primary Components</vt:lpstr>
      <vt:lpstr>Primary Components</vt:lpstr>
      <vt:lpstr>Device Management</vt:lpstr>
      <vt:lpstr>Device Management</vt:lpstr>
      <vt:lpstr>Device Management</vt:lpstr>
      <vt:lpstr>Interfaces</vt:lpstr>
      <vt:lpstr>Windows Interfaces</vt:lpstr>
      <vt:lpstr>The WinXP Desktop Interface</vt:lpstr>
      <vt:lpstr>UNIX Interfaces</vt:lpstr>
      <vt:lpstr>A Linux (KDE) Desktop Interface</vt:lpstr>
      <vt:lpstr>Typical (UNIX) Line Commands</vt:lpstr>
      <vt:lpstr>System Calls</vt:lpstr>
      <vt:lpstr>System Calls: read</vt:lpstr>
      <vt:lpstr>Interrupt Program Execution</vt:lpstr>
      <vt:lpstr>Interrupts</vt:lpstr>
      <vt:lpstr>Exceptions</vt:lpstr>
      <vt:lpstr>Interrupt (and Exception) Handling</vt:lpstr>
      <vt:lpstr>Booting</vt:lpstr>
      <vt:lpstr>Booting</vt:lpstr>
      <vt:lpstr>User Level vs. Kernel Level (Protection)</vt:lpstr>
      <vt:lpstr>OS Organization</vt:lpstr>
      <vt:lpstr>Virtualization</vt:lpstr>
      <vt:lpstr>Summary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1854</cp:revision>
  <cp:lastPrinted>2012-09-12T06:31:52Z</cp:lastPrinted>
  <dcterms:created xsi:type="dcterms:W3CDTF">2013-09-10T07:25:30Z</dcterms:created>
  <dcterms:modified xsi:type="dcterms:W3CDTF">2017-09-14T10:55:18Z</dcterms:modified>
</cp:coreProperties>
</file>