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47"/>
  </p:notesMasterIdLst>
  <p:sldIdLst>
    <p:sldId id="256" r:id="rId2"/>
    <p:sldId id="310" r:id="rId3"/>
    <p:sldId id="298" r:id="rId4"/>
    <p:sldId id="299" r:id="rId5"/>
    <p:sldId id="314" r:id="rId6"/>
    <p:sldId id="307" r:id="rId7"/>
    <p:sldId id="300" r:id="rId8"/>
    <p:sldId id="301" r:id="rId9"/>
    <p:sldId id="303" r:id="rId10"/>
    <p:sldId id="305" r:id="rId11"/>
    <p:sldId id="258" r:id="rId12"/>
    <p:sldId id="290" r:id="rId13"/>
    <p:sldId id="279" r:id="rId14"/>
    <p:sldId id="306" r:id="rId15"/>
    <p:sldId id="268" r:id="rId16"/>
    <p:sldId id="281" r:id="rId17"/>
    <p:sldId id="257" r:id="rId18"/>
    <p:sldId id="259" r:id="rId19"/>
    <p:sldId id="269" r:id="rId20"/>
    <p:sldId id="260" r:id="rId21"/>
    <p:sldId id="261" r:id="rId22"/>
    <p:sldId id="270" r:id="rId23"/>
    <p:sldId id="271" r:id="rId24"/>
    <p:sldId id="272" r:id="rId25"/>
    <p:sldId id="282" r:id="rId26"/>
    <p:sldId id="273" r:id="rId27"/>
    <p:sldId id="283" r:id="rId28"/>
    <p:sldId id="285" r:id="rId29"/>
    <p:sldId id="286" r:id="rId30"/>
    <p:sldId id="315" r:id="rId31"/>
    <p:sldId id="274" r:id="rId32"/>
    <p:sldId id="287" r:id="rId33"/>
    <p:sldId id="311" r:id="rId34"/>
    <p:sldId id="312" r:id="rId35"/>
    <p:sldId id="313" r:id="rId36"/>
    <p:sldId id="275" r:id="rId37"/>
    <p:sldId id="292" r:id="rId38"/>
    <p:sldId id="288" r:id="rId39"/>
    <p:sldId id="289" r:id="rId40"/>
    <p:sldId id="284" r:id="rId41"/>
    <p:sldId id="295" r:id="rId42"/>
    <p:sldId id="293" r:id="rId43"/>
    <p:sldId id="276" r:id="rId44"/>
    <p:sldId id="291" r:id="rId45"/>
    <p:sldId id="278" r:id="rId46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268037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-102" y="-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utgard\arnem\Sorting\ParallellSort2010\2220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nb-NO" sz="1800" b="1" i="0" u="none" strike="noStrike" baseline="0" dirty="0" smtClean="0"/>
              <a:t>3  sekvensielle - 2 parallelle </a:t>
            </a:r>
            <a:r>
              <a:rPr lang="nb-NO" sz="1800" b="1" i="0" u="none" strike="noStrike" baseline="0" dirty="0" err="1" smtClean="0"/>
              <a:t>sortingingsalgoritmer</a:t>
            </a:r>
            <a:r>
              <a:rPr lang="nb-NO" sz="1800" b="1" i="0" u="none" strike="noStrike" baseline="0" dirty="0" smtClean="0"/>
              <a:t> </a:t>
            </a:r>
            <a:br>
              <a:rPr lang="nb-NO" sz="1800" b="1" i="0" u="none" strike="noStrike" baseline="0" dirty="0" smtClean="0"/>
            </a:br>
            <a:r>
              <a:rPr lang="nb-NO" dirty="0" smtClean="0"/>
              <a:t>AMD </a:t>
            </a:r>
            <a:r>
              <a:rPr lang="nb-NO" dirty="0" err="1"/>
              <a:t>Opteron</a:t>
            </a:r>
            <a:r>
              <a:rPr lang="nb-NO" dirty="0"/>
              <a:t> 2352 - </a:t>
            </a:r>
            <a:r>
              <a:rPr lang="nb-NO" dirty="0" smtClean="0"/>
              <a:t>8 </a:t>
            </a:r>
            <a:r>
              <a:rPr lang="nb-NO" dirty="0" err="1"/>
              <a:t>core</a:t>
            </a:r>
            <a:r>
              <a:rPr lang="nb-NO" dirty="0"/>
              <a:t> </a:t>
            </a:r>
            <a:r>
              <a:rPr lang="nb-NO" dirty="0" smtClean="0"/>
              <a:t>(4 </a:t>
            </a:r>
            <a:r>
              <a:rPr lang="nb-NO" dirty="0" err="1" smtClean="0"/>
              <a:t>core</a:t>
            </a:r>
            <a:r>
              <a:rPr lang="nb-NO" dirty="0" smtClean="0"/>
              <a:t> </a:t>
            </a:r>
            <a:r>
              <a:rPr lang="nb-NO" dirty="0" err="1" smtClean="0"/>
              <a:t>hyperthread</a:t>
            </a:r>
            <a:r>
              <a:rPr lang="nb-NO" dirty="0" smtClean="0"/>
              <a:t>)</a:t>
            </a:r>
            <a:endParaRPr lang="nb-NO" dirty="0"/>
          </a:p>
        </c:rich>
      </c:tx>
      <c:layout>
        <c:manualLayout>
          <c:xMode val="edge"/>
          <c:yMode val="edge"/>
          <c:x val="0.22596017345657879"/>
          <c:y val="1.111111111111111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9263266004792915E-2"/>
          <c:y val="0.12175925925925953"/>
          <c:w val="0.73598311080680134"/>
          <c:h val="0.78882093904928563"/>
        </c:manualLayout>
      </c:layout>
      <c:scatterChart>
        <c:scatterStyle val="lineMarker"/>
        <c:varyColors val="0"/>
        <c:ser>
          <c:idx val="0"/>
          <c:order val="0"/>
          <c:tx>
            <c:strRef>
              <c:f>'Opterron 2352 4Hyper '!$C$8</c:f>
              <c:strCache>
                <c:ptCount val="1"/>
                <c:pt idx="0">
                  <c:v>Arrays,sort</c:v>
                </c:pt>
              </c:strCache>
            </c:strRef>
          </c:tx>
          <c:spPr>
            <a:ln cmpd="sng"/>
          </c:spPr>
          <c:marker>
            <c:symbol val="none"/>
          </c:marker>
          <c:xVal>
            <c:numRef>
              <c:f>'Opterron 2352 4Hyper '!$D$7:$X$7</c:f>
              <c:numCache>
                <c:formatCode>0.0</c:formatCode>
                <c:ptCount val="21"/>
                <c:pt idx="0">
                  <c:v>80</c:v>
                </c:pt>
                <c:pt idx="1">
                  <c:v>160</c:v>
                </c:pt>
                <c:pt idx="2">
                  <c:v>320</c:v>
                </c:pt>
                <c:pt idx="3">
                  <c:v>640</c:v>
                </c:pt>
                <c:pt idx="4">
                  <c:v>1280</c:v>
                </c:pt>
                <c:pt idx="5">
                  <c:v>2560</c:v>
                </c:pt>
                <c:pt idx="6">
                  <c:v>5120</c:v>
                </c:pt>
                <c:pt idx="7">
                  <c:v>10240</c:v>
                </c:pt>
                <c:pt idx="8">
                  <c:v>20480</c:v>
                </c:pt>
                <c:pt idx="9">
                  <c:v>40960</c:v>
                </c:pt>
                <c:pt idx="10">
                  <c:v>81920</c:v>
                </c:pt>
                <c:pt idx="11">
                  <c:v>163840</c:v>
                </c:pt>
                <c:pt idx="12">
                  <c:v>327680</c:v>
                </c:pt>
                <c:pt idx="13">
                  <c:v>655360</c:v>
                </c:pt>
                <c:pt idx="14">
                  <c:v>1310720</c:v>
                </c:pt>
                <c:pt idx="15">
                  <c:v>2621440</c:v>
                </c:pt>
                <c:pt idx="16">
                  <c:v>5242880</c:v>
                </c:pt>
                <c:pt idx="17">
                  <c:v>10485760</c:v>
                </c:pt>
                <c:pt idx="18">
                  <c:v>20971520</c:v>
                </c:pt>
                <c:pt idx="19">
                  <c:v>41943040</c:v>
                </c:pt>
                <c:pt idx="20">
                  <c:v>83886080</c:v>
                </c:pt>
              </c:numCache>
            </c:numRef>
          </c:xVal>
          <c:yVal>
            <c:numRef>
              <c:f>'Opterron 2352 4Hyper '!$D$8:$X$8</c:f>
              <c:numCache>
                <c:formatCode>0.0</c:formatCode>
                <c:ptCount val="21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100</c:v>
                </c:pt>
                <c:pt idx="17">
                  <c:v>100</c:v>
                </c:pt>
                <c:pt idx="18">
                  <c:v>100</c:v>
                </c:pt>
                <c:pt idx="19">
                  <c:v>100</c:v>
                </c:pt>
                <c:pt idx="20">
                  <c:v>100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'Opterron 2352 4Hyper '!$C$9</c:f>
              <c:strCache>
                <c:ptCount val="1"/>
                <c:pt idx="0">
                  <c:v>OJDquickSort</c:v>
                </c:pt>
              </c:strCache>
            </c:strRef>
          </c:tx>
          <c:marker>
            <c:symbol val="none"/>
          </c:marker>
          <c:xVal>
            <c:numRef>
              <c:f>'Opterron 2352 4Hyper '!$D$7:$X$7</c:f>
              <c:numCache>
                <c:formatCode>0.0</c:formatCode>
                <c:ptCount val="21"/>
                <c:pt idx="0">
                  <c:v>80</c:v>
                </c:pt>
                <c:pt idx="1">
                  <c:v>160</c:v>
                </c:pt>
                <c:pt idx="2">
                  <c:v>320</c:v>
                </c:pt>
                <c:pt idx="3">
                  <c:v>640</c:v>
                </c:pt>
                <c:pt idx="4">
                  <c:v>1280</c:v>
                </c:pt>
                <c:pt idx="5">
                  <c:v>2560</c:v>
                </c:pt>
                <c:pt idx="6">
                  <c:v>5120</c:v>
                </c:pt>
                <c:pt idx="7">
                  <c:v>10240</c:v>
                </c:pt>
                <c:pt idx="8">
                  <c:v>20480</c:v>
                </c:pt>
                <c:pt idx="9">
                  <c:v>40960</c:v>
                </c:pt>
                <c:pt idx="10">
                  <c:v>81920</c:v>
                </c:pt>
                <c:pt idx="11">
                  <c:v>163840</c:v>
                </c:pt>
                <c:pt idx="12">
                  <c:v>327680</c:v>
                </c:pt>
                <c:pt idx="13">
                  <c:v>655360</c:v>
                </c:pt>
                <c:pt idx="14">
                  <c:v>1310720</c:v>
                </c:pt>
                <c:pt idx="15">
                  <c:v>2621440</c:v>
                </c:pt>
                <c:pt idx="16">
                  <c:v>5242880</c:v>
                </c:pt>
                <c:pt idx="17">
                  <c:v>10485760</c:v>
                </c:pt>
                <c:pt idx="18">
                  <c:v>20971520</c:v>
                </c:pt>
                <c:pt idx="19">
                  <c:v>41943040</c:v>
                </c:pt>
                <c:pt idx="20">
                  <c:v>83886080</c:v>
                </c:pt>
              </c:numCache>
            </c:numRef>
          </c:xVal>
          <c:yVal>
            <c:numRef>
              <c:f>'Opterron 2352 4Hyper '!$D$9:$X$9</c:f>
              <c:numCache>
                <c:formatCode>0.0</c:formatCode>
                <c:ptCount val="21"/>
                <c:pt idx="0">
                  <c:v>100.8</c:v>
                </c:pt>
                <c:pt idx="1">
                  <c:v>90.4</c:v>
                </c:pt>
                <c:pt idx="2">
                  <c:v>90.6</c:v>
                </c:pt>
                <c:pt idx="3">
                  <c:v>88.1</c:v>
                </c:pt>
                <c:pt idx="4">
                  <c:v>89.5</c:v>
                </c:pt>
                <c:pt idx="5">
                  <c:v>87</c:v>
                </c:pt>
                <c:pt idx="6">
                  <c:v>87.9</c:v>
                </c:pt>
                <c:pt idx="7">
                  <c:v>86.5</c:v>
                </c:pt>
                <c:pt idx="8">
                  <c:v>85.9</c:v>
                </c:pt>
                <c:pt idx="9">
                  <c:v>86.1</c:v>
                </c:pt>
                <c:pt idx="10">
                  <c:v>85.8</c:v>
                </c:pt>
                <c:pt idx="11">
                  <c:v>87.1</c:v>
                </c:pt>
                <c:pt idx="12">
                  <c:v>86.4</c:v>
                </c:pt>
                <c:pt idx="13">
                  <c:v>88</c:v>
                </c:pt>
                <c:pt idx="14">
                  <c:v>88.9</c:v>
                </c:pt>
                <c:pt idx="15">
                  <c:v>87.3</c:v>
                </c:pt>
                <c:pt idx="16">
                  <c:v>86.3</c:v>
                </c:pt>
                <c:pt idx="17">
                  <c:v>86.2</c:v>
                </c:pt>
                <c:pt idx="18">
                  <c:v>85.9</c:v>
                </c:pt>
                <c:pt idx="19">
                  <c:v>86.7</c:v>
                </c:pt>
                <c:pt idx="20">
                  <c:v>85.9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'Opterron 2352 4Hyper '!$C$10</c:f>
              <c:strCache>
                <c:ptCount val="1"/>
                <c:pt idx="0">
                  <c:v>QuickParallel</c:v>
                </c:pt>
              </c:strCache>
            </c:strRef>
          </c:tx>
          <c:marker>
            <c:symbol val="none"/>
          </c:marker>
          <c:xVal>
            <c:numRef>
              <c:f>'Opterron 2352 4Hyper '!$D$7:$X$7</c:f>
              <c:numCache>
                <c:formatCode>0.0</c:formatCode>
                <c:ptCount val="21"/>
                <c:pt idx="0">
                  <c:v>80</c:v>
                </c:pt>
                <c:pt idx="1">
                  <c:v>160</c:v>
                </c:pt>
                <c:pt idx="2">
                  <c:v>320</c:v>
                </c:pt>
                <c:pt idx="3">
                  <c:v>640</c:v>
                </c:pt>
                <c:pt idx="4">
                  <c:v>1280</c:v>
                </c:pt>
                <c:pt idx="5">
                  <c:v>2560</c:v>
                </c:pt>
                <c:pt idx="6">
                  <c:v>5120</c:v>
                </c:pt>
                <c:pt idx="7">
                  <c:v>10240</c:v>
                </c:pt>
                <c:pt idx="8">
                  <c:v>20480</c:v>
                </c:pt>
                <c:pt idx="9">
                  <c:v>40960</c:v>
                </c:pt>
                <c:pt idx="10">
                  <c:v>81920</c:v>
                </c:pt>
                <c:pt idx="11">
                  <c:v>163840</c:v>
                </c:pt>
                <c:pt idx="12">
                  <c:v>327680</c:v>
                </c:pt>
                <c:pt idx="13">
                  <c:v>655360</c:v>
                </c:pt>
                <c:pt idx="14">
                  <c:v>1310720</c:v>
                </c:pt>
                <c:pt idx="15">
                  <c:v>2621440</c:v>
                </c:pt>
                <c:pt idx="16">
                  <c:v>5242880</c:v>
                </c:pt>
                <c:pt idx="17">
                  <c:v>10485760</c:v>
                </c:pt>
                <c:pt idx="18">
                  <c:v>20971520</c:v>
                </c:pt>
                <c:pt idx="19">
                  <c:v>41943040</c:v>
                </c:pt>
                <c:pt idx="20">
                  <c:v>83886080</c:v>
                </c:pt>
              </c:numCache>
            </c:numRef>
          </c:xVal>
          <c:yVal>
            <c:numRef>
              <c:f>'Opterron 2352 4Hyper '!$D$10:$X$10</c:f>
              <c:numCache>
                <c:formatCode>0.0</c:formatCode>
                <c:ptCount val="21"/>
                <c:pt idx="0">
                  <c:v>102.3</c:v>
                </c:pt>
                <c:pt idx="1">
                  <c:v>94.4</c:v>
                </c:pt>
                <c:pt idx="2">
                  <c:v>95.1</c:v>
                </c:pt>
                <c:pt idx="3">
                  <c:v>91.7</c:v>
                </c:pt>
                <c:pt idx="4">
                  <c:v>91.7</c:v>
                </c:pt>
                <c:pt idx="5">
                  <c:v>87.8</c:v>
                </c:pt>
                <c:pt idx="6">
                  <c:v>88.2</c:v>
                </c:pt>
                <c:pt idx="7">
                  <c:v>86.5</c:v>
                </c:pt>
                <c:pt idx="8">
                  <c:v>136.1</c:v>
                </c:pt>
                <c:pt idx="9">
                  <c:v>65.099999999999994</c:v>
                </c:pt>
                <c:pt idx="10">
                  <c:v>44.5</c:v>
                </c:pt>
                <c:pt idx="11">
                  <c:v>53.9</c:v>
                </c:pt>
                <c:pt idx="12">
                  <c:v>41</c:v>
                </c:pt>
                <c:pt idx="13">
                  <c:v>35.6</c:v>
                </c:pt>
                <c:pt idx="14">
                  <c:v>33.5</c:v>
                </c:pt>
                <c:pt idx="15">
                  <c:v>33.5</c:v>
                </c:pt>
                <c:pt idx="16">
                  <c:v>42.3</c:v>
                </c:pt>
                <c:pt idx="17">
                  <c:v>36.6</c:v>
                </c:pt>
                <c:pt idx="18">
                  <c:v>34</c:v>
                </c:pt>
                <c:pt idx="19">
                  <c:v>43</c:v>
                </c:pt>
                <c:pt idx="20">
                  <c:v>48.4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'Opterron 2352 4Hyper '!$C$11</c:f>
              <c:strCache>
                <c:ptCount val="1"/>
                <c:pt idx="0">
                  <c:v>ArlSequential</c:v>
                </c:pt>
              </c:strCache>
            </c:strRef>
          </c:tx>
          <c:marker>
            <c:symbol val="none"/>
          </c:marker>
          <c:xVal>
            <c:numRef>
              <c:f>'Opterron 2352 4Hyper '!$D$7:$X$7</c:f>
              <c:numCache>
                <c:formatCode>0.0</c:formatCode>
                <c:ptCount val="21"/>
                <c:pt idx="0">
                  <c:v>80</c:v>
                </c:pt>
                <c:pt idx="1">
                  <c:v>160</c:v>
                </c:pt>
                <c:pt idx="2">
                  <c:v>320</c:v>
                </c:pt>
                <c:pt idx="3">
                  <c:v>640</c:v>
                </c:pt>
                <c:pt idx="4">
                  <c:v>1280</c:v>
                </c:pt>
                <c:pt idx="5">
                  <c:v>2560</c:v>
                </c:pt>
                <c:pt idx="6">
                  <c:v>5120</c:v>
                </c:pt>
                <c:pt idx="7">
                  <c:v>10240</c:v>
                </c:pt>
                <c:pt idx="8">
                  <c:v>20480</c:v>
                </c:pt>
                <c:pt idx="9">
                  <c:v>40960</c:v>
                </c:pt>
                <c:pt idx="10">
                  <c:v>81920</c:v>
                </c:pt>
                <c:pt idx="11">
                  <c:v>163840</c:v>
                </c:pt>
                <c:pt idx="12">
                  <c:v>327680</c:v>
                </c:pt>
                <c:pt idx="13">
                  <c:v>655360</c:v>
                </c:pt>
                <c:pt idx="14">
                  <c:v>1310720</c:v>
                </c:pt>
                <c:pt idx="15">
                  <c:v>2621440</c:v>
                </c:pt>
                <c:pt idx="16">
                  <c:v>5242880</c:v>
                </c:pt>
                <c:pt idx="17">
                  <c:v>10485760</c:v>
                </c:pt>
                <c:pt idx="18">
                  <c:v>20971520</c:v>
                </c:pt>
                <c:pt idx="19">
                  <c:v>41943040</c:v>
                </c:pt>
                <c:pt idx="20">
                  <c:v>83886080</c:v>
                </c:pt>
              </c:numCache>
            </c:numRef>
          </c:xVal>
          <c:yVal>
            <c:numRef>
              <c:f>'Opterron 2352 4Hyper '!$D$11:$X$11</c:f>
              <c:numCache>
                <c:formatCode>0.0</c:formatCode>
                <c:ptCount val="21"/>
                <c:pt idx="0">
                  <c:v>110.2</c:v>
                </c:pt>
                <c:pt idx="1">
                  <c:v>102.5</c:v>
                </c:pt>
                <c:pt idx="2">
                  <c:v>86.9</c:v>
                </c:pt>
                <c:pt idx="3">
                  <c:v>67.900000000000006</c:v>
                </c:pt>
                <c:pt idx="4">
                  <c:v>51</c:v>
                </c:pt>
                <c:pt idx="5">
                  <c:v>41.8</c:v>
                </c:pt>
                <c:pt idx="6">
                  <c:v>37.800000000000004</c:v>
                </c:pt>
                <c:pt idx="7">
                  <c:v>38.700000000000003</c:v>
                </c:pt>
                <c:pt idx="8">
                  <c:v>56.3</c:v>
                </c:pt>
                <c:pt idx="9">
                  <c:v>35.9</c:v>
                </c:pt>
                <c:pt idx="10">
                  <c:v>33.4</c:v>
                </c:pt>
                <c:pt idx="11">
                  <c:v>35.200000000000003</c:v>
                </c:pt>
                <c:pt idx="12">
                  <c:v>35.700000000000003</c:v>
                </c:pt>
                <c:pt idx="13">
                  <c:v>43.2</c:v>
                </c:pt>
                <c:pt idx="14">
                  <c:v>40.1</c:v>
                </c:pt>
                <c:pt idx="15">
                  <c:v>44</c:v>
                </c:pt>
                <c:pt idx="16">
                  <c:v>40</c:v>
                </c:pt>
                <c:pt idx="17">
                  <c:v>42.2</c:v>
                </c:pt>
                <c:pt idx="18">
                  <c:v>55.4</c:v>
                </c:pt>
                <c:pt idx="19">
                  <c:v>44.4</c:v>
                </c:pt>
                <c:pt idx="20">
                  <c:v>43.4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'Opterron 2352 4Hyper '!$C$12</c:f>
              <c:strCache>
                <c:ptCount val="1"/>
                <c:pt idx="0">
                  <c:v>ARlParallel</c:v>
                </c:pt>
              </c:strCache>
            </c:strRef>
          </c:tx>
          <c:marker>
            <c:symbol val="none"/>
          </c:marker>
          <c:xVal>
            <c:numRef>
              <c:f>'Opterron 2352 4Hyper '!$D$7:$X$7</c:f>
              <c:numCache>
                <c:formatCode>0.0</c:formatCode>
                <c:ptCount val="21"/>
                <c:pt idx="0">
                  <c:v>80</c:v>
                </c:pt>
                <c:pt idx="1">
                  <c:v>160</c:v>
                </c:pt>
                <c:pt idx="2">
                  <c:v>320</c:v>
                </c:pt>
                <c:pt idx="3">
                  <c:v>640</c:v>
                </c:pt>
                <c:pt idx="4">
                  <c:v>1280</c:v>
                </c:pt>
                <c:pt idx="5">
                  <c:v>2560</c:v>
                </c:pt>
                <c:pt idx="6">
                  <c:v>5120</c:v>
                </c:pt>
                <c:pt idx="7">
                  <c:v>10240</c:v>
                </c:pt>
                <c:pt idx="8">
                  <c:v>20480</c:v>
                </c:pt>
                <c:pt idx="9">
                  <c:v>40960</c:v>
                </c:pt>
                <c:pt idx="10">
                  <c:v>81920</c:v>
                </c:pt>
                <c:pt idx="11">
                  <c:v>163840</c:v>
                </c:pt>
                <c:pt idx="12">
                  <c:v>327680</c:v>
                </c:pt>
                <c:pt idx="13">
                  <c:v>655360</c:v>
                </c:pt>
                <c:pt idx="14">
                  <c:v>1310720</c:v>
                </c:pt>
                <c:pt idx="15">
                  <c:v>2621440</c:v>
                </c:pt>
                <c:pt idx="16">
                  <c:v>5242880</c:v>
                </c:pt>
                <c:pt idx="17">
                  <c:v>10485760</c:v>
                </c:pt>
                <c:pt idx="18">
                  <c:v>20971520</c:v>
                </c:pt>
                <c:pt idx="19">
                  <c:v>41943040</c:v>
                </c:pt>
                <c:pt idx="20">
                  <c:v>83886080</c:v>
                </c:pt>
              </c:numCache>
            </c:numRef>
          </c:xVal>
          <c:yVal>
            <c:numRef>
              <c:f>'Opterron 2352 4Hyper '!$D$12:$X$12</c:f>
              <c:numCache>
                <c:formatCode>0.0</c:formatCode>
                <c:ptCount val="21"/>
                <c:pt idx="0">
                  <c:v>111.2</c:v>
                </c:pt>
                <c:pt idx="1">
                  <c:v>99.1</c:v>
                </c:pt>
                <c:pt idx="2">
                  <c:v>89.8</c:v>
                </c:pt>
                <c:pt idx="3">
                  <c:v>67.599999999999994</c:v>
                </c:pt>
                <c:pt idx="4">
                  <c:v>52.2</c:v>
                </c:pt>
                <c:pt idx="5">
                  <c:v>43.2</c:v>
                </c:pt>
                <c:pt idx="6">
                  <c:v>38.700000000000003</c:v>
                </c:pt>
                <c:pt idx="7">
                  <c:v>38.700000000000003</c:v>
                </c:pt>
                <c:pt idx="8">
                  <c:v>56</c:v>
                </c:pt>
                <c:pt idx="9">
                  <c:v>42.3</c:v>
                </c:pt>
                <c:pt idx="10">
                  <c:v>23.6</c:v>
                </c:pt>
                <c:pt idx="11">
                  <c:v>17.600000000000001</c:v>
                </c:pt>
                <c:pt idx="12">
                  <c:v>18.5</c:v>
                </c:pt>
                <c:pt idx="13">
                  <c:v>16.8</c:v>
                </c:pt>
                <c:pt idx="14">
                  <c:v>13.9</c:v>
                </c:pt>
                <c:pt idx="15">
                  <c:v>10.8</c:v>
                </c:pt>
                <c:pt idx="16">
                  <c:v>10</c:v>
                </c:pt>
                <c:pt idx="17">
                  <c:v>10</c:v>
                </c:pt>
                <c:pt idx="18">
                  <c:v>11.1</c:v>
                </c:pt>
                <c:pt idx="19">
                  <c:v>11.4</c:v>
                </c:pt>
                <c:pt idx="20">
                  <c:v>11.7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1432064"/>
        <c:axId val="111433984"/>
      </c:scatterChart>
      <c:valAx>
        <c:axId val="111432064"/>
        <c:scaling>
          <c:logBase val="10"/>
          <c:orientation val="minMax"/>
          <c:min val="1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nb-NO"/>
                  <a:t>n - length of array</a:t>
                </a:r>
              </a:p>
            </c:rich>
          </c:tx>
          <c:layout/>
          <c:overlay val="0"/>
        </c:title>
        <c:numFmt formatCode="0" sourceLinked="0"/>
        <c:majorTickMark val="none"/>
        <c:minorTickMark val="none"/>
        <c:tickLblPos val="nextTo"/>
        <c:crossAx val="111433984"/>
        <c:crosses val="autoZero"/>
        <c:crossBetween val="midCat"/>
      </c:valAx>
      <c:valAx>
        <c:axId val="111433984"/>
        <c:scaling>
          <c:orientation val="minMax"/>
          <c:max val="14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nb-NO"/>
                  <a:t>Exec.</a:t>
                </a:r>
                <a:r>
                  <a:rPr lang="nb-NO" baseline="0"/>
                  <a:t> time relative to Arrays.sort = 100</a:t>
                </a:r>
                <a:endParaRPr lang="nb-NO"/>
              </a:p>
            </c:rich>
          </c:tx>
          <c:layout/>
          <c:overlay val="0"/>
        </c:title>
        <c:numFmt formatCode="0" sourceLinked="0"/>
        <c:majorTickMark val="none"/>
        <c:minorTickMark val="none"/>
        <c:tickLblPos val="nextTo"/>
        <c:crossAx val="111432064"/>
        <c:crosses val="autoZero"/>
        <c:crossBetween val="midCat"/>
        <c:majorUnit val="10"/>
      </c:valAx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FD607816-C087-46BF-83C3-7CCE8DAA3DB4}" type="datetimeFigureOut">
              <a:rPr lang="nb-NO" smtClean="0"/>
              <a:pPr/>
              <a:t>16.11.2016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0B880B20-3052-4CB8-8AB0-32EC2028D66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5225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E2CB38D3-581F-4349-9F55-96D5ECD5B2BE}" type="slidenum">
              <a:rPr lang="en-GB" altLang="nb-NO">
                <a:solidFill>
                  <a:schemeClr val="tx2"/>
                </a:solidFill>
              </a:rPr>
              <a:pPr>
                <a:spcBef>
                  <a:spcPct val="0"/>
                </a:spcBef>
              </a:pPr>
              <a:t>3</a:t>
            </a:fld>
            <a:endParaRPr lang="en-GB" altLang="nb-NO">
              <a:solidFill>
                <a:schemeClr val="tx2"/>
              </a:solidFill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146B21EC-7B7C-4A9D-A61B-B488B46F883E}" type="slidenum">
              <a:rPr lang="en-GB" altLang="nb-NO">
                <a:solidFill>
                  <a:schemeClr val="tx2"/>
                </a:solidFill>
              </a:rPr>
              <a:pPr>
                <a:spcBef>
                  <a:spcPct val="0"/>
                </a:spcBef>
              </a:pPr>
              <a:t>4</a:t>
            </a:fld>
            <a:endParaRPr lang="en-GB" altLang="nb-NO">
              <a:solidFill>
                <a:schemeClr val="tx2"/>
              </a:solidFill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186588E8-79B3-43F1-8CC5-CD90AD67AB80}" type="slidenum">
              <a:rPr lang="en-GB" altLang="nb-NO">
                <a:solidFill>
                  <a:schemeClr val="tx2"/>
                </a:solidFill>
              </a:rPr>
              <a:pPr>
                <a:spcBef>
                  <a:spcPct val="0"/>
                </a:spcBef>
              </a:pPr>
              <a:t>7</a:t>
            </a:fld>
            <a:endParaRPr lang="en-GB" altLang="nb-NO">
              <a:solidFill>
                <a:schemeClr val="tx2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9CE2A2AB-5233-4543-8BD6-601F3C375CC4}" type="slidenum">
              <a:rPr lang="en-GB" altLang="nb-NO">
                <a:solidFill>
                  <a:schemeClr val="tx2"/>
                </a:solidFill>
              </a:rPr>
              <a:pPr>
                <a:spcBef>
                  <a:spcPct val="0"/>
                </a:spcBef>
              </a:pPr>
              <a:t>8</a:t>
            </a:fld>
            <a:endParaRPr lang="en-GB" altLang="nb-NO">
              <a:solidFill>
                <a:schemeClr val="tx2"/>
              </a:solidFill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B477FAEC-82E7-47D8-8CCD-EB1C402666E7}" type="slidenum">
              <a:rPr lang="en-GB" altLang="nb-NO">
                <a:solidFill>
                  <a:schemeClr val="tx2"/>
                </a:solidFill>
              </a:rPr>
              <a:pPr>
                <a:spcBef>
                  <a:spcPct val="0"/>
                </a:spcBef>
              </a:pPr>
              <a:t>9</a:t>
            </a:fld>
            <a:endParaRPr lang="en-GB" altLang="nb-NO">
              <a:solidFill>
                <a:schemeClr val="tx2"/>
              </a:solidFill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3" y="4862513"/>
            <a:ext cx="5680075" cy="46037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0E3558A4-98E6-4781-9101-745992E61D51}" type="slidenum">
              <a:rPr lang="en-GB" altLang="nb-NO">
                <a:solidFill>
                  <a:schemeClr val="tx2"/>
                </a:solidFill>
              </a:rPr>
              <a:pPr>
                <a:spcBef>
                  <a:spcPct val="0"/>
                </a:spcBef>
              </a:pPr>
              <a:t>10</a:t>
            </a:fld>
            <a:endParaRPr lang="en-GB" altLang="nb-NO">
              <a:solidFill>
                <a:schemeClr val="tx2"/>
              </a:solidFill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3" y="4862513"/>
            <a:ext cx="5680075" cy="46037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80B20-3052-4CB8-8AB0-32EC2028D663}" type="slidenum">
              <a:rPr lang="nb-NO" smtClean="0"/>
              <a:pPr/>
              <a:t>11</a:t>
            </a:fld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911235-C3B3-425E-8B06-E21EDED2E7C7}" type="slidenum">
              <a:rPr lang="en-GB" smtClean="0"/>
              <a:pPr>
                <a:defRPr/>
              </a:pPr>
              <a:t>20</a:t>
            </a:fld>
            <a:endParaRPr lang="en-GB" smtClean="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605423-014A-477B-932D-8DC93277FA4A}" type="slidenum">
              <a:rPr lang="en-GB" smtClean="0"/>
              <a:pPr>
                <a:defRPr/>
              </a:pPr>
              <a:t>21</a:t>
            </a:fld>
            <a:endParaRPr lang="en-GB" smtClean="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51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1450" indent="-285047" defTabSz="90951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1833" indent="-227378" defTabSz="90951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599884" indent="-227378" defTabSz="90951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6287" indent="-227378" defTabSz="90951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30815" indent="-227378" defTabSz="90951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3005343" indent="-227378" defTabSz="90951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79871" indent="-227378" defTabSz="90951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954399" indent="-227378" defTabSz="90951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652E2B01-1916-492E-97F6-753A258D9451}" type="slidenum">
              <a:rPr lang="en-GB" altLang="nb-NO">
                <a:solidFill>
                  <a:schemeClr val="tx2"/>
                </a:solidFill>
              </a:rPr>
              <a:pPr>
                <a:spcBef>
                  <a:spcPct val="0"/>
                </a:spcBef>
              </a:pPr>
              <a:t>33</a:t>
            </a:fld>
            <a:endParaRPr lang="en-GB" altLang="nb-NO">
              <a:solidFill>
                <a:schemeClr val="tx2"/>
              </a:solidFill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D4A5-2B02-43C6-A314-C8C548665DE6}" type="datetime1">
              <a:rPr lang="en-US" smtClean="0"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263F6-811D-4D0C-B0AF-8FCEBEF6CA93}" type="datetime1">
              <a:rPr lang="en-US" smtClean="0"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5F3FC-3C5A-45E1-B546-30A3C0D832FC}" type="datetime1">
              <a:rPr lang="en-US" smtClean="0"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EF502-CDD4-4604-90D4-C849DFBB7D6F}" type="datetime1">
              <a:rPr lang="en-US" smtClean="0"/>
              <a:t>11/16/2016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02677-9066-4799-8C41-87E49AA5B9BC}" type="datetime1">
              <a:rPr lang="en-US" smtClean="0"/>
              <a:t>11/16/2016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4C2D1-222E-4B45-8BE6-FC43CA4095AE}" type="datetime1">
              <a:rPr lang="en-US" smtClean="0"/>
              <a:t>11/16/2016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394E1-7DFD-4333-B8F4-2B8E87EBF16B}" type="datetime1">
              <a:rPr lang="en-US" smtClean="0"/>
              <a:t>11/16/2016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058F-4464-49E4-B35F-00AD78C2C635}" type="datetime1">
              <a:rPr lang="en-US" smtClean="0"/>
              <a:t>11/16/2016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CC4F8-D7DA-4A0D-881A-B6739ADBA414}" type="datetime1">
              <a:rPr lang="en-US" smtClean="0"/>
              <a:t>11/16/2016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27662-5B48-49A6-A0C7-B3102D5ED078}" type="datetime1">
              <a:rPr lang="en-US" smtClean="0"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25FF3-F2E8-4E0E-BA59-4E48B7B6A4C3}" type="datetime1">
              <a:rPr lang="en-US" smtClean="0"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89FA1152-CA09-4E06-B661-F9A0B390F28C}" type="datetime1">
              <a:rPr lang="en-US" smtClean="0"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838200"/>
            <a:ext cx="7406640" cy="3048000"/>
          </a:xfrm>
        </p:spPr>
        <p:txBody>
          <a:bodyPr>
            <a:noAutofit/>
          </a:bodyPr>
          <a:lstStyle/>
          <a:p>
            <a:r>
              <a:rPr lang="nb-NO" sz="3600" dirty="0" smtClean="0"/>
              <a:t/>
            </a:r>
            <a:br>
              <a:rPr lang="nb-NO" sz="3600" dirty="0" smtClean="0"/>
            </a:br>
            <a:r>
              <a:rPr lang="nb-NO" sz="3600" dirty="0"/>
              <a:t/>
            </a:r>
            <a:br>
              <a:rPr lang="nb-NO" sz="3600" dirty="0"/>
            </a:br>
            <a:r>
              <a:rPr lang="nb-NO" sz="4400" dirty="0" smtClean="0">
                <a:solidFill>
                  <a:srgbClr val="C00000"/>
                </a:solidFill>
              </a:rPr>
              <a:t>INF2220 - 17.nov. 2016</a:t>
            </a:r>
            <a:br>
              <a:rPr lang="nb-NO" sz="4400" dirty="0" smtClean="0">
                <a:solidFill>
                  <a:srgbClr val="C00000"/>
                </a:solidFill>
              </a:rPr>
            </a:br>
            <a:r>
              <a:rPr lang="nb-NO" sz="2400" dirty="0" smtClean="0">
                <a:solidFill>
                  <a:srgbClr val="C00000"/>
                </a:solidFill>
              </a:rPr>
              <a:t>parallell sortering</a:t>
            </a:r>
            <a:r>
              <a:rPr lang="nb-NO" sz="4400" dirty="0" smtClean="0">
                <a:solidFill>
                  <a:srgbClr val="C00000"/>
                </a:solidFill>
              </a:rPr>
              <a:t> </a:t>
            </a:r>
            <a:r>
              <a:rPr lang="nb-NO" sz="3600" dirty="0" smtClean="0"/>
              <a:t/>
            </a:r>
            <a:br>
              <a:rPr lang="nb-NO" sz="3600" dirty="0" smtClean="0"/>
            </a:br>
            <a:r>
              <a:rPr lang="nb-NO" sz="24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nb-NO" sz="2400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nb-NO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7406640" cy="1752600"/>
          </a:xfrm>
        </p:spPr>
        <p:txBody>
          <a:bodyPr>
            <a:normAutofit/>
          </a:bodyPr>
          <a:lstStyle/>
          <a:p>
            <a:r>
              <a:rPr lang="nb-NO" sz="2800" b="1" dirty="0" smtClean="0"/>
              <a:t>Arne </a:t>
            </a:r>
            <a:r>
              <a:rPr lang="nb-NO" sz="2800" b="1" dirty="0" err="1" smtClean="0"/>
              <a:t>Maus</a:t>
            </a:r>
            <a:r>
              <a:rPr lang="nb-NO" sz="2800" b="1" dirty="0" smtClean="0"/>
              <a:t>,</a:t>
            </a:r>
          </a:p>
          <a:p>
            <a:r>
              <a:rPr lang="nb-NO" sz="2800" b="1" dirty="0" smtClean="0"/>
              <a:t>PSE, Ifi</a:t>
            </a:r>
            <a:endParaRPr lang="nb-NO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Idag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>
                <a:solidFill>
                  <a:schemeClr val="accent1">
                    <a:lumMod val="75000"/>
                  </a:schemeClr>
                </a:solidFill>
              </a:rPr>
              <a:t>Tidsforbruket for Høyre </a:t>
            </a:r>
            <a:r>
              <a:rPr lang="nb-NO" dirty="0" err="1" smtClean="0">
                <a:solidFill>
                  <a:schemeClr val="accent1">
                    <a:lumMod val="75000"/>
                  </a:schemeClr>
                </a:solidFill>
              </a:rPr>
              <a:t>Radix</a:t>
            </a:r>
            <a:r>
              <a:rPr lang="nb-NO" dirty="0" smtClean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nb-NO" dirty="0" err="1" smtClean="0">
                <a:solidFill>
                  <a:schemeClr val="accent1">
                    <a:lumMod val="75000"/>
                  </a:schemeClr>
                </a:solidFill>
              </a:rPr>
              <a:t>Rradix</a:t>
            </a:r>
            <a:r>
              <a:rPr lang="nb-NO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r>
              <a:rPr lang="nb-NO" dirty="0" smtClean="0">
                <a:solidFill>
                  <a:schemeClr val="accent1">
                    <a:lumMod val="75000"/>
                  </a:schemeClr>
                </a:solidFill>
              </a:rPr>
              <a:t>Effekten 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av </a:t>
            </a:r>
            <a:r>
              <a:rPr lang="nb-NO" dirty="0" err="1">
                <a:solidFill>
                  <a:schemeClr val="accent1">
                    <a:lumMod val="75000"/>
                  </a:schemeClr>
                </a:solidFill>
              </a:rPr>
              <a:t>caching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 på </a:t>
            </a:r>
            <a:r>
              <a:rPr lang="nb-NO" dirty="0" smtClean="0">
                <a:solidFill>
                  <a:schemeClr val="accent1">
                    <a:lumMod val="75000"/>
                  </a:schemeClr>
                </a:solidFill>
              </a:rPr>
              <a:t>kjøretider</a:t>
            </a:r>
          </a:p>
          <a:p>
            <a:r>
              <a:rPr lang="nb-NO" dirty="0" smtClean="0">
                <a:solidFill>
                  <a:schemeClr val="accent1">
                    <a:lumMod val="75000"/>
                  </a:schemeClr>
                </a:solidFill>
              </a:rPr>
              <a:t>Problemer 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med parallellisering på Multicore CPU (MPU</a:t>
            </a:r>
            <a:r>
              <a:rPr lang="nb-NO" dirty="0" smtClean="0">
                <a:solidFill>
                  <a:schemeClr val="accent1">
                    <a:lumMod val="75000"/>
                  </a:schemeClr>
                </a:solidFill>
              </a:rPr>
              <a:t>).</a:t>
            </a:r>
          </a:p>
          <a:p>
            <a:r>
              <a:rPr lang="nb-NO" dirty="0" smtClean="0">
                <a:solidFill>
                  <a:schemeClr val="accent1">
                    <a:lumMod val="75000"/>
                  </a:schemeClr>
                </a:solidFill>
              </a:rPr>
              <a:t>Hvordan lage en parallell algoritme</a:t>
            </a:r>
          </a:p>
          <a:p>
            <a:r>
              <a:rPr lang="nb-NO" dirty="0" smtClean="0">
                <a:solidFill>
                  <a:schemeClr val="accent1">
                    <a:lumMod val="75000"/>
                  </a:schemeClr>
                </a:solidFill>
              </a:rPr>
              <a:t>Parallell 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sortering – 2 algoritmer:</a:t>
            </a:r>
            <a:br>
              <a:rPr lang="nb-NO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  - </a:t>
            </a:r>
            <a:r>
              <a:rPr lang="nb-NO" dirty="0" err="1">
                <a:solidFill>
                  <a:schemeClr val="accent1">
                    <a:lumMod val="75000"/>
                  </a:schemeClr>
                </a:solidFill>
              </a:rPr>
              <a:t>QuickSort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 (gradvis parallell)</a:t>
            </a:r>
            <a:br>
              <a:rPr lang="nb-NO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nb-NO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nb-NO" dirty="0" err="1">
                <a:solidFill>
                  <a:schemeClr val="accent1">
                    <a:lumMod val="75000"/>
                  </a:schemeClr>
                </a:solidFill>
              </a:rPr>
              <a:t>LeftRadix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 (full parallell</a:t>
            </a:r>
            <a:r>
              <a:rPr lang="nb-NO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r>
              <a:rPr lang="nb-NO" dirty="0" smtClean="0">
                <a:solidFill>
                  <a:schemeClr val="accent1">
                    <a:lumMod val="75000"/>
                  </a:schemeClr>
                </a:solidFill>
              </a:rPr>
              <a:t>Testresultater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44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smtClean="0"/>
              <a:t>Tidsforbruket til RR HøyreRadix</a:t>
            </a:r>
            <a:endParaRPr lang="en-GB" altLang="nb-NO" smtClean="0"/>
          </a:p>
        </p:txBody>
      </p:sp>
      <p:sp>
        <p:nvSpPr>
          <p:cNvPr id="46084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557338"/>
            <a:ext cx="8343900" cy="4995862"/>
          </a:xfrm>
        </p:spPr>
        <p:txBody>
          <a:bodyPr>
            <a:normAutofit fontScale="92500" lnSpcReduction="10000"/>
          </a:bodyPr>
          <a:lstStyle/>
          <a:p>
            <a:pPr marL="533400" indent="-533400" eaLnBrk="1" hangingPunct="1">
              <a:lnSpc>
                <a:spcPct val="90000"/>
              </a:lnSpc>
              <a:buFont typeface="Monotype Sorts" pitchFamily="2" charset="2"/>
              <a:buAutoNum type="arabicPeriod"/>
            </a:pPr>
            <a:r>
              <a:rPr lang="nb-NO" altLang="nb-NO" dirty="0" smtClean="0"/>
              <a:t>Først går vi gjennom a[] for å finne max = O(n)</a:t>
            </a:r>
          </a:p>
          <a:p>
            <a:pPr marL="533400" indent="-533400" eaLnBrk="1" hangingPunct="1">
              <a:lnSpc>
                <a:spcPct val="90000"/>
              </a:lnSpc>
              <a:buFont typeface="Monotype Sorts" pitchFamily="2" charset="2"/>
              <a:buAutoNum type="arabicPeriod"/>
            </a:pPr>
            <a:r>
              <a:rPr lang="nb-NO" altLang="nb-NO" dirty="0" smtClean="0"/>
              <a:t>Legg merke til at ant[] har lengde   rMax = 1023 – en konstant</a:t>
            </a:r>
          </a:p>
          <a:p>
            <a:pPr marL="533400" indent="-533400" eaLnBrk="1" hangingPunct="1">
              <a:lnSpc>
                <a:spcPct val="90000"/>
              </a:lnSpc>
              <a:buFont typeface="Monotype Sorts" pitchFamily="2" charset="2"/>
              <a:buAutoNum type="arabicPeriod"/>
            </a:pPr>
            <a:r>
              <a:rPr lang="nb-NO" altLang="nb-NO" dirty="0" smtClean="0"/>
              <a:t>Følgende operasjoner gjøres </a:t>
            </a:r>
            <a:r>
              <a:rPr lang="nb-NO" altLang="nb-NO" dirty="0" smtClean="0">
                <a:sym typeface="Symbol" pitchFamily="18" charset="2"/>
              </a:rPr>
              <a:t>(</a:t>
            </a:r>
            <a:r>
              <a:rPr lang="nb-NO" altLang="nb-NO" dirty="0" smtClean="0"/>
              <a:t>log max)/(log rMax)</a:t>
            </a:r>
            <a:r>
              <a:rPr lang="nb-NO" altLang="nb-NO" dirty="0" smtClean="0">
                <a:sym typeface="Symbol" pitchFamily="18" charset="2"/>
              </a:rPr>
              <a:t> </a:t>
            </a:r>
            <a:r>
              <a:rPr lang="nb-NO" altLang="nb-NO" dirty="0" smtClean="0"/>
              <a:t>ganger:</a:t>
            </a:r>
          </a:p>
          <a:p>
            <a:pPr marL="914400" lvl="1" indent="-457200" eaLnBrk="1" hangingPunct="1">
              <a:lnSpc>
                <a:spcPct val="90000"/>
              </a:lnSpc>
              <a:buFont typeface="Monotype Sorts" pitchFamily="2" charset="2"/>
              <a:buAutoNum type="arabicPeriod"/>
            </a:pPr>
            <a:r>
              <a:rPr lang="nb-NO" altLang="nb-NO" dirty="0" smtClean="0"/>
              <a:t>Tell opp i ant[] hvor mange det er av hver siffer-verdi = O(n)</a:t>
            </a:r>
          </a:p>
          <a:p>
            <a:pPr marL="914400" lvl="1" indent="-457200" eaLnBrk="1" hangingPunct="1">
              <a:lnSpc>
                <a:spcPct val="90000"/>
              </a:lnSpc>
              <a:buFont typeface="Monotype Sorts" pitchFamily="2" charset="2"/>
              <a:buAutoNum type="arabicPeriod"/>
            </a:pPr>
            <a:r>
              <a:rPr lang="nb-NO" altLang="nb-NO" dirty="0" smtClean="0"/>
              <a:t>Juster pekere i ant[] = O(log rMax )</a:t>
            </a:r>
          </a:p>
          <a:p>
            <a:pPr marL="914400" lvl="1" indent="-457200" eaLnBrk="1" hangingPunct="1">
              <a:lnSpc>
                <a:spcPct val="90000"/>
              </a:lnSpc>
              <a:buFont typeface="Monotype Sorts" pitchFamily="2" charset="2"/>
              <a:buAutoNum type="arabicPeriod"/>
            </a:pPr>
            <a:r>
              <a:rPr lang="nb-NO" altLang="nb-NO" dirty="0" smtClean="0"/>
              <a:t>Flytte alle n data (fra: fra[]  til: til[]) = O(n)</a:t>
            </a:r>
          </a:p>
          <a:p>
            <a:pPr marL="533400" indent="-533400" eaLnBrk="1" hangingPunct="1">
              <a:lnSpc>
                <a:spcPct val="90000"/>
              </a:lnSpc>
              <a:buFont typeface="Monotype Sorts" pitchFamily="2" charset="2"/>
              <a:buAutoNum type="arabicPeriod"/>
            </a:pPr>
            <a:r>
              <a:rPr lang="nb-NO" altLang="nb-NO" dirty="0" smtClean="0"/>
              <a:t>Dvs totalt O(n  log max), og siden max ofte er en funksjon av n, blir dette ofte O(n logn) – men koeffisienten er meget liten</a:t>
            </a:r>
          </a:p>
          <a:p>
            <a:pPr marL="533400" indent="-533400" eaLnBrk="1" hangingPunct="1">
              <a:lnSpc>
                <a:spcPct val="90000"/>
              </a:lnSpc>
              <a:buFont typeface="Monotype Sorts" pitchFamily="2" charset="2"/>
              <a:buAutoNum type="arabicPeriod"/>
            </a:pPr>
            <a:r>
              <a:rPr lang="nb-NO" altLang="nb-NO" dirty="0" smtClean="0"/>
              <a:t>RRadix er 2-8 x så rask som Quicksort i praksis ( n =10 000 – 1 mill), men krever dobbelt så stor plass</a:t>
            </a:r>
          </a:p>
          <a:p>
            <a:pPr marL="533400" indent="-533400" eaLnBrk="1" hangingPunct="1">
              <a:lnSpc>
                <a:spcPct val="90000"/>
              </a:lnSpc>
              <a:buFont typeface="Monotype Sorts" pitchFamily="2" charset="2"/>
              <a:buAutoNum type="arabicPeriod"/>
            </a:pPr>
            <a:r>
              <a:rPr lang="nb-NO" altLang="nb-NO" dirty="0" smtClean="0"/>
              <a:t>Hovegrunnen til at RRadix er så rask at den aksesserer hvert element langt færre ganger enn Quicksort (når n = 1 mill, gjør Quicksort ca. 20 les/skriv per element, RRadix gjør ca. 7) og har sentrale data bedre i cache-systemet</a:t>
            </a:r>
          </a:p>
          <a:p>
            <a:pPr marL="914400" lvl="1" indent="-457200" eaLnBrk="1" hangingPunct="1">
              <a:lnSpc>
                <a:spcPct val="90000"/>
              </a:lnSpc>
              <a:buFont typeface="Monotype Sorts" pitchFamily="2" charset="2"/>
              <a:buAutoNum type="arabicPeriod"/>
            </a:pPr>
            <a:endParaRPr lang="nb-NO" altLang="nb-NO" sz="1800" dirty="0" smtClean="0"/>
          </a:p>
          <a:p>
            <a:pPr marL="533400" indent="-533400" eaLnBrk="1" hangingPunct="1">
              <a:lnSpc>
                <a:spcPct val="90000"/>
              </a:lnSpc>
              <a:buFont typeface="Monotype Sorts" pitchFamily="2" charset="2"/>
              <a:buAutoNum type="arabicPeriod"/>
            </a:pPr>
            <a:endParaRPr lang="en-GB" altLang="nb-NO" sz="20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7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Hva er </a:t>
            </a:r>
            <a:r>
              <a:rPr lang="nb-NO" altLang="nb-NO" dirty="0" err="1" smtClean="0"/>
              <a:t>caching</a:t>
            </a:r>
            <a:r>
              <a:rPr lang="nb-NO" altLang="nb-NO" dirty="0" smtClean="0"/>
              <a:t> (hurtiglagre)?</a:t>
            </a:r>
          </a:p>
        </p:txBody>
      </p:sp>
      <p:grpSp>
        <p:nvGrpSpPr>
          <p:cNvPr id="47110" name="Group 3"/>
          <p:cNvGrpSpPr>
            <a:grpSpLocks/>
          </p:cNvGrpSpPr>
          <p:nvPr/>
        </p:nvGrpSpPr>
        <p:grpSpPr bwMode="auto">
          <a:xfrm>
            <a:off x="3200400" y="4451350"/>
            <a:ext cx="1071563" cy="1168400"/>
            <a:chOff x="1581" y="2223"/>
            <a:chExt cx="675" cy="736"/>
          </a:xfrm>
        </p:grpSpPr>
        <p:sp>
          <p:nvSpPr>
            <p:cNvPr id="47166" name="Rectangle 4"/>
            <p:cNvSpPr>
              <a:spLocks noChangeArrowheads="1"/>
            </p:cNvSpPr>
            <p:nvPr/>
          </p:nvSpPr>
          <p:spPr bwMode="auto">
            <a:xfrm>
              <a:off x="1588" y="2226"/>
              <a:ext cx="664" cy="73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67" name="Rectangle 5"/>
            <p:cNvSpPr>
              <a:spLocks noChangeArrowheads="1"/>
            </p:cNvSpPr>
            <p:nvPr/>
          </p:nvSpPr>
          <p:spPr bwMode="auto">
            <a:xfrm>
              <a:off x="1581" y="2223"/>
              <a:ext cx="666" cy="5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68" name="Rectangle 6"/>
            <p:cNvSpPr>
              <a:spLocks noChangeArrowheads="1"/>
            </p:cNvSpPr>
            <p:nvPr/>
          </p:nvSpPr>
          <p:spPr bwMode="auto">
            <a:xfrm>
              <a:off x="1582" y="2280"/>
              <a:ext cx="665" cy="5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69" name="Rectangle 7"/>
            <p:cNvSpPr>
              <a:spLocks noChangeArrowheads="1"/>
            </p:cNvSpPr>
            <p:nvPr/>
          </p:nvSpPr>
          <p:spPr bwMode="auto">
            <a:xfrm>
              <a:off x="1583" y="2336"/>
              <a:ext cx="665" cy="5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70" name="Rectangle 8"/>
            <p:cNvSpPr>
              <a:spLocks noChangeArrowheads="1"/>
            </p:cNvSpPr>
            <p:nvPr/>
          </p:nvSpPr>
          <p:spPr bwMode="auto">
            <a:xfrm>
              <a:off x="1584" y="2393"/>
              <a:ext cx="665" cy="5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71" name="Rectangle 9"/>
            <p:cNvSpPr>
              <a:spLocks noChangeArrowheads="1"/>
            </p:cNvSpPr>
            <p:nvPr/>
          </p:nvSpPr>
          <p:spPr bwMode="auto">
            <a:xfrm>
              <a:off x="1584" y="2450"/>
              <a:ext cx="666" cy="5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72" name="Rectangle 10"/>
            <p:cNvSpPr>
              <a:spLocks noChangeArrowheads="1"/>
            </p:cNvSpPr>
            <p:nvPr/>
          </p:nvSpPr>
          <p:spPr bwMode="auto">
            <a:xfrm>
              <a:off x="1585" y="2507"/>
              <a:ext cx="666" cy="5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73" name="Rectangle 11"/>
            <p:cNvSpPr>
              <a:spLocks noChangeArrowheads="1"/>
            </p:cNvSpPr>
            <p:nvPr/>
          </p:nvSpPr>
          <p:spPr bwMode="auto">
            <a:xfrm>
              <a:off x="1586" y="2564"/>
              <a:ext cx="665" cy="5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74" name="Rectangle 12"/>
            <p:cNvSpPr>
              <a:spLocks noChangeArrowheads="1"/>
            </p:cNvSpPr>
            <p:nvPr/>
          </p:nvSpPr>
          <p:spPr bwMode="auto">
            <a:xfrm>
              <a:off x="1587" y="2621"/>
              <a:ext cx="665" cy="5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75" name="Rectangle 13"/>
            <p:cNvSpPr>
              <a:spLocks noChangeArrowheads="1"/>
            </p:cNvSpPr>
            <p:nvPr/>
          </p:nvSpPr>
          <p:spPr bwMode="auto">
            <a:xfrm>
              <a:off x="1588" y="2678"/>
              <a:ext cx="665" cy="5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76" name="Rectangle 14"/>
            <p:cNvSpPr>
              <a:spLocks noChangeArrowheads="1"/>
            </p:cNvSpPr>
            <p:nvPr/>
          </p:nvSpPr>
          <p:spPr bwMode="auto">
            <a:xfrm>
              <a:off x="1589" y="2734"/>
              <a:ext cx="665" cy="5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77" name="Rectangle 15"/>
            <p:cNvSpPr>
              <a:spLocks noChangeArrowheads="1"/>
            </p:cNvSpPr>
            <p:nvPr/>
          </p:nvSpPr>
          <p:spPr bwMode="auto">
            <a:xfrm>
              <a:off x="1589" y="2791"/>
              <a:ext cx="666" cy="5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78" name="Rectangle 16"/>
            <p:cNvSpPr>
              <a:spLocks noChangeArrowheads="1"/>
            </p:cNvSpPr>
            <p:nvPr/>
          </p:nvSpPr>
          <p:spPr bwMode="auto">
            <a:xfrm>
              <a:off x="1590" y="2848"/>
              <a:ext cx="666" cy="5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79" name="Rectangle 17"/>
            <p:cNvSpPr>
              <a:spLocks noChangeArrowheads="1"/>
            </p:cNvSpPr>
            <p:nvPr/>
          </p:nvSpPr>
          <p:spPr bwMode="auto">
            <a:xfrm>
              <a:off x="1591" y="2905"/>
              <a:ext cx="665" cy="5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</p:grpSp>
      <p:sp>
        <p:nvSpPr>
          <p:cNvPr id="47111" name="Rectangle 18"/>
          <p:cNvSpPr>
            <a:spLocks noChangeArrowheads="1"/>
          </p:cNvSpPr>
          <p:nvPr/>
        </p:nvSpPr>
        <p:spPr bwMode="auto">
          <a:xfrm flipH="1">
            <a:off x="7908925" y="4976812"/>
            <a:ext cx="627063" cy="48895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nb-NO" altLang="nb-NO" sz="1800"/>
          </a:p>
        </p:txBody>
      </p:sp>
      <p:sp>
        <p:nvSpPr>
          <p:cNvPr id="47112" name="AutoShape 19"/>
          <p:cNvSpPr>
            <a:spLocks noChangeArrowheads="1"/>
          </p:cNvSpPr>
          <p:nvPr/>
        </p:nvSpPr>
        <p:spPr bwMode="auto">
          <a:xfrm>
            <a:off x="7940675" y="5053012"/>
            <a:ext cx="579438" cy="374650"/>
          </a:xfrm>
          <a:prstGeom prst="roundRect">
            <a:avLst>
              <a:gd name="adj" fmla="val 12495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nb-NO" altLang="nb-NO" sz="1800"/>
          </a:p>
        </p:txBody>
      </p:sp>
      <p:sp>
        <p:nvSpPr>
          <p:cNvPr id="47113" name="Rectangle 20"/>
          <p:cNvSpPr>
            <a:spLocks noChangeArrowheads="1"/>
          </p:cNvSpPr>
          <p:nvPr/>
        </p:nvSpPr>
        <p:spPr bwMode="auto">
          <a:xfrm>
            <a:off x="2951163" y="2895599"/>
            <a:ext cx="2678788" cy="3124201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nb-NO" altLang="nb-NO" sz="1800"/>
          </a:p>
        </p:txBody>
      </p:sp>
      <p:sp>
        <p:nvSpPr>
          <p:cNvPr id="47114" name="Line 21"/>
          <p:cNvSpPr>
            <a:spLocks noChangeShapeType="1"/>
          </p:cNvSpPr>
          <p:nvPr/>
        </p:nvSpPr>
        <p:spPr bwMode="auto">
          <a:xfrm>
            <a:off x="3328987" y="4246562"/>
            <a:ext cx="2084388" cy="1587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47115" name="Line 22"/>
          <p:cNvSpPr>
            <a:spLocks noChangeShapeType="1"/>
          </p:cNvSpPr>
          <p:nvPr/>
        </p:nvSpPr>
        <p:spPr bwMode="auto">
          <a:xfrm>
            <a:off x="4819650" y="4273550"/>
            <a:ext cx="1588" cy="1550987"/>
          </a:xfrm>
          <a:prstGeom prst="line">
            <a:avLst/>
          </a:prstGeom>
          <a:noFill/>
          <a:ln w="1016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47118" name="Oval 25"/>
          <p:cNvSpPr>
            <a:spLocks noChangeArrowheads="1"/>
          </p:cNvSpPr>
          <p:nvPr/>
        </p:nvSpPr>
        <p:spPr bwMode="auto">
          <a:xfrm>
            <a:off x="5170487" y="5532437"/>
            <a:ext cx="246063" cy="119062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nb-NO" altLang="nb-NO" sz="1800"/>
          </a:p>
        </p:txBody>
      </p:sp>
      <p:sp>
        <p:nvSpPr>
          <p:cNvPr id="47119" name="Line 26"/>
          <p:cNvSpPr>
            <a:spLocks noChangeShapeType="1"/>
          </p:cNvSpPr>
          <p:nvPr/>
        </p:nvSpPr>
        <p:spPr bwMode="auto">
          <a:xfrm>
            <a:off x="5159375" y="5624512"/>
            <a:ext cx="0" cy="2079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47120" name="Line 27"/>
          <p:cNvSpPr>
            <a:spLocks noChangeShapeType="1"/>
          </p:cNvSpPr>
          <p:nvPr/>
        </p:nvSpPr>
        <p:spPr bwMode="auto">
          <a:xfrm>
            <a:off x="5427662" y="5624512"/>
            <a:ext cx="0" cy="2079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47121" name="Arc 28"/>
          <p:cNvSpPr>
            <a:spLocks/>
          </p:cNvSpPr>
          <p:nvPr/>
        </p:nvSpPr>
        <p:spPr bwMode="auto">
          <a:xfrm>
            <a:off x="5170487" y="5840412"/>
            <a:ext cx="152400" cy="36512"/>
          </a:xfrm>
          <a:custGeom>
            <a:avLst/>
            <a:gdLst>
              <a:gd name="T0" fmla="*/ 0 w 21600"/>
              <a:gd name="T1" fmla="*/ 0 h 22260"/>
              <a:gd name="T2" fmla="*/ 0 w 21600"/>
              <a:gd name="T3" fmla="*/ 0 h 22260"/>
              <a:gd name="T4" fmla="*/ 0 w 21600"/>
              <a:gd name="T5" fmla="*/ 0 h 22260"/>
              <a:gd name="T6" fmla="*/ 0 60000 65536"/>
              <a:gd name="T7" fmla="*/ 0 60000 65536"/>
              <a:gd name="T8" fmla="*/ 0 60000 65536"/>
              <a:gd name="T9" fmla="*/ 0 w 21600"/>
              <a:gd name="T10" fmla="*/ 0 h 22260"/>
              <a:gd name="T11" fmla="*/ 21600 w 21600"/>
              <a:gd name="T12" fmla="*/ 22260 h 222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2260" fill="none" extrusionOk="0">
                <a:moveTo>
                  <a:pt x="21409" y="22260"/>
                </a:moveTo>
                <a:cubicBezTo>
                  <a:pt x="9555" y="22155"/>
                  <a:pt x="0" y="12516"/>
                  <a:pt x="0" y="661"/>
                </a:cubicBezTo>
                <a:cubicBezTo>
                  <a:pt x="-1" y="440"/>
                  <a:pt x="3" y="220"/>
                  <a:pt x="10" y="0"/>
                </a:cubicBezTo>
              </a:path>
              <a:path w="21600" h="22260" stroke="0" extrusionOk="0">
                <a:moveTo>
                  <a:pt x="21409" y="22260"/>
                </a:moveTo>
                <a:cubicBezTo>
                  <a:pt x="9555" y="22155"/>
                  <a:pt x="0" y="12516"/>
                  <a:pt x="0" y="661"/>
                </a:cubicBezTo>
                <a:cubicBezTo>
                  <a:pt x="-1" y="440"/>
                  <a:pt x="3" y="220"/>
                  <a:pt x="10" y="0"/>
                </a:cubicBezTo>
                <a:lnTo>
                  <a:pt x="21600" y="661"/>
                </a:lnTo>
                <a:lnTo>
                  <a:pt x="21409" y="2226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47122" name="Arc 29"/>
          <p:cNvSpPr>
            <a:spLocks/>
          </p:cNvSpPr>
          <p:nvPr/>
        </p:nvSpPr>
        <p:spPr bwMode="auto">
          <a:xfrm>
            <a:off x="5319712" y="5840412"/>
            <a:ext cx="96838" cy="36512"/>
          </a:xfrm>
          <a:custGeom>
            <a:avLst/>
            <a:gdLst>
              <a:gd name="T0" fmla="*/ 0 w 21600"/>
              <a:gd name="T1" fmla="*/ 0 h 22264"/>
              <a:gd name="T2" fmla="*/ 0 w 21600"/>
              <a:gd name="T3" fmla="*/ 0 h 22264"/>
              <a:gd name="T4" fmla="*/ 0 w 21600"/>
              <a:gd name="T5" fmla="*/ 0 h 22264"/>
              <a:gd name="T6" fmla="*/ 0 60000 65536"/>
              <a:gd name="T7" fmla="*/ 0 60000 65536"/>
              <a:gd name="T8" fmla="*/ 0 60000 65536"/>
              <a:gd name="T9" fmla="*/ 0 w 21600"/>
              <a:gd name="T10" fmla="*/ 0 h 22264"/>
              <a:gd name="T11" fmla="*/ 21600 w 21600"/>
              <a:gd name="T12" fmla="*/ 22264 h 222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2264" fill="none" extrusionOk="0">
                <a:moveTo>
                  <a:pt x="21589" y="0"/>
                </a:moveTo>
                <a:cubicBezTo>
                  <a:pt x="21596" y="221"/>
                  <a:pt x="21600" y="442"/>
                  <a:pt x="21600" y="664"/>
                </a:cubicBezTo>
                <a:cubicBezTo>
                  <a:pt x="21600" y="12593"/>
                  <a:pt x="11929" y="22263"/>
                  <a:pt x="0" y="22264"/>
                </a:cubicBezTo>
              </a:path>
              <a:path w="21600" h="22264" stroke="0" extrusionOk="0">
                <a:moveTo>
                  <a:pt x="21589" y="0"/>
                </a:moveTo>
                <a:cubicBezTo>
                  <a:pt x="21596" y="221"/>
                  <a:pt x="21600" y="442"/>
                  <a:pt x="21600" y="664"/>
                </a:cubicBezTo>
                <a:cubicBezTo>
                  <a:pt x="21600" y="12593"/>
                  <a:pt x="11929" y="22263"/>
                  <a:pt x="0" y="22264"/>
                </a:cubicBezTo>
                <a:lnTo>
                  <a:pt x="0" y="664"/>
                </a:lnTo>
                <a:lnTo>
                  <a:pt x="21589" y="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47123" name="Line 30"/>
          <p:cNvSpPr>
            <a:spLocks noChangeShapeType="1"/>
          </p:cNvSpPr>
          <p:nvPr/>
        </p:nvSpPr>
        <p:spPr bwMode="auto">
          <a:xfrm>
            <a:off x="3505200" y="4289425"/>
            <a:ext cx="1588" cy="1619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47124" name="Line 31"/>
          <p:cNvSpPr>
            <a:spLocks noChangeShapeType="1"/>
          </p:cNvSpPr>
          <p:nvPr/>
        </p:nvSpPr>
        <p:spPr bwMode="auto">
          <a:xfrm>
            <a:off x="4846637" y="5749925"/>
            <a:ext cx="301625" cy="1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47126" name="Rectangle 33"/>
          <p:cNvSpPr>
            <a:spLocks noChangeArrowheads="1"/>
          </p:cNvSpPr>
          <p:nvPr/>
        </p:nvSpPr>
        <p:spPr bwMode="auto">
          <a:xfrm>
            <a:off x="5486400" y="3311525"/>
            <a:ext cx="1235917" cy="58221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lIns="90488" tIns="44450" rIns="90488" bIns="4445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nb-NO" sz="1600" i="0" dirty="0" smtClean="0">
                <a:latin typeface="Palatino" pitchFamily="18" charset="0"/>
              </a:rPr>
              <a:t>CPU med 2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nb-NO" sz="1600" i="0" dirty="0" err="1" smtClean="0">
                <a:latin typeface="Palatino" pitchFamily="18" charset="0"/>
              </a:rPr>
              <a:t>kjerner</a:t>
            </a:r>
            <a:r>
              <a:rPr lang="en-GB" altLang="nb-NO" sz="1600" i="0" dirty="0" smtClean="0">
                <a:latin typeface="Palatino" pitchFamily="18" charset="0"/>
              </a:rPr>
              <a:t> </a:t>
            </a:r>
            <a:endParaRPr lang="en-GB" altLang="nb-NO" sz="1600" i="0" dirty="0">
              <a:latin typeface="Palatino" pitchFamily="18" charset="0"/>
            </a:endParaRPr>
          </a:p>
        </p:txBody>
      </p:sp>
      <p:sp>
        <p:nvSpPr>
          <p:cNvPr id="47127" name="Rectangle 34"/>
          <p:cNvSpPr>
            <a:spLocks noChangeArrowheads="1"/>
          </p:cNvSpPr>
          <p:nvPr/>
        </p:nvSpPr>
        <p:spPr bwMode="auto">
          <a:xfrm>
            <a:off x="5475287" y="5610225"/>
            <a:ext cx="576263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lIns="90488" tIns="44450" rIns="90488" bIns="4445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nb-NO" sz="1600" i="0" dirty="0">
                <a:latin typeface="Palatino" pitchFamily="18" charset="0"/>
              </a:rPr>
              <a:t>Disk</a:t>
            </a:r>
          </a:p>
        </p:txBody>
      </p:sp>
      <p:sp>
        <p:nvSpPr>
          <p:cNvPr id="47128" name="Line 35"/>
          <p:cNvSpPr>
            <a:spLocks noChangeShapeType="1"/>
          </p:cNvSpPr>
          <p:nvPr/>
        </p:nvSpPr>
        <p:spPr bwMode="auto">
          <a:xfrm>
            <a:off x="4833937" y="5045075"/>
            <a:ext cx="522288" cy="1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47129" name="Rectangle 36"/>
          <p:cNvSpPr>
            <a:spLocks noChangeArrowheads="1"/>
          </p:cNvSpPr>
          <p:nvPr/>
        </p:nvSpPr>
        <p:spPr bwMode="auto">
          <a:xfrm>
            <a:off x="5434012" y="4862512"/>
            <a:ext cx="1031875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nb-NO" sz="1600" i="0">
                <a:latin typeface="Palatino" pitchFamily="18" charset="0"/>
              </a:rPr>
              <a:t>Lokalnett</a:t>
            </a:r>
          </a:p>
        </p:txBody>
      </p:sp>
      <p:grpSp>
        <p:nvGrpSpPr>
          <p:cNvPr id="47130" name="Group 37"/>
          <p:cNvGrpSpPr>
            <a:grpSpLocks/>
          </p:cNvGrpSpPr>
          <p:nvPr/>
        </p:nvGrpSpPr>
        <p:grpSpPr bwMode="auto">
          <a:xfrm>
            <a:off x="7907337" y="5570537"/>
            <a:ext cx="685800" cy="215900"/>
            <a:chOff x="4357" y="2948"/>
            <a:chExt cx="927" cy="199"/>
          </a:xfrm>
        </p:grpSpPr>
        <p:sp>
          <p:nvSpPr>
            <p:cNvPr id="47142" name="Rectangle 38"/>
            <p:cNvSpPr>
              <a:spLocks noChangeArrowheads="1"/>
            </p:cNvSpPr>
            <p:nvPr/>
          </p:nvSpPr>
          <p:spPr bwMode="auto">
            <a:xfrm>
              <a:off x="4357" y="2948"/>
              <a:ext cx="927" cy="1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43" name="Rectangle 39"/>
            <p:cNvSpPr>
              <a:spLocks noChangeArrowheads="1"/>
            </p:cNvSpPr>
            <p:nvPr/>
          </p:nvSpPr>
          <p:spPr bwMode="auto">
            <a:xfrm>
              <a:off x="4409" y="2964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44" name="Rectangle 40"/>
            <p:cNvSpPr>
              <a:spLocks noChangeArrowheads="1"/>
            </p:cNvSpPr>
            <p:nvPr/>
          </p:nvSpPr>
          <p:spPr bwMode="auto">
            <a:xfrm>
              <a:off x="4495" y="2960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45" name="Rectangle 41"/>
            <p:cNvSpPr>
              <a:spLocks noChangeArrowheads="1"/>
            </p:cNvSpPr>
            <p:nvPr/>
          </p:nvSpPr>
          <p:spPr bwMode="auto">
            <a:xfrm>
              <a:off x="4571" y="2966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46" name="Rectangle 42"/>
            <p:cNvSpPr>
              <a:spLocks noChangeArrowheads="1"/>
            </p:cNvSpPr>
            <p:nvPr/>
          </p:nvSpPr>
          <p:spPr bwMode="auto">
            <a:xfrm>
              <a:off x="4652" y="2962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47" name="Rectangle 43"/>
            <p:cNvSpPr>
              <a:spLocks noChangeArrowheads="1"/>
            </p:cNvSpPr>
            <p:nvPr/>
          </p:nvSpPr>
          <p:spPr bwMode="auto">
            <a:xfrm>
              <a:off x="4733" y="2958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48" name="Rectangle 44"/>
            <p:cNvSpPr>
              <a:spLocks noChangeArrowheads="1"/>
            </p:cNvSpPr>
            <p:nvPr/>
          </p:nvSpPr>
          <p:spPr bwMode="auto">
            <a:xfrm>
              <a:off x="4409" y="3049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49" name="Rectangle 45"/>
            <p:cNvSpPr>
              <a:spLocks noChangeArrowheads="1"/>
            </p:cNvSpPr>
            <p:nvPr/>
          </p:nvSpPr>
          <p:spPr bwMode="auto">
            <a:xfrm>
              <a:off x="4480" y="3045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50" name="Rectangle 46"/>
            <p:cNvSpPr>
              <a:spLocks noChangeArrowheads="1"/>
            </p:cNvSpPr>
            <p:nvPr/>
          </p:nvSpPr>
          <p:spPr bwMode="auto">
            <a:xfrm>
              <a:off x="4551" y="3041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51" name="Rectangle 47"/>
            <p:cNvSpPr>
              <a:spLocks noChangeArrowheads="1"/>
            </p:cNvSpPr>
            <p:nvPr/>
          </p:nvSpPr>
          <p:spPr bwMode="auto">
            <a:xfrm>
              <a:off x="4622" y="3037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52" name="Rectangle 48"/>
            <p:cNvSpPr>
              <a:spLocks noChangeArrowheads="1"/>
            </p:cNvSpPr>
            <p:nvPr/>
          </p:nvSpPr>
          <p:spPr bwMode="auto">
            <a:xfrm>
              <a:off x="4693" y="3033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53" name="Rectangle 49"/>
            <p:cNvSpPr>
              <a:spLocks noChangeArrowheads="1"/>
            </p:cNvSpPr>
            <p:nvPr/>
          </p:nvSpPr>
          <p:spPr bwMode="auto">
            <a:xfrm>
              <a:off x="4764" y="3029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54" name="Rectangle 50"/>
            <p:cNvSpPr>
              <a:spLocks noChangeArrowheads="1"/>
            </p:cNvSpPr>
            <p:nvPr/>
          </p:nvSpPr>
          <p:spPr bwMode="auto">
            <a:xfrm>
              <a:off x="4830" y="2970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55" name="Rectangle 51"/>
            <p:cNvSpPr>
              <a:spLocks noChangeArrowheads="1"/>
            </p:cNvSpPr>
            <p:nvPr/>
          </p:nvSpPr>
          <p:spPr bwMode="auto">
            <a:xfrm>
              <a:off x="4901" y="2966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56" name="Rectangle 52"/>
            <p:cNvSpPr>
              <a:spLocks noChangeArrowheads="1"/>
            </p:cNvSpPr>
            <p:nvPr/>
          </p:nvSpPr>
          <p:spPr bwMode="auto">
            <a:xfrm>
              <a:off x="4972" y="2962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57" name="Rectangle 53"/>
            <p:cNvSpPr>
              <a:spLocks noChangeArrowheads="1"/>
            </p:cNvSpPr>
            <p:nvPr/>
          </p:nvSpPr>
          <p:spPr bwMode="auto">
            <a:xfrm>
              <a:off x="5043" y="2958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58" name="Rectangle 54"/>
            <p:cNvSpPr>
              <a:spLocks noChangeArrowheads="1"/>
            </p:cNvSpPr>
            <p:nvPr/>
          </p:nvSpPr>
          <p:spPr bwMode="auto">
            <a:xfrm>
              <a:off x="5114" y="2954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59" name="Rectangle 55"/>
            <p:cNvSpPr>
              <a:spLocks noChangeArrowheads="1"/>
            </p:cNvSpPr>
            <p:nvPr/>
          </p:nvSpPr>
          <p:spPr bwMode="auto">
            <a:xfrm>
              <a:off x="5185" y="2950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60" name="Rectangle 56"/>
            <p:cNvSpPr>
              <a:spLocks noChangeArrowheads="1"/>
            </p:cNvSpPr>
            <p:nvPr/>
          </p:nvSpPr>
          <p:spPr bwMode="auto">
            <a:xfrm>
              <a:off x="4841" y="3046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61" name="Rectangle 57"/>
            <p:cNvSpPr>
              <a:spLocks noChangeArrowheads="1"/>
            </p:cNvSpPr>
            <p:nvPr/>
          </p:nvSpPr>
          <p:spPr bwMode="auto">
            <a:xfrm>
              <a:off x="4912" y="3042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62" name="Rectangle 58"/>
            <p:cNvSpPr>
              <a:spLocks noChangeArrowheads="1"/>
            </p:cNvSpPr>
            <p:nvPr/>
          </p:nvSpPr>
          <p:spPr bwMode="auto">
            <a:xfrm>
              <a:off x="4983" y="3038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63" name="Rectangle 59"/>
            <p:cNvSpPr>
              <a:spLocks noChangeArrowheads="1"/>
            </p:cNvSpPr>
            <p:nvPr/>
          </p:nvSpPr>
          <p:spPr bwMode="auto">
            <a:xfrm>
              <a:off x="5054" y="3034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64" name="Rectangle 60"/>
            <p:cNvSpPr>
              <a:spLocks noChangeArrowheads="1"/>
            </p:cNvSpPr>
            <p:nvPr/>
          </p:nvSpPr>
          <p:spPr bwMode="auto">
            <a:xfrm>
              <a:off x="5125" y="3030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47165" name="Rectangle 61"/>
            <p:cNvSpPr>
              <a:spLocks noChangeArrowheads="1"/>
            </p:cNvSpPr>
            <p:nvPr/>
          </p:nvSpPr>
          <p:spPr bwMode="auto">
            <a:xfrm>
              <a:off x="5196" y="3026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</p:grpSp>
      <p:sp>
        <p:nvSpPr>
          <p:cNvPr id="47131" name="Line 62"/>
          <p:cNvSpPr>
            <a:spLocks noChangeShapeType="1"/>
          </p:cNvSpPr>
          <p:nvPr/>
        </p:nvSpPr>
        <p:spPr bwMode="auto">
          <a:xfrm flipH="1">
            <a:off x="8224837" y="5468937"/>
            <a:ext cx="25400" cy="101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47132" name="Line 63"/>
          <p:cNvSpPr>
            <a:spLocks noChangeShapeType="1"/>
          </p:cNvSpPr>
          <p:nvPr/>
        </p:nvSpPr>
        <p:spPr bwMode="auto">
          <a:xfrm>
            <a:off x="4860925" y="5251450"/>
            <a:ext cx="3328988" cy="2841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47134" name="Rectangle 65"/>
          <p:cNvSpPr>
            <a:spLocks noChangeArrowheads="1"/>
          </p:cNvSpPr>
          <p:nvPr/>
        </p:nvSpPr>
        <p:spPr bwMode="auto">
          <a:xfrm>
            <a:off x="3201987" y="4438650"/>
            <a:ext cx="1055688" cy="11906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nb-NO" altLang="nb-NO" sz="1800"/>
          </a:p>
        </p:txBody>
      </p:sp>
      <p:sp>
        <p:nvSpPr>
          <p:cNvPr id="47135" name="Text Box 66"/>
          <p:cNvSpPr txBox="1">
            <a:spLocks noChangeArrowheads="1"/>
          </p:cNvSpPr>
          <p:nvPr/>
        </p:nvSpPr>
        <p:spPr bwMode="auto">
          <a:xfrm>
            <a:off x="4222750" y="4392612"/>
            <a:ext cx="247650" cy="126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lnSpc>
                <a:spcPct val="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nb-NO" sz="1000" i="0">
                <a:latin typeface="Times New Roman" pitchFamily="18" charset="0"/>
              </a:rPr>
              <a:t>0</a:t>
            </a:r>
          </a:p>
          <a:p>
            <a:pPr>
              <a:lnSpc>
                <a:spcPct val="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nb-NO" sz="1000" i="0">
                <a:latin typeface="Times New Roman" pitchFamily="18" charset="0"/>
              </a:rPr>
              <a:t>1</a:t>
            </a:r>
          </a:p>
          <a:p>
            <a:pPr>
              <a:lnSpc>
                <a:spcPct val="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nb-NO" sz="1000" i="0">
                <a:latin typeface="Times New Roman" pitchFamily="18" charset="0"/>
              </a:rPr>
              <a:t>2</a:t>
            </a:r>
          </a:p>
          <a:p>
            <a:pPr>
              <a:lnSpc>
                <a:spcPct val="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nb-NO" sz="1000" i="0">
                <a:latin typeface="Times New Roman" pitchFamily="18" charset="0"/>
              </a:rPr>
              <a:t>.</a:t>
            </a:r>
          </a:p>
          <a:p>
            <a:pPr>
              <a:lnSpc>
                <a:spcPct val="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nb-NO" sz="1000" i="0">
                <a:latin typeface="Times New Roman" pitchFamily="18" charset="0"/>
              </a:rPr>
              <a:t>.</a:t>
            </a:r>
          </a:p>
          <a:p>
            <a:pPr>
              <a:lnSpc>
                <a:spcPct val="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nb-NO" sz="1000" i="0">
                <a:latin typeface="Times New Roman" pitchFamily="18" charset="0"/>
              </a:rPr>
              <a:t>.</a:t>
            </a:r>
          </a:p>
          <a:p>
            <a:pPr>
              <a:lnSpc>
                <a:spcPct val="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nb-NO" sz="1000" i="0">
                <a:latin typeface="Times New Roman" pitchFamily="18" charset="0"/>
              </a:rPr>
              <a:t>.</a:t>
            </a:r>
          </a:p>
          <a:p>
            <a:pPr>
              <a:lnSpc>
                <a:spcPct val="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nb-NO" sz="1000" i="0">
                <a:latin typeface="Times New Roman" pitchFamily="18" charset="0"/>
              </a:rPr>
              <a:t>.</a:t>
            </a:r>
          </a:p>
          <a:p>
            <a:pPr>
              <a:lnSpc>
                <a:spcPct val="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nb-NO" sz="1000" i="0">
                <a:latin typeface="Times New Roman" pitchFamily="18" charset="0"/>
              </a:rPr>
              <a:t>.</a:t>
            </a:r>
          </a:p>
          <a:p>
            <a:pPr>
              <a:lnSpc>
                <a:spcPct val="7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nb-NO" sz="1000" i="0">
              <a:latin typeface="Times New Roman" pitchFamily="18" charset="0"/>
            </a:endParaRPr>
          </a:p>
          <a:p>
            <a:pPr>
              <a:lnSpc>
                <a:spcPct val="7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nb-NO" sz="1000" i="0">
              <a:latin typeface="Times New Roman" pitchFamily="18" charset="0"/>
            </a:endParaRPr>
          </a:p>
        </p:txBody>
      </p:sp>
      <p:sp>
        <p:nvSpPr>
          <p:cNvPr id="47136" name="Freeform 67"/>
          <p:cNvSpPr>
            <a:spLocks/>
          </p:cNvSpPr>
          <p:nvPr/>
        </p:nvSpPr>
        <p:spPr bwMode="auto">
          <a:xfrm>
            <a:off x="6462712" y="4800600"/>
            <a:ext cx="609600" cy="241300"/>
          </a:xfrm>
          <a:custGeom>
            <a:avLst/>
            <a:gdLst>
              <a:gd name="T0" fmla="*/ 0 w 384"/>
              <a:gd name="T1" fmla="*/ 144 h 152"/>
              <a:gd name="T2" fmla="*/ 192 w 384"/>
              <a:gd name="T3" fmla="*/ 48 h 152"/>
              <a:gd name="T4" fmla="*/ 144 w 384"/>
              <a:gd name="T5" fmla="*/ 144 h 152"/>
              <a:gd name="T6" fmla="*/ 384 w 384"/>
              <a:gd name="T7" fmla="*/ 0 h 152"/>
              <a:gd name="T8" fmla="*/ 0 60000 65536"/>
              <a:gd name="T9" fmla="*/ 0 60000 65536"/>
              <a:gd name="T10" fmla="*/ 0 60000 65536"/>
              <a:gd name="T11" fmla="*/ 0 60000 65536"/>
              <a:gd name="T12" fmla="*/ 0 w 384"/>
              <a:gd name="T13" fmla="*/ 0 h 152"/>
              <a:gd name="T14" fmla="*/ 384 w 384"/>
              <a:gd name="T15" fmla="*/ 152 h 15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84" h="152">
                <a:moveTo>
                  <a:pt x="0" y="144"/>
                </a:moveTo>
                <a:cubicBezTo>
                  <a:pt x="84" y="96"/>
                  <a:pt x="168" y="48"/>
                  <a:pt x="192" y="48"/>
                </a:cubicBezTo>
                <a:cubicBezTo>
                  <a:pt x="216" y="48"/>
                  <a:pt x="112" y="152"/>
                  <a:pt x="144" y="144"/>
                </a:cubicBezTo>
                <a:cubicBezTo>
                  <a:pt x="176" y="136"/>
                  <a:pt x="280" y="68"/>
                  <a:pt x="384" y="0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47137" name="AutoShape 68"/>
          <p:cNvSpPr>
            <a:spLocks noChangeArrowheads="1"/>
          </p:cNvSpPr>
          <p:nvPr/>
        </p:nvSpPr>
        <p:spPr bwMode="auto">
          <a:xfrm>
            <a:off x="2141538" y="1295400"/>
            <a:ext cx="1870075" cy="1008062"/>
          </a:xfrm>
          <a:prstGeom prst="wedgeRectCallout">
            <a:avLst>
              <a:gd name="adj1" fmla="val 49138"/>
              <a:gd name="adj2" fmla="val 152248"/>
            </a:avLst>
          </a:prstGeom>
          <a:solidFill>
            <a:schemeClr val="bg1"/>
          </a:solidFill>
          <a:ln w="12700">
            <a:solidFill>
              <a:srgbClr val="FF33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nb-NO" altLang="nb-NO" sz="1800" b="0" dirty="0">
                <a:latin typeface="Times New Roman" pitchFamily="18" charset="0"/>
              </a:rPr>
              <a:t>Nivå 1 </a:t>
            </a:r>
            <a:r>
              <a:rPr lang="nb-NO" altLang="nb-NO" sz="1800" b="0" dirty="0" smtClean="0">
                <a:latin typeface="Times New Roman" pitchFamily="18" charset="0"/>
              </a:rPr>
              <a:t>(32 Kb) og</a:t>
            </a:r>
            <a:br>
              <a:rPr lang="nb-NO" altLang="nb-NO" sz="1800" b="0" dirty="0" smtClean="0">
                <a:latin typeface="Times New Roman" pitchFamily="18" charset="0"/>
              </a:rPr>
            </a:br>
            <a:r>
              <a:rPr lang="nb-NO" altLang="nb-NO" sz="1800" b="0" dirty="0" smtClean="0">
                <a:latin typeface="Times New Roman" pitchFamily="18" charset="0"/>
              </a:rPr>
              <a:t> nivå 2 (256 Kb),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nb-NO" altLang="nb-NO" sz="1800" dirty="0">
                <a:latin typeface="Times New Roman" pitchFamily="18" charset="0"/>
              </a:rPr>
              <a:t>é</a:t>
            </a:r>
            <a:r>
              <a:rPr lang="nb-NO" altLang="nb-NO" sz="1800" b="0" dirty="0" smtClean="0">
                <a:latin typeface="Times New Roman" pitchFamily="18" charset="0"/>
              </a:rPr>
              <a:t>n per kjerne </a:t>
            </a:r>
            <a:endParaRPr lang="en-GB" altLang="nb-NO" sz="1800" b="0" dirty="0">
              <a:latin typeface="Times New Roman" pitchFamily="18" charset="0"/>
            </a:endParaRPr>
          </a:p>
        </p:txBody>
      </p:sp>
      <p:sp>
        <p:nvSpPr>
          <p:cNvPr id="47109" name="Text Box 73"/>
          <p:cNvSpPr txBox="1">
            <a:spLocks noChangeArrowheads="1"/>
          </p:cNvSpPr>
          <p:nvPr/>
        </p:nvSpPr>
        <p:spPr bwMode="auto">
          <a:xfrm>
            <a:off x="314325" y="3449638"/>
            <a:ext cx="2654894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nb-NO" altLang="nb-NO" sz="1800" i="0" dirty="0">
                <a:solidFill>
                  <a:srgbClr val="339933"/>
                </a:solidFill>
                <a:latin typeface="Times New Roman" pitchFamily="18" charset="0"/>
              </a:rPr>
              <a:t>Når vi ikke finner data i </a:t>
            </a:r>
            <a:br>
              <a:rPr lang="nb-NO" altLang="nb-NO" sz="1800" i="0" dirty="0">
                <a:solidFill>
                  <a:srgbClr val="339933"/>
                </a:solidFill>
                <a:latin typeface="Times New Roman" pitchFamily="18" charset="0"/>
              </a:rPr>
            </a:br>
            <a:r>
              <a:rPr lang="nb-NO" altLang="nb-NO" sz="1800" i="0" dirty="0">
                <a:solidFill>
                  <a:srgbClr val="339933"/>
                </a:solidFill>
                <a:latin typeface="Times New Roman" pitchFamily="18" charset="0"/>
              </a:rPr>
              <a:t>nærmeste </a:t>
            </a:r>
            <a:r>
              <a:rPr lang="nb-NO" altLang="nb-NO" sz="1800" i="0" dirty="0" err="1">
                <a:solidFill>
                  <a:srgbClr val="339933"/>
                </a:solidFill>
                <a:latin typeface="Times New Roman" pitchFamily="18" charset="0"/>
              </a:rPr>
              <a:t>cache</a:t>
            </a:r>
            <a:r>
              <a:rPr lang="nb-NO" altLang="nb-NO" sz="1800" i="0" dirty="0">
                <a:solidFill>
                  <a:srgbClr val="339933"/>
                </a:solidFill>
                <a:latin typeface="Times New Roman" pitchFamily="18" charset="0"/>
              </a:rPr>
              <a:t>, overføres</a:t>
            </a:r>
            <a:br>
              <a:rPr lang="nb-NO" altLang="nb-NO" sz="1800" i="0" dirty="0">
                <a:solidFill>
                  <a:srgbClr val="339933"/>
                </a:solidFill>
                <a:latin typeface="Times New Roman" pitchFamily="18" charset="0"/>
              </a:rPr>
            </a:br>
            <a:r>
              <a:rPr lang="nb-NO" altLang="nb-NO" sz="1800" i="0" dirty="0">
                <a:solidFill>
                  <a:srgbClr val="339933"/>
                </a:solidFill>
                <a:latin typeface="Times New Roman" pitchFamily="18" charset="0"/>
              </a:rPr>
              <a:t> en </a:t>
            </a:r>
            <a:r>
              <a:rPr lang="nb-NO" altLang="nb-NO" sz="1800" i="0" dirty="0" err="1">
                <a:solidFill>
                  <a:srgbClr val="339933"/>
                </a:solidFill>
                <a:latin typeface="Times New Roman" pitchFamily="18" charset="0"/>
              </a:rPr>
              <a:t>cachelinje</a:t>
            </a:r>
            <a:r>
              <a:rPr lang="nb-NO" altLang="nb-NO" sz="1800" i="0" dirty="0">
                <a:solidFill>
                  <a:srgbClr val="339933"/>
                </a:solidFill>
                <a:latin typeface="Times New Roman" pitchFamily="18" charset="0"/>
              </a:rPr>
              <a:t> = </a:t>
            </a:r>
            <a:r>
              <a:rPr lang="nb-NO" altLang="nb-NO" sz="1800" i="0" dirty="0" smtClean="0">
                <a:solidFill>
                  <a:srgbClr val="339933"/>
                </a:solidFill>
                <a:latin typeface="Times New Roman" pitchFamily="18" charset="0"/>
              </a:rPr>
              <a:t>64 </a:t>
            </a:r>
            <a:r>
              <a:rPr lang="nb-NO" altLang="nb-NO" sz="1800" i="0" dirty="0">
                <a:solidFill>
                  <a:srgbClr val="339933"/>
                </a:solidFill>
                <a:latin typeface="Times New Roman" pitchFamily="18" charset="0"/>
              </a:rPr>
              <a:t>Byte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nb-NO" altLang="nb-NO" sz="1800" i="0" dirty="0">
                <a:solidFill>
                  <a:srgbClr val="339933"/>
                </a:solidFill>
                <a:latin typeface="Times New Roman" pitchFamily="18" charset="0"/>
              </a:rPr>
              <a:t>fra saktere til raskere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nb-NO" altLang="nb-NO" sz="1800" i="0" dirty="0">
                <a:solidFill>
                  <a:srgbClr val="339933"/>
                </a:solidFill>
                <a:latin typeface="Times New Roman" pitchFamily="18" charset="0"/>
              </a:rPr>
              <a:t>hukommelse.</a:t>
            </a:r>
            <a:endParaRPr lang="en-GB" altLang="nb-NO" sz="1800" i="0" dirty="0">
              <a:solidFill>
                <a:srgbClr val="339933"/>
              </a:solidFill>
              <a:latin typeface="Times New Roman" pitchFamily="18" charset="0"/>
            </a:endParaRPr>
          </a:p>
        </p:txBody>
      </p:sp>
      <p:sp>
        <p:nvSpPr>
          <p:cNvPr id="47116" name="Rectangle 23"/>
          <p:cNvSpPr>
            <a:spLocks noChangeArrowheads="1"/>
          </p:cNvSpPr>
          <p:nvPr/>
        </p:nvSpPr>
        <p:spPr bwMode="auto">
          <a:xfrm>
            <a:off x="3490912" y="3048000"/>
            <a:ext cx="1828800" cy="1147423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nb-NO" altLang="nb-NO" sz="1400" b="0" i="0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47125" name="Rectangle 32"/>
          <p:cNvSpPr>
            <a:spLocks noChangeArrowheads="1"/>
          </p:cNvSpPr>
          <p:nvPr/>
        </p:nvSpPr>
        <p:spPr bwMode="auto">
          <a:xfrm>
            <a:off x="3587750" y="3200400"/>
            <a:ext cx="584200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nb-NO" altLang="nb-NO" sz="1800"/>
          </a:p>
        </p:txBody>
      </p:sp>
      <p:sp>
        <p:nvSpPr>
          <p:cNvPr id="47138" name="Rectangle 69" descr="Large grid"/>
          <p:cNvSpPr>
            <a:spLocks noChangeArrowheads="1"/>
          </p:cNvSpPr>
          <p:nvPr/>
        </p:nvSpPr>
        <p:spPr bwMode="auto">
          <a:xfrm>
            <a:off x="4419600" y="3352800"/>
            <a:ext cx="464457" cy="152400"/>
          </a:xfrm>
          <a:prstGeom prst="rect">
            <a:avLst/>
          </a:prstGeom>
          <a:pattFill prst="lgGrid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nb-NO" altLang="nb-NO" sz="1800"/>
          </a:p>
        </p:txBody>
      </p:sp>
      <p:sp>
        <p:nvSpPr>
          <p:cNvPr id="47139" name="Rectangle 70" descr="Large grid"/>
          <p:cNvSpPr>
            <a:spLocks noChangeArrowheads="1"/>
          </p:cNvSpPr>
          <p:nvPr/>
        </p:nvSpPr>
        <p:spPr bwMode="auto">
          <a:xfrm>
            <a:off x="3810000" y="3810000"/>
            <a:ext cx="995362" cy="250825"/>
          </a:xfrm>
          <a:prstGeom prst="rect">
            <a:avLst/>
          </a:prstGeom>
          <a:pattFill prst="lgGrid">
            <a:fgClr>
              <a:schemeClr val="accent1"/>
            </a:fgClr>
            <a:bgClr>
              <a:schemeClr val="bg1"/>
            </a:bgClr>
          </a:pattFill>
          <a:ln w="1905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nb-NO" altLang="nb-NO" sz="1800"/>
          </a:p>
        </p:txBody>
      </p:sp>
      <p:sp>
        <p:nvSpPr>
          <p:cNvPr id="76" name="Rectangle 69" descr="Large grid"/>
          <p:cNvSpPr>
            <a:spLocks noChangeArrowheads="1"/>
          </p:cNvSpPr>
          <p:nvPr/>
        </p:nvSpPr>
        <p:spPr bwMode="auto">
          <a:xfrm>
            <a:off x="4417105" y="3543301"/>
            <a:ext cx="464457" cy="134937"/>
          </a:xfrm>
          <a:prstGeom prst="rect">
            <a:avLst/>
          </a:prstGeom>
          <a:pattFill prst="lgGrid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nb-NO" altLang="nb-NO" sz="1800"/>
          </a:p>
        </p:txBody>
      </p:sp>
      <p:sp>
        <p:nvSpPr>
          <p:cNvPr id="104" name="Rectangle 69" descr="Large grid"/>
          <p:cNvSpPr>
            <a:spLocks noChangeArrowheads="1"/>
          </p:cNvSpPr>
          <p:nvPr/>
        </p:nvSpPr>
        <p:spPr bwMode="auto">
          <a:xfrm>
            <a:off x="3865560" y="3352800"/>
            <a:ext cx="464457" cy="134937"/>
          </a:xfrm>
          <a:prstGeom prst="rect">
            <a:avLst/>
          </a:prstGeom>
          <a:pattFill prst="lgGrid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nb-NO" altLang="nb-NO" sz="1800"/>
          </a:p>
        </p:txBody>
      </p:sp>
      <p:sp>
        <p:nvSpPr>
          <p:cNvPr id="105" name="Rectangle 69" descr="Large grid"/>
          <p:cNvSpPr>
            <a:spLocks noChangeArrowheads="1"/>
          </p:cNvSpPr>
          <p:nvPr/>
        </p:nvSpPr>
        <p:spPr bwMode="auto">
          <a:xfrm>
            <a:off x="3862385" y="3549423"/>
            <a:ext cx="464457" cy="134937"/>
          </a:xfrm>
          <a:prstGeom prst="rect">
            <a:avLst/>
          </a:prstGeom>
          <a:pattFill prst="lgGrid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nb-NO" altLang="nb-NO" sz="1800"/>
          </a:p>
        </p:txBody>
      </p:sp>
      <p:cxnSp>
        <p:nvCxnSpPr>
          <p:cNvPr id="9" name="Rett linje 8"/>
          <p:cNvCxnSpPr/>
          <p:nvPr/>
        </p:nvCxnSpPr>
        <p:spPr>
          <a:xfrm flipH="1">
            <a:off x="4094613" y="3684360"/>
            <a:ext cx="31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41" name="AutoShape 72"/>
          <p:cNvSpPr>
            <a:spLocks noChangeArrowheads="1"/>
          </p:cNvSpPr>
          <p:nvPr/>
        </p:nvSpPr>
        <p:spPr bwMode="auto">
          <a:xfrm>
            <a:off x="5550624" y="2031999"/>
            <a:ext cx="2749550" cy="863600"/>
          </a:xfrm>
          <a:prstGeom prst="wedgeRectCallout">
            <a:avLst>
              <a:gd name="adj1" fmla="val -78639"/>
              <a:gd name="adj2" fmla="val 142648"/>
            </a:avLst>
          </a:prstGeom>
          <a:solidFill>
            <a:schemeClr val="bg1"/>
          </a:solidFill>
          <a:ln w="12700">
            <a:solidFill>
              <a:srgbClr val="FF33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nb-NO" altLang="nb-NO" sz="1800" b="0" dirty="0" smtClean="0">
                <a:latin typeface="Times New Roman" pitchFamily="18" charset="0"/>
              </a:rPr>
              <a:t>felles nivå </a:t>
            </a:r>
            <a:r>
              <a:rPr lang="nb-NO" altLang="nb-NO" sz="1800" b="0" dirty="0">
                <a:latin typeface="Times New Roman" pitchFamily="18" charset="0"/>
              </a:rPr>
              <a:t>3 </a:t>
            </a:r>
            <a:r>
              <a:rPr lang="nb-NO" altLang="nb-NO" sz="1800" b="0" dirty="0" err="1" smtClean="0">
                <a:latin typeface="Times New Roman" pitchFamily="18" charset="0"/>
              </a:rPr>
              <a:t>cache</a:t>
            </a:r>
            <a:r>
              <a:rPr lang="nb-NO" altLang="nb-NO" sz="1800" b="0" dirty="0" smtClean="0">
                <a:latin typeface="Times New Roman" pitchFamily="18" charset="0"/>
              </a:rPr>
              <a:t>, 8 MB,</a:t>
            </a:r>
            <a:endParaRPr lang="nb-NO" altLang="nb-NO" sz="1800" b="0" dirty="0">
              <a:latin typeface="Times New Roman" pitchFamily="18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nb-NO" altLang="nb-NO" sz="1800" dirty="0">
                <a:latin typeface="Times New Roman" pitchFamily="18" charset="0"/>
              </a:rPr>
              <a:t>é</a:t>
            </a:r>
            <a:r>
              <a:rPr lang="nb-NO" altLang="nb-NO" sz="1800" b="0" dirty="0" smtClean="0">
                <a:latin typeface="Times New Roman" pitchFamily="18" charset="0"/>
              </a:rPr>
              <a:t>n for alle kjernene</a:t>
            </a:r>
            <a:endParaRPr lang="en-GB" altLang="nb-NO" sz="1800" b="0" dirty="0">
              <a:latin typeface="Times New Roman" pitchFamily="18" charset="0"/>
            </a:endParaRPr>
          </a:p>
        </p:txBody>
      </p:sp>
      <p:cxnSp>
        <p:nvCxnSpPr>
          <p:cNvPr id="4" name="Rett linje 3"/>
          <p:cNvCxnSpPr/>
          <p:nvPr/>
        </p:nvCxnSpPr>
        <p:spPr>
          <a:xfrm>
            <a:off x="4114800" y="3684360"/>
            <a:ext cx="0" cy="17326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Rett linje 113"/>
          <p:cNvCxnSpPr/>
          <p:nvPr/>
        </p:nvCxnSpPr>
        <p:spPr>
          <a:xfrm>
            <a:off x="4643480" y="3636736"/>
            <a:ext cx="0" cy="17326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Rett linje 118"/>
          <p:cNvCxnSpPr>
            <a:endCxn id="76" idx="0"/>
          </p:cNvCxnSpPr>
          <p:nvPr/>
        </p:nvCxnSpPr>
        <p:spPr>
          <a:xfrm>
            <a:off x="4648201" y="3487454"/>
            <a:ext cx="1133" cy="5584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Rett linje 123"/>
          <p:cNvCxnSpPr/>
          <p:nvPr/>
        </p:nvCxnSpPr>
        <p:spPr>
          <a:xfrm>
            <a:off x="4102662" y="3499920"/>
            <a:ext cx="1133" cy="5584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Rett linje 124"/>
          <p:cNvCxnSpPr/>
          <p:nvPr/>
        </p:nvCxnSpPr>
        <p:spPr>
          <a:xfrm>
            <a:off x="4336086" y="4074885"/>
            <a:ext cx="0" cy="17326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760904" y="3095010"/>
            <a:ext cx="12682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i="1" dirty="0"/>
              <a:t>k</a:t>
            </a:r>
            <a:r>
              <a:rPr lang="nb-NO" sz="1000" i="1" dirty="0" smtClean="0"/>
              <a:t>jerne 0     kjerne 1</a:t>
            </a:r>
            <a:endParaRPr lang="nb-NO" sz="1000" i="1" dirty="0"/>
          </a:p>
        </p:txBody>
      </p:sp>
    </p:spTree>
    <p:extLst>
      <p:ext uri="{BB962C8B-B14F-4D97-AF65-F5344CB8AC3E}">
        <p14:creationId xmlns:p14="http://schemas.microsoft.com/office/powerpoint/2010/main" val="51143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4" name="Picture 2" descr="Z:\Arne\Petter\Våpen\Core i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399"/>
            <a:ext cx="8305800" cy="5458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7212" y="378767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>
                <a:solidFill>
                  <a:srgbClr val="C00000"/>
                </a:solidFill>
              </a:rPr>
              <a:t>Latency.exe – finner cache- størrelser og forsinkelser for en kjerne, her en Intel i5</a:t>
            </a:r>
            <a:endParaRPr lang="nb-NO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68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0" y="1349161"/>
            <a:ext cx="4578350" cy="3832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15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smtClean="0"/>
              <a:t>Sammenligning av algoritmer</a:t>
            </a:r>
          </a:p>
        </p:txBody>
      </p:sp>
      <p:sp>
        <p:nvSpPr>
          <p:cNvPr id="48132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543050"/>
            <a:ext cx="7416800" cy="4476750"/>
          </a:xfrm>
        </p:spPr>
        <p:txBody>
          <a:bodyPr/>
          <a:lstStyle/>
          <a:p>
            <a:pPr eaLnBrk="1" hangingPunct="1"/>
            <a:r>
              <a:rPr lang="nb-NO" altLang="nb-NO" sz="2400" dirty="0" err="1" smtClean="0"/>
              <a:t>Tree</a:t>
            </a:r>
            <a:r>
              <a:rPr lang="nb-NO" altLang="nb-NO" sz="2400" dirty="0" smtClean="0"/>
              <a:t>-sort </a:t>
            </a:r>
          </a:p>
          <a:p>
            <a:pPr eaLnBrk="1" hangingPunct="1"/>
            <a:r>
              <a:rPr lang="nb-NO" altLang="nb-NO" sz="2400" dirty="0" err="1" smtClean="0"/>
              <a:t>Quick</a:t>
            </a:r>
            <a:r>
              <a:rPr lang="nb-NO" altLang="nb-NO" sz="2400" dirty="0" smtClean="0"/>
              <a:t>-sort</a:t>
            </a:r>
          </a:p>
          <a:p>
            <a:pPr lvl="1" eaLnBrk="1" hangingPunct="1"/>
            <a:r>
              <a:rPr lang="nb-NO" altLang="nb-NO" sz="2000" dirty="0" smtClean="0"/>
              <a:t>effektivisert med Innstikksortering for </a:t>
            </a:r>
            <a:r>
              <a:rPr lang="nb-NO" altLang="nb-NO" sz="2000" dirty="0" err="1" smtClean="0"/>
              <a:t>subdeler</a:t>
            </a:r>
            <a:r>
              <a:rPr lang="nb-NO" altLang="nb-NO" sz="2000" dirty="0" smtClean="0"/>
              <a:t> &lt; 40</a:t>
            </a:r>
          </a:p>
          <a:p>
            <a:pPr eaLnBrk="1" hangingPunct="1"/>
            <a:r>
              <a:rPr lang="nb-NO" altLang="nb-NO" sz="2400" dirty="0" err="1" smtClean="0"/>
              <a:t>Radix</a:t>
            </a:r>
            <a:endParaRPr lang="nb-NO" altLang="nb-NO" sz="2400" dirty="0" smtClean="0"/>
          </a:p>
          <a:p>
            <a:pPr lvl="1" eaLnBrk="1" hangingPunct="1"/>
            <a:r>
              <a:rPr lang="nb-NO" altLang="nb-NO" sz="2000" dirty="0" smtClean="0"/>
              <a:t>Minst signifikant siffer først, 2 pass (hvis nødvendig) </a:t>
            </a:r>
          </a:p>
          <a:p>
            <a:pPr lvl="1" eaLnBrk="1" hangingPunct="1"/>
            <a:r>
              <a:rPr lang="nb-NO" altLang="nb-NO" sz="2000" dirty="0" smtClean="0"/>
              <a:t>10 bit fast siffer</a:t>
            </a:r>
          </a:p>
          <a:p>
            <a:pPr eaLnBrk="1" hangingPunct="1">
              <a:buFont typeface="Wingdings" pitchFamily="2" charset="2"/>
              <a:buNone/>
            </a:pPr>
            <a:endParaRPr lang="nb-NO" altLang="nb-NO" sz="24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61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Noen tider - millisekunder</a:t>
            </a:r>
            <a:endParaRPr lang="en-GB" altLang="nb-NO" dirty="0" smtClean="0"/>
          </a:p>
        </p:txBody>
      </p:sp>
      <p:graphicFrame>
        <p:nvGraphicFramePr>
          <p:cNvPr id="49156" name="Object 3"/>
          <p:cNvGraphicFramePr>
            <a:graphicFrameLocks noChangeAspect="1"/>
          </p:cNvGraphicFramePr>
          <p:nvPr/>
        </p:nvGraphicFramePr>
        <p:xfrm>
          <a:off x="1042988" y="1352550"/>
          <a:ext cx="7564437" cy="134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10" name="Worksheet" r:id="rId4" imgW="5495855" imgH="981143" progId="Excel.Sheet.8">
                  <p:embed/>
                </p:oleObj>
              </mc:Choice>
              <mc:Fallback>
                <p:oleObj name="Worksheet" r:id="rId4" imgW="5495855" imgH="981143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352550"/>
                        <a:ext cx="7564437" cy="1349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7" name="Object 4"/>
          <p:cNvGraphicFramePr>
            <a:graphicFrameLocks noChangeAspect="1"/>
          </p:cNvGraphicFramePr>
          <p:nvPr/>
        </p:nvGraphicFramePr>
        <p:xfrm>
          <a:off x="1042988" y="2924175"/>
          <a:ext cx="7926387" cy="384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11" name="Chart" r:id="rId6" imgW="9220581" imgH="4473321" progId="Excel.Chart.8">
                  <p:embed/>
                </p:oleObj>
              </mc:Choice>
              <mc:Fallback>
                <p:oleObj name="Chart" r:id="rId6" imgW="9220581" imgH="4473321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2924175"/>
                        <a:ext cx="7926387" cy="3844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90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0"/>
            <a:ext cx="8610600" cy="5762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nb-NO" sz="2400" smtClean="0"/>
              <a:t>Random /sequential test  (AMD Opteron) ,</a:t>
            </a:r>
            <a:br>
              <a:rPr lang="en-US" altLang="nb-NO" sz="2400" smtClean="0"/>
            </a:br>
            <a:r>
              <a:rPr lang="en-US" altLang="nb-NO" sz="2400" smtClean="0"/>
              <a:t> Radix 1, 2 and 3 compared withQuicksort  and Flashsort</a:t>
            </a:r>
          </a:p>
        </p:txBody>
      </p:sp>
      <p:pic>
        <p:nvPicPr>
          <p:cNvPr id="5120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0200"/>
            <a:ext cx="8534400" cy="414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3956" name="AutoShape 4"/>
          <p:cNvSpPr>
            <a:spLocks noChangeArrowheads="1"/>
          </p:cNvSpPr>
          <p:nvPr/>
        </p:nvSpPr>
        <p:spPr bwMode="auto">
          <a:xfrm>
            <a:off x="6934200" y="1524000"/>
            <a:ext cx="2209800" cy="533400"/>
          </a:xfrm>
          <a:prstGeom prst="wedgeRectCallout">
            <a:avLst>
              <a:gd name="adj1" fmla="val -2875"/>
              <a:gd name="adj2" fmla="val 18154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533400" indent="-533400" eaLnBrk="0" hangingPunct="0">
              <a:spcBef>
                <a:spcPct val="20000"/>
              </a:spcBef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1400" i="0"/>
              <a:t>radix1</a:t>
            </a:r>
            <a:r>
              <a:rPr lang="en-US" altLang="nb-NO" sz="1400" i="0">
                <a:solidFill>
                  <a:srgbClr val="006666"/>
                </a:solidFill>
              </a:rPr>
              <a:t> slowed down by a factor 7</a:t>
            </a:r>
          </a:p>
        </p:txBody>
      </p:sp>
      <p:sp>
        <p:nvSpPr>
          <p:cNvPr id="253957" name="AutoShape 5"/>
          <p:cNvSpPr>
            <a:spLocks noChangeArrowheads="1"/>
          </p:cNvSpPr>
          <p:nvPr/>
        </p:nvSpPr>
        <p:spPr bwMode="auto">
          <a:xfrm>
            <a:off x="6248400" y="5562600"/>
            <a:ext cx="2209800" cy="381000"/>
          </a:xfrm>
          <a:prstGeom prst="wedgeRectCallout">
            <a:avLst>
              <a:gd name="adj1" fmla="val 29093"/>
              <a:gd name="adj2" fmla="val -33791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533400" indent="-533400" eaLnBrk="0" hangingPunct="0">
              <a:spcBef>
                <a:spcPct val="20000"/>
              </a:spcBef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1600" i="0"/>
              <a:t>radix3</a:t>
            </a:r>
            <a:r>
              <a:rPr lang="en-US" altLang="nb-NO" sz="1600" i="0">
                <a:solidFill>
                  <a:srgbClr val="006666"/>
                </a:solidFill>
              </a:rPr>
              <a:t>, no slowdown </a:t>
            </a:r>
          </a:p>
        </p:txBody>
      </p:sp>
      <p:sp>
        <p:nvSpPr>
          <p:cNvPr id="253958" name="AutoShape 6"/>
          <p:cNvSpPr>
            <a:spLocks noChangeArrowheads="1"/>
          </p:cNvSpPr>
          <p:nvPr/>
        </p:nvSpPr>
        <p:spPr bwMode="auto">
          <a:xfrm>
            <a:off x="3581400" y="5791200"/>
            <a:ext cx="2209800" cy="609600"/>
          </a:xfrm>
          <a:prstGeom prst="wedgeRectCallout">
            <a:avLst>
              <a:gd name="adj1" fmla="val 145616"/>
              <a:gd name="adj2" fmla="val -2875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533400" indent="-533400" eaLnBrk="0" hangingPunct="0">
              <a:spcBef>
                <a:spcPct val="20000"/>
              </a:spcBef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1600" i="0"/>
              <a:t>radix2</a:t>
            </a:r>
            <a:r>
              <a:rPr lang="en-US" altLang="nb-NO" sz="1600" i="0">
                <a:solidFill>
                  <a:srgbClr val="006666"/>
                </a:solidFill>
              </a:rPr>
              <a:t>,  slowdown  started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153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3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3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3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3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3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3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56" grpId="0" animBg="1"/>
      <p:bldP spid="253957" grpId="0" animBg="1"/>
      <p:bldP spid="25395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 smtClean="0"/>
              <a:t>Conclusions</a:t>
            </a:r>
          </a:p>
        </p:txBody>
      </p:sp>
      <p:sp>
        <p:nvSpPr>
          <p:cNvPr id="5325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nb-NO" sz="2400" dirty="0" smtClean="0"/>
              <a:t>The effects of cache-misses are real and show up in ordinary user algorithms when doing random access in large arrays.</a:t>
            </a:r>
          </a:p>
          <a:p>
            <a:pPr eaLnBrk="1" hangingPunct="1"/>
            <a:r>
              <a:rPr lang="en-US" altLang="nb-NO" sz="2400" dirty="0" smtClean="0"/>
              <a:t>We have demonstrated that radix3 (and radix2), that performs almost 3 (2) times as many instructions as radix1, </a:t>
            </a:r>
            <a:r>
              <a:rPr lang="en-US" altLang="nb-NO" dirty="0" smtClean="0"/>
              <a:t>are </a:t>
            </a:r>
            <a:r>
              <a:rPr lang="en-US" altLang="nb-NO" sz="2400" dirty="0" smtClean="0"/>
              <a:t> 4-5 times as fast as radix1 for large n.</a:t>
            </a:r>
          </a:p>
          <a:p>
            <a:pPr eaLnBrk="1" hangingPunct="1"/>
            <a:r>
              <a:rPr lang="en-US" altLang="nb-NO" sz="2400" dirty="0" smtClean="0"/>
              <a:t>i.e. radix1 experiences a slowdown of factor 7-10 because of cache-misses</a:t>
            </a:r>
          </a:p>
          <a:p>
            <a:pPr eaLnBrk="1" hangingPunct="1"/>
            <a:endParaRPr lang="en-US" altLang="nb-NO" sz="2400" dirty="0" smtClean="0"/>
          </a:p>
        </p:txBody>
      </p:sp>
      <p:sp>
        <p:nvSpPr>
          <p:cNvPr id="53255" name="Rectangle 4"/>
          <p:cNvSpPr>
            <a:spLocks noChangeArrowheads="1"/>
          </p:cNvSpPr>
          <p:nvPr/>
        </p:nvSpPr>
        <p:spPr bwMode="auto">
          <a:xfrm>
            <a:off x="990600" y="5105400"/>
            <a:ext cx="7435850" cy="124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33400" indent="-533400" eaLnBrk="0" hangingPunct="0">
              <a:spcBef>
                <a:spcPct val="20000"/>
              </a:spcBef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buFont typeface="Wingdings" pitchFamily="2" charset="2"/>
              <a:buAutoNum type="arabicPeriod"/>
            </a:pPr>
            <a:r>
              <a:rPr lang="en-US" altLang="nb-NO" sz="1800" b="0" dirty="0">
                <a:solidFill>
                  <a:srgbClr val="993300"/>
                </a:solidFill>
              </a:rPr>
              <a:t>The number of instructions executed is no longer a good measure </a:t>
            </a:r>
            <a:br>
              <a:rPr lang="en-US" altLang="nb-NO" sz="1800" b="0" dirty="0">
                <a:solidFill>
                  <a:srgbClr val="993300"/>
                </a:solidFill>
              </a:rPr>
            </a:br>
            <a:r>
              <a:rPr lang="en-US" altLang="nb-NO" sz="1800" b="0" dirty="0">
                <a:solidFill>
                  <a:srgbClr val="993300"/>
                </a:solidFill>
              </a:rPr>
              <a:t>for the performance of an algorithm.</a:t>
            </a:r>
          </a:p>
          <a:p>
            <a:pPr eaLnBrk="1" hangingPunct="1">
              <a:buFont typeface="Wingdings" pitchFamily="2" charset="2"/>
              <a:buAutoNum type="arabicPeriod"/>
            </a:pPr>
            <a:r>
              <a:rPr lang="en-US" altLang="nb-NO" sz="1800" b="0" dirty="0">
                <a:solidFill>
                  <a:srgbClr val="993300"/>
                </a:solidFill>
              </a:rPr>
              <a:t>Algorithms should be rewritten such that </a:t>
            </a:r>
            <a:r>
              <a:rPr lang="en-US" altLang="nb-NO" sz="1800" dirty="0">
                <a:solidFill>
                  <a:srgbClr val="993300"/>
                </a:solidFill>
              </a:rPr>
              <a:t>random access in</a:t>
            </a:r>
            <a:r>
              <a:rPr lang="en-US" altLang="nb-NO" sz="1800" b="0" dirty="0">
                <a:solidFill>
                  <a:srgbClr val="993300"/>
                </a:solidFill>
              </a:rPr>
              <a:t/>
            </a:r>
            <a:br>
              <a:rPr lang="en-US" altLang="nb-NO" sz="1800" b="0" dirty="0">
                <a:solidFill>
                  <a:srgbClr val="993300"/>
                </a:solidFill>
              </a:rPr>
            </a:br>
            <a:r>
              <a:rPr lang="en-US" altLang="nb-NO" sz="1800" dirty="0">
                <a:solidFill>
                  <a:srgbClr val="993300"/>
                </a:solidFill>
              </a:rPr>
              <a:t>large</a:t>
            </a:r>
            <a:r>
              <a:rPr lang="en-US" altLang="nb-NO" sz="1800" b="0" dirty="0">
                <a:solidFill>
                  <a:srgbClr val="993300"/>
                </a:solidFill>
              </a:rPr>
              <a:t> data structures is removed.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052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1) Parallelle algoritmer - hvorfor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7790688" cy="4800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nb-NO" sz="2800" dirty="0" smtClean="0">
                <a:solidFill>
                  <a:srgbClr val="00B0F0"/>
                </a:solidFill>
              </a:rPr>
              <a:t>Litt fra INF2440 : Praktisk parallellprogrammering: </a:t>
            </a:r>
          </a:p>
          <a:p>
            <a:r>
              <a:rPr lang="nb-NO" sz="2800" dirty="0" smtClean="0"/>
              <a:t>Vi vil ha </a:t>
            </a:r>
            <a:r>
              <a:rPr lang="nb-NO" sz="2800" i="1" dirty="0" smtClean="0"/>
              <a:t>raskere</a:t>
            </a:r>
            <a:r>
              <a:rPr lang="nb-NO" sz="2800" dirty="0" smtClean="0"/>
              <a:t> algoritmer, også sortering !</a:t>
            </a:r>
          </a:p>
          <a:p>
            <a:r>
              <a:rPr lang="nb-NO" sz="2800" dirty="0" smtClean="0"/>
              <a:t>Vi har nå flere prosessorkjerner, burde bruke alle disse.</a:t>
            </a:r>
          </a:p>
          <a:p>
            <a:r>
              <a:rPr lang="nb-NO" dirty="0" smtClean="0"/>
              <a:t>N.B</a:t>
            </a:r>
            <a:r>
              <a:rPr lang="nb-NO" b="1" dirty="0" smtClean="0">
                <a:solidFill>
                  <a:srgbClr val="FF0000"/>
                </a:solidFill>
              </a:rPr>
              <a:t>.  </a:t>
            </a:r>
            <a:r>
              <a:rPr lang="nb-NO" b="1" dirty="0" err="1" smtClean="0">
                <a:solidFill>
                  <a:srgbClr val="FF0000"/>
                </a:solidFill>
              </a:rPr>
              <a:t>Amdahls</a:t>
            </a:r>
            <a:r>
              <a:rPr lang="nb-NO" b="1" dirty="0" smtClean="0">
                <a:solidFill>
                  <a:srgbClr val="FF0000"/>
                </a:solidFill>
              </a:rPr>
              <a:t> lov </a:t>
            </a:r>
            <a:r>
              <a:rPr lang="nb-NO" dirty="0" smtClean="0">
                <a:solidFill>
                  <a:srgbClr val="FF0000"/>
                </a:solidFill>
              </a:rPr>
              <a:t>:</a:t>
            </a:r>
          </a:p>
          <a:p>
            <a:pPr lvl="1"/>
            <a:r>
              <a:rPr lang="nb-NO" dirty="0" smtClean="0"/>
              <a:t>Tenk deg at algoritmen din har en del på </a:t>
            </a:r>
            <a:r>
              <a:rPr lang="nb-NO" b="1" dirty="0" smtClean="0"/>
              <a:t>p</a:t>
            </a:r>
            <a:r>
              <a:rPr lang="nb-NO" dirty="0" smtClean="0"/>
              <a:t>% (eks. 20%) av kjøretiden som må kjøres </a:t>
            </a:r>
            <a:r>
              <a:rPr lang="nb-NO" b="1" i="1" dirty="0" smtClean="0"/>
              <a:t>sekvensielt</a:t>
            </a:r>
            <a:r>
              <a:rPr lang="nb-NO" dirty="0" smtClean="0"/>
              <a:t> og resten kan gjøres i </a:t>
            </a:r>
            <a:r>
              <a:rPr lang="nb-NO" b="1" i="1" dirty="0" smtClean="0"/>
              <a:t>parallell</a:t>
            </a:r>
            <a:r>
              <a:rPr lang="nb-NO" dirty="0" smtClean="0"/>
              <a:t>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solidFill>
                  <a:srgbClr val="FF0000"/>
                </a:solidFill>
              </a:rPr>
              <a:t> </a:t>
            </a:r>
            <a:r>
              <a:rPr lang="nb-NO" b="1" dirty="0" err="1" smtClean="0">
                <a:solidFill>
                  <a:srgbClr val="FF0000"/>
                </a:solidFill>
              </a:rPr>
              <a:t>Amdahls</a:t>
            </a:r>
            <a:r>
              <a:rPr lang="nb-NO" b="1" dirty="0" smtClean="0">
                <a:solidFill>
                  <a:srgbClr val="FF0000"/>
                </a:solidFill>
              </a:rPr>
              <a:t> lov </a:t>
            </a:r>
            <a:r>
              <a:rPr lang="nb-NO" dirty="0" smtClean="0">
                <a:solidFill>
                  <a:srgbClr val="FF0000"/>
                </a:solidFill>
              </a:rPr>
              <a:t>: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6793992" cy="4800600"/>
          </a:xfrm>
        </p:spPr>
        <p:txBody>
          <a:bodyPr>
            <a:normAutofit fontScale="77500" lnSpcReduction="20000"/>
          </a:bodyPr>
          <a:lstStyle/>
          <a:p>
            <a:pPr lvl="1"/>
            <a:r>
              <a:rPr lang="nb-NO" sz="2400" dirty="0" smtClean="0"/>
              <a:t>Med </a:t>
            </a:r>
            <a:r>
              <a:rPr lang="nb-NO" sz="2400" b="1" dirty="0" smtClean="0"/>
              <a:t>p% sekvensiell kode</a:t>
            </a:r>
            <a:r>
              <a:rPr lang="nb-NO" sz="2400" dirty="0" smtClean="0"/>
              <a:t> er det raskeste  du kan forbedre din algoritmen din er </a:t>
            </a:r>
            <a:r>
              <a:rPr lang="nb-NO" sz="2400" b="1" dirty="0" smtClean="0"/>
              <a:t>100/p</a:t>
            </a:r>
            <a:r>
              <a:rPr lang="nb-NO" sz="2400" dirty="0" smtClean="0"/>
              <a:t> ganger (eks. 100/20 =5).</a:t>
            </a:r>
          </a:p>
          <a:p>
            <a:pPr lvl="1"/>
            <a:r>
              <a:rPr lang="nb-NO" sz="2400" dirty="0" smtClean="0"/>
              <a:t>Uansett hvordan du parallelliserer og uansett hvor mange maskiner du har, fordi den parallelle koden kan aldri gå raskere enn på 0,000..  sekunder</a:t>
            </a:r>
          </a:p>
          <a:p>
            <a:pPr lvl="1"/>
            <a:r>
              <a:rPr lang="nb-NO" sz="2400" dirty="0" smtClean="0"/>
              <a:t>Den sekvensielle delen vil derfor alltid gi deg en begrensning, og </a:t>
            </a:r>
            <a:r>
              <a:rPr lang="nb-NO" sz="2400" i="1" dirty="0" smtClean="0"/>
              <a:t>må gjøres minst </a:t>
            </a:r>
            <a:r>
              <a:rPr lang="nb-NO" sz="2400" dirty="0" smtClean="0"/>
              <a:t>mulig.</a:t>
            </a:r>
          </a:p>
          <a:p>
            <a:pPr lvl="1"/>
            <a:r>
              <a:rPr lang="nb-NO" sz="2400" dirty="0" smtClean="0"/>
              <a:t>Med k prosessorer er mulig  </a:t>
            </a:r>
            <a:r>
              <a:rPr lang="nb-NO" sz="2400" dirty="0" err="1" smtClean="0"/>
              <a:t>Speedup</a:t>
            </a:r>
            <a:r>
              <a:rPr lang="nb-NO" sz="2400" dirty="0" smtClean="0"/>
              <a:t> (= ganger raskere), S:</a:t>
            </a:r>
          </a:p>
          <a:p>
            <a:pPr marL="402336" lvl="1" indent="0">
              <a:buNone/>
            </a:pPr>
            <a:endParaRPr lang="nb-NO" sz="1500" dirty="0" smtClean="0"/>
          </a:p>
          <a:p>
            <a:pPr lvl="1"/>
            <a:endParaRPr lang="nb-NO" sz="2400" dirty="0" smtClean="0"/>
          </a:p>
          <a:p>
            <a:pPr lvl="1"/>
            <a:endParaRPr lang="nb-NO" sz="2400" dirty="0" smtClean="0"/>
          </a:p>
          <a:p>
            <a:pPr lvl="1"/>
            <a:endParaRPr lang="nb-NO" sz="2400" dirty="0" smtClean="0"/>
          </a:p>
          <a:p>
            <a:pPr lvl="1"/>
            <a:endParaRPr lang="nb-NO" sz="2400" dirty="0"/>
          </a:p>
          <a:p>
            <a:pPr lvl="1"/>
            <a:r>
              <a:rPr lang="nb-NO" sz="2400" dirty="0" smtClean="0"/>
              <a:t> Dette er ikke nødvendigvis  sannheten. Gustafson (med sin lov) hevder at den sekvensielle %-andelen synker når </a:t>
            </a:r>
            <a:r>
              <a:rPr lang="nb-NO" sz="2400" dirty="0"/>
              <a:t>p</a:t>
            </a:r>
            <a:r>
              <a:rPr lang="nb-NO" sz="2400" dirty="0" smtClean="0"/>
              <a:t>roblemet blir større.  Amdahl er ikke fast sier Gustafson.</a:t>
            </a:r>
          </a:p>
          <a:p>
            <a:endParaRPr lang="nb-NO" sz="2800" dirty="0"/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4217430"/>
              </p:ext>
            </p:extLst>
          </p:nvPr>
        </p:nvGraphicFramePr>
        <p:xfrm>
          <a:off x="2057400" y="4038600"/>
          <a:ext cx="5367337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0" name="Formel" r:id="rId3" imgW="2743200" imgH="584200" progId="Equation.3">
                  <p:embed/>
                </p:oleObj>
              </mc:Choice>
              <mc:Fallback>
                <p:oleObj name="Formel" r:id="rId3" imgW="2743200" imgH="584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038600"/>
                        <a:ext cx="5367337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52400"/>
            <a:ext cx="7498080" cy="1143000"/>
          </a:xfrm>
        </p:spPr>
        <p:txBody>
          <a:bodyPr/>
          <a:lstStyle/>
          <a:p>
            <a:r>
              <a:rPr lang="nb-NO" dirty="0" smtClean="0"/>
              <a:t>MPU – </a:t>
            </a:r>
            <a:r>
              <a:rPr lang="nb-NO" dirty="0" err="1" smtClean="0"/>
              <a:t>Multicore</a:t>
            </a:r>
            <a:r>
              <a:rPr lang="nb-NO" dirty="0" smtClean="0"/>
              <a:t> CPU</a:t>
            </a:r>
            <a:endParaRPr lang="nb-NO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1435608" y="5257800"/>
            <a:ext cx="7498080" cy="1371600"/>
          </a:xfrm>
        </p:spPr>
        <p:txBody>
          <a:bodyPr>
            <a:normAutofit/>
          </a:bodyPr>
          <a:lstStyle/>
          <a:p>
            <a:r>
              <a:rPr lang="nb-NO" sz="2400" dirty="0" smtClean="0"/>
              <a:t>Tilgjengelig i 2010 : </a:t>
            </a:r>
            <a:r>
              <a:rPr lang="nb-NO" sz="2400" b="1" dirty="0" smtClean="0"/>
              <a:t>2 -16 </a:t>
            </a:r>
            <a:r>
              <a:rPr lang="nb-NO" sz="2400" dirty="0" err="1" smtClean="0"/>
              <a:t>core</a:t>
            </a:r>
            <a:r>
              <a:rPr lang="nb-NO" sz="2400" dirty="0" smtClean="0"/>
              <a:t> CPU (Intel og AMD)</a:t>
            </a:r>
          </a:p>
          <a:p>
            <a:r>
              <a:rPr lang="nb-NO" sz="2400" dirty="0" smtClean="0"/>
              <a:t>I år (2016): </a:t>
            </a:r>
            <a:r>
              <a:rPr lang="nb-NO" sz="2400" b="1" dirty="0" smtClean="0"/>
              <a:t>22, </a:t>
            </a:r>
            <a:r>
              <a:rPr lang="nb-NO" sz="2400" dirty="0" smtClean="0"/>
              <a:t>Spesielle</a:t>
            </a:r>
            <a:r>
              <a:rPr lang="nb-NO" sz="2400" b="1" dirty="0" smtClean="0"/>
              <a:t> 62 – 100 </a:t>
            </a:r>
            <a:r>
              <a:rPr lang="nb-NO" sz="2400" dirty="0" smtClean="0"/>
              <a:t>core CPU</a:t>
            </a:r>
          </a:p>
          <a:p>
            <a:pPr>
              <a:buNone/>
            </a:pPr>
            <a:endParaRPr lang="nb-NO" sz="2400" dirty="0"/>
          </a:p>
        </p:txBody>
      </p:sp>
      <p:pic>
        <p:nvPicPr>
          <p:cNvPr id="16387" name="Picture 3" descr="M:\pc\Desktop\intel_48_core_cp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1219200"/>
            <a:ext cx="3102429" cy="1809750"/>
          </a:xfrm>
          <a:prstGeom prst="rect">
            <a:avLst/>
          </a:prstGeom>
          <a:noFill/>
        </p:spPr>
      </p:pic>
      <p:pic>
        <p:nvPicPr>
          <p:cNvPr id="16388" name="Picture 4" descr="M:\pc\Desktop\8coreInte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95400"/>
            <a:ext cx="5238750" cy="394335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486400" y="3124200"/>
            <a:ext cx="3352800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b-NO" dirty="0" smtClean="0"/>
              <a:t>Intel selger nå Xeon Phi med 62core CPU</a:t>
            </a:r>
            <a:endParaRPr lang="nb-NO" dirty="0"/>
          </a:p>
        </p:txBody>
      </p:sp>
      <p:pic>
        <p:nvPicPr>
          <p:cNvPr id="16389" name="Picture 5" descr="M:\pc\Desktop\AMD-4 cor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3581400"/>
            <a:ext cx="1524000" cy="160655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486400" y="4114800"/>
            <a:ext cx="137160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b-NO" dirty="0" smtClean="0"/>
              <a:t>AMD 4Core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download.intel.com/newsroom/kits/xeon/phi/gallery/images/XeonPhiDie_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4146"/>
            <a:ext cx="9017000" cy="619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152400"/>
            <a:ext cx="85344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 smtClean="0"/>
              <a:t>Intel </a:t>
            </a:r>
            <a:r>
              <a:rPr lang="nb-NO" dirty="0" err="1" smtClean="0"/>
              <a:t>Xeon</a:t>
            </a:r>
            <a:r>
              <a:rPr lang="nb-NO" dirty="0" smtClean="0"/>
              <a:t> Phi – 62 prosessorer på en brikke (2014-2016) 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02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II) Flere problemer med parallellitet med tråder i Java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6008" y="1676400"/>
            <a:ext cx="6870192" cy="4343400"/>
          </a:xfrm>
        </p:spPr>
        <p:txBody>
          <a:bodyPr>
            <a:normAutofit fontScale="92500"/>
          </a:bodyPr>
          <a:lstStyle/>
          <a:p>
            <a:pPr marL="596646" indent="-514350">
              <a:lnSpc>
                <a:spcPct val="110000"/>
              </a:lnSpc>
              <a:buFont typeface="+mj-lt"/>
              <a:buAutoNum type="arabicPeriod"/>
            </a:pPr>
            <a:r>
              <a:rPr lang="nb-NO" sz="2800" dirty="0" smtClean="0"/>
              <a:t>Operasjoner blandes (oppdateringer går tapt).</a:t>
            </a:r>
          </a:p>
          <a:p>
            <a:pPr marL="596646" indent="-514350">
              <a:lnSpc>
                <a:spcPct val="110000"/>
              </a:lnSpc>
              <a:buFont typeface="+mj-lt"/>
              <a:buAutoNum type="arabicPeriod"/>
            </a:pPr>
            <a:r>
              <a:rPr lang="nb-NO" sz="2800" dirty="0" smtClean="0"/>
              <a:t>Oppdaterte verdier til felles data er ikke alltid </a:t>
            </a:r>
            <a:r>
              <a:rPr lang="nb-NO" sz="2800" i="1" dirty="0" smtClean="0"/>
              <a:t>synlig</a:t>
            </a:r>
            <a:r>
              <a:rPr lang="nb-NO" sz="2800" dirty="0" smtClean="0"/>
              <a:t>  fra alle tråder (oppdateringer er ikke synlige når du trenger dem).</a:t>
            </a:r>
          </a:p>
          <a:p>
            <a:pPr marL="596646" indent="-514350">
              <a:lnSpc>
                <a:spcPct val="110000"/>
              </a:lnSpc>
              <a:buFont typeface="+mj-lt"/>
              <a:buAutoNum type="arabicPeriod"/>
            </a:pPr>
            <a:r>
              <a:rPr lang="nb-NO" sz="2800" dirty="0" smtClean="0"/>
              <a:t>Synlighet har ofte med </a:t>
            </a:r>
            <a:r>
              <a:rPr lang="nb-NO" sz="2800" dirty="0" err="1" smtClean="0"/>
              <a:t>cache</a:t>
            </a:r>
            <a:r>
              <a:rPr lang="nb-NO" sz="2800" dirty="0" smtClean="0"/>
              <a:t> å gjøre.</a:t>
            </a:r>
          </a:p>
          <a:p>
            <a:pPr marL="596646" indent="-514350">
              <a:lnSpc>
                <a:spcPct val="110000"/>
              </a:lnSpc>
              <a:buFont typeface="+mj-lt"/>
              <a:buAutoNum type="arabicPeriod"/>
            </a:pPr>
            <a:r>
              <a:rPr lang="nb-NO" sz="2800" dirty="0" smtClean="0"/>
              <a:t>The Java </a:t>
            </a:r>
            <a:r>
              <a:rPr lang="nb-NO" sz="2800" dirty="0" err="1" smtClean="0"/>
              <a:t>memory</a:t>
            </a:r>
            <a:r>
              <a:rPr lang="nb-NO" sz="2800" dirty="0" smtClean="0"/>
              <a:t> </a:t>
            </a:r>
            <a:r>
              <a:rPr lang="nb-NO" sz="2800" dirty="0" err="1" smtClean="0"/>
              <a:t>model</a:t>
            </a:r>
            <a:r>
              <a:rPr lang="nb-NO" sz="2800" dirty="0" smtClean="0"/>
              <a:t> (= hva skjer ’egentlig’ når du kjører et Java-program).</a:t>
            </a:r>
          </a:p>
          <a:p>
            <a:pPr marL="596646" indent="-514350">
              <a:lnSpc>
                <a:spcPct val="110000"/>
              </a:lnSpc>
              <a:buNone/>
            </a:pPr>
            <a:endParaRPr lang="nb-NO" sz="2800" dirty="0" smtClean="0"/>
          </a:p>
          <a:p>
            <a:pPr>
              <a:lnSpc>
                <a:spcPct val="110000"/>
              </a:lnSpc>
            </a:pPr>
            <a:endParaRPr lang="nb-NO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Løsningen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6646" indent="-514350"/>
            <a:r>
              <a:rPr lang="nb-NO" sz="2800" dirty="0" smtClean="0"/>
              <a:t>Vi må finne på ’skuddsikre’ måter å programmere parallelle programmer</a:t>
            </a:r>
          </a:p>
          <a:p>
            <a:pPr marL="870966" lvl="1" indent="-514350"/>
            <a:r>
              <a:rPr lang="nb-NO" dirty="0" smtClean="0"/>
              <a:t>De er kanskje ikke helt tidsoptimale</a:t>
            </a:r>
          </a:p>
          <a:p>
            <a:pPr marL="870966" lvl="1" indent="-514350"/>
            <a:r>
              <a:rPr lang="nb-NO" dirty="0" smtClean="0"/>
              <a:t>Men de er lettere å bruke !!</a:t>
            </a:r>
          </a:p>
          <a:p>
            <a:pPr marL="870966" lvl="1" indent="-514350"/>
            <a:r>
              <a:rPr lang="nb-NO" dirty="0" smtClean="0"/>
              <a:t>Det er vanskelig nok likevel.</a:t>
            </a:r>
          </a:p>
          <a:p>
            <a:pPr marL="596646" indent="-514350"/>
            <a:r>
              <a:rPr lang="nb-NO" sz="3000" dirty="0" smtClean="0">
                <a:solidFill>
                  <a:srgbClr val="C00000"/>
                </a:solidFill>
              </a:rPr>
              <a:t>Bare oversiktelige, ’enkle’  måter å programmere parallelt er mulig i praksis</a:t>
            </a:r>
          </a:p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503238"/>
            <a:ext cx="7498080" cy="792162"/>
          </a:xfrm>
        </p:spPr>
        <p:txBody>
          <a:bodyPr>
            <a:noAutofit/>
          </a:bodyPr>
          <a:lstStyle/>
          <a:p>
            <a:pPr algn="ctr"/>
            <a:r>
              <a:rPr lang="nb-NO" sz="2800" dirty="0" smtClean="0"/>
              <a:t>II) Parallelle algoritmer – operasjoner blandes,; eksempel:  </a:t>
            </a:r>
            <a:r>
              <a:rPr lang="nb-NO" sz="2800" dirty="0" smtClean="0">
                <a:solidFill>
                  <a:srgbClr val="00B0F0"/>
                </a:solidFill>
              </a:rPr>
              <a:t>i++ programmet</a:t>
            </a:r>
            <a:endParaRPr lang="nb-NO" sz="28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1752600"/>
          </a:xfrm>
        </p:spPr>
        <p:txBody>
          <a:bodyPr>
            <a:normAutofit fontScale="92500" lnSpcReduction="10000"/>
          </a:bodyPr>
          <a:lstStyle/>
          <a:p>
            <a:r>
              <a:rPr lang="nb-NO" dirty="0" smtClean="0"/>
              <a:t>Samtidig oppdatering </a:t>
            </a:r>
          </a:p>
          <a:p>
            <a:pPr lvl="1"/>
            <a:r>
              <a:rPr lang="nb-NO" b="1" dirty="0" smtClean="0">
                <a:solidFill>
                  <a:schemeClr val="accent3"/>
                </a:solidFill>
              </a:rPr>
              <a:t> i++; </a:t>
            </a:r>
            <a:r>
              <a:rPr lang="nb-NO" dirty="0" smtClean="0"/>
              <a:t>er 3 operasjoner:  a) les i, b) legg til </a:t>
            </a:r>
            <a:r>
              <a:rPr lang="nb-NO" dirty="0" smtClean="0">
                <a:latin typeface="Andalus" pitchFamily="18" charset="-78"/>
                <a:cs typeface="Andalus" pitchFamily="18" charset="-78"/>
              </a:rPr>
              <a:t>1</a:t>
            </a:r>
            <a:r>
              <a:rPr lang="nb-NO" dirty="0" smtClean="0"/>
              <a:t>, c) skriv i tilbake</a:t>
            </a:r>
          </a:p>
          <a:p>
            <a:pPr lvl="1"/>
            <a:r>
              <a:rPr lang="nb-NO" dirty="0" smtClean="0"/>
              <a:t>Anta i =2, og to tråder gjør i++</a:t>
            </a:r>
          </a:p>
          <a:p>
            <a:pPr lvl="1"/>
            <a:r>
              <a:rPr lang="nb-NO" dirty="0" smtClean="0"/>
              <a:t>Vi kan få svaret 3 eller 4 (skulle fått 4!)</a:t>
            </a:r>
          </a:p>
          <a:p>
            <a:pPr lvl="1"/>
            <a:r>
              <a:rPr lang="nb-NO" dirty="0" smtClean="0"/>
              <a:t>Dette skjer i praksis !</a:t>
            </a:r>
          </a:p>
          <a:p>
            <a:pPr lvl="1"/>
            <a:endParaRPr lang="nb-NO" dirty="0" smtClean="0"/>
          </a:p>
          <a:p>
            <a:pPr lvl="1"/>
            <a:endParaRPr lang="nb-NO" dirty="0"/>
          </a:p>
        </p:txBody>
      </p:sp>
      <p:sp>
        <p:nvSpPr>
          <p:cNvPr id="4" name="Rectangle 3"/>
          <p:cNvSpPr/>
          <p:nvPr/>
        </p:nvSpPr>
        <p:spPr>
          <a:xfrm>
            <a:off x="2438400" y="3886200"/>
            <a:ext cx="685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latin typeface="Arial" pitchFamily="34" charset="0"/>
                <a:cs typeface="Arial" pitchFamily="34" charset="0"/>
              </a:rPr>
              <a:t>2</a:t>
            </a:r>
            <a:endParaRPr lang="nb-NO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133600" y="6096000"/>
            <a:ext cx="5638800" cy="0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4" idx="3"/>
            <a:endCxn id="11" idx="1"/>
          </p:cNvCxnSpPr>
          <p:nvPr/>
        </p:nvCxnSpPr>
        <p:spPr>
          <a:xfrm>
            <a:off x="3124200" y="40767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038600" y="3886200"/>
            <a:ext cx="685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latin typeface="Arial" pitchFamily="34" charset="0"/>
                <a:cs typeface="Arial" pitchFamily="34" charset="0"/>
              </a:rPr>
              <a:t>3</a:t>
            </a:r>
            <a:endParaRPr lang="nb-NO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Straight Arrow Connector 12"/>
          <p:cNvCxnSpPr>
            <a:endCxn id="14" idx="1"/>
          </p:cNvCxnSpPr>
          <p:nvPr/>
        </p:nvCxnSpPr>
        <p:spPr>
          <a:xfrm>
            <a:off x="4725988" y="4038600"/>
            <a:ext cx="2055812" cy="38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6781800" y="3886200"/>
            <a:ext cx="685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latin typeface="Arial" pitchFamily="34" charset="0"/>
                <a:cs typeface="Arial" pitchFamily="34" charset="0"/>
              </a:rPr>
              <a:t>3</a:t>
            </a:r>
            <a:endParaRPr lang="nb-NO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19200" y="4038600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" pitchFamily="34" charset="0"/>
                <a:cs typeface="Arial" pitchFamily="34" charset="0"/>
              </a:rPr>
              <a:t>tråd1</a:t>
            </a:r>
            <a:endParaRPr lang="nb-NO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19200" y="4812268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" pitchFamily="34" charset="0"/>
                <a:cs typeface="Arial" pitchFamily="34" charset="0"/>
              </a:rPr>
              <a:t>tråd2</a:t>
            </a:r>
            <a:endParaRPr lang="nb-NO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352800" y="4800600"/>
            <a:ext cx="685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latin typeface="Arial" pitchFamily="34" charset="0"/>
                <a:cs typeface="Arial" pitchFamily="34" charset="0"/>
              </a:rPr>
              <a:t>2</a:t>
            </a:r>
            <a:endParaRPr lang="nb-NO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5" name="Straight Arrow Connector 24"/>
          <p:cNvCxnSpPr>
            <a:stCxn id="24" idx="3"/>
            <a:endCxn id="26" idx="1"/>
          </p:cNvCxnSpPr>
          <p:nvPr/>
        </p:nvCxnSpPr>
        <p:spPr>
          <a:xfrm>
            <a:off x="4038600" y="49911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4953000" y="4800600"/>
            <a:ext cx="685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latin typeface="Arial" pitchFamily="34" charset="0"/>
                <a:cs typeface="Arial" pitchFamily="34" charset="0"/>
              </a:rPr>
              <a:t>3</a:t>
            </a:r>
            <a:endParaRPr lang="nb-NO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Straight Arrow Connector 26"/>
          <p:cNvCxnSpPr>
            <a:endCxn id="28" idx="1"/>
          </p:cNvCxnSpPr>
          <p:nvPr/>
        </p:nvCxnSpPr>
        <p:spPr>
          <a:xfrm>
            <a:off x="5640388" y="4953000"/>
            <a:ext cx="2055812" cy="38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7696200" y="4800600"/>
            <a:ext cx="685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latin typeface="Arial" pitchFamily="34" charset="0"/>
                <a:cs typeface="Arial" pitchFamily="34" charset="0"/>
              </a:rPr>
              <a:t>3</a:t>
            </a:r>
            <a:endParaRPr lang="nb-NO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438400" y="3505200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Les i</a:t>
            </a:r>
            <a:endParaRPr lang="nb-NO" dirty="0"/>
          </a:p>
        </p:txBody>
      </p:sp>
      <p:sp>
        <p:nvSpPr>
          <p:cNvPr id="34" name="TextBox 33"/>
          <p:cNvSpPr txBox="1"/>
          <p:nvPr/>
        </p:nvSpPr>
        <p:spPr>
          <a:xfrm>
            <a:off x="4038600" y="3505200"/>
            <a:ext cx="1040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Legg til </a:t>
            </a:r>
            <a:r>
              <a:rPr lang="nb-NO" dirty="0" smtClean="0">
                <a:latin typeface="Andalus" pitchFamily="18" charset="-78"/>
                <a:cs typeface="Andalus" pitchFamily="18" charset="-78"/>
              </a:rPr>
              <a:t>1</a:t>
            </a:r>
            <a:endParaRPr lang="nb-NO" dirty="0"/>
          </a:p>
        </p:txBody>
      </p:sp>
      <p:sp>
        <p:nvSpPr>
          <p:cNvPr id="35" name="TextBox 34"/>
          <p:cNvSpPr txBox="1"/>
          <p:nvPr/>
        </p:nvSpPr>
        <p:spPr>
          <a:xfrm>
            <a:off x="6629400" y="3505200"/>
            <a:ext cx="1431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Skriv i tilbake</a:t>
            </a:r>
            <a:endParaRPr lang="nb-NO" dirty="0"/>
          </a:p>
        </p:txBody>
      </p:sp>
      <p:sp>
        <p:nvSpPr>
          <p:cNvPr id="36" name="TextBox 35"/>
          <p:cNvSpPr txBox="1"/>
          <p:nvPr/>
        </p:nvSpPr>
        <p:spPr>
          <a:xfrm>
            <a:off x="3962400" y="6324600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tiden</a:t>
            </a:r>
            <a:endParaRPr lang="nb-NO" dirty="0"/>
          </a:p>
        </p:txBody>
      </p:sp>
      <p:sp>
        <p:nvSpPr>
          <p:cNvPr id="37" name="TextBox 36"/>
          <p:cNvSpPr txBox="1"/>
          <p:nvPr/>
        </p:nvSpPr>
        <p:spPr>
          <a:xfrm>
            <a:off x="3276600" y="4431268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Les i</a:t>
            </a:r>
            <a:endParaRPr lang="nb-NO" dirty="0"/>
          </a:p>
        </p:txBody>
      </p:sp>
      <p:sp>
        <p:nvSpPr>
          <p:cNvPr id="38" name="TextBox 37"/>
          <p:cNvSpPr txBox="1"/>
          <p:nvPr/>
        </p:nvSpPr>
        <p:spPr>
          <a:xfrm>
            <a:off x="4876800" y="4431268"/>
            <a:ext cx="1040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Legg til </a:t>
            </a:r>
            <a:r>
              <a:rPr lang="nb-NO" dirty="0" smtClean="0">
                <a:latin typeface="Andalus" pitchFamily="18" charset="-78"/>
                <a:cs typeface="Andalus" pitchFamily="18" charset="-78"/>
              </a:rPr>
              <a:t>1</a:t>
            </a:r>
            <a:endParaRPr lang="nb-NO" dirty="0"/>
          </a:p>
        </p:txBody>
      </p:sp>
      <p:sp>
        <p:nvSpPr>
          <p:cNvPr id="39" name="TextBox 38"/>
          <p:cNvSpPr txBox="1"/>
          <p:nvPr/>
        </p:nvSpPr>
        <p:spPr>
          <a:xfrm>
            <a:off x="7484046" y="4431268"/>
            <a:ext cx="1431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Skriv i tilbake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Test på i++  parallellisert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762000"/>
          </a:xfrm>
        </p:spPr>
        <p:txBody>
          <a:bodyPr>
            <a:noAutofit/>
          </a:bodyPr>
          <a:lstStyle/>
          <a:p>
            <a:r>
              <a:rPr lang="nb-NO" sz="1800" dirty="0" smtClean="0"/>
              <a:t>Setter i gang </a:t>
            </a:r>
            <a:r>
              <a:rPr lang="nb-NO" sz="1800" b="1" dirty="0" smtClean="0"/>
              <a:t>n tråder </a:t>
            </a:r>
            <a:r>
              <a:rPr lang="nb-NO" sz="1800" dirty="0" smtClean="0"/>
              <a:t>(på en 2 kjerner CPU) som alle prøver å øke med</a:t>
            </a:r>
            <a:r>
              <a:rPr lang="nb-NO" sz="1800" dirty="0" smtClean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nb-NO" sz="1800" dirty="0" smtClean="0"/>
              <a:t>en felles variabel </a:t>
            </a:r>
            <a:r>
              <a:rPr lang="nb-NO" sz="1800" dirty="0" err="1" smtClean="0"/>
              <a:t>int</a:t>
            </a:r>
            <a:r>
              <a:rPr lang="nb-NO" sz="1800" dirty="0" smtClean="0"/>
              <a:t> i; 100 000 ganger uten synkronisering;</a:t>
            </a:r>
          </a:p>
          <a:p>
            <a:endParaRPr lang="nb-NO" sz="1800" dirty="0" smtClean="0"/>
          </a:p>
          <a:p>
            <a:endParaRPr lang="nb-NO" sz="1800" dirty="0" smtClean="0"/>
          </a:p>
          <a:p>
            <a:endParaRPr lang="nb-NO" sz="1800" dirty="0" smtClean="0"/>
          </a:p>
          <a:p>
            <a:r>
              <a:rPr lang="nb-NO" sz="1800" dirty="0" smtClean="0"/>
              <a:t>Vi fikk følgende feil - antall og %, (manglende verdier).Merk: Resultatene </a:t>
            </a:r>
            <a:r>
              <a:rPr lang="nb-NO" sz="1800" i="1" dirty="0" smtClean="0"/>
              <a:t>varierer</a:t>
            </a:r>
            <a:r>
              <a:rPr lang="nb-NO" sz="1800" dirty="0" smtClean="0"/>
              <a:t> </a:t>
            </a:r>
            <a:r>
              <a:rPr lang="nb-NO" sz="1800" i="1" dirty="0" smtClean="0"/>
              <a:t>også mye </a:t>
            </a:r>
            <a:r>
              <a:rPr lang="nb-NO" sz="1800" dirty="0" smtClean="0"/>
              <a:t>mellom hver kjøring :</a:t>
            </a:r>
          </a:p>
          <a:p>
            <a:pPr>
              <a:buNone/>
            </a:pPr>
            <a:endParaRPr lang="nb-NO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2757871" y="2200870"/>
            <a:ext cx="2938305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for (</a:t>
            </a:r>
            <a:r>
              <a:rPr lang="nb-NO" dirty="0" err="1" smtClean="0"/>
              <a:t>int</a:t>
            </a:r>
            <a:r>
              <a:rPr lang="nb-NO" dirty="0" smtClean="0"/>
              <a:t> j =0; j&lt; 100000; j++) {</a:t>
            </a:r>
          </a:p>
          <a:p>
            <a:r>
              <a:rPr lang="nb-NO" dirty="0" smtClean="0"/>
              <a:t>	i++;</a:t>
            </a:r>
            <a:br>
              <a:rPr lang="nb-NO" dirty="0" smtClean="0"/>
            </a:br>
            <a:r>
              <a:rPr lang="nb-NO" dirty="0" smtClean="0"/>
              <a:t>}</a:t>
            </a:r>
            <a:endParaRPr lang="nb-NO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774815"/>
              </p:ext>
            </p:extLst>
          </p:nvPr>
        </p:nvGraphicFramePr>
        <p:xfrm>
          <a:off x="685801" y="4114800"/>
          <a:ext cx="8229600" cy="19990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48790"/>
                <a:gridCol w="1234440"/>
                <a:gridCol w="1234440"/>
                <a:gridCol w="1268730"/>
                <a:gridCol w="1371600"/>
                <a:gridCol w="1371600"/>
              </a:tblGrid>
              <a:tr h="679470"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Courier New" pitchFamily="49" charset="0"/>
                          <a:cs typeface="Courier New" pitchFamily="49" charset="0"/>
                        </a:rPr>
                        <a:t>Antall tråder n</a:t>
                      </a:r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 smtClean="0"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 smtClean="0">
                          <a:latin typeface="Courier New" pitchFamily="49" charset="0"/>
                          <a:cs typeface="Courier New" pitchFamily="49" charset="0"/>
                        </a:rPr>
                        <a:t>20</a:t>
                      </a:r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 smtClean="0">
                          <a:latin typeface="Courier New" pitchFamily="49" charset="0"/>
                          <a:cs typeface="Courier New" pitchFamily="49" charset="0"/>
                        </a:rPr>
                        <a:t>200</a:t>
                      </a:r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 smtClean="0">
                          <a:latin typeface="Courier New" pitchFamily="49" charset="0"/>
                          <a:cs typeface="Courier New" pitchFamily="49" charset="0"/>
                        </a:rPr>
                        <a:t>2000</a:t>
                      </a:r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679470">
                <a:tc>
                  <a:txBody>
                    <a:bodyPr/>
                    <a:lstStyle/>
                    <a:p>
                      <a:r>
                        <a:rPr lang="nb-NO" dirty="0" smtClean="0"/>
                        <a:t>Svar     1.gang </a:t>
                      </a:r>
                    </a:p>
                    <a:p>
                      <a:r>
                        <a:rPr lang="nb-NO" dirty="0" smtClean="0"/>
                        <a:t>            2. gang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100 000</a:t>
                      </a:r>
                    </a:p>
                    <a:p>
                      <a:pPr algn="ctr"/>
                      <a:r>
                        <a:rPr lang="nb-NO" dirty="0" smtClean="0"/>
                        <a:t>100 000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200000</a:t>
                      </a:r>
                    </a:p>
                    <a:p>
                      <a:pPr algn="ctr"/>
                      <a:r>
                        <a:rPr lang="nb-NO" dirty="0" smtClean="0"/>
                        <a:t>159234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1290279 1706068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16940111</a:t>
                      </a:r>
                    </a:p>
                    <a:p>
                      <a:pPr algn="ctr"/>
                      <a:r>
                        <a:rPr lang="nb-NO" dirty="0" smtClean="0"/>
                        <a:t>16459210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170127199</a:t>
                      </a:r>
                    </a:p>
                    <a:p>
                      <a:pPr algn="ctr"/>
                      <a:r>
                        <a:rPr lang="nb-NO" dirty="0" smtClean="0"/>
                        <a:t>164954894</a:t>
                      </a:r>
                      <a:endParaRPr lang="nb-NO" dirty="0"/>
                    </a:p>
                  </a:txBody>
                  <a:tcPr/>
                </a:tc>
              </a:tr>
              <a:tr h="393661">
                <a:tc>
                  <a:txBody>
                    <a:bodyPr/>
                    <a:lstStyle/>
                    <a:p>
                      <a:r>
                        <a:rPr lang="nb-NO" dirty="0" smtClean="0"/>
                        <a:t>Tap    1.gang</a:t>
                      </a:r>
                    </a:p>
                    <a:p>
                      <a:r>
                        <a:rPr lang="nb-NO" dirty="0" smtClean="0"/>
                        <a:t>          2. gang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 0 %</a:t>
                      </a:r>
                    </a:p>
                    <a:p>
                      <a:pPr algn="ctr"/>
                      <a:r>
                        <a:rPr lang="nb-NO" dirty="0" smtClean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0%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20,4%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35,5%</a:t>
                      </a:r>
                    </a:p>
                    <a:p>
                      <a:pPr algn="ctr"/>
                      <a:r>
                        <a:rPr lang="nb-NO" dirty="0" smtClean="0"/>
                        <a:t>14,6%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15,3%</a:t>
                      </a:r>
                    </a:p>
                    <a:p>
                      <a:pPr algn="ctr"/>
                      <a:r>
                        <a:rPr lang="nb-NO" dirty="0" smtClean="0"/>
                        <a:t>17,7%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14,9%</a:t>
                      </a:r>
                    </a:p>
                    <a:p>
                      <a:pPr algn="ctr"/>
                      <a:r>
                        <a:rPr lang="nb-NO" dirty="0" smtClean="0"/>
                        <a:t>17,5%</a:t>
                      </a:r>
                      <a:endParaRPr lang="nb-NO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200" dirty="0" smtClean="0"/>
              <a:t>2) Optimalisering i Java, omordning av instruksjoner, </a:t>
            </a:r>
            <a:endParaRPr lang="nb-NO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dirty="0" smtClean="0"/>
              <a:t>For å få raskere kode, byttes det ofte om på den kompilerte koden: – eks.: </a:t>
            </a:r>
          </a:p>
          <a:p>
            <a:endParaRPr lang="nb-NO" sz="2000" dirty="0" smtClean="0"/>
          </a:p>
          <a:p>
            <a:endParaRPr lang="nb-NO" sz="2000" dirty="0" smtClean="0"/>
          </a:p>
          <a:p>
            <a:endParaRPr lang="nb-NO" sz="2000" dirty="0" smtClean="0"/>
          </a:p>
          <a:p>
            <a:r>
              <a:rPr lang="nb-NO" sz="2000" dirty="0" smtClean="0"/>
              <a:t>Selv om vi ser at x er 5, </a:t>
            </a:r>
            <a:r>
              <a:rPr lang="nb-NO" sz="2000" b="1" dirty="0" smtClean="0"/>
              <a:t>behøver</a:t>
            </a:r>
            <a:r>
              <a:rPr lang="nb-NO" sz="2000" dirty="0" smtClean="0"/>
              <a:t> </a:t>
            </a:r>
            <a:r>
              <a:rPr lang="nb-NO" sz="2000" b="1" i="1" dirty="0" smtClean="0"/>
              <a:t>ikke</a:t>
            </a:r>
            <a:r>
              <a:rPr lang="nb-NO" sz="2000" dirty="0" smtClean="0"/>
              <a:t> </a:t>
            </a:r>
            <a:r>
              <a:rPr lang="nb-NO" sz="2000" b="1" dirty="0" smtClean="0"/>
              <a:t>y å være lik 17</a:t>
            </a:r>
            <a:r>
              <a:rPr lang="nb-NO" sz="2000" dirty="0" smtClean="0"/>
              <a:t>, fordi vi ikke trenger noen verdi på y enda.</a:t>
            </a:r>
          </a:p>
          <a:p>
            <a:r>
              <a:rPr lang="nb-NO" sz="2000" dirty="0" smtClean="0"/>
              <a:t>Hvis programmet går raskere, utsettes tilordningen av 17 til y </a:t>
            </a:r>
            <a:br>
              <a:rPr lang="nb-NO" sz="2000" dirty="0" smtClean="0"/>
            </a:br>
            <a:r>
              <a:rPr lang="nb-NO" sz="2000" dirty="0" smtClean="0"/>
              <a:t>(til den trenges i en </a:t>
            </a:r>
            <a:r>
              <a:rPr lang="nb-NO" sz="2000" b="1" i="1" dirty="0" smtClean="0"/>
              <a:t>beregning</a:t>
            </a:r>
            <a:r>
              <a:rPr lang="nb-NO" sz="2000" dirty="0" smtClean="0"/>
              <a:t>  med y eller i en </a:t>
            </a:r>
            <a:r>
              <a:rPr lang="nb-NO" sz="2000" b="1" i="1" dirty="0" smtClean="0"/>
              <a:t>utskrift</a:t>
            </a:r>
            <a:r>
              <a:rPr lang="nb-NO" sz="2000" dirty="0" smtClean="0"/>
              <a:t>).</a:t>
            </a:r>
          </a:p>
          <a:p>
            <a:r>
              <a:rPr lang="nb-NO" sz="2000" dirty="0" smtClean="0"/>
              <a:t>Det eneste vi garanteres av kompilatoren er at den kjører et program som gir </a:t>
            </a:r>
            <a:r>
              <a:rPr lang="nb-NO" sz="2000" b="1" i="1" dirty="0" smtClean="0"/>
              <a:t>samme resultat </a:t>
            </a:r>
            <a:r>
              <a:rPr lang="nb-NO" sz="2000" b="1" dirty="0" smtClean="0"/>
              <a:t>som om vi utførte setningene slik de står i Java-koden – en etter en, ovenfra og nedover  </a:t>
            </a:r>
            <a:r>
              <a:rPr lang="nb-NO" sz="2000" dirty="0" smtClean="0"/>
              <a:t>. </a:t>
            </a:r>
          </a:p>
          <a:p>
            <a:r>
              <a:rPr lang="nb-NO" sz="2000" dirty="0" smtClean="0"/>
              <a:t>Altså: Bak kullissene utføres koden i en uforutsigbar rekkefølge for at koden for</a:t>
            </a:r>
            <a:r>
              <a:rPr lang="nb-NO" sz="2000" b="1" i="1" dirty="0" smtClean="0"/>
              <a:t> én tråd skal gå raskest. </a:t>
            </a:r>
            <a:endParaRPr lang="nb-NO" sz="20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3048000" y="2057400"/>
            <a:ext cx="152400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 smtClean="0"/>
              <a:t>y = 17;</a:t>
            </a:r>
          </a:p>
          <a:p>
            <a:r>
              <a:rPr lang="nb-NO" dirty="0" smtClean="0"/>
              <a:t>x = 5;</a:t>
            </a:r>
          </a:p>
          <a:p>
            <a:r>
              <a:rPr lang="nb-NO" dirty="0" smtClean="0"/>
              <a:t>z =  x + 3;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686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nb-NO" dirty="0" smtClean="0"/>
              <a:t>3) Caching kan gi problemer.</a:t>
            </a:r>
          </a:p>
        </p:txBody>
      </p:sp>
      <p:sp>
        <p:nvSpPr>
          <p:cNvPr id="65541" name="Text Box 73"/>
          <p:cNvSpPr txBox="1">
            <a:spLocks noChangeArrowheads="1"/>
          </p:cNvSpPr>
          <p:nvPr/>
        </p:nvSpPr>
        <p:spPr bwMode="auto">
          <a:xfrm>
            <a:off x="76200" y="2362200"/>
            <a:ext cx="2819400" cy="4247317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>
                <a:lumMod val="85000"/>
              </a:schemeClr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eaLnBrk="0" hangingPunct="0"/>
            <a:r>
              <a:rPr lang="nb-NO" i="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- Lesing: Når </a:t>
            </a:r>
            <a:r>
              <a:rPr lang="nb-NO" i="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vi ikke finner data i </a:t>
            </a:r>
            <a:r>
              <a:rPr lang="nb-NO" i="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nærmeste </a:t>
            </a:r>
            <a:r>
              <a:rPr lang="nb-NO" i="0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cache</a:t>
            </a:r>
            <a:r>
              <a:rPr lang="nb-NO" i="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, </a:t>
            </a:r>
            <a:r>
              <a:rPr lang="nb-NO" i="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overføres </a:t>
            </a:r>
            <a:r>
              <a:rPr lang="nb-NO" i="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en </a:t>
            </a:r>
            <a:r>
              <a:rPr lang="nb-NO" i="0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cachelinje</a:t>
            </a:r>
            <a:r>
              <a:rPr lang="nb-NO" i="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 = </a:t>
            </a:r>
            <a:r>
              <a:rPr lang="nb-NO" i="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64 Byte fra </a:t>
            </a:r>
            <a:r>
              <a:rPr lang="nb-NO" i="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saktere til raskere </a:t>
            </a:r>
            <a:r>
              <a:rPr lang="nb-NO" i="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hukommelse.</a:t>
            </a:r>
          </a:p>
          <a:p>
            <a:pPr eaLnBrk="0" hangingPunct="0"/>
            <a:r>
              <a:rPr lang="nb-NO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- Kanskje må vi da lese eller</a:t>
            </a:r>
          </a:p>
          <a:p>
            <a:pPr eaLnBrk="0" hangingPunct="0"/>
            <a:r>
              <a:rPr lang="nb-NO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skrive data helt ned i </a:t>
            </a:r>
          </a:p>
          <a:p>
            <a:pPr eaLnBrk="0" hangingPunct="0"/>
            <a:r>
              <a:rPr lang="nb-NO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hukommelsen</a:t>
            </a:r>
          </a:p>
          <a:p>
            <a:pPr eaLnBrk="0" hangingPunct="0">
              <a:buFontTx/>
              <a:buChar char="-"/>
            </a:pPr>
            <a:r>
              <a:rPr lang="nb-NO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CPUen</a:t>
            </a:r>
            <a:r>
              <a:rPr lang="nb-NO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 leser/skriver ’bare’ til  </a:t>
            </a:r>
            <a:r>
              <a:rPr lang="nb-NO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cache</a:t>
            </a:r>
            <a:r>
              <a:rPr lang="nb-NO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 </a:t>
            </a:r>
            <a:r>
              <a:rPr lang="nb-NO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level</a:t>
            </a:r>
            <a:r>
              <a:rPr lang="nb-NO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  1.</a:t>
            </a:r>
          </a:p>
          <a:p>
            <a:pPr eaLnBrk="0" hangingPunct="0">
              <a:buFontTx/>
              <a:buChar char="-"/>
            </a:pPr>
            <a:endParaRPr lang="nb-NO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</a:endParaRPr>
          </a:p>
          <a:p>
            <a:pPr eaLnBrk="0" hangingPunct="0">
              <a:buFontTx/>
              <a:buChar char="-"/>
            </a:pPr>
            <a:r>
              <a:rPr lang="nb-NO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 Både data og instruksjoner </a:t>
            </a:r>
            <a:r>
              <a:rPr lang="nb-NO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caches</a:t>
            </a:r>
            <a:r>
              <a:rPr lang="nb-NO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  (vi ser bare på data her)</a:t>
            </a:r>
          </a:p>
          <a:p>
            <a:pPr eaLnBrk="0" hangingPunct="0"/>
            <a:endParaRPr lang="en-GB" i="0" dirty="0">
              <a:solidFill>
                <a:srgbClr val="339933"/>
              </a:solidFill>
              <a:latin typeface="Times New Roman" pitchFamily="18" charset="0"/>
            </a:endParaRPr>
          </a:p>
        </p:txBody>
      </p:sp>
      <p:grpSp>
        <p:nvGrpSpPr>
          <p:cNvPr id="77" name="Group 3"/>
          <p:cNvGrpSpPr>
            <a:grpSpLocks/>
          </p:cNvGrpSpPr>
          <p:nvPr/>
        </p:nvGrpSpPr>
        <p:grpSpPr bwMode="auto">
          <a:xfrm>
            <a:off x="3446463" y="4222750"/>
            <a:ext cx="1071563" cy="1168400"/>
            <a:chOff x="1581" y="2223"/>
            <a:chExt cx="675" cy="736"/>
          </a:xfrm>
        </p:grpSpPr>
        <p:sp>
          <p:nvSpPr>
            <p:cNvPr id="79" name="Rectangle 4"/>
            <p:cNvSpPr>
              <a:spLocks noChangeArrowheads="1"/>
            </p:cNvSpPr>
            <p:nvPr/>
          </p:nvSpPr>
          <p:spPr bwMode="auto">
            <a:xfrm>
              <a:off x="1588" y="2226"/>
              <a:ext cx="664" cy="73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80" name="Rectangle 5"/>
            <p:cNvSpPr>
              <a:spLocks noChangeArrowheads="1"/>
            </p:cNvSpPr>
            <p:nvPr/>
          </p:nvSpPr>
          <p:spPr bwMode="auto">
            <a:xfrm>
              <a:off x="1581" y="2223"/>
              <a:ext cx="666" cy="5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81" name="Rectangle 6"/>
            <p:cNvSpPr>
              <a:spLocks noChangeArrowheads="1"/>
            </p:cNvSpPr>
            <p:nvPr/>
          </p:nvSpPr>
          <p:spPr bwMode="auto">
            <a:xfrm>
              <a:off x="1582" y="2280"/>
              <a:ext cx="665" cy="5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82" name="Rectangle 7"/>
            <p:cNvSpPr>
              <a:spLocks noChangeArrowheads="1"/>
            </p:cNvSpPr>
            <p:nvPr/>
          </p:nvSpPr>
          <p:spPr bwMode="auto">
            <a:xfrm>
              <a:off x="1583" y="2336"/>
              <a:ext cx="665" cy="5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83" name="Rectangle 8"/>
            <p:cNvSpPr>
              <a:spLocks noChangeArrowheads="1"/>
            </p:cNvSpPr>
            <p:nvPr/>
          </p:nvSpPr>
          <p:spPr bwMode="auto">
            <a:xfrm>
              <a:off x="1584" y="2393"/>
              <a:ext cx="665" cy="5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84" name="Rectangle 9"/>
            <p:cNvSpPr>
              <a:spLocks noChangeArrowheads="1"/>
            </p:cNvSpPr>
            <p:nvPr/>
          </p:nvSpPr>
          <p:spPr bwMode="auto">
            <a:xfrm>
              <a:off x="1584" y="2450"/>
              <a:ext cx="666" cy="5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85" name="Rectangle 10"/>
            <p:cNvSpPr>
              <a:spLocks noChangeArrowheads="1"/>
            </p:cNvSpPr>
            <p:nvPr/>
          </p:nvSpPr>
          <p:spPr bwMode="auto">
            <a:xfrm>
              <a:off x="1585" y="2507"/>
              <a:ext cx="666" cy="5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86" name="Rectangle 11"/>
            <p:cNvSpPr>
              <a:spLocks noChangeArrowheads="1"/>
            </p:cNvSpPr>
            <p:nvPr/>
          </p:nvSpPr>
          <p:spPr bwMode="auto">
            <a:xfrm>
              <a:off x="1586" y="2564"/>
              <a:ext cx="665" cy="5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87" name="Rectangle 12"/>
            <p:cNvSpPr>
              <a:spLocks noChangeArrowheads="1"/>
            </p:cNvSpPr>
            <p:nvPr/>
          </p:nvSpPr>
          <p:spPr bwMode="auto">
            <a:xfrm>
              <a:off x="1587" y="2621"/>
              <a:ext cx="665" cy="5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88" name="Rectangle 13"/>
            <p:cNvSpPr>
              <a:spLocks noChangeArrowheads="1"/>
            </p:cNvSpPr>
            <p:nvPr/>
          </p:nvSpPr>
          <p:spPr bwMode="auto">
            <a:xfrm>
              <a:off x="1588" y="2678"/>
              <a:ext cx="665" cy="5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89" name="Rectangle 14"/>
            <p:cNvSpPr>
              <a:spLocks noChangeArrowheads="1"/>
            </p:cNvSpPr>
            <p:nvPr/>
          </p:nvSpPr>
          <p:spPr bwMode="auto">
            <a:xfrm>
              <a:off x="1589" y="2734"/>
              <a:ext cx="665" cy="5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90" name="Rectangle 15"/>
            <p:cNvSpPr>
              <a:spLocks noChangeArrowheads="1"/>
            </p:cNvSpPr>
            <p:nvPr/>
          </p:nvSpPr>
          <p:spPr bwMode="auto">
            <a:xfrm>
              <a:off x="1589" y="2791"/>
              <a:ext cx="666" cy="5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91" name="Rectangle 16"/>
            <p:cNvSpPr>
              <a:spLocks noChangeArrowheads="1"/>
            </p:cNvSpPr>
            <p:nvPr/>
          </p:nvSpPr>
          <p:spPr bwMode="auto">
            <a:xfrm>
              <a:off x="1590" y="2848"/>
              <a:ext cx="666" cy="5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92" name="Rectangle 17"/>
            <p:cNvSpPr>
              <a:spLocks noChangeArrowheads="1"/>
            </p:cNvSpPr>
            <p:nvPr/>
          </p:nvSpPr>
          <p:spPr bwMode="auto">
            <a:xfrm>
              <a:off x="1591" y="2905"/>
              <a:ext cx="665" cy="5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</p:grpSp>
      <p:sp>
        <p:nvSpPr>
          <p:cNvPr id="93" name="Rectangle 18"/>
          <p:cNvSpPr>
            <a:spLocks noChangeArrowheads="1"/>
          </p:cNvSpPr>
          <p:nvPr/>
        </p:nvSpPr>
        <p:spPr bwMode="auto">
          <a:xfrm flipH="1">
            <a:off x="8154988" y="4748212"/>
            <a:ext cx="627063" cy="48895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nb-NO" altLang="nb-NO" sz="1800"/>
          </a:p>
        </p:txBody>
      </p:sp>
      <p:sp>
        <p:nvSpPr>
          <p:cNvPr id="94" name="AutoShape 19"/>
          <p:cNvSpPr>
            <a:spLocks noChangeArrowheads="1"/>
          </p:cNvSpPr>
          <p:nvPr/>
        </p:nvSpPr>
        <p:spPr bwMode="auto">
          <a:xfrm>
            <a:off x="8186738" y="4824412"/>
            <a:ext cx="579438" cy="374650"/>
          </a:xfrm>
          <a:prstGeom prst="roundRect">
            <a:avLst>
              <a:gd name="adj" fmla="val 12495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nb-NO" altLang="nb-NO" sz="1800"/>
          </a:p>
        </p:txBody>
      </p:sp>
      <p:sp>
        <p:nvSpPr>
          <p:cNvPr id="95" name="Rectangle 20"/>
          <p:cNvSpPr>
            <a:spLocks noChangeArrowheads="1"/>
          </p:cNvSpPr>
          <p:nvPr/>
        </p:nvSpPr>
        <p:spPr bwMode="auto">
          <a:xfrm>
            <a:off x="3197226" y="2666999"/>
            <a:ext cx="2678788" cy="3124201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nb-NO" altLang="nb-NO" sz="1800"/>
          </a:p>
        </p:txBody>
      </p:sp>
      <p:sp>
        <p:nvSpPr>
          <p:cNvPr id="96" name="Line 21"/>
          <p:cNvSpPr>
            <a:spLocks noChangeShapeType="1"/>
          </p:cNvSpPr>
          <p:nvPr/>
        </p:nvSpPr>
        <p:spPr bwMode="auto">
          <a:xfrm>
            <a:off x="3575050" y="4017962"/>
            <a:ext cx="2084388" cy="1587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97" name="Line 22"/>
          <p:cNvSpPr>
            <a:spLocks noChangeShapeType="1"/>
          </p:cNvSpPr>
          <p:nvPr/>
        </p:nvSpPr>
        <p:spPr bwMode="auto">
          <a:xfrm>
            <a:off x="5065713" y="4044950"/>
            <a:ext cx="1588" cy="1550987"/>
          </a:xfrm>
          <a:prstGeom prst="line">
            <a:avLst/>
          </a:prstGeom>
          <a:noFill/>
          <a:ln w="1016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98" name="Oval 25"/>
          <p:cNvSpPr>
            <a:spLocks noChangeArrowheads="1"/>
          </p:cNvSpPr>
          <p:nvPr/>
        </p:nvSpPr>
        <p:spPr bwMode="auto">
          <a:xfrm>
            <a:off x="5416550" y="5303837"/>
            <a:ext cx="246063" cy="119062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nb-NO" altLang="nb-NO" sz="1800"/>
          </a:p>
        </p:txBody>
      </p:sp>
      <p:sp>
        <p:nvSpPr>
          <p:cNvPr id="99" name="Line 26"/>
          <p:cNvSpPr>
            <a:spLocks noChangeShapeType="1"/>
          </p:cNvSpPr>
          <p:nvPr/>
        </p:nvSpPr>
        <p:spPr bwMode="auto">
          <a:xfrm>
            <a:off x="5405438" y="5395912"/>
            <a:ext cx="0" cy="2079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0" name="Line 27"/>
          <p:cNvSpPr>
            <a:spLocks noChangeShapeType="1"/>
          </p:cNvSpPr>
          <p:nvPr/>
        </p:nvSpPr>
        <p:spPr bwMode="auto">
          <a:xfrm>
            <a:off x="5673725" y="5395912"/>
            <a:ext cx="0" cy="2079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1" name="Arc 28"/>
          <p:cNvSpPr>
            <a:spLocks/>
          </p:cNvSpPr>
          <p:nvPr/>
        </p:nvSpPr>
        <p:spPr bwMode="auto">
          <a:xfrm>
            <a:off x="5416550" y="5611812"/>
            <a:ext cx="152400" cy="36512"/>
          </a:xfrm>
          <a:custGeom>
            <a:avLst/>
            <a:gdLst>
              <a:gd name="T0" fmla="*/ 0 w 21600"/>
              <a:gd name="T1" fmla="*/ 0 h 22260"/>
              <a:gd name="T2" fmla="*/ 0 w 21600"/>
              <a:gd name="T3" fmla="*/ 0 h 22260"/>
              <a:gd name="T4" fmla="*/ 0 w 21600"/>
              <a:gd name="T5" fmla="*/ 0 h 22260"/>
              <a:gd name="T6" fmla="*/ 0 60000 65536"/>
              <a:gd name="T7" fmla="*/ 0 60000 65536"/>
              <a:gd name="T8" fmla="*/ 0 60000 65536"/>
              <a:gd name="T9" fmla="*/ 0 w 21600"/>
              <a:gd name="T10" fmla="*/ 0 h 22260"/>
              <a:gd name="T11" fmla="*/ 21600 w 21600"/>
              <a:gd name="T12" fmla="*/ 22260 h 222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2260" fill="none" extrusionOk="0">
                <a:moveTo>
                  <a:pt x="21409" y="22260"/>
                </a:moveTo>
                <a:cubicBezTo>
                  <a:pt x="9555" y="22155"/>
                  <a:pt x="0" y="12516"/>
                  <a:pt x="0" y="661"/>
                </a:cubicBezTo>
                <a:cubicBezTo>
                  <a:pt x="-1" y="440"/>
                  <a:pt x="3" y="220"/>
                  <a:pt x="10" y="0"/>
                </a:cubicBezTo>
              </a:path>
              <a:path w="21600" h="22260" stroke="0" extrusionOk="0">
                <a:moveTo>
                  <a:pt x="21409" y="22260"/>
                </a:moveTo>
                <a:cubicBezTo>
                  <a:pt x="9555" y="22155"/>
                  <a:pt x="0" y="12516"/>
                  <a:pt x="0" y="661"/>
                </a:cubicBezTo>
                <a:cubicBezTo>
                  <a:pt x="-1" y="440"/>
                  <a:pt x="3" y="220"/>
                  <a:pt x="10" y="0"/>
                </a:cubicBezTo>
                <a:lnTo>
                  <a:pt x="21600" y="661"/>
                </a:lnTo>
                <a:lnTo>
                  <a:pt x="21409" y="2226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2" name="Arc 29"/>
          <p:cNvSpPr>
            <a:spLocks/>
          </p:cNvSpPr>
          <p:nvPr/>
        </p:nvSpPr>
        <p:spPr bwMode="auto">
          <a:xfrm>
            <a:off x="5565775" y="5611812"/>
            <a:ext cx="96838" cy="36512"/>
          </a:xfrm>
          <a:custGeom>
            <a:avLst/>
            <a:gdLst>
              <a:gd name="T0" fmla="*/ 0 w 21600"/>
              <a:gd name="T1" fmla="*/ 0 h 22264"/>
              <a:gd name="T2" fmla="*/ 0 w 21600"/>
              <a:gd name="T3" fmla="*/ 0 h 22264"/>
              <a:gd name="T4" fmla="*/ 0 w 21600"/>
              <a:gd name="T5" fmla="*/ 0 h 22264"/>
              <a:gd name="T6" fmla="*/ 0 60000 65536"/>
              <a:gd name="T7" fmla="*/ 0 60000 65536"/>
              <a:gd name="T8" fmla="*/ 0 60000 65536"/>
              <a:gd name="T9" fmla="*/ 0 w 21600"/>
              <a:gd name="T10" fmla="*/ 0 h 22264"/>
              <a:gd name="T11" fmla="*/ 21600 w 21600"/>
              <a:gd name="T12" fmla="*/ 22264 h 222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2264" fill="none" extrusionOk="0">
                <a:moveTo>
                  <a:pt x="21589" y="0"/>
                </a:moveTo>
                <a:cubicBezTo>
                  <a:pt x="21596" y="221"/>
                  <a:pt x="21600" y="442"/>
                  <a:pt x="21600" y="664"/>
                </a:cubicBezTo>
                <a:cubicBezTo>
                  <a:pt x="21600" y="12593"/>
                  <a:pt x="11929" y="22263"/>
                  <a:pt x="0" y="22264"/>
                </a:cubicBezTo>
              </a:path>
              <a:path w="21600" h="22264" stroke="0" extrusionOk="0">
                <a:moveTo>
                  <a:pt x="21589" y="0"/>
                </a:moveTo>
                <a:cubicBezTo>
                  <a:pt x="21596" y="221"/>
                  <a:pt x="21600" y="442"/>
                  <a:pt x="21600" y="664"/>
                </a:cubicBezTo>
                <a:cubicBezTo>
                  <a:pt x="21600" y="12593"/>
                  <a:pt x="11929" y="22263"/>
                  <a:pt x="0" y="22264"/>
                </a:cubicBezTo>
                <a:lnTo>
                  <a:pt x="0" y="664"/>
                </a:lnTo>
                <a:lnTo>
                  <a:pt x="21589" y="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3" name="Line 30"/>
          <p:cNvSpPr>
            <a:spLocks noChangeShapeType="1"/>
          </p:cNvSpPr>
          <p:nvPr/>
        </p:nvSpPr>
        <p:spPr bwMode="auto">
          <a:xfrm>
            <a:off x="3751263" y="4060825"/>
            <a:ext cx="1588" cy="1619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4" name="Line 31"/>
          <p:cNvSpPr>
            <a:spLocks noChangeShapeType="1"/>
          </p:cNvSpPr>
          <p:nvPr/>
        </p:nvSpPr>
        <p:spPr bwMode="auto">
          <a:xfrm>
            <a:off x="5092700" y="5521325"/>
            <a:ext cx="301625" cy="1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5" name="Rectangle 33"/>
          <p:cNvSpPr>
            <a:spLocks noChangeArrowheads="1"/>
          </p:cNvSpPr>
          <p:nvPr/>
        </p:nvSpPr>
        <p:spPr bwMode="auto">
          <a:xfrm>
            <a:off x="4254955" y="2231343"/>
            <a:ext cx="1235917" cy="58221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lIns="90488" tIns="44450" rIns="90488" bIns="4445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nb-NO" sz="1600" i="0" dirty="0" smtClean="0">
                <a:latin typeface="Palatino" pitchFamily="18" charset="0"/>
              </a:rPr>
              <a:t>CPU med 2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nb-NO" sz="1600" i="0" dirty="0" err="1" smtClean="0">
                <a:latin typeface="Palatino" pitchFamily="18" charset="0"/>
              </a:rPr>
              <a:t>kjerner</a:t>
            </a:r>
            <a:r>
              <a:rPr lang="en-GB" altLang="nb-NO" sz="1600" i="0" dirty="0" smtClean="0">
                <a:latin typeface="Palatino" pitchFamily="18" charset="0"/>
              </a:rPr>
              <a:t> </a:t>
            </a:r>
            <a:endParaRPr lang="en-GB" altLang="nb-NO" sz="1600" i="0" dirty="0">
              <a:latin typeface="Palatino" pitchFamily="18" charset="0"/>
            </a:endParaRPr>
          </a:p>
        </p:txBody>
      </p:sp>
      <p:sp>
        <p:nvSpPr>
          <p:cNvPr id="106" name="Rectangle 34"/>
          <p:cNvSpPr>
            <a:spLocks noChangeArrowheads="1"/>
          </p:cNvSpPr>
          <p:nvPr/>
        </p:nvSpPr>
        <p:spPr bwMode="auto">
          <a:xfrm>
            <a:off x="5721350" y="5381625"/>
            <a:ext cx="576263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lIns="90488" tIns="44450" rIns="90488" bIns="4445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nb-NO" sz="1600" i="0" dirty="0">
                <a:latin typeface="Palatino" pitchFamily="18" charset="0"/>
              </a:rPr>
              <a:t>Disk</a:t>
            </a:r>
          </a:p>
        </p:txBody>
      </p:sp>
      <p:sp>
        <p:nvSpPr>
          <p:cNvPr id="107" name="Line 35"/>
          <p:cNvSpPr>
            <a:spLocks noChangeShapeType="1"/>
          </p:cNvSpPr>
          <p:nvPr/>
        </p:nvSpPr>
        <p:spPr bwMode="auto">
          <a:xfrm>
            <a:off x="5080000" y="4816475"/>
            <a:ext cx="522288" cy="1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8" name="Rectangle 36"/>
          <p:cNvSpPr>
            <a:spLocks noChangeArrowheads="1"/>
          </p:cNvSpPr>
          <p:nvPr/>
        </p:nvSpPr>
        <p:spPr bwMode="auto">
          <a:xfrm>
            <a:off x="5680075" y="4633912"/>
            <a:ext cx="1031875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nb-NO" sz="1600" i="0">
                <a:latin typeface="Palatino" pitchFamily="18" charset="0"/>
              </a:rPr>
              <a:t>Lokalnett</a:t>
            </a:r>
          </a:p>
        </p:txBody>
      </p:sp>
      <p:grpSp>
        <p:nvGrpSpPr>
          <p:cNvPr id="109" name="Group 37"/>
          <p:cNvGrpSpPr>
            <a:grpSpLocks/>
          </p:cNvGrpSpPr>
          <p:nvPr/>
        </p:nvGrpSpPr>
        <p:grpSpPr bwMode="auto">
          <a:xfrm>
            <a:off x="8153400" y="5341937"/>
            <a:ext cx="685800" cy="215900"/>
            <a:chOff x="4357" y="2948"/>
            <a:chExt cx="927" cy="199"/>
          </a:xfrm>
        </p:grpSpPr>
        <p:sp>
          <p:nvSpPr>
            <p:cNvPr id="110" name="Rectangle 38"/>
            <p:cNvSpPr>
              <a:spLocks noChangeArrowheads="1"/>
            </p:cNvSpPr>
            <p:nvPr/>
          </p:nvSpPr>
          <p:spPr bwMode="auto">
            <a:xfrm>
              <a:off x="4357" y="2948"/>
              <a:ext cx="927" cy="1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111" name="Rectangle 39"/>
            <p:cNvSpPr>
              <a:spLocks noChangeArrowheads="1"/>
            </p:cNvSpPr>
            <p:nvPr/>
          </p:nvSpPr>
          <p:spPr bwMode="auto">
            <a:xfrm>
              <a:off x="4409" y="2964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112" name="Rectangle 40"/>
            <p:cNvSpPr>
              <a:spLocks noChangeArrowheads="1"/>
            </p:cNvSpPr>
            <p:nvPr/>
          </p:nvSpPr>
          <p:spPr bwMode="auto">
            <a:xfrm>
              <a:off x="4495" y="2960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113" name="Rectangle 41"/>
            <p:cNvSpPr>
              <a:spLocks noChangeArrowheads="1"/>
            </p:cNvSpPr>
            <p:nvPr/>
          </p:nvSpPr>
          <p:spPr bwMode="auto">
            <a:xfrm>
              <a:off x="4571" y="2966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114" name="Rectangle 42"/>
            <p:cNvSpPr>
              <a:spLocks noChangeArrowheads="1"/>
            </p:cNvSpPr>
            <p:nvPr/>
          </p:nvSpPr>
          <p:spPr bwMode="auto">
            <a:xfrm>
              <a:off x="4652" y="2962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115" name="Rectangle 43"/>
            <p:cNvSpPr>
              <a:spLocks noChangeArrowheads="1"/>
            </p:cNvSpPr>
            <p:nvPr/>
          </p:nvSpPr>
          <p:spPr bwMode="auto">
            <a:xfrm>
              <a:off x="4733" y="2958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116" name="Rectangle 44"/>
            <p:cNvSpPr>
              <a:spLocks noChangeArrowheads="1"/>
            </p:cNvSpPr>
            <p:nvPr/>
          </p:nvSpPr>
          <p:spPr bwMode="auto">
            <a:xfrm>
              <a:off x="4409" y="3049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117" name="Rectangle 45"/>
            <p:cNvSpPr>
              <a:spLocks noChangeArrowheads="1"/>
            </p:cNvSpPr>
            <p:nvPr/>
          </p:nvSpPr>
          <p:spPr bwMode="auto">
            <a:xfrm>
              <a:off x="4480" y="3045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118" name="Rectangle 46"/>
            <p:cNvSpPr>
              <a:spLocks noChangeArrowheads="1"/>
            </p:cNvSpPr>
            <p:nvPr/>
          </p:nvSpPr>
          <p:spPr bwMode="auto">
            <a:xfrm>
              <a:off x="4551" y="3041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119" name="Rectangle 47"/>
            <p:cNvSpPr>
              <a:spLocks noChangeArrowheads="1"/>
            </p:cNvSpPr>
            <p:nvPr/>
          </p:nvSpPr>
          <p:spPr bwMode="auto">
            <a:xfrm>
              <a:off x="4622" y="3037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120" name="Rectangle 48"/>
            <p:cNvSpPr>
              <a:spLocks noChangeArrowheads="1"/>
            </p:cNvSpPr>
            <p:nvPr/>
          </p:nvSpPr>
          <p:spPr bwMode="auto">
            <a:xfrm>
              <a:off x="4693" y="3033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121" name="Rectangle 49"/>
            <p:cNvSpPr>
              <a:spLocks noChangeArrowheads="1"/>
            </p:cNvSpPr>
            <p:nvPr/>
          </p:nvSpPr>
          <p:spPr bwMode="auto">
            <a:xfrm>
              <a:off x="4764" y="3029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122" name="Rectangle 50"/>
            <p:cNvSpPr>
              <a:spLocks noChangeArrowheads="1"/>
            </p:cNvSpPr>
            <p:nvPr/>
          </p:nvSpPr>
          <p:spPr bwMode="auto">
            <a:xfrm>
              <a:off x="4830" y="2970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123" name="Rectangle 51"/>
            <p:cNvSpPr>
              <a:spLocks noChangeArrowheads="1"/>
            </p:cNvSpPr>
            <p:nvPr/>
          </p:nvSpPr>
          <p:spPr bwMode="auto">
            <a:xfrm>
              <a:off x="4901" y="2966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124" name="Rectangle 52"/>
            <p:cNvSpPr>
              <a:spLocks noChangeArrowheads="1"/>
            </p:cNvSpPr>
            <p:nvPr/>
          </p:nvSpPr>
          <p:spPr bwMode="auto">
            <a:xfrm>
              <a:off x="4972" y="2962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125" name="Rectangle 53"/>
            <p:cNvSpPr>
              <a:spLocks noChangeArrowheads="1"/>
            </p:cNvSpPr>
            <p:nvPr/>
          </p:nvSpPr>
          <p:spPr bwMode="auto">
            <a:xfrm>
              <a:off x="5043" y="2958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126" name="Rectangle 54"/>
            <p:cNvSpPr>
              <a:spLocks noChangeArrowheads="1"/>
            </p:cNvSpPr>
            <p:nvPr/>
          </p:nvSpPr>
          <p:spPr bwMode="auto">
            <a:xfrm>
              <a:off x="5114" y="2954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127" name="Rectangle 55"/>
            <p:cNvSpPr>
              <a:spLocks noChangeArrowheads="1"/>
            </p:cNvSpPr>
            <p:nvPr/>
          </p:nvSpPr>
          <p:spPr bwMode="auto">
            <a:xfrm>
              <a:off x="5185" y="2950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128" name="Rectangle 56"/>
            <p:cNvSpPr>
              <a:spLocks noChangeArrowheads="1"/>
            </p:cNvSpPr>
            <p:nvPr/>
          </p:nvSpPr>
          <p:spPr bwMode="auto">
            <a:xfrm>
              <a:off x="4841" y="3046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129" name="Rectangle 57"/>
            <p:cNvSpPr>
              <a:spLocks noChangeArrowheads="1"/>
            </p:cNvSpPr>
            <p:nvPr/>
          </p:nvSpPr>
          <p:spPr bwMode="auto">
            <a:xfrm>
              <a:off x="4912" y="3042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130" name="Rectangle 58"/>
            <p:cNvSpPr>
              <a:spLocks noChangeArrowheads="1"/>
            </p:cNvSpPr>
            <p:nvPr/>
          </p:nvSpPr>
          <p:spPr bwMode="auto">
            <a:xfrm>
              <a:off x="4983" y="3038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131" name="Rectangle 59"/>
            <p:cNvSpPr>
              <a:spLocks noChangeArrowheads="1"/>
            </p:cNvSpPr>
            <p:nvPr/>
          </p:nvSpPr>
          <p:spPr bwMode="auto">
            <a:xfrm>
              <a:off x="5054" y="3034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132" name="Rectangle 60"/>
            <p:cNvSpPr>
              <a:spLocks noChangeArrowheads="1"/>
            </p:cNvSpPr>
            <p:nvPr/>
          </p:nvSpPr>
          <p:spPr bwMode="auto">
            <a:xfrm>
              <a:off x="5125" y="3030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133" name="Rectangle 61"/>
            <p:cNvSpPr>
              <a:spLocks noChangeArrowheads="1"/>
            </p:cNvSpPr>
            <p:nvPr/>
          </p:nvSpPr>
          <p:spPr bwMode="auto">
            <a:xfrm>
              <a:off x="5196" y="3026"/>
              <a:ext cx="47" cy="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</p:grpSp>
      <p:sp>
        <p:nvSpPr>
          <p:cNvPr id="134" name="Line 62"/>
          <p:cNvSpPr>
            <a:spLocks noChangeShapeType="1"/>
          </p:cNvSpPr>
          <p:nvPr/>
        </p:nvSpPr>
        <p:spPr bwMode="auto">
          <a:xfrm flipH="1">
            <a:off x="8470900" y="5240337"/>
            <a:ext cx="25400" cy="101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35" name="Line 63"/>
          <p:cNvSpPr>
            <a:spLocks noChangeShapeType="1"/>
          </p:cNvSpPr>
          <p:nvPr/>
        </p:nvSpPr>
        <p:spPr bwMode="auto">
          <a:xfrm>
            <a:off x="5106988" y="5022850"/>
            <a:ext cx="3328988" cy="2841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36" name="Rectangle 65"/>
          <p:cNvSpPr>
            <a:spLocks noChangeArrowheads="1"/>
          </p:cNvSpPr>
          <p:nvPr/>
        </p:nvSpPr>
        <p:spPr bwMode="auto">
          <a:xfrm>
            <a:off x="3448050" y="4210050"/>
            <a:ext cx="1055688" cy="11906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nb-NO" altLang="nb-NO" sz="1800"/>
          </a:p>
        </p:txBody>
      </p:sp>
      <p:sp>
        <p:nvSpPr>
          <p:cNvPr id="137" name="Text Box 66"/>
          <p:cNvSpPr txBox="1">
            <a:spLocks noChangeArrowheads="1"/>
          </p:cNvSpPr>
          <p:nvPr/>
        </p:nvSpPr>
        <p:spPr bwMode="auto">
          <a:xfrm>
            <a:off x="4468813" y="4164012"/>
            <a:ext cx="247650" cy="126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lnSpc>
                <a:spcPct val="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nb-NO" sz="1000" i="0">
                <a:latin typeface="Times New Roman" pitchFamily="18" charset="0"/>
              </a:rPr>
              <a:t>0</a:t>
            </a:r>
          </a:p>
          <a:p>
            <a:pPr>
              <a:lnSpc>
                <a:spcPct val="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nb-NO" sz="1000" i="0">
                <a:latin typeface="Times New Roman" pitchFamily="18" charset="0"/>
              </a:rPr>
              <a:t>1</a:t>
            </a:r>
          </a:p>
          <a:p>
            <a:pPr>
              <a:lnSpc>
                <a:spcPct val="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nb-NO" sz="1000" i="0">
                <a:latin typeface="Times New Roman" pitchFamily="18" charset="0"/>
              </a:rPr>
              <a:t>2</a:t>
            </a:r>
          </a:p>
          <a:p>
            <a:pPr>
              <a:lnSpc>
                <a:spcPct val="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nb-NO" sz="1000" i="0">
                <a:latin typeface="Times New Roman" pitchFamily="18" charset="0"/>
              </a:rPr>
              <a:t>.</a:t>
            </a:r>
          </a:p>
          <a:p>
            <a:pPr>
              <a:lnSpc>
                <a:spcPct val="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nb-NO" sz="1000" i="0">
                <a:latin typeface="Times New Roman" pitchFamily="18" charset="0"/>
              </a:rPr>
              <a:t>.</a:t>
            </a:r>
          </a:p>
          <a:p>
            <a:pPr>
              <a:lnSpc>
                <a:spcPct val="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nb-NO" sz="1000" i="0">
                <a:latin typeface="Times New Roman" pitchFamily="18" charset="0"/>
              </a:rPr>
              <a:t>.</a:t>
            </a:r>
          </a:p>
          <a:p>
            <a:pPr>
              <a:lnSpc>
                <a:spcPct val="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nb-NO" sz="1000" i="0">
                <a:latin typeface="Times New Roman" pitchFamily="18" charset="0"/>
              </a:rPr>
              <a:t>.</a:t>
            </a:r>
          </a:p>
          <a:p>
            <a:pPr>
              <a:lnSpc>
                <a:spcPct val="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nb-NO" sz="1000" i="0">
                <a:latin typeface="Times New Roman" pitchFamily="18" charset="0"/>
              </a:rPr>
              <a:t>.</a:t>
            </a:r>
          </a:p>
          <a:p>
            <a:pPr>
              <a:lnSpc>
                <a:spcPct val="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nb-NO" sz="1000" i="0">
                <a:latin typeface="Times New Roman" pitchFamily="18" charset="0"/>
              </a:rPr>
              <a:t>.</a:t>
            </a:r>
          </a:p>
          <a:p>
            <a:pPr>
              <a:lnSpc>
                <a:spcPct val="7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nb-NO" sz="1000" i="0">
              <a:latin typeface="Times New Roman" pitchFamily="18" charset="0"/>
            </a:endParaRPr>
          </a:p>
          <a:p>
            <a:pPr>
              <a:lnSpc>
                <a:spcPct val="7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nb-NO" sz="1000" i="0">
              <a:latin typeface="Times New Roman" pitchFamily="18" charset="0"/>
            </a:endParaRPr>
          </a:p>
        </p:txBody>
      </p:sp>
      <p:sp>
        <p:nvSpPr>
          <p:cNvPr id="138" name="Freeform 67"/>
          <p:cNvSpPr>
            <a:spLocks/>
          </p:cNvSpPr>
          <p:nvPr/>
        </p:nvSpPr>
        <p:spPr bwMode="auto">
          <a:xfrm>
            <a:off x="6708775" y="4572000"/>
            <a:ext cx="609600" cy="241300"/>
          </a:xfrm>
          <a:custGeom>
            <a:avLst/>
            <a:gdLst>
              <a:gd name="T0" fmla="*/ 0 w 384"/>
              <a:gd name="T1" fmla="*/ 144 h 152"/>
              <a:gd name="T2" fmla="*/ 192 w 384"/>
              <a:gd name="T3" fmla="*/ 48 h 152"/>
              <a:gd name="T4" fmla="*/ 144 w 384"/>
              <a:gd name="T5" fmla="*/ 144 h 152"/>
              <a:gd name="T6" fmla="*/ 384 w 384"/>
              <a:gd name="T7" fmla="*/ 0 h 152"/>
              <a:gd name="T8" fmla="*/ 0 60000 65536"/>
              <a:gd name="T9" fmla="*/ 0 60000 65536"/>
              <a:gd name="T10" fmla="*/ 0 60000 65536"/>
              <a:gd name="T11" fmla="*/ 0 60000 65536"/>
              <a:gd name="T12" fmla="*/ 0 w 384"/>
              <a:gd name="T13" fmla="*/ 0 h 152"/>
              <a:gd name="T14" fmla="*/ 384 w 384"/>
              <a:gd name="T15" fmla="*/ 152 h 15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84" h="152">
                <a:moveTo>
                  <a:pt x="0" y="144"/>
                </a:moveTo>
                <a:cubicBezTo>
                  <a:pt x="84" y="96"/>
                  <a:pt x="168" y="48"/>
                  <a:pt x="192" y="48"/>
                </a:cubicBezTo>
                <a:cubicBezTo>
                  <a:pt x="216" y="48"/>
                  <a:pt x="112" y="152"/>
                  <a:pt x="144" y="144"/>
                </a:cubicBezTo>
                <a:cubicBezTo>
                  <a:pt x="176" y="136"/>
                  <a:pt x="280" y="68"/>
                  <a:pt x="384" y="0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39" name="AutoShape 68"/>
          <p:cNvSpPr>
            <a:spLocks noChangeArrowheads="1"/>
          </p:cNvSpPr>
          <p:nvPr/>
        </p:nvSpPr>
        <p:spPr bwMode="auto">
          <a:xfrm>
            <a:off x="2387601" y="1371600"/>
            <a:ext cx="1870075" cy="779462"/>
          </a:xfrm>
          <a:prstGeom prst="wedgeRectCallout">
            <a:avLst>
              <a:gd name="adj1" fmla="val 49138"/>
              <a:gd name="adj2" fmla="val 152248"/>
            </a:avLst>
          </a:prstGeom>
          <a:solidFill>
            <a:schemeClr val="bg1"/>
          </a:solidFill>
          <a:ln w="12700">
            <a:solidFill>
              <a:srgbClr val="FF33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nb-NO" altLang="nb-NO" sz="1600" b="0" dirty="0">
                <a:latin typeface="Times New Roman" pitchFamily="18" charset="0"/>
              </a:rPr>
              <a:t>Nivå 1 </a:t>
            </a:r>
            <a:r>
              <a:rPr lang="nb-NO" altLang="nb-NO" sz="1600" b="0" dirty="0" smtClean="0">
                <a:latin typeface="Times New Roman" pitchFamily="18" charset="0"/>
              </a:rPr>
              <a:t>(32 Kb) og</a:t>
            </a:r>
            <a:br>
              <a:rPr lang="nb-NO" altLang="nb-NO" sz="1600" b="0" dirty="0" smtClean="0">
                <a:latin typeface="Times New Roman" pitchFamily="18" charset="0"/>
              </a:rPr>
            </a:br>
            <a:r>
              <a:rPr lang="nb-NO" altLang="nb-NO" sz="1600" b="0" dirty="0" smtClean="0">
                <a:latin typeface="Times New Roman" pitchFamily="18" charset="0"/>
              </a:rPr>
              <a:t> nivå 2 (256 Kb),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nb-NO" altLang="nb-NO" sz="1600" dirty="0">
                <a:latin typeface="Times New Roman" pitchFamily="18" charset="0"/>
              </a:rPr>
              <a:t>é</a:t>
            </a:r>
            <a:r>
              <a:rPr lang="nb-NO" altLang="nb-NO" sz="1600" b="0" dirty="0" smtClean="0">
                <a:latin typeface="Times New Roman" pitchFamily="18" charset="0"/>
              </a:rPr>
              <a:t>n per kjerne </a:t>
            </a:r>
            <a:endParaRPr lang="en-GB" altLang="nb-NO" sz="1600" b="0" dirty="0">
              <a:latin typeface="Times New Roman" pitchFamily="18" charset="0"/>
            </a:endParaRPr>
          </a:p>
        </p:txBody>
      </p:sp>
      <p:grpSp>
        <p:nvGrpSpPr>
          <p:cNvPr id="140" name="Gruppe 139"/>
          <p:cNvGrpSpPr/>
          <p:nvPr/>
        </p:nvGrpSpPr>
        <p:grpSpPr>
          <a:xfrm>
            <a:off x="3736975" y="2819400"/>
            <a:ext cx="1828800" cy="995023"/>
            <a:chOff x="3490912" y="3167062"/>
            <a:chExt cx="1828800" cy="995023"/>
          </a:xfrm>
        </p:grpSpPr>
        <p:sp>
          <p:nvSpPr>
            <p:cNvPr id="141" name="Rectangle 23"/>
            <p:cNvSpPr>
              <a:spLocks noChangeArrowheads="1"/>
            </p:cNvSpPr>
            <p:nvPr/>
          </p:nvSpPr>
          <p:spPr bwMode="auto">
            <a:xfrm>
              <a:off x="3490912" y="3242923"/>
              <a:ext cx="1828800" cy="91916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400" b="0" i="0">
                <a:solidFill>
                  <a:schemeClr val="tx2"/>
                </a:solidFill>
                <a:latin typeface="Times New Roman" pitchFamily="18" charset="0"/>
              </a:endParaRPr>
            </a:p>
          </p:txBody>
        </p:sp>
        <p:sp>
          <p:nvSpPr>
            <p:cNvPr id="142" name="Rectangle 32"/>
            <p:cNvSpPr>
              <a:spLocks noChangeArrowheads="1"/>
            </p:cNvSpPr>
            <p:nvPr/>
          </p:nvSpPr>
          <p:spPr bwMode="auto">
            <a:xfrm>
              <a:off x="3587750" y="3167062"/>
              <a:ext cx="58420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143" name="Rectangle 69" descr="Large grid"/>
            <p:cNvSpPr>
              <a:spLocks noChangeArrowheads="1"/>
            </p:cNvSpPr>
            <p:nvPr/>
          </p:nvSpPr>
          <p:spPr bwMode="auto">
            <a:xfrm>
              <a:off x="4419600" y="3319462"/>
              <a:ext cx="464457" cy="152400"/>
            </a:xfrm>
            <a:prstGeom prst="rect">
              <a:avLst/>
            </a:prstGeom>
            <a:pattFill prst="lgGrid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144" name="Rectangle 70" descr="Large grid"/>
            <p:cNvSpPr>
              <a:spLocks noChangeArrowheads="1"/>
            </p:cNvSpPr>
            <p:nvPr/>
          </p:nvSpPr>
          <p:spPr bwMode="auto">
            <a:xfrm>
              <a:off x="3810000" y="3776662"/>
              <a:ext cx="995362" cy="250825"/>
            </a:xfrm>
            <a:prstGeom prst="rect">
              <a:avLst/>
            </a:prstGeom>
            <a:pattFill prst="lgGrid">
              <a:fgClr>
                <a:schemeClr val="accent1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145" name="Rectangle 69" descr="Large grid"/>
            <p:cNvSpPr>
              <a:spLocks noChangeArrowheads="1"/>
            </p:cNvSpPr>
            <p:nvPr/>
          </p:nvSpPr>
          <p:spPr bwMode="auto">
            <a:xfrm>
              <a:off x="4417105" y="3509963"/>
              <a:ext cx="464457" cy="134937"/>
            </a:xfrm>
            <a:prstGeom prst="rect">
              <a:avLst/>
            </a:prstGeom>
            <a:pattFill prst="lgGrid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146" name="Rectangle 69" descr="Large grid"/>
            <p:cNvSpPr>
              <a:spLocks noChangeArrowheads="1"/>
            </p:cNvSpPr>
            <p:nvPr/>
          </p:nvSpPr>
          <p:spPr bwMode="auto">
            <a:xfrm>
              <a:off x="3865560" y="3319462"/>
              <a:ext cx="464457" cy="134937"/>
            </a:xfrm>
            <a:prstGeom prst="rect">
              <a:avLst/>
            </a:prstGeom>
            <a:pattFill prst="lgGrid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sp>
          <p:nvSpPr>
            <p:cNvPr id="147" name="Rectangle 69" descr="Large grid"/>
            <p:cNvSpPr>
              <a:spLocks noChangeArrowheads="1"/>
            </p:cNvSpPr>
            <p:nvPr/>
          </p:nvSpPr>
          <p:spPr bwMode="auto">
            <a:xfrm>
              <a:off x="3862385" y="3516085"/>
              <a:ext cx="464457" cy="134937"/>
            </a:xfrm>
            <a:prstGeom prst="rect">
              <a:avLst/>
            </a:prstGeom>
            <a:pattFill prst="lgGrid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>
                  <a:solidFill>
                    <a:srgbClr val="CC3300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/>
            </a:p>
          </p:txBody>
        </p:sp>
        <p:cxnSp>
          <p:nvCxnSpPr>
            <p:cNvPr id="148" name="Rett linje 147"/>
            <p:cNvCxnSpPr/>
            <p:nvPr/>
          </p:nvCxnSpPr>
          <p:spPr>
            <a:xfrm flipH="1">
              <a:off x="4094613" y="3651022"/>
              <a:ext cx="317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" name="AutoShape 72"/>
          <p:cNvSpPr>
            <a:spLocks noChangeArrowheads="1"/>
          </p:cNvSpPr>
          <p:nvPr/>
        </p:nvSpPr>
        <p:spPr bwMode="auto">
          <a:xfrm>
            <a:off x="5796687" y="1803399"/>
            <a:ext cx="2749550" cy="863600"/>
          </a:xfrm>
          <a:prstGeom prst="wedgeRectCallout">
            <a:avLst>
              <a:gd name="adj1" fmla="val -78639"/>
              <a:gd name="adj2" fmla="val 142648"/>
            </a:avLst>
          </a:prstGeom>
          <a:solidFill>
            <a:schemeClr val="bg1"/>
          </a:solidFill>
          <a:ln w="12700">
            <a:solidFill>
              <a:srgbClr val="FF33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nb-NO" altLang="nb-NO" sz="1800" b="0" dirty="0" smtClean="0">
                <a:latin typeface="Times New Roman" pitchFamily="18" charset="0"/>
              </a:rPr>
              <a:t>felles nivå </a:t>
            </a:r>
            <a:r>
              <a:rPr lang="nb-NO" altLang="nb-NO" sz="1800" b="0" dirty="0">
                <a:latin typeface="Times New Roman" pitchFamily="18" charset="0"/>
              </a:rPr>
              <a:t>3 </a:t>
            </a:r>
            <a:r>
              <a:rPr lang="nb-NO" altLang="nb-NO" sz="1800" b="0" dirty="0" err="1" smtClean="0">
                <a:latin typeface="Times New Roman" pitchFamily="18" charset="0"/>
              </a:rPr>
              <a:t>cache</a:t>
            </a:r>
            <a:r>
              <a:rPr lang="nb-NO" altLang="nb-NO" sz="1800" b="0" dirty="0" smtClean="0">
                <a:latin typeface="Times New Roman" pitchFamily="18" charset="0"/>
              </a:rPr>
              <a:t>, 8 MB,</a:t>
            </a:r>
            <a:endParaRPr lang="nb-NO" altLang="nb-NO" sz="1800" b="0" dirty="0">
              <a:latin typeface="Times New Roman" pitchFamily="18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nb-NO" altLang="nb-NO" sz="1800" dirty="0">
                <a:latin typeface="Times New Roman" pitchFamily="18" charset="0"/>
              </a:rPr>
              <a:t>é</a:t>
            </a:r>
            <a:r>
              <a:rPr lang="nb-NO" altLang="nb-NO" sz="1800" b="0" dirty="0" smtClean="0">
                <a:latin typeface="Times New Roman" pitchFamily="18" charset="0"/>
              </a:rPr>
              <a:t>n for alle kjernene</a:t>
            </a:r>
            <a:endParaRPr lang="en-GB" altLang="nb-NO" sz="1800" b="0" dirty="0">
              <a:latin typeface="Times New Roman" pitchFamily="18" charset="0"/>
            </a:endParaRPr>
          </a:p>
        </p:txBody>
      </p:sp>
      <p:cxnSp>
        <p:nvCxnSpPr>
          <p:cNvPr id="150" name="Rett linje 149"/>
          <p:cNvCxnSpPr/>
          <p:nvPr/>
        </p:nvCxnSpPr>
        <p:spPr>
          <a:xfrm>
            <a:off x="4360863" y="3276600"/>
            <a:ext cx="0" cy="17326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Rett linje 150"/>
          <p:cNvCxnSpPr/>
          <p:nvPr/>
        </p:nvCxnSpPr>
        <p:spPr>
          <a:xfrm>
            <a:off x="4894263" y="3276600"/>
            <a:ext cx="0" cy="17326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Rett linje 151"/>
          <p:cNvCxnSpPr>
            <a:endCxn id="145" idx="0"/>
          </p:cNvCxnSpPr>
          <p:nvPr/>
        </p:nvCxnSpPr>
        <p:spPr>
          <a:xfrm>
            <a:off x="4894264" y="3106454"/>
            <a:ext cx="1133" cy="5584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Rett linje 152"/>
          <p:cNvCxnSpPr/>
          <p:nvPr/>
        </p:nvCxnSpPr>
        <p:spPr>
          <a:xfrm>
            <a:off x="4359730" y="3124200"/>
            <a:ext cx="1133" cy="5584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Rett linje 153"/>
          <p:cNvCxnSpPr/>
          <p:nvPr/>
        </p:nvCxnSpPr>
        <p:spPr>
          <a:xfrm>
            <a:off x="4589463" y="3636736"/>
            <a:ext cx="0" cy="17326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50863"/>
            <a:ext cx="8839200" cy="363537"/>
          </a:xfrm>
        </p:spPr>
        <p:txBody>
          <a:bodyPr>
            <a:noAutofit/>
          </a:bodyPr>
          <a:lstStyle/>
          <a:p>
            <a:pPr eaLnBrk="1" hangingPunct="1"/>
            <a:r>
              <a:rPr lang="nb-NO" sz="2800" dirty="0" smtClean="0"/>
              <a:t>Effekten av caching i 2010 -16 – hvor lang tid tar det å lese/skrive i de ulike cachene &amp; hukommelsen i Intel i7 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20482" name="Picture 2" descr="M:\INF2220\2016\i7Latenc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9096922" cy="459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Hvordan virker </a:t>
            </a:r>
            <a:r>
              <a:rPr lang="nb-NO" dirty="0" err="1" smtClean="0"/>
              <a:t>cache</a:t>
            </a:r>
            <a:r>
              <a:rPr lang="nb-NO" dirty="0" smtClean="0"/>
              <a:t> inn på parallelle beregninger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00200"/>
            <a:ext cx="7498080" cy="4800600"/>
          </a:xfrm>
        </p:spPr>
        <p:txBody>
          <a:bodyPr>
            <a:normAutofit/>
          </a:bodyPr>
          <a:lstStyle/>
          <a:p>
            <a:r>
              <a:rPr lang="nb-NO" sz="2400" dirty="0" smtClean="0"/>
              <a:t>En tråd på én CPU kan oppdatere en variabel ’i’, men leser/skriver nye verdier av ’i’ bare til </a:t>
            </a:r>
            <a:r>
              <a:rPr lang="nb-NO" sz="2400" dirty="0" err="1" smtClean="0"/>
              <a:t>f.eks</a:t>
            </a:r>
            <a:r>
              <a:rPr lang="nb-NO" sz="2400" dirty="0" smtClean="0"/>
              <a:t> </a:t>
            </a:r>
            <a:r>
              <a:rPr lang="nb-NO" sz="2400" dirty="0" err="1" smtClean="0"/>
              <a:t>level</a:t>
            </a:r>
            <a:r>
              <a:rPr lang="nb-NO" sz="2400" dirty="0" smtClean="0"/>
              <a:t> 1 eller 2 </a:t>
            </a:r>
            <a:r>
              <a:rPr lang="nb-NO" sz="2400" dirty="0" err="1" smtClean="0"/>
              <a:t>cache</a:t>
            </a:r>
            <a:r>
              <a:rPr lang="nb-NO" sz="2400" dirty="0" smtClean="0"/>
              <a:t> (det kommer ingen oppdaterte verdier i hukommelsen).</a:t>
            </a:r>
          </a:p>
          <a:p>
            <a:r>
              <a:rPr lang="nb-NO" sz="2400" dirty="0" smtClean="0"/>
              <a:t> Andre tråder som vil lese ’i’  får da lest gamle verdier – ikke de nye verdiene.</a:t>
            </a:r>
          </a:p>
          <a:p>
            <a:r>
              <a:rPr lang="nb-NO" sz="2400" dirty="0" smtClean="0"/>
              <a:t>Selv om en tråd på core</a:t>
            </a:r>
            <a:r>
              <a:rPr lang="nb-NO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nb-NO" sz="2400" dirty="0" smtClean="0"/>
              <a:t> skriver verdier av beregninger ned i hukommelsen, tar det ca. 250 </a:t>
            </a:r>
            <a:r>
              <a:rPr lang="nb-NO" sz="2400" dirty="0" err="1" smtClean="0"/>
              <a:t>cycler</a:t>
            </a:r>
            <a:r>
              <a:rPr lang="nb-NO" sz="2400" dirty="0" smtClean="0"/>
              <a:t>, og der er god nok tid til at en annen tråd på en annen </a:t>
            </a:r>
            <a:r>
              <a:rPr lang="nb-NO" sz="2400" dirty="0" err="1" smtClean="0"/>
              <a:t>core</a:t>
            </a:r>
            <a:r>
              <a:rPr lang="nb-NO" sz="2400" baseline="-25000" dirty="0" err="1" smtClean="0"/>
              <a:t>k</a:t>
            </a:r>
            <a:r>
              <a:rPr lang="nb-NO" sz="2400" dirty="0" smtClean="0"/>
              <a:t> leser ’gamle’ verdier ’lenge etter’ at nye verdier har blitt beregnet.</a:t>
            </a:r>
            <a:endParaRPr lang="nb-NO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Så mange  problemer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sz="2800" dirty="0" smtClean="0"/>
              <a:t>Trådene kan flette beregninger .</a:t>
            </a:r>
          </a:p>
          <a:p>
            <a:r>
              <a:rPr lang="nb-NO" sz="2800" dirty="0" smtClean="0"/>
              <a:t>Kompilatoren bytter om på instruksjonene.</a:t>
            </a:r>
          </a:p>
          <a:p>
            <a:r>
              <a:rPr lang="nb-NO" sz="2800" dirty="0" err="1" smtClean="0"/>
              <a:t>Cachen</a:t>
            </a:r>
            <a:r>
              <a:rPr lang="nb-NO" sz="2800" dirty="0" smtClean="0"/>
              <a:t> gjør at ulike tråder kan lese ’gamle’ verdier av variable lenge etter at de er oppdatert i en annen tråd. </a:t>
            </a:r>
          </a:p>
          <a:p>
            <a:pPr>
              <a:buNone/>
            </a:pPr>
            <a:r>
              <a:rPr lang="nb-NO" sz="2800" dirty="0" smtClean="0"/>
              <a:t>+ At det tar ’lang’ tid, ca. 2 millisekunder å starte noen få tråder (på den tida kan man sortere ca. 10-40 000 tall) </a:t>
            </a:r>
            <a:br>
              <a:rPr lang="nb-NO" sz="2800" dirty="0" smtClean="0"/>
            </a:br>
            <a:endParaRPr lang="nb-NO" sz="2800" dirty="0" smtClean="0"/>
          </a:p>
          <a:p>
            <a:pPr>
              <a:buNone/>
            </a:pPr>
            <a:r>
              <a:rPr lang="nb-NO" sz="2800" dirty="0" smtClean="0">
                <a:solidFill>
                  <a:schemeClr val="accent3">
                    <a:lumMod val="75000"/>
                  </a:schemeClr>
                </a:solidFill>
              </a:rPr>
              <a:t>   Er det mulig å lage </a:t>
            </a:r>
            <a:r>
              <a:rPr lang="nb-NO" sz="2800" b="1" dirty="0" smtClean="0">
                <a:solidFill>
                  <a:schemeClr val="accent3">
                    <a:lumMod val="75000"/>
                  </a:schemeClr>
                </a:solidFill>
              </a:rPr>
              <a:t>riktige og raskere </a:t>
            </a:r>
            <a:r>
              <a:rPr lang="nb-NO" sz="2800" dirty="0" smtClean="0">
                <a:solidFill>
                  <a:schemeClr val="accent3">
                    <a:lumMod val="75000"/>
                  </a:schemeClr>
                </a:solidFill>
              </a:rPr>
              <a:t>parallell sortering?</a:t>
            </a:r>
            <a:endParaRPr lang="nb-NO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839200" cy="1143000"/>
          </a:xfrm>
        </p:spPr>
        <p:txBody>
          <a:bodyPr>
            <a:normAutofit/>
          </a:bodyPr>
          <a:lstStyle/>
          <a:p>
            <a:r>
              <a:rPr lang="nb-NO" sz="3200" dirty="0" smtClean="0"/>
              <a:t>Synkronisering + faste regler kan løse problemene.</a:t>
            </a:r>
            <a:endParaRPr lang="nb-NO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839200" cy="5105400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425196" indent="-342900">
              <a:buFont typeface="+mj-lt"/>
              <a:buAutoNum type="arabicPeriod"/>
            </a:pPr>
            <a:r>
              <a:rPr lang="nb-NO" sz="2000" dirty="0" smtClean="0"/>
              <a:t>Vi må sperre ut </a:t>
            </a:r>
            <a:r>
              <a:rPr lang="nb-NO" sz="2000" b="1" i="1" dirty="0" smtClean="0"/>
              <a:t>alle tråder unntatt én </a:t>
            </a:r>
            <a:r>
              <a:rPr lang="nb-NO" sz="2000" dirty="0" smtClean="0"/>
              <a:t>fra å skrive på noen av de felles variable samtidig. Og da må ingen andre tråder samtidig lese disse felles variablene.</a:t>
            </a:r>
          </a:p>
          <a:p>
            <a:pPr marL="425196" indent="-342900">
              <a:buFont typeface="+mj-lt"/>
              <a:buAutoNum type="arabicPeriod"/>
            </a:pPr>
            <a:r>
              <a:rPr lang="nb-NO" sz="2000" dirty="0" smtClean="0"/>
              <a:t>Vi må sørge for at alle verdier blir </a:t>
            </a:r>
            <a:r>
              <a:rPr lang="nb-NO" sz="2000" b="1" dirty="0" smtClean="0"/>
              <a:t>synlige</a:t>
            </a:r>
            <a:r>
              <a:rPr lang="nb-NO" sz="2000" dirty="0" smtClean="0"/>
              <a:t> for de tråder som trenger å lese dem (de må være skrevet </a:t>
            </a:r>
            <a:r>
              <a:rPr lang="nb-NO" sz="2000" b="1" i="1" dirty="0" smtClean="0"/>
              <a:t>og</a:t>
            </a:r>
            <a:r>
              <a:rPr lang="nb-NO" sz="2000" dirty="0" smtClean="0"/>
              <a:t> nådd fram til der andre tråder kan lese dem – hukommelsen,  når de skal leses).</a:t>
            </a:r>
            <a:br>
              <a:rPr lang="nb-NO" sz="2000" dirty="0" smtClean="0"/>
            </a:br>
            <a:endParaRPr lang="nb-NO" sz="2000" dirty="0" smtClean="0"/>
          </a:p>
          <a:p>
            <a:pPr>
              <a:buNone/>
            </a:pPr>
            <a:r>
              <a:rPr lang="nb-NO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Løsning: </a:t>
            </a:r>
          </a:p>
          <a:p>
            <a:pPr marL="596646" indent="-514350">
              <a:buFont typeface="+mj-lt"/>
              <a:buAutoNum type="alphaUcPeriod"/>
            </a:pPr>
            <a:r>
              <a:rPr lang="nb-NO" sz="2000" dirty="0" smtClean="0"/>
              <a:t>Har lært: synkroniserte metoder (litt langsom og passer ikke alltid til problemet):</a:t>
            </a:r>
          </a:p>
          <a:p>
            <a:pPr marL="596646" indent="-514350">
              <a:buFont typeface="+mj-lt"/>
              <a:buAutoNum type="alphaUcPeriod"/>
            </a:pPr>
            <a:endParaRPr lang="nb-NO" sz="2000" dirty="0" smtClean="0"/>
          </a:p>
          <a:p>
            <a:pPr marL="596646" indent="-514350">
              <a:buFont typeface="+mj-lt"/>
              <a:buAutoNum type="alphaUcPeriod"/>
            </a:pPr>
            <a:endParaRPr lang="nb-NO" sz="2000" dirty="0" smtClean="0"/>
          </a:p>
          <a:p>
            <a:pPr marL="596646" indent="-514350">
              <a:buFont typeface="+mj-lt"/>
              <a:buAutoNum type="alphaUcPeriod"/>
            </a:pPr>
            <a:r>
              <a:rPr lang="nb-NO" sz="2000" dirty="0" smtClean="0"/>
              <a:t>Det er mulig </a:t>
            </a:r>
            <a:r>
              <a:rPr lang="nb-NO" sz="2000" i="1" dirty="0" smtClean="0"/>
              <a:t>selv</a:t>
            </a:r>
            <a:r>
              <a:rPr lang="nb-NO" sz="2000" dirty="0" smtClean="0"/>
              <a:t> å sørge for at 1) og 2) ovenfor overholdes.</a:t>
            </a:r>
            <a:endParaRPr lang="nb-NO" sz="1050" dirty="0" smtClean="0"/>
          </a:p>
          <a:p>
            <a:pPr marL="1117854" lvl="2" indent="-514350"/>
            <a:r>
              <a:rPr lang="nb-NO" sz="2000" dirty="0" smtClean="0"/>
              <a:t>Bruk  semaforer eller </a:t>
            </a:r>
            <a:r>
              <a:rPr lang="nb-NO" sz="2000" dirty="0" err="1" smtClean="0"/>
              <a:t>barrier-synkronisering</a:t>
            </a:r>
            <a:r>
              <a:rPr lang="nb-NO" sz="2000" dirty="0" smtClean="0"/>
              <a:t> - kan løse 2) ovenfor</a:t>
            </a:r>
          </a:p>
          <a:p>
            <a:pPr marL="1117854" lvl="2" indent="-514350"/>
            <a:r>
              <a:rPr lang="nb-NO" sz="2000" dirty="0" smtClean="0"/>
              <a:t>Sørg  selv ved hvordan du programmerer at 1) overfor gjelder </a:t>
            </a:r>
            <a:r>
              <a:rPr lang="nb-NO" sz="2000" i="1" dirty="0" smtClean="0"/>
              <a:t>mellom hver synkronisering</a:t>
            </a:r>
            <a:r>
              <a:rPr lang="nb-NO" sz="2000" dirty="0" smtClean="0"/>
              <a:t>.       </a:t>
            </a:r>
          </a:p>
          <a:p>
            <a:pPr marL="596646" indent="-514350">
              <a:buFont typeface="+mj-lt"/>
              <a:buAutoNum type="alphaUcPeriod"/>
            </a:pPr>
            <a:endParaRPr lang="nb-NO" sz="2000" dirty="0" smtClean="0"/>
          </a:p>
          <a:p>
            <a:pPr marL="596646" indent="-514350">
              <a:buFont typeface="+mj-lt"/>
              <a:buAutoNum type="alphaUcPeriod"/>
            </a:pPr>
            <a:endParaRPr lang="nb-NO" sz="2000" dirty="0" smtClean="0"/>
          </a:p>
          <a:p>
            <a:pPr marL="596646" indent="-514350">
              <a:buFont typeface="+mj-lt"/>
              <a:buAutoNum type="alphaUcPeriod"/>
            </a:pPr>
            <a:endParaRPr lang="nb-NO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514600" y="4495800"/>
            <a:ext cx="388620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 err="1" smtClean="0">
                <a:solidFill>
                  <a:srgbClr val="0070C0"/>
                </a:solidFill>
              </a:rPr>
              <a:t>synchronized</a:t>
            </a:r>
            <a:r>
              <a:rPr lang="nb-NO" dirty="0" smtClean="0">
                <a:solidFill>
                  <a:srgbClr val="0070C0"/>
                </a:solidFill>
              </a:rPr>
              <a:t> </a:t>
            </a:r>
            <a:r>
              <a:rPr lang="nb-NO" dirty="0" err="1" smtClean="0">
                <a:solidFill>
                  <a:srgbClr val="0070C0"/>
                </a:solidFill>
              </a:rPr>
              <a:t>void</a:t>
            </a:r>
            <a:r>
              <a:rPr lang="nb-NO" dirty="0" smtClean="0">
                <a:solidFill>
                  <a:srgbClr val="0070C0"/>
                </a:solidFill>
              </a:rPr>
              <a:t> </a:t>
            </a:r>
            <a:r>
              <a:rPr lang="nb-NO" dirty="0" err="1" smtClean="0">
                <a:solidFill>
                  <a:srgbClr val="0070C0"/>
                </a:solidFill>
              </a:rPr>
              <a:t>addi</a:t>
            </a:r>
            <a:r>
              <a:rPr lang="nb-NO" dirty="0" smtClean="0">
                <a:solidFill>
                  <a:srgbClr val="0070C0"/>
                </a:solidFill>
              </a:rPr>
              <a:t>() {</a:t>
            </a:r>
          </a:p>
          <a:p>
            <a:r>
              <a:rPr lang="nb-NO" dirty="0" smtClean="0">
                <a:solidFill>
                  <a:srgbClr val="0070C0"/>
                </a:solidFill>
              </a:rPr>
              <a:t>		 i ++;</a:t>
            </a:r>
          </a:p>
          <a:p>
            <a:r>
              <a:rPr lang="nb-NO" dirty="0" smtClean="0">
                <a:solidFill>
                  <a:srgbClr val="0070C0"/>
                </a:solidFill>
              </a:rPr>
              <a:t>	}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Synkroniseringsvariable generelt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sz="2800" dirty="0" smtClean="0"/>
              <a:t>Tråder som skal synkroniseres, gjør et kall på </a:t>
            </a:r>
            <a:r>
              <a:rPr lang="nb-NO" sz="2800" b="1" i="1" dirty="0" smtClean="0"/>
              <a:t>samme</a:t>
            </a:r>
            <a:r>
              <a:rPr lang="nb-NO" sz="2800" dirty="0" smtClean="0"/>
              <a:t> synkroniseringsvariabel (</a:t>
            </a:r>
            <a:r>
              <a:rPr lang="nb-NO" sz="2800" dirty="0" err="1" smtClean="0"/>
              <a:t>barrier</a:t>
            </a:r>
            <a:r>
              <a:rPr lang="nb-NO" sz="2800" dirty="0" smtClean="0"/>
              <a:t> eller semafor).  Da skjer:</a:t>
            </a:r>
          </a:p>
          <a:p>
            <a:pPr lvl="1"/>
            <a:r>
              <a:rPr lang="nb-NO" sz="2400" dirty="0" smtClean="0"/>
              <a:t>Alle instruksjoner ’over’ </a:t>
            </a:r>
            <a:r>
              <a:rPr lang="nb-NO" sz="2400" dirty="0" err="1" smtClean="0"/>
              <a:t>synkroniserings-kallet</a:t>
            </a:r>
            <a:r>
              <a:rPr lang="nb-NO" sz="2400" dirty="0" smtClean="0"/>
              <a:t>  i koden vil bli ferdig utført </a:t>
            </a:r>
            <a:r>
              <a:rPr lang="nb-NO" sz="2400" i="1" dirty="0" smtClean="0"/>
              <a:t>før</a:t>
            </a:r>
            <a:r>
              <a:rPr lang="nb-NO" sz="2400" dirty="0" smtClean="0"/>
              <a:t> synkroniseringskallet – ingen utsatte operasjoner.</a:t>
            </a:r>
          </a:p>
          <a:p>
            <a:pPr lvl="1"/>
            <a:r>
              <a:rPr lang="nb-NO" sz="2400" dirty="0" smtClean="0"/>
              <a:t>Alle verdier på </a:t>
            </a:r>
            <a:r>
              <a:rPr lang="nb-NO" sz="2400" i="1" dirty="0" smtClean="0"/>
              <a:t>felles variable </a:t>
            </a:r>
            <a:r>
              <a:rPr lang="nb-NO" sz="2400" dirty="0" smtClean="0"/>
              <a:t>som er endret av trådene vil være tilgjengelig og </a:t>
            </a:r>
            <a:r>
              <a:rPr lang="nb-NO" sz="2400" i="1" dirty="0" smtClean="0"/>
              <a:t>synlig i felles hukommelse</a:t>
            </a:r>
            <a:r>
              <a:rPr lang="nb-NO" sz="2400" dirty="0" smtClean="0"/>
              <a:t> når kallet blir utført. </a:t>
            </a:r>
          </a:p>
          <a:p>
            <a:pPr lvl="1"/>
            <a:r>
              <a:rPr lang="nb-NO" sz="2400" dirty="0" smtClean="0"/>
              <a:t>Dvs. innholdet i alle </a:t>
            </a:r>
            <a:r>
              <a:rPr lang="nb-NO" sz="2400" dirty="0" err="1" smtClean="0"/>
              <a:t>cachene</a:t>
            </a:r>
            <a:r>
              <a:rPr lang="nb-NO" sz="2400" dirty="0" smtClean="0"/>
              <a:t> som har blitt endret, blir skrevet ned i </a:t>
            </a:r>
            <a:r>
              <a:rPr lang="nb-NO" sz="2400" dirty="0" err="1" smtClean="0"/>
              <a:t>hovedhukommelsen</a:t>
            </a:r>
            <a:r>
              <a:rPr lang="nb-NO" sz="2400" dirty="0"/>
              <a:t> </a:t>
            </a:r>
            <a:r>
              <a:rPr lang="nb-NO" sz="2400" dirty="0" smtClean="0"/>
              <a:t>som et resultat av kall på en synkroniseringsvariabel.</a:t>
            </a:r>
          </a:p>
          <a:p>
            <a:pPr lvl="1"/>
            <a:endParaRPr lang="nb-NO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>
            <a:normAutofit/>
          </a:bodyPr>
          <a:lstStyle/>
          <a:p>
            <a:r>
              <a:rPr lang="nb-NO" dirty="0" smtClean="0"/>
              <a:t>Semaforer &amp; </a:t>
            </a:r>
            <a:r>
              <a:rPr lang="nb-NO" dirty="0" err="1" smtClean="0"/>
              <a:t>Barrier</a:t>
            </a:r>
            <a:r>
              <a:rPr lang="nb-NO" dirty="0" smtClean="0"/>
              <a:t> synkronisering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7866888" cy="4800600"/>
          </a:xfrm>
        </p:spPr>
        <p:txBody>
          <a:bodyPr>
            <a:normAutofit/>
          </a:bodyPr>
          <a:lstStyle/>
          <a:p>
            <a:r>
              <a:rPr lang="nb-NO" sz="2800" dirty="0" smtClean="0"/>
              <a:t>Hovedfunksjonen til </a:t>
            </a:r>
            <a:r>
              <a:rPr lang="nb-NO" sz="2800" dirty="0" err="1" smtClean="0"/>
              <a:t>synkroniserings-variable</a:t>
            </a:r>
            <a:r>
              <a:rPr lang="nb-NO" sz="2800" dirty="0" smtClean="0"/>
              <a:t> er å :</a:t>
            </a:r>
          </a:p>
          <a:p>
            <a:pPr lvl="1"/>
            <a:r>
              <a:rPr lang="nb-NO" sz="2400" b="1" i="1" dirty="0" smtClean="0"/>
              <a:t>Stoppe</a:t>
            </a:r>
            <a:r>
              <a:rPr lang="nb-NO" sz="2400" dirty="0" smtClean="0"/>
              <a:t> tråder som ikke kan fortsette</a:t>
            </a:r>
          </a:p>
          <a:p>
            <a:pPr lvl="1"/>
            <a:r>
              <a:rPr lang="nb-NO" sz="2400" b="1" i="1" dirty="0" smtClean="0"/>
              <a:t>Starte</a:t>
            </a:r>
            <a:r>
              <a:rPr lang="nb-NO" sz="2400" dirty="0" smtClean="0"/>
              <a:t> igjen stoppede tråder når </a:t>
            </a:r>
            <a:r>
              <a:rPr lang="nb-NO" sz="2400" i="1" dirty="0" err="1" smtClean="0"/>
              <a:t>en-eller-</a:t>
            </a:r>
            <a:r>
              <a:rPr lang="nb-NO" sz="2400" i="1" dirty="0" smtClean="0"/>
              <a:t> annen tilstand </a:t>
            </a:r>
            <a:r>
              <a:rPr lang="nb-NO" sz="2400" dirty="0" smtClean="0"/>
              <a:t>har oppstått. </a:t>
            </a:r>
          </a:p>
          <a:p>
            <a:r>
              <a:rPr lang="nb-NO" sz="2800" dirty="0" err="1" smtClean="0"/>
              <a:t>Semaphore</a:t>
            </a:r>
            <a:r>
              <a:rPr lang="nb-NO" sz="2800" dirty="0" smtClean="0"/>
              <a:t> og </a:t>
            </a:r>
            <a:r>
              <a:rPr lang="nb-NO" sz="2800" dirty="0" err="1" smtClean="0"/>
              <a:t>CyclicBarrier</a:t>
            </a:r>
            <a:r>
              <a:rPr lang="nb-NO" sz="2800" dirty="0" smtClean="0"/>
              <a:t> er klasser i Java API:</a:t>
            </a:r>
            <a:br>
              <a:rPr lang="nb-NO" sz="2800" dirty="0" smtClean="0"/>
            </a:br>
            <a:endParaRPr lang="nb-NO" sz="2800" dirty="0" smtClean="0"/>
          </a:p>
          <a:p>
            <a:pPr>
              <a:buNone/>
            </a:pPr>
            <a:r>
              <a:rPr lang="nb-NO" sz="24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nb-NO" sz="2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	import </a:t>
            </a:r>
            <a:r>
              <a:rPr lang="nb-NO" sz="2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java.util.concurrent</a:t>
            </a:r>
            <a:r>
              <a:rPr lang="nb-NO" sz="2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.*;</a:t>
            </a:r>
          </a:p>
          <a:p>
            <a:pPr>
              <a:buNone/>
            </a:pPr>
            <a:r>
              <a:rPr lang="nb-NO" sz="18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….</a:t>
            </a:r>
          </a:p>
          <a:p>
            <a:pPr>
              <a:buNone/>
            </a:pPr>
            <a:endParaRPr lang="nb-NO" sz="1800" b="1" dirty="0" smtClean="0">
              <a:solidFill>
                <a:srgbClr val="00B0F0"/>
              </a:solidFill>
              <a:latin typeface="Courier New" pitchFamily="49" charset="0"/>
              <a:cs typeface="Courier New" pitchFamily="49" charset="0"/>
            </a:endParaRPr>
          </a:p>
          <a:p>
            <a:pPr lvl="2"/>
            <a:endParaRPr lang="nb-NO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219" y="457200"/>
            <a:ext cx="8686800" cy="990600"/>
          </a:xfrm>
        </p:spPr>
        <p:txBody>
          <a:bodyPr>
            <a:noAutofit/>
          </a:bodyPr>
          <a:lstStyle/>
          <a:p>
            <a:r>
              <a:rPr lang="nb-NO" sz="2800" dirty="0" smtClean="0"/>
              <a:t>Barrier (= en grind hvor alle tråder venter til alle har ankommet før alle forsetter):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76400"/>
            <a:ext cx="8001000" cy="4800600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nb-NO" sz="2400" dirty="0" smtClean="0"/>
              <a:t>n tråder kaller på en felles barriere-variabel og de</a:t>
            </a:r>
            <a:br>
              <a:rPr lang="nb-NO" sz="2400" dirty="0" smtClean="0"/>
            </a:br>
            <a:r>
              <a:rPr lang="nb-NO" sz="2400" dirty="0" smtClean="0"/>
              <a:t>n-1 første må vente. Først når </a:t>
            </a:r>
            <a:r>
              <a:rPr lang="nb-NO" sz="2400" i="1" dirty="0" smtClean="0"/>
              <a:t>alle trådene </a:t>
            </a:r>
            <a:r>
              <a:rPr lang="nb-NO" sz="2400" dirty="0" smtClean="0"/>
              <a:t>har kalt variabelen,  fortsetter de </a:t>
            </a:r>
          </a:p>
          <a:p>
            <a:pPr lvl="2"/>
            <a:r>
              <a:rPr lang="nb-NO" sz="2600" dirty="0" smtClean="0"/>
              <a:t>Kallet: 	</a:t>
            </a:r>
            <a:r>
              <a:rPr lang="nb-NO" sz="2000" dirty="0" smtClean="0">
                <a:solidFill>
                  <a:srgbClr val="FF0000"/>
                </a:solidFill>
              </a:rPr>
              <a:t>	</a:t>
            </a:r>
            <a:r>
              <a:rPr lang="nb-NO" sz="1900" dirty="0" smtClean="0">
                <a:solidFill>
                  <a:srgbClr val="FF0000"/>
                </a:solidFill>
              </a:rPr>
              <a:t> </a:t>
            </a:r>
            <a:r>
              <a:rPr lang="nb-NO" sz="1900" dirty="0" err="1" smtClean="0">
                <a:solidFill>
                  <a:srgbClr val="FF0000"/>
                </a:solidFill>
              </a:rPr>
              <a:t>barrier.await</a:t>
            </a:r>
            <a:r>
              <a:rPr lang="nb-NO" sz="1900" dirty="0" smtClean="0">
                <a:solidFill>
                  <a:srgbClr val="FF0000"/>
                </a:solidFill>
              </a:rPr>
              <a:t>();</a:t>
            </a:r>
          </a:p>
          <a:p>
            <a:pPr lvl="1"/>
            <a:endParaRPr lang="nb-NO" sz="2400" dirty="0" smtClean="0"/>
          </a:p>
          <a:p>
            <a:pPr lvl="1"/>
            <a:r>
              <a:rPr lang="nb-NO" sz="2400" dirty="0" smtClean="0"/>
              <a:t>Nyttes når alle har har utført en </a:t>
            </a:r>
            <a:r>
              <a:rPr lang="nb-NO" sz="2400" dirty="0" err="1" smtClean="0"/>
              <a:t>del-beregning</a:t>
            </a:r>
            <a:r>
              <a:rPr lang="nb-NO" sz="2400" dirty="0" smtClean="0"/>
              <a:t>. </a:t>
            </a:r>
            <a:br>
              <a:rPr lang="nb-NO" sz="2400" dirty="0" smtClean="0"/>
            </a:br>
            <a:r>
              <a:rPr lang="nb-NO" sz="2400" dirty="0" smtClean="0"/>
              <a:t>Så må alle stoppes og først startes når alle er ferdige med </a:t>
            </a:r>
            <a:r>
              <a:rPr lang="nb-NO" sz="2400" dirty="0" err="1" smtClean="0"/>
              <a:t>del-beregningen</a:t>
            </a:r>
            <a:r>
              <a:rPr lang="nb-NO" sz="2400" dirty="0" smtClean="0"/>
              <a:t>. (de må ”komme i takt”)</a:t>
            </a:r>
          </a:p>
          <a:p>
            <a:pPr lvl="1"/>
            <a:r>
              <a:rPr lang="nb-NO" sz="2400" dirty="0" smtClean="0"/>
              <a:t>Når alle da startes, kan de lese hva alle de andre har beregnet </a:t>
            </a:r>
            <a:r>
              <a:rPr lang="nb-NO" sz="2400" i="1" dirty="0" smtClean="0"/>
              <a:t>før</a:t>
            </a:r>
            <a:r>
              <a:rPr lang="nb-NO" sz="2400" dirty="0" smtClean="0"/>
              <a:t> synkroniseringen.</a:t>
            </a:r>
          </a:p>
          <a:p>
            <a:pPr lvl="2"/>
            <a:r>
              <a:rPr lang="en-US" sz="21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 barrier = new CyclicBarrier(</a:t>
            </a:r>
            <a:r>
              <a:rPr lang="en-US" sz="21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numThreads</a:t>
            </a:r>
            <a:r>
              <a:rPr lang="en-US" sz="21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lvl="2"/>
            <a:endParaRPr lang="en-US" b="1" dirty="0" smtClean="0">
              <a:solidFill>
                <a:srgbClr val="00B0F0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Cyclic</a:t>
            </a:r>
            <a:r>
              <a:rPr lang="en-US" sz="24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 err="1" smtClean="0">
                <a:cs typeface="Courier New" pitchFamily="49" charset="0"/>
              </a:rPr>
              <a:t>betyr</a:t>
            </a:r>
            <a:r>
              <a:rPr lang="en-US" sz="2400" dirty="0" smtClean="0">
                <a:cs typeface="Courier New" pitchFamily="49" charset="0"/>
              </a:rPr>
              <a:t> at </a:t>
            </a:r>
            <a:r>
              <a:rPr lang="en-US" sz="2400" dirty="0" err="1" smtClean="0">
                <a:cs typeface="Courier New" pitchFamily="49" charset="0"/>
              </a:rPr>
              <a:t>etter</a:t>
            </a:r>
            <a:r>
              <a:rPr lang="en-US" sz="2400" dirty="0" smtClean="0">
                <a:cs typeface="Courier New" pitchFamily="49" charset="0"/>
              </a:rPr>
              <a:t> </a:t>
            </a:r>
            <a:r>
              <a:rPr lang="en-US" sz="2400" dirty="0" err="1" smtClean="0">
                <a:cs typeface="Courier New" pitchFamily="49" charset="0"/>
              </a:rPr>
              <a:t>første</a:t>
            </a:r>
            <a:r>
              <a:rPr lang="en-US" sz="2400" dirty="0" smtClean="0">
                <a:cs typeface="Courier New" pitchFamily="49" charset="0"/>
              </a:rPr>
              <a:t> </a:t>
            </a:r>
            <a:r>
              <a:rPr lang="en-US" sz="2400" dirty="0" err="1" smtClean="0">
                <a:cs typeface="Courier New" pitchFamily="49" charset="0"/>
              </a:rPr>
              <a:t>vente-situasjonen</a:t>
            </a:r>
            <a:r>
              <a:rPr lang="en-US" sz="2400" dirty="0" smtClean="0">
                <a:cs typeface="Courier New" pitchFamily="49" charset="0"/>
              </a:rPr>
              <a:t>,  </a:t>
            </a:r>
            <a:r>
              <a:rPr lang="en-US" sz="2400" dirty="0" err="1" smtClean="0">
                <a:cs typeface="Courier New" pitchFamily="49" charset="0"/>
              </a:rPr>
              <a:t>kan</a:t>
            </a:r>
            <a:r>
              <a:rPr lang="en-US" sz="2400" dirty="0" smtClean="0">
                <a:cs typeface="Courier New" pitchFamily="49" charset="0"/>
              </a:rPr>
              <a:t> en </a:t>
            </a:r>
            <a:r>
              <a:rPr lang="en-US" sz="2400" dirty="0" err="1" smtClean="0">
                <a:cs typeface="Courier New" pitchFamily="49" charset="0"/>
              </a:rPr>
              <a:t>slik</a:t>
            </a:r>
            <a:r>
              <a:rPr lang="en-US" sz="2400" dirty="0" smtClean="0">
                <a:cs typeface="Courier New" pitchFamily="49" charset="0"/>
              </a:rPr>
              <a:t> </a:t>
            </a:r>
            <a:r>
              <a:rPr lang="en-US" sz="2400" dirty="0" err="1" smtClean="0">
                <a:cs typeface="Courier New" pitchFamily="49" charset="0"/>
              </a:rPr>
              <a:t>barriere</a:t>
            </a:r>
            <a:r>
              <a:rPr lang="en-US" sz="2400" dirty="0" smtClean="0">
                <a:cs typeface="Courier New" pitchFamily="49" charset="0"/>
              </a:rPr>
              <a:t> </a:t>
            </a:r>
            <a:r>
              <a:rPr lang="en-US" sz="2400" dirty="0" err="1" smtClean="0">
                <a:cs typeface="Courier New" pitchFamily="49" charset="0"/>
              </a:rPr>
              <a:t>nyttes</a:t>
            </a:r>
            <a:r>
              <a:rPr lang="en-US" sz="2400" dirty="0" smtClean="0">
                <a:cs typeface="Courier New" pitchFamily="49" charset="0"/>
              </a:rPr>
              <a:t> </a:t>
            </a:r>
            <a:r>
              <a:rPr lang="en-US" sz="2400" dirty="0" err="1" smtClean="0">
                <a:cs typeface="Courier New" pitchFamily="49" charset="0"/>
              </a:rPr>
              <a:t>omigjen</a:t>
            </a:r>
            <a:r>
              <a:rPr lang="en-US" sz="2400" dirty="0" smtClean="0">
                <a:cs typeface="Courier New" pitchFamily="49" charset="0"/>
              </a:rPr>
              <a:t> for en </a:t>
            </a:r>
            <a:r>
              <a:rPr lang="en-US" sz="2400" b="1" dirty="0" err="1" smtClean="0">
                <a:cs typeface="Courier New" pitchFamily="49" charset="0"/>
              </a:rPr>
              <a:t>ny</a:t>
            </a:r>
            <a:r>
              <a:rPr lang="en-US" sz="2400" b="1" dirty="0" smtClean="0">
                <a:cs typeface="Courier New" pitchFamily="49" charset="0"/>
              </a:rPr>
              <a:t> </a:t>
            </a:r>
            <a:r>
              <a:rPr lang="en-US" sz="2400" dirty="0" smtClean="0">
                <a:cs typeface="Courier New" pitchFamily="49" charset="0"/>
              </a:rPr>
              <a:t>venting med </a:t>
            </a:r>
            <a:r>
              <a:rPr lang="en-US" sz="2400" dirty="0" err="1" smtClean="0">
                <a:cs typeface="Courier New" pitchFamily="49" charset="0"/>
              </a:rPr>
              <a:t>alle</a:t>
            </a:r>
            <a:r>
              <a:rPr lang="en-US" sz="2400" dirty="0" smtClean="0">
                <a:cs typeface="Courier New" pitchFamily="49" charset="0"/>
              </a:rPr>
              <a:t> </a:t>
            </a:r>
            <a:r>
              <a:rPr lang="en-US" sz="2400" dirty="0" err="1" smtClean="0">
                <a:cs typeface="Courier New" pitchFamily="49" charset="0"/>
              </a:rPr>
              <a:t>trådene</a:t>
            </a:r>
            <a:r>
              <a:rPr lang="en-US" sz="2400" dirty="0">
                <a:cs typeface="Courier New" pitchFamily="49" charset="0"/>
              </a:rPr>
              <a:t>.</a:t>
            </a:r>
            <a:endParaRPr lang="en-US" sz="2400" dirty="0"/>
          </a:p>
          <a:p>
            <a:endParaRPr lang="nb-NO" dirty="0" smtClean="0"/>
          </a:p>
          <a:p>
            <a:pPr>
              <a:buNone/>
            </a:pPr>
            <a:endParaRPr lang="nb-NO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Semafor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8077200" cy="4800600"/>
          </a:xfrm>
        </p:spPr>
        <p:txBody>
          <a:bodyPr>
            <a:normAutofit lnSpcReduction="10000"/>
          </a:bodyPr>
          <a:lstStyle/>
          <a:p>
            <a:r>
              <a:rPr lang="nb-NO" sz="2800" dirty="0" smtClean="0"/>
              <a:t>I prinsippet to operasjoner :</a:t>
            </a:r>
          </a:p>
          <a:p>
            <a:pPr lvl="1"/>
            <a:r>
              <a:rPr lang="nb-NO" sz="2400" dirty="0" err="1" smtClean="0">
                <a:solidFill>
                  <a:srgbClr val="FF0000"/>
                </a:solidFill>
              </a:rPr>
              <a:t>acquire</a:t>
            </a:r>
            <a:r>
              <a:rPr lang="nb-NO" sz="2400" dirty="0" smtClean="0">
                <a:solidFill>
                  <a:srgbClr val="FF0000"/>
                </a:solidFill>
              </a:rPr>
              <a:t>();  </a:t>
            </a:r>
            <a:r>
              <a:rPr lang="nb-NO" sz="2400" dirty="0" smtClean="0"/>
              <a:t>– Ta én tillatelse</a:t>
            </a:r>
          </a:p>
          <a:p>
            <a:pPr lvl="2"/>
            <a:r>
              <a:rPr lang="nb-NO" sz="2000" dirty="0" smtClean="0"/>
              <a:t>Er det 0 eller færre tillatelser i semaforen, må man vente til </a:t>
            </a:r>
            <a:br>
              <a:rPr lang="nb-NO" sz="2000" dirty="0" smtClean="0"/>
            </a:br>
            <a:r>
              <a:rPr lang="nb-NO" sz="2000" dirty="0" smtClean="0"/>
              <a:t>man får en (levert tilbake av en annen tråd).</a:t>
            </a:r>
          </a:p>
          <a:p>
            <a:pPr lvl="1"/>
            <a:r>
              <a:rPr lang="nb-NO" sz="2400" dirty="0" err="1" smtClean="0">
                <a:solidFill>
                  <a:srgbClr val="FF0000"/>
                </a:solidFill>
              </a:rPr>
              <a:t>release</a:t>
            </a:r>
            <a:r>
              <a:rPr lang="nb-NO" sz="2400" dirty="0" smtClean="0">
                <a:solidFill>
                  <a:srgbClr val="FF0000"/>
                </a:solidFill>
              </a:rPr>
              <a:t>(); </a:t>
            </a:r>
            <a:r>
              <a:rPr lang="nb-NO" sz="2400" dirty="0" smtClean="0"/>
              <a:t>– Gi tilbake en tillatelse.</a:t>
            </a:r>
          </a:p>
          <a:p>
            <a:pPr lvl="2"/>
            <a:r>
              <a:rPr lang="nb-NO" sz="2000" dirty="0" smtClean="0"/>
              <a:t>Hvis antall tillatelser nå blir 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nb-NO" sz="2000" dirty="0" smtClean="0"/>
              <a:t>, vekkes en evt. ventende tråd opp, og antallet ledige tillatelser blir 0, ellers økes antall tillatelse med 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nb-NO" sz="2000" dirty="0" smtClean="0"/>
              <a:t>.</a:t>
            </a:r>
          </a:p>
          <a:p>
            <a:pPr lvl="1"/>
            <a:r>
              <a:rPr lang="nb-NO" sz="2400" dirty="0" smtClean="0"/>
              <a:t>Initieres med negativt, 0 eller positivt antall tillatelser.</a:t>
            </a:r>
          </a:p>
          <a:p>
            <a:pPr lvl="2"/>
            <a:r>
              <a:rPr lang="nb-NO" dirty="0" smtClean="0">
                <a:solidFill>
                  <a:srgbClr val="FF0000"/>
                </a:solidFill>
              </a:rPr>
              <a:t>-k+1  </a:t>
            </a:r>
            <a:r>
              <a:rPr lang="nb-NO" sz="2000" dirty="0" smtClean="0"/>
              <a:t>gir at  en tråd kan vente på venter på at k </a:t>
            </a:r>
            <a:br>
              <a:rPr lang="nb-NO" sz="2000" dirty="0" smtClean="0"/>
            </a:br>
            <a:r>
              <a:rPr lang="nb-NO" sz="2000" dirty="0" smtClean="0"/>
              <a:t>	     andre tråder  sier </a:t>
            </a:r>
            <a:r>
              <a:rPr lang="nb-NO" sz="2000" dirty="0" err="1" smtClean="0"/>
              <a:t>release</a:t>
            </a:r>
            <a:r>
              <a:rPr lang="nb-NO" sz="2000" dirty="0" smtClean="0"/>
              <a:t>().</a:t>
            </a:r>
          </a:p>
          <a:p>
            <a:pPr lvl="2"/>
            <a:endParaRPr lang="nb-NO" sz="2000" dirty="0" smtClean="0"/>
          </a:p>
          <a:p>
            <a:pPr lvl="2"/>
            <a:r>
              <a:rPr lang="en-US" sz="20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completed = new Semaphore(-numThreads+1);</a:t>
            </a:r>
          </a:p>
          <a:p>
            <a:pPr lvl="2"/>
            <a:endParaRPr lang="nb-NO" sz="2000" dirty="0" smtClean="0"/>
          </a:p>
          <a:p>
            <a:pPr lvl="1"/>
            <a:endParaRPr lang="nb-NO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52400"/>
            <a:ext cx="7498080" cy="1143000"/>
          </a:xfrm>
        </p:spPr>
        <p:txBody>
          <a:bodyPr/>
          <a:lstStyle/>
          <a:p>
            <a:r>
              <a:rPr lang="nb-NO" dirty="0" smtClean="0"/>
              <a:t>Felles : </a:t>
            </a:r>
            <a:r>
              <a:rPr lang="nb-NO" dirty="0" err="1" smtClean="0"/>
              <a:t>main-tråden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066800"/>
            <a:ext cx="7498080" cy="4800600"/>
          </a:xfrm>
        </p:spPr>
        <p:txBody>
          <a:bodyPr>
            <a:normAutofit lnSpcReduction="10000"/>
          </a:bodyPr>
          <a:lstStyle/>
          <a:p>
            <a:r>
              <a:rPr lang="nb-NO" sz="2800" dirty="0" smtClean="0"/>
              <a:t>Main-tråden må starte </a:t>
            </a:r>
            <a:r>
              <a:rPr lang="nb-NO" sz="2800" dirty="0" err="1" smtClean="0"/>
              <a:t>parallell-beregningene</a:t>
            </a:r>
            <a:r>
              <a:rPr lang="nb-NO" sz="2800" dirty="0" smtClean="0"/>
              <a:t>,</a:t>
            </a:r>
          </a:p>
          <a:p>
            <a:r>
              <a:rPr lang="nb-NO" sz="2800" dirty="0" smtClean="0"/>
              <a:t>Så legge seg og vente.</a:t>
            </a:r>
          </a:p>
          <a:p>
            <a:r>
              <a:rPr lang="nb-NO" sz="2800" dirty="0" smtClean="0"/>
              <a:t>Så vekkes opp når alle  </a:t>
            </a:r>
            <a:r>
              <a:rPr lang="nb-NO" sz="2800" dirty="0" err="1" smtClean="0"/>
              <a:t>parallell-trådene</a:t>
            </a:r>
            <a:r>
              <a:rPr lang="nb-NO" sz="2800" dirty="0" smtClean="0"/>
              <a:t> er ferdig.</a:t>
            </a:r>
          </a:p>
          <a:p>
            <a:r>
              <a:rPr lang="nb-NO" sz="2800" dirty="0" err="1" smtClean="0"/>
              <a:t>main</a:t>
            </a:r>
            <a:r>
              <a:rPr lang="nb-NO" sz="2800" dirty="0" smtClean="0"/>
              <a:t> legger seg og venter på en semafor som alle trådene sier </a:t>
            </a:r>
            <a:r>
              <a:rPr lang="nb-NO" sz="2800" dirty="0" err="1" smtClean="0">
                <a:solidFill>
                  <a:srgbClr val="FF0000"/>
                </a:solidFill>
              </a:rPr>
              <a:t>release</a:t>
            </a:r>
            <a:r>
              <a:rPr lang="nb-NO" sz="2800" dirty="0" smtClean="0">
                <a:solidFill>
                  <a:srgbClr val="FF0000"/>
                </a:solidFill>
              </a:rPr>
              <a:t>(); </a:t>
            </a:r>
            <a:r>
              <a:rPr lang="nb-NO" sz="2800" dirty="0" smtClean="0"/>
              <a:t>på. </a:t>
            </a:r>
          </a:p>
          <a:p>
            <a:r>
              <a:rPr lang="nb-NO" sz="2800" dirty="0" smtClean="0"/>
              <a:t>Hvis den har </a:t>
            </a:r>
            <a:r>
              <a:rPr lang="nb-NO" sz="2800" dirty="0" err="1" smtClean="0"/>
              <a:t>initielt</a:t>
            </a:r>
            <a:r>
              <a:rPr lang="nb-NO" sz="2800" dirty="0" smtClean="0"/>
              <a:t>:   </a:t>
            </a:r>
            <a:r>
              <a:rPr lang="nb-NO" sz="2800" dirty="0" smtClean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nb-NO" sz="2800" dirty="0" err="1" smtClean="0">
                <a:solidFill>
                  <a:srgbClr val="0070C0"/>
                </a:solidFill>
              </a:rPr>
              <a:t>antallTråder</a:t>
            </a:r>
            <a:r>
              <a:rPr lang="nb-NO" sz="2800" dirty="0" smtClean="0">
                <a:solidFill>
                  <a:srgbClr val="0070C0"/>
                </a:solidFill>
              </a:rPr>
              <a:t> + 1 </a:t>
            </a:r>
            <a:r>
              <a:rPr lang="nb-NO" sz="2800" dirty="0" smtClean="0"/>
              <a:t>tillatelser, vil </a:t>
            </a:r>
            <a:r>
              <a:rPr lang="nb-NO" sz="2800" dirty="0" err="1" smtClean="0"/>
              <a:t>main-tråden</a:t>
            </a:r>
            <a:r>
              <a:rPr lang="nb-NO" sz="2800" dirty="0" smtClean="0"/>
              <a:t> slippe løs når alle er ferdige.</a:t>
            </a:r>
          </a:p>
          <a:p>
            <a:r>
              <a:rPr lang="nb-NO" sz="2800" dirty="0" smtClean="0"/>
              <a:t>Finne antall kjerner i maskinen:</a:t>
            </a:r>
            <a:endParaRPr lang="nb-NO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524000" y="5926796"/>
            <a:ext cx="6858000" cy="646331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nb-NO" dirty="0" smtClean="0"/>
              <a:t>	 Runtime  r = </a:t>
            </a:r>
            <a:r>
              <a:rPr lang="nb-NO" dirty="0" err="1" smtClean="0"/>
              <a:t>Runtime.getRuntime</a:t>
            </a:r>
            <a:r>
              <a:rPr lang="nb-NO" dirty="0" smtClean="0"/>
              <a:t>();</a:t>
            </a:r>
          </a:p>
          <a:p>
            <a:r>
              <a:rPr lang="nb-NO" dirty="0" smtClean="0"/>
              <a:t>               </a:t>
            </a:r>
            <a:r>
              <a:rPr lang="nb-NO" dirty="0" err="1" smtClean="0"/>
              <a:t>int</a:t>
            </a:r>
            <a:r>
              <a:rPr lang="nb-NO" dirty="0" smtClean="0"/>
              <a:t> </a:t>
            </a:r>
            <a:r>
              <a:rPr lang="nb-NO" dirty="0" err="1" smtClean="0"/>
              <a:t>numCore</a:t>
            </a:r>
            <a:r>
              <a:rPr lang="nb-NO" dirty="0" smtClean="0"/>
              <a:t> = </a:t>
            </a:r>
            <a:r>
              <a:rPr lang="nb-NO" dirty="0" err="1" smtClean="0"/>
              <a:t>r.availableProcessors</a:t>
            </a:r>
            <a:r>
              <a:rPr lang="nb-NO" dirty="0" smtClean="0"/>
              <a:t>();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Tre sentrale grep for å parallellisere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Hvordan dele opp data</a:t>
            </a:r>
          </a:p>
          <a:p>
            <a:pPr lvl="1"/>
            <a:r>
              <a:rPr lang="nb-NO" dirty="0" smtClean="0"/>
              <a:t>Etter verdiene til data</a:t>
            </a:r>
          </a:p>
          <a:p>
            <a:pPr lvl="1"/>
            <a:r>
              <a:rPr lang="nb-NO" dirty="0" smtClean="0"/>
              <a:t>Etter hvor de står i f.eks en array</a:t>
            </a:r>
          </a:p>
          <a:p>
            <a:pPr lvl="1"/>
            <a:endParaRPr lang="nb-NO" dirty="0"/>
          </a:p>
          <a:p>
            <a:r>
              <a:rPr lang="nb-NO" dirty="0" smtClean="0"/>
              <a:t>Hvilke globale data blir kopiert til lokale data i hver tråd</a:t>
            </a:r>
          </a:p>
          <a:p>
            <a:pPr marL="0" indent="0">
              <a:buNone/>
            </a:pPr>
            <a:endParaRPr lang="nb-NO" dirty="0" smtClean="0"/>
          </a:p>
          <a:p>
            <a:pPr lvl="1"/>
            <a:endParaRPr lang="nb-NO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173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7498080" cy="914400"/>
          </a:xfrm>
        </p:spPr>
        <p:txBody>
          <a:bodyPr>
            <a:normAutofit/>
          </a:bodyPr>
          <a:lstStyle/>
          <a:p>
            <a:r>
              <a:rPr lang="nb-NO" sz="4000" dirty="0" smtClean="0"/>
              <a:t>Parallell </a:t>
            </a:r>
            <a:r>
              <a:rPr lang="nb-NO" sz="4000" dirty="0" err="1" smtClean="0"/>
              <a:t>Quicksort</a:t>
            </a:r>
            <a:endParaRPr lang="nb-NO" sz="4000" dirty="0"/>
          </a:p>
        </p:txBody>
      </p:sp>
      <p:sp>
        <p:nvSpPr>
          <p:cNvPr id="49" name="Content Placeholder 48"/>
          <p:cNvSpPr>
            <a:spLocks noGrp="1"/>
          </p:cNvSpPr>
          <p:nvPr>
            <p:ph sz="half" idx="1"/>
          </p:nvPr>
        </p:nvSpPr>
        <p:spPr>
          <a:xfrm>
            <a:off x="914400" y="838200"/>
            <a:ext cx="4800600" cy="5715000"/>
          </a:xfrm>
        </p:spPr>
        <p:txBody>
          <a:bodyPr>
            <a:normAutofit lnSpcReduction="10000"/>
          </a:bodyPr>
          <a:lstStyle/>
          <a:p>
            <a:pPr marL="596646" indent="-514350">
              <a:buFont typeface="+mj-lt"/>
              <a:buAutoNum type="arabicPeriod"/>
            </a:pPr>
            <a:endParaRPr lang="nb-NO" sz="2000" dirty="0" smtClean="0"/>
          </a:p>
          <a:p>
            <a:pPr marL="596646" indent="-514350">
              <a:buFont typeface="+mj-lt"/>
              <a:buAutoNum type="arabicPeriod"/>
            </a:pPr>
            <a:r>
              <a:rPr lang="nb-NO" sz="2000" dirty="0" smtClean="0"/>
              <a:t>Bestem først hvor mange tråder vi vil ha (=  2</a:t>
            </a:r>
            <a:r>
              <a:rPr lang="nb-NO" sz="2000" baseline="30000" dirty="0" smtClean="0"/>
              <a:t>k</a:t>
            </a:r>
            <a:r>
              <a:rPr lang="nb-NO" sz="2000" dirty="0" smtClean="0"/>
              <a:t>-1) 1,3,7,..2</a:t>
            </a:r>
            <a:r>
              <a:rPr lang="nb-NO" sz="2000" baseline="30000" dirty="0" smtClean="0"/>
              <a:t>k</a:t>
            </a:r>
            <a:r>
              <a:rPr lang="nb-NO" sz="2000" dirty="0" smtClean="0"/>
              <a:t>-1 tråder. </a:t>
            </a:r>
          </a:p>
          <a:p>
            <a:pPr marL="596646" indent="-514350">
              <a:buFont typeface="+mj-lt"/>
              <a:buAutoNum type="arabicPeriod"/>
            </a:pPr>
            <a:r>
              <a:rPr lang="nb-NO" sz="2000" dirty="0" smtClean="0"/>
              <a:t>main-tråden starter én tråd som gjør vanlig, sekvensiell oppdeling  av a[] i to deler som ’vanlig’ Quicksort.</a:t>
            </a:r>
          </a:p>
          <a:p>
            <a:pPr marL="596646" indent="-514350">
              <a:buFont typeface="+mj-lt"/>
              <a:buAutoNum type="arabicPeriod"/>
            </a:pPr>
            <a:r>
              <a:rPr lang="nb-NO" sz="2000" dirty="0" smtClean="0"/>
              <a:t>Main legger seg så og venter på en semafor.</a:t>
            </a:r>
          </a:p>
          <a:p>
            <a:pPr marL="596646" indent="-514350">
              <a:buFont typeface="+mj-lt"/>
              <a:buAutoNum type="arabicPeriod"/>
            </a:pPr>
            <a:r>
              <a:rPr lang="nb-NO" sz="2000" dirty="0" smtClean="0"/>
              <a:t>Start så en tråd for å sortere for hver av disse to delene.</a:t>
            </a:r>
          </a:p>
          <a:p>
            <a:pPr marL="596646" indent="-514350">
              <a:buFont typeface="+mj-lt"/>
              <a:buAutoNum type="arabicPeriod"/>
            </a:pPr>
            <a:r>
              <a:rPr lang="nb-NO" sz="2000" dirty="0" smtClean="0"/>
              <a:t>Disse starter så hver sine to tråder, … osv.  inntil vi har startet det antall tråder vi har bestemt oss for.</a:t>
            </a:r>
          </a:p>
          <a:p>
            <a:pPr marL="596646" indent="-514350">
              <a:buFont typeface="+mj-lt"/>
              <a:buAutoNum type="arabicPeriod"/>
            </a:pPr>
            <a:r>
              <a:rPr lang="nb-NO" sz="2000" dirty="0" smtClean="0"/>
              <a:t>Deretter vil hver tråd på vanlig, rekursiv, sekvensiell måte sortere hver sin del og si </a:t>
            </a:r>
            <a:r>
              <a:rPr lang="nb-NO" sz="2000" dirty="0" err="1" smtClean="0"/>
              <a:t>release</a:t>
            </a:r>
            <a:r>
              <a:rPr lang="nb-NO" sz="2000" dirty="0" smtClean="0"/>
              <a:t>() på </a:t>
            </a:r>
            <a:r>
              <a:rPr lang="nb-NO" sz="2000" dirty="0" err="1" smtClean="0"/>
              <a:t>main’s</a:t>
            </a:r>
            <a:r>
              <a:rPr lang="nb-NO" sz="2000" dirty="0" smtClean="0"/>
              <a:t> </a:t>
            </a:r>
            <a:r>
              <a:rPr lang="nb-NO" sz="2000" dirty="0" err="1" smtClean="0"/>
              <a:t>vente-semafor</a:t>
            </a:r>
            <a:r>
              <a:rPr lang="nb-NO" sz="2000" dirty="0" smtClean="0"/>
              <a:t> når de er ferdige.</a:t>
            </a:r>
          </a:p>
          <a:p>
            <a:pPr marL="596646" indent="-514350">
              <a:buFont typeface="+mj-lt"/>
              <a:buAutoNum type="arabicPeriod"/>
            </a:pPr>
            <a:endParaRPr lang="nb-NO" sz="2000" dirty="0"/>
          </a:p>
        </p:txBody>
      </p:sp>
      <p:grpSp>
        <p:nvGrpSpPr>
          <p:cNvPr id="30" name="Group 29"/>
          <p:cNvGrpSpPr/>
          <p:nvPr/>
        </p:nvGrpSpPr>
        <p:grpSpPr>
          <a:xfrm>
            <a:off x="6400800" y="304800"/>
            <a:ext cx="2577950" cy="1524000"/>
            <a:chOff x="6629400" y="304800"/>
            <a:chExt cx="2577950" cy="1524000"/>
          </a:xfrm>
        </p:grpSpPr>
        <p:sp>
          <p:nvSpPr>
            <p:cNvPr id="17" name="TextBox 16"/>
            <p:cNvSpPr txBox="1"/>
            <p:nvPr/>
          </p:nvSpPr>
          <p:spPr>
            <a:xfrm>
              <a:off x="6629400" y="304800"/>
              <a:ext cx="257795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Treets høyde </a:t>
              </a:r>
            </a:p>
            <a:p>
              <a:r>
                <a:rPr lang="nb-NO" dirty="0" smtClean="0"/>
                <a:t>h = 3 har  2</a:t>
              </a:r>
              <a:r>
                <a:rPr lang="nb-NO" baseline="30000" dirty="0" smtClean="0"/>
                <a:t>3</a:t>
              </a:r>
              <a:r>
                <a:rPr lang="nb-NO" dirty="0" smtClean="0"/>
                <a:t>-1 elementer</a:t>
              </a:r>
            </a:p>
            <a:p>
              <a:endParaRPr lang="nb-NO" dirty="0"/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 rot="16200000" flipH="1">
              <a:off x="6799385" y="1113694"/>
              <a:ext cx="498231" cy="5334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7467600" y="1330569"/>
              <a:ext cx="1295400" cy="49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= start tråd</a:t>
              </a:r>
              <a:endParaRPr lang="nb-NO" dirty="0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5638800" y="1981200"/>
            <a:ext cx="3429000" cy="3124200"/>
            <a:chOff x="5562600" y="1992868"/>
            <a:chExt cx="3429000" cy="2579132"/>
          </a:xfrm>
        </p:grpSpPr>
        <p:grpSp>
          <p:nvGrpSpPr>
            <p:cNvPr id="48" name="Group 47"/>
            <p:cNvGrpSpPr/>
            <p:nvPr/>
          </p:nvGrpSpPr>
          <p:grpSpPr>
            <a:xfrm>
              <a:off x="5562600" y="2971800"/>
              <a:ext cx="3429000" cy="1600200"/>
              <a:chOff x="1676400" y="1828800"/>
              <a:chExt cx="3657600" cy="1219200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1676400" y="1828800"/>
                <a:ext cx="3657600" cy="1219200"/>
                <a:chOff x="228600" y="1600200"/>
                <a:chExt cx="3657600" cy="1219200"/>
              </a:xfrm>
            </p:grpSpPr>
            <p:sp>
              <p:nvSpPr>
                <p:cNvPr id="4" name="Rectangle 3"/>
                <p:cNvSpPr/>
                <p:nvPr/>
              </p:nvSpPr>
              <p:spPr>
                <a:xfrm>
                  <a:off x="1600200" y="1600200"/>
                  <a:ext cx="685800" cy="1524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grpSp>
              <p:nvGrpSpPr>
                <p:cNvPr id="8" name="Group 7"/>
                <p:cNvGrpSpPr/>
                <p:nvPr/>
              </p:nvGrpSpPr>
              <p:grpSpPr>
                <a:xfrm>
                  <a:off x="2209800" y="2133600"/>
                  <a:ext cx="1676400" cy="685800"/>
                  <a:chOff x="1143000" y="1600200"/>
                  <a:chExt cx="1676400" cy="685800"/>
                </a:xfrm>
              </p:grpSpPr>
              <p:sp>
                <p:nvSpPr>
                  <p:cNvPr id="9" name="Rectangle 8"/>
                  <p:cNvSpPr/>
                  <p:nvPr/>
                </p:nvSpPr>
                <p:spPr>
                  <a:xfrm>
                    <a:off x="1600200" y="1600200"/>
                    <a:ext cx="685800" cy="1524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" name="Rectangle 9"/>
                  <p:cNvSpPr/>
                  <p:nvPr/>
                </p:nvSpPr>
                <p:spPr>
                  <a:xfrm>
                    <a:off x="2133600" y="2133600"/>
                    <a:ext cx="685800" cy="1524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1" name="Rectangle 10"/>
                  <p:cNvSpPr/>
                  <p:nvPr/>
                </p:nvSpPr>
                <p:spPr>
                  <a:xfrm>
                    <a:off x="1143000" y="2133600"/>
                    <a:ext cx="685800" cy="1524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12" name="Group 11"/>
                <p:cNvGrpSpPr/>
                <p:nvPr/>
              </p:nvGrpSpPr>
              <p:grpSpPr>
                <a:xfrm>
                  <a:off x="228600" y="2133600"/>
                  <a:ext cx="1676400" cy="685800"/>
                  <a:chOff x="1143000" y="1600200"/>
                  <a:chExt cx="1676400" cy="685800"/>
                </a:xfrm>
              </p:grpSpPr>
              <p:sp>
                <p:nvSpPr>
                  <p:cNvPr id="13" name="Rectangle 12"/>
                  <p:cNvSpPr/>
                  <p:nvPr/>
                </p:nvSpPr>
                <p:spPr>
                  <a:xfrm>
                    <a:off x="1600200" y="1600200"/>
                    <a:ext cx="685800" cy="1524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4" name="Rectangle 13"/>
                  <p:cNvSpPr/>
                  <p:nvPr/>
                </p:nvSpPr>
                <p:spPr>
                  <a:xfrm>
                    <a:off x="2133600" y="2133600"/>
                    <a:ext cx="685800" cy="1524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5" name="Rectangle 14"/>
                  <p:cNvSpPr/>
                  <p:nvPr/>
                </p:nvSpPr>
                <p:spPr>
                  <a:xfrm>
                    <a:off x="1143000" y="2133600"/>
                    <a:ext cx="685800" cy="1524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  <p:cxnSp>
            <p:nvCxnSpPr>
              <p:cNvPr id="21" name="Straight Arrow Connector 20"/>
              <p:cNvCxnSpPr>
                <a:stCxn id="4" idx="2"/>
                <a:endCxn id="13" idx="0"/>
              </p:cNvCxnSpPr>
              <p:nvPr/>
            </p:nvCxnSpPr>
            <p:spPr>
              <a:xfrm rot="5400000">
                <a:off x="2743200" y="1714500"/>
                <a:ext cx="381000" cy="9144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/>
              <p:cNvCxnSpPr>
                <a:stCxn id="13" idx="2"/>
              </p:cNvCxnSpPr>
              <p:nvPr/>
            </p:nvCxnSpPr>
            <p:spPr>
              <a:xfrm rot="5400000">
                <a:off x="2038350" y="2457450"/>
                <a:ext cx="381000" cy="4953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/>
              <p:cNvCxnSpPr>
                <a:stCxn id="13" idx="2"/>
              </p:cNvCxnSpPr>
              <p:nvPr/>
            </p:nvCxnSpPr>
            <p:spPr>
              <a:xfrm rot="16200000" flipH="1">
                <a:off x="2533650" y="2457450"/>
                <a:ext cx="381000" cy="4953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>
                <a:stCxn id="4" idx="2"/>
                <a:endCxn id="9" idx="0"/>
              </p:cNvCxnSpPr>
              <p:nvPr/>
            </p:nvCxnSpPr>
            <p:spPr>
              <a:xfrm rot="16200000" flipH="1">
                <a:off x="3733800" y="1638300"/>
                <a:ext cx="381000" cy="10668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/>
              <p:nvPr/>
            </p:nvCxnSpPr>
            <p:spPr>
              <a:xfrm rot="10800000" flipV="1">
                <a:off x="3962400" y="2514600"/>
                <a:ext cx="419100" cy="3810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/>
              <p:cNvCxnSpPr/>
              <p:nvPr/>
            </p:nvCxnSpPr>
            <p:spPr>
              <a:xfrm rot="10800000" flipV="1">
                <a:off x="3962400" y="2514600"/>
                <a:ext cx="419100" cy="3810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/>
              <p:cNvCxnSpPr>
                <a:stCxn id="9" idx="2"/>
                <a:endCxn id="10" idx="0"/>
              </p:cNvCxnSpPr>
              <p:nvPr/>
            </p:nvCxnSpPr>
            <p:spPr>
              <a:xfrm rot="16200000" flipH="1">
                <a:off x="4533900" y="2438400"/>
                <a:ext cx="381000" cy="5334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2" name="Straight Arrow Connector 51"/>
            <p:cNvCxnSpPr/>
            <p:nvPr/>
          </p:nvCxnSpPr>
          <p:spPr>
            <a:xfrm rot="16200000" flipH="1">
              <a:off x="6819902" y="2628899"/>
              <a:ext cx="609597" cy="7620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6400800" y="1992868"/>
              <a:ext cx="1311578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 err="1" smtClean="0"/>
                <a:t>main-tråden</a:t>
              </a:r>
              <a:endParaRPr lang="nb-NO" dirty="0"/>
            </a:p>
          </p:txBody>
        </p: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Litt drøfting, parallell </a:t>
            </a:r>
            <a:r>
              <a:rPr lang="nb-NO" dirty="0" err="1" smtClean="0"/>
              <a:t>Quicksort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524000"/>
            <a:ext cx="7772400" cy="5334000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Hver tråd </a:t>
            </a:r>
            <a:r>
              <a:rPr lang="nb-NO" dirty="0" smtClean="0"/>
              <a:t>skriver bare i de delene den ’eier’ selv, og ingen andre tråder leser heller disse.</a:t>
            </a:r>
          </a:p>
          <a:p>
            <a:r>
              <a:rPr lang="nb-NO" dirty="0" smtClean="0"/>
              <a:t>Siden ’</a:t>
            </a:r>
            <a:r>
              <a:rPr lang="nb-NO" dirty="0" err="1" smtClean="0"/>
              <a:t>main</a:t>
            </a:r>
            <a:r>
              <a:rPr lang="nb-NO" dirty="0" smtClean="0"/>
              <a:t>’ synkroniseres via en semafor med alle trådene den starter, vet vi at den kan se alle de sorterte elementene i a[] når den vekkes opp.</a:t>
            </a:r>
          </a:p>
          <a:p>
            <a:r>
              <a:rPr lang="nb-NO" dirty="0" smtClean="0"/>
              <a:t>Vi har i altså oppfylt 1) og 2) kravet –</a:t>
            </a:r>
            <a:br>
              <a:rPr lang="nb-NO" dirty="0" smtClean="0"/>
            </a:br>
            <a:r>
              <a:rPr lang="nb-NO" dirty="0" smtClean="0"/>
              <a:t> og vel så det.</a:t>
            </a:r>
          </a:p>
          <a:p>
            <a:r>
              <a:rPr lang="nb-NO" dirty="0" smtClean="0"/>
              <a:t>Litt </a:t>
            </a:r>
            <a:r>
              <a:rPr lang="nb-NO" i="1" dirty="0" smtClean="0"/>
              <a:t>langsom</a:t>
            </a:r>
            <a:r>
              <a:rPr lang="nb-NO" dirty="0" smtClean="0"/>
              <a:t> fordi første oppdelingen </a:t>
            </a:r>
            <a:r>
              <a:rPr lang="nb-NO" b="1" i="1" dirty="0" smtClean="0"/>
              <a:t>ikke</a:t>
            </a:r>
            <a:r>
              <a:rPr lang="nb-NO" dirty="0" smtClean="0"/>
              <a:t> er parallell, neste oppdeling kan kjøre bare 2-parallell, så 4-parallell osv.  - jfr. Amdahls lov.</a:t>
            </a:r>
          </a:p>
          <a:p>
            <a:r>
              <a:rPr lang="nb-NO" dirty="0" smtClean="0"/>
              <a:t>Vi må ikke erstatte alle rekursive kall med nye tråder – bare så mange nye tråder som vi har kjerner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rgbClr val="CC33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E17F0DD-AE33-4890-9215-120C254E8D80}" type="slidenum">
              <a:rPr altLang="nb-NO" sz="14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nb-NO" altLang="nb-NO" sz="1400"/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04800"/>
            <a:ext cx="7793038" cy="13604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nb-NO" altLang="nb-NO" dirty="0" smtClean="0"/>
              <a:t> </a:t>
            </a:r>
            <a:r>
              <a:rPr lang="nb-NO" altLang="nb-NO" sz="3100" dirty="0" smtClean="0"/>
              <a:t>To Radix-algoritmer: </a:t>
            </a:r>
            <a:br>
              <a:rPr lang="nb-NO" altLang="nb-NO" sz="3100" dirty="0" smtClean="0"/>
            </a:br>
            <a:r>
              <a:rPr lang="nb-NO" altLang="nb-NO" sz="3100" dirty="0" smtClean="0"/>
              <a:t>   </a:t>
            </a:r>
            <a:r>
              <a:rPr lang="nb-NO" altLang="nb-NO" sz="2200" dirty="0" smtClean="0"/>
              <a:t>-  RR: fra høyre og venstre-over (vanligst - iterativ)</a:t>
            </a:r>
            <a:br>
              <a:rPr lang="nb-NO" altLang="nb-NO" sz="2200" dirty="0" smtClean="0"/>
            </a:br>
            <a:r>
              <a:rPr lang="nb-NO" altLang="nb-NO" sz="2200" dirty="0" smtClean="0"/>
              <a:t>     </a:t>
            </a:r>
            <a:r>
              <a:rPr lang="nb-NO" altLang="nb-NO" sz="2200" b="1" dirty="0" smtClean="0"/>
              <a:t>- LR:  fra venstre og høyreover  (raskest - rekursiv )</a:t>
            </a:r>
            <a:endParaRPr lang="en-GB" altLang="nb-NO" sz="2200" b="1" dirty="0" smtClean="0"/>
          </a:p>
        </p:txBody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9038" y="1473200"/>
            <a:ext cx="7772400" cy="5308600"/>
          </a:xfrm>
        </p:spPr>
        <p:txBody>
          <a:bodyPr/>
          <a:lstStyle/>
          <a:p>
            <a:pPr eaLnBrk="1" hangingPunct="1"/>
            <a:endParaRPr lang="nb-NO" altLang="nb-NO" sz="2000" dirty="0" smtClean="0"/>
          </a:p>
          <a:p>
            <a:pPr eaLnBrk="1" hangingPunct="1"/>
            <a:r>
              <a:rPr lang="nb-NO" altLang="nb-NO" sz="2000" dirty="0" smtClean="0"/>
              <a:t>Sorterer en array a [] på hvert siffer</a:t>
            </a:r>
          </a:p>
          <a:p>
            <a:pPr lvl="1" eaLnBrk="1" hangingPunct="1"/>
            <a:r>
              <a:rPr lang="nb-NO" altLang="nb-NO" sz="1800" dirty="0" smtClean="0"/>
              <a:t>Et siffer et ’bare’ ett visst antall bit</a:t>
            </a:r>
          </a:p>
          <a:p>
            <a:pPr lvl="1" eaLnBrk="1" hangingPunct="1"/>
            <a:r>
              <a:rPr lang="nb-NO" altLang="nb-NO" sz="1800" dirty="0" smtClean="0"/>
              <a:t>RR sorterer </a:t>
            </a:r>
            <a:r>
              <a:rPr lang="nb-NO" altLang="nb-NO" sz="1800" i="1" dirty="0" smtClean="0"/>
              <a:t>på </a:t>
            </a:r>
            <a:r>
              <a:rPr lang="nb-NO" altLang="nb-NO" sz="1800" b="1" i="1" dirty="0" smtClean="0"/>
              <a:t>siste</a:t>
            </a:r>
            <a:r>
              <a:rPr lang="nb-NO" altLang="nb-NO" sz="1800" i="1" dirty="0" smtClean="0"/>
              <a:t> (mest høyre) siffer først</a:t>
            </a:r>
          </a:p>
          <a:p>
            <a:pPr lvl="1" eaLnBrk="1" hangingPunct="1"/>
            <a:r>
              <a:rPr lang="nb-NO" altLang="nb-NO" sz="1800" dirty="0" smtClean="0"/>
              <a:t>LR  sorterer </a:t>
            </a:r>
            <a:r>
              <a:rPr lang="nb-NO" altLang="nb-NO" sz="1800" i="1" dirty="0" smtClean="0"/>
              <a:t>på </a:t>
            </a:r>
            <a:r>
              <a:rPr lang="nb-NO" altLang="nb-NO" sz="1800" b="1" i="1" dirty="0" smtClean="0"/>
              <a:t>første</a:t>
            </a:r>
            <a:r>
              <a:rPr lang="nb-NO" altLang="nb-NO" sz="1800" i="1" dirty="0" smtClean="0"/>
              <a:t> (mest venstre) siffer først</a:t>
            </a:r>
          </a:p>
          <a:p>
            <a:pPr eaLnBrk="1" hangingPunct="1"/>
            <a:r>
              <a:rPr lang="nb-NO" altLang="nb-NO" sz="2000" dirty="0" smtClean="0"/>
              <a:t>Algoritmene: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nb-NO" altLang="nb-NO" sz="1800" dirty="0" smtClean="0"/>
              <a:t>    Begge: Finner først max verdi i a [ ] </a:t>
            </a:r>
          </a:p>
          <a:p>
            <a:pPr lvl="2" eaLnBrk="1" hangingPunct="1"/>
            <a:r>
              <a:rPr lang="nb-NO" altLang="nb-NO" sz="1400" dirty="0" smtClean="0"/>
              <a:t>= bestem største ’siffer’ i alle tallene</a:t>
            </a:r>
          </a:p>
          <a:p>
            <a:pPr lvl="1" eaLnBrk="1" hangingPunct="1">
              <a:buFont typeface="Tahoma" pitchFamily="34" charset="0"/>
              <a:buAutoNum type="alphaLcParenR"/>
            </a:pPr>
            <a:r>
              <a:rPr lang="nb-NO" altLang="nb-NO" sz="1800" dirty="0" smtClean="0"/>
              <a:t>Tell opp hvor mange elementer det er av hver verdi på det sifferet (hvor mange 0-er, 1-ere, 2-…..) man sorterer på</a:t>
            </a:r>
          </a:p>
          <a:p>
            <a:pPr lvl="1" eaLnBrk="1" hangingPunct="1">
              <a:buFont typeface="Tahoma" pitchFamily="34" charset="0"/>
              <a:buAutoNum type="alphaLcParenR"/>
            </a:pPr>
            <a:r>
              <a:rPr lang="nb-NO" altLang="nb-NO" sz="1800" dirty="0" smtClean="0"/>
              <a:t>Da vet vi hvor 0-erne skal være, 1-erne skal være,… etter sortering på dette sifferet ved å addere disse antall</a:t>
            </a:r>
            <a:r>
              <a:rPr lang="nb-NO" altLang="nb-NO" sz="2000" dirty="0" smtClean="0"/>
              <a:t>ene fra 0 og oppover.  </a:t>
            </a:r>
          </a:p>
          <a:p>
            <a:pPr lvl="1" eaLnBrk="1" hangingPunct="1">
              <a:buFont typeface="Tahoma" pitchFamily="34" charset="0"/>
              <a:buAutoNum type="alphaLcParenR"/>
            </a:pPr>
            <a:r>
              <a:rPr lang="nb-NO" altLang="nb-NO" sz="1800" dirty="0" smtClean="0"/>
              <a:t>Flytter så elementene i a[] direkte over til riktig plass i b[]</a:t>
            </a:r>
          </a:p>
        </p:txBody>
      </p:sp>
    </p:spTree>
    <p:extLst>
      <p:ext uri="{BB962C8B-B14F-4D97-AF65-F5344CB8AC3E}">
        <p14:creationId xmlns:p14="http://schemas.microsoft.com/office/powerpoint/2010/main" val="305339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Left - Radix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1371600" y="1447800"/>
            <a:ext cx="6705600" cy="466344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nb-NO" b="1" dirty="0" smtClean="0"/>
              <a:t>Sekvensiell</a:t>
            </a:r>
            <a:r>
              <a:rPr lang="nb-NO" dirty="0" smtClean="0"/>
              <a:t> LRadix(ALR):</a:t>
            </a:r>
          </a:p>
          <a:p>
            <a:pPr marL="859536" lvl="1" indent="-457200">
              <a:buFont typeface="+mj-lt"/>
              <a:buAutoNum type="arabicPeriod"/>
            </a:pPr>
            <a:r>
              <a:rPr lang="nb-NO" dirty="0" smtClean="0"/>
              <a:t>Finn max i a[]</a:t>
            </a:r>
          </a:p>
          <a:p>
            <a:pPr marL="859536" lvl="1" indent="-457200">
              <a:buFont typeface="+mj-lt"/>
              <a:buAutoNum type="arabicPeriod"/>
            </a:pPr>
            <a:r>
              <a:rPr lang="nb-NO" dirty="0" smtClean="0"/>
              <a:t>Tell opp hvor mange av hver verdi: 0..2</a:t>
            </a:r>
            <a:r>
              <a:rPr lang="nb-NO" baseline="30000" dirty="0" smtClean="0"/>
              <a:t>numBit</a:t>
            </a:r>
            <a:r>
              <a:rPr lang="nb-NO" dirty="0" smtClean="0"/>
              <a:t>-1 av det siffer vi sorterer på.</a:t>
            </a:r>
          </a:p>
          <a:p>
            <a:pPr marL="859536" lvl="1" indent="-457200">
              <a:buFont typeface="+mj-lt"/>
              <a:buAutoNum type="arabicPeriod"/>
            </a:pPr>
            <a:r>
              <a:rPr lang="nb-NO" dirty="0" smtClean="0"/>
              <a:t>Disse antallene summereres i de </a:t>
            </a:r>
            <a:r>
              <a:rPr lang="nb-NO" b="1" dirty="0" smtClean="0"/>
              <a:t>to</a:t>
            </a:r>
            <a:r>
              <a:rPr lang="nb-NO" dirty="0" smtClean="0"/>
              <a:t> arrayene ’point’ og ’border’</a:t>
            </a:r>
          </a:p>
          <a:p>
            <a:pPr marL="859536" lvl="1" indent="-457200">
              <a:buFont typeface="+mj-lt"/>
              <a:buAutoNum type="arabicPeriod"/>
            </a:pPr>
            <a:r>
              <a:rPr lang="nb-NO" dirty="0" smtClean="0"/>
              <a:t>Finn første uflyttede element i </a:t>
            </a:r>
            <a:r>
              <a:rPr lang="nb-NO" b="1" dirty="0" smtClean="0">
                <a:solidFill>
                  <a:srgbClr val="00B050"/>
                </a:solidFill>
              </a:rPr>
              <a:t>permutasjons-sykler (?) </a:t>
            </a:r>
            <a:r>
              <a:rPr lang="nb-NO" dirty="0" smtClean="0"/>
              <a:t> til alle tall er flyttet på riktig plass.</a:t>
            </a:r>
          </a:p>
          <a:p>
            <a:pPr marL="859536" lvl="1" indent="-457200">
              <a:buFont typeface="+mj-lt"/>
              <a:buAutoNum type="arabicPeriod"/>
            </a:pPr>
            <a:r>
              <a:rPr lang="nb-NO" dirty="0" smtClean="0"/>
              <a:t>Rekursivt kall for hver verdi av det sifferet vi har sortert på, for neste siffer.</a:t>
            </a:r>
          </a:p>
          <a:p>
            <a:pPr marL="859536" lvl="1" indent="-457200">
              <a:buFont typeface="+mj-lt"/>
              <a:buAutoNum type="arabicPeriod"/>
            </a:pPr>
            <a:endParaRPr lang="nb-NO" dirty="0"/>
          </a:p>
          <a:p>
            <a:pPr marL="402336" lvl="1" indent="0">
              <a:buNone/>
            </a:pPr>
            <a:r>
              <a:rPr lang="nb-NO" dirty="0" smtClean="0">
                <a:solidFill>
                  <a:srgbClr val="00B050"/>
                </a:solidFill>
              </a:rPr>
              <a:t>Merk: </a:t>
            </a:r>
            <a:r>
              <a:rPr lang="nb-NO" dirty="0" smtClean="0"/>
              <a:t>LRadix trenger ikke en ekstra array b[] av samme lengde som a[] , men den er ikke stabil</a:t>
            </a:r>
          </a:p>
        </p:txBody>
      </p:sp>
    </p:spTree>
    <p:extLst>
      <p:ext uri="{BB962C8B-B14F-4D97-AF65-F5344CB8AC3E}">
        <p14:creationId xmlns:p14="http://schemas.microsoft.com/office/powerpoint/2010/main" val="58159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610600" cy="990600"/>
          </a:xfrm>
        </p:spPr>
        <p:txBody>
          <a:bodyPr>
            <a:noAutofit/>
          </a:bodyPr>
          <a:lstStyle/>
          <a:p>
            <a:r>
              <a:rPr lang="nb-NO" sz="2800" dirty="0" smtClean="0"/>
              <a:t>Hva er er </a:t>
            </a:r>
            <a:r>
              <a:rPr lang="nb-NO" sz="2800" b="1" dirty="0" smtClean="0"/>
              <a:t>permutasjons-sykel</a:t>
            </a:r>
            <a:r>
              <a:rPr lang="nb-NO" sz="2800" dirty="0" smtClean="0"/>
              <a:t>, og hvorfor må vi nå ha </a:t>
            </a:r>
            <a:r>
              <a:rPr lang="nb-NO" sz="2800" b="1" dirty="0" smtClean="0"/>
              <a:t>to</a:t>
            </a:r>
            <a:r>
              <a:rPr lang="nb-NO" sz="2800" dirty="0" smtClean="0"/>
              <a:t> arrayer for elementer med samme sifferverdi ?</a:t>
            </a:r>
            <a:endParaRPr lang="nb-NO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9600" y="18288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permutasjons-sykel, </a:t>
            </a:r>
            <a:r>
              <a:rPr lang="nb-NO" dirty="0" smtClean="0"/>
              <a:t>sortere: a[] med to-bit siffer:</a:t>
            </a:r>
            <a:endParaRPr lang="nb-NO" dirty="0"/>
          </a:p>
        </p:txBody>
      </p:sp>
      <p:grpSp>
        <p:nvGrpSpPr>
          <p:cNvPr id="46" name="Group 45"/>
          <p:cNvGrpSpPr/>
          <p:nvPr/>
        </p:nvGrpSpPr>
        <p:grpSpPr>
          <a:xfrm>
            <a:off x="1312765" y="4964667"/>
            <a:ext cx="3030635" cy="369332"/>
            <a:chOff x="1312765" y="3821668"/>
            <a:chExt cx="3030635" cy="369332"/>
          </a:xfrm>
        </p:grpSpPr>
        <p:grpSp>
          <p:nvGrpSpPr>
            <p:cNvPr id="27" name="Group 26"/>
            <p:cNvGrpSpPr/>
            <p:nvPr/>
          </p:nvGrpSpPr>
          <p:grpSpPr>
            <a:xfrm>
              <a:off x="2514600" y="3821668"/>
              <a:ext cx="1828800" cy="369332"/>
              <a:chOff x="838200" y="2590800"/>
              <a:chExt cx="1219200" cy="369332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838200" y="2590800"/>
                <a:ext cx="304800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 smtClean="0"/>
                  <a:t> 0</a:t>
                </a:r>
                <a:endParaRPr lang="nb-NO" dirty="0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143000" y="2590800"/>
                <a:ext cx="304800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 smtClean="0"/>
                  <a:t>1</a:t>
                </a:r>
                <a:endParaRPr lang="nb-NO" dirty="0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1447800" y="2590800"/>
                <a:ext cx="304800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 smtClean="0"/>
                  <a:t>3</a:t>
                </a:r>
                <a:endParaRPr lang="nb-NO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1752600" y="2590800"/>
                <a:ext cx="304800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5</a:t>
                </a: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1312765" y="3821668"/>
              <a:ext cx="5725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 smtClean="0"/>
                <a:t>point</a:t>
              </a:r>
              <a:endParaRPr lang="nb-NO" sz="1400" dirty="0"/>
            </a:p>
          </p:txBody>
        </p:sp>
        <p:cxnSp>
          <p:nvCxnSpPr>
            <p:cNvPr id="29" name="Straight Arrow Connector 28"/>
            <p:cNvCxnSpPr>
              <a:stCxn id="28" idx="3"/>
            </p:cNvCxnSpPr>
            <p:nvPr/>
          </p:nvCxnSpPr>
          <p:spPr>
            <a:xfrm flipV="1">
              <a:off x="1885358" y="3821669"/>
              <a:ext cx="629242" cy="1538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4904763" y="4964667"/>
            <a:ext cx="3030635" cy="369332"/>
            <a:chOff x="1312765" y="3821668"/>
            <a:chExt cx="3030635" cy="369332"/>
          </a:xfrm>
        </p:grpSpPr>
        <p:grpSp>
          <p:nvGrpSpPr>
            <p:cNvPr id="48" name="Group 47"/>
            <p:cNvGrpSpPr/>
            <p:nvPr/>
          </p:nvGrpSpPr>
          <p:grpSpPr>
            <a:xfrm>
              <a:off x="2514600" y="3821668"/>
              <a:ext cx="1828800" cy="369332"/>
              <a:chOff x="838200" y="2590800"/>
              <a:chExt cx="1219200" cy="369332"/>
            </a:xfrm>
          </p:grpSpPr>
          <p:sp>
            <p:nvSpPr>
              <p:cNvPr id="51" name="TextBox 50"/>
              <p:cNvSpPr txBox="1"/>
              <p:nvPr/>
            </p:nvSpPr>
            <p:spPr>
              <a:xfrm>
                <a:off x="838200" y="2590800"/>
                <a:ext cx="304800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 smtClean="0"/>
                  <a:t> 1</a:t>
                </a:r>
                <a:endParaRPr lang="nb-NO" dirty="0"/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1143000" y="2590800"/>
                <a:ext cx="304800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3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1447800" y="2590800"/>
                <a:ext cx="304800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 smtClean="0"/>
                  <a:t>5</a:t>
                </a:r>
                <a:endParaRPr lang="nb-NO" dirty="0"/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1752600" y="2590800"/>
                <a:ext cx="304800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6</a:t>
                </a:r>
              </a:p>
            </p:txBody>
          </p:sp>
        </p:grpSp>
        <p:sp>
          <p:nvSpPr>
            <p:cNvPr id="49" name="TextBox 48"/>
            <p:cNvSpPr txBox="1"/>
            <p:nvPr/>
          </p:nvSpPr>
          <p:spPr>
            <a:xfrm>
              <a:off x="1312765" y="3821668"/>
              <a:ext cx="7008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 smtClean="0"/>
                <a:t>border</a:t>
              </a:r>
              <a:endParaRPr lang="nb-NO" sz="1400" dirty="0"/>
            </a:p>
          </p:txBody>
        </p:sp>
        <p:cxnSp>
          <p:nvCxnSpPr>
            <p:cNvPr id="50" name="Straight Arrow Connector 49"/>
            <p:cNvCxnSpPr>
              <a:stCxn id="49" idx="3"/>
            </p:cNvCxnSpPr>
            <p:nvPr/>
          </p:nvCxnSpPr>
          <p:spPr>
            <a:xfrm flipV="1">
              <a:off x="2013598" y="3821669"/>
              <a:ext cx="501002" cy="1538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1236565" y="3048000"/>
            <a:ext cx="3945035" cy="369332"/>
            <a:chOff x="277424" y="2960132"/>
            <a:chExt cx="3945035" cy="369332"/>
          </a:xfrm>
        </p:grpSpPr>
        <p:grpSp>
          <p:nvGrpSpPr>
            <p:cNvPr id="21" name="Group 20"/>
            <p:cNvGrpSpPr/>
            <p:nvPr/>
          </p:nvGrpSpPr>
          <p:grpSpPr>
            <a:xfrm>
              <a:off x="1479259" y="2960132"/>
              <a:ext cx="2743200" cy="369332"/>
              <a:chOff x="838200" y="2590800"/>
              <a:chExt cx="1828800" cy="369332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838200" y="2590800"/>
                <a:ext cx="304800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 smtClean="0"/>
                  <a:t>3</a:t>
                </a:r>
                <a:endParaRPr lang="nb-NO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1143000" y="2590800"/>
                <a:ext cx="304800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0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447800" y="2590800"/>
                <a:ext cx="304800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2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752600" y="2590800"/>
                <a:ext cx="304800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 smtClean="0"/>
                  <a:t>1</a:t>
                </a:r>
                <a:endParaRPr lang="nb-NO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2057400" y="2590800"/>
                <a:ext cx="304800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 smtClean="0"/>
                  <a:t>1</a:t>
                </a:r>
                <a:endParaRPr lang="nb-NO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2362200" y="2590800"/>
                <a:ext cx="304800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2</a:t>
                </a:r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277424" y="2960132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 smtClean="0"/>
                <a:t>a</a:t>
              </a:r>
              <a:endParaRPr lang="nb-NO" sz="1400" dirty="0"/>
            </a:p>
          </p:txBody>
        </p:sp>
        <p:cxnSp>
          <p:nvCxnSpPr>
            <p:cNvPr id="24" name="Straight Arrow Connector 23"/>
            <p:cNvCxnSpPr>
              <a:stCxn id="22" idx="3"/>
            </p:cNvCxnSpPr>
            <p:nvPr/>
          </p:nvCxnSpPr>
          <p:spPr>
            <a:xfrm flipV="1">
              <a:off x="561476" y="2960132"/>
              <a:ext cx="917783" cy="15388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Box 54"/>
          <p:cNvSpPr txBox="1"/>
          <p:nvPr/>
        </p:nvSpPr>
        <p:spPr>
          <a:xfrm>
            <a:off x="2438400" y="3429000"/>
            <a:ext cx="2971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 smtClean="0"/>
              <a:t>  0          1           2           3          4           5</a:t>
            </a:r>
            <a:endParaRPr lang="nb-NO" sz="1050" dirty="0"/>
          </a:p>
        </p:txBody>
      </p:sp>
      <p:sp>
        <p:nvSpPr>
          <p:cNvPr id="57" name="Arc 56"/>
          <p:cNvSpPr/>
          <p:nvPr/>
        </p:nvSpPr>
        <p:spPr>
          <a:xfrm>
            <a:off x="2590800" y="2743200"/>
            <a:ext cx="2286000" cy="609600"/>
          </a:xfrm>
          <a:prstGeom prst="arc">
            <a:avLst>
              <a:gd name="adj1" fmla="val 10858247"/>
              <a:gd name="adj2" fmla="val 0"/>
            </a:avLst>
          </a:prstGeom>
          <a:ln w="12700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61" name="Arc 60"/>
          <p:cNvSpPr/>
          <p:nvPr/>
        </p:nvSpPr>
        <p:spPr>
          <a:xfrm flipV="1">
            <a:off x="4038600" y="3276600"/>
            <a:ext cx="990600" cy="457200"/>
          </a:xfrm>
          <a:prstGeom prst="arc">
            <a:avLst>
              <a:gd name="adj1" fmla="val 10858247"/>
              <a:gd name="adj2" fmla="val 0"/>
            </a:avLst>
          </a:prstGeom>
          <a:ln w="12700">
            <a:solidFill>
              <a:schemeClr val="tx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62" name="Arc 61"/>
          <p:cNvSpPr/>
          <p:nvPr/>
        </p:nvSpPr>
        <p:spPr>
          <a:xfrm flipV="1">
            <a:off x="3086100" y="3276600"/>
            <a:ext cx="876300" cy="457200"/>
          </a:xfrm>
          <a:prstGeom prst="arc">
            <a:avLst>
              <a:gd name="adj1" fmla="val 10858247"/>
              <a:gd name="adj2" fmla="val 0"/>
            </a:avLst>
          </a:prstGeom>
          <a:ln w="12700">
            <a:solidFill>
              <a:schemeClr val="tx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63" name="Arc 62"/>
          <p:cNvSpPr/>
          <p:nvPr/>
        </p:nvSpPr>
        <p:spPr>
          <a:xfrm flipV="1">
            <a:off x="2590800" y="3276600"/>
            <a:ext cx="438150" cy="478795"/>
          </a:xfrm>
          <a:prstGeom prst="arc">
            <a:avLst>
              <a:gd name="adj1" fmla="val 10258423"/>
              <a:gd name="adj2" fmla="val 0"/>
            </a:avLst>
          </a:prstGeom>
          <a:ln w="12700">
            <a:solidFill>
              <a:schemeClr val="tx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4494850" y="2281806"/>
            <a:ext cx="693741" cy="790770"/>
            <a:chOff x="4494850" y="2281806"/>
            <a:chExt cx="693741" cy="790770"/>
          </a:xfrm>
        </p:grpSpPr>
        <p:cxnSp>
          <p:nvCxnSpPr>
            <p:cNvPr id="65" name="Straight Arrow Connector 64"/>
            <p:cNvCxnSpPr/>
            <p:nvPr/>
          </p:nvCxnSpPr>
          <p:spPr>
            <a:xfrm flipV="1">
              <a:off x="4953000" y="2679908"/>
              <a:ext cx="0" cy="392668"/>
            </a:xfrm>
            <a:prstGeom prst="straightConnector1">
              <a:avLst/>
            </a:prstGeom>
            <a:ln w="1905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/>
            <p:cNvSpPr txBox="1"/>
            <p:nvPr/>
          </p:nvSpPr>
          <p:spPr>
            <a:xfrm>
              <a:off x="4731391" y="2351056"/>
              <a:ext cx="457200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nb-NO" dirty="0"/>
                <a:t>2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494850" y="2281806"/>
              <a:ext cx="22955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050" b="1" dirty="0" smtClean="0"/>
                <a:t>t</a:t>
              </a:r>
              <a:endParaRPr lang="nb-NO" sz="1050" b="1" dirty="0"/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4739667" y="3059668"/>
            <a:ext cx="44892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tx2"/>
                </a:solidFill>
              </a:rPr>
              <a:t>3</a:t>
            </a:r>
            <a:endParaRPr lang="nb-NO" dirty="0">
              <a:solidFill>
                <a:schemeClr val="tx2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810046" y="3059668"/>
            <a:ext cx="43920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tx2"/>
                </a:solidFill>
              </a:rPr>
              <a:t>2</a:t>
            </a:r>
            <a:endParaRPr lang="nb-NO" dirty="0">
              <a:solidFill>
                <a:schemeClr val="tx2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898770" y="3057088"/>
            <a:ext cx="39159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tx2"/>
                </a:solidFill>
              </a:rPr>
              <a:t>1</a:t>
            </a:r>
            <a:endParaRPr lang="nb-NO" dirty="0">
              <a:solidFill>
                <a:schemeClr val="tx2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514600" y="4963485"/>
            <a:ext cx="4572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tx2"/>
                </a:solidFill>
              </a:rPr>
              <a:t>1</a:t>
            </a:r>
            <a:endParaRPr lang="nb-NO" dirty="0">
              <a:solidFill>
                <a:schemeClr val="tx2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886200" y="4964668"/>
            <a:ext cx="4572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tx2"/>
                </a:solidFill>
              </a:rPr>
              <a:t>6</a:t>
            </a:r>
            <a:endParaRPr lang="nb-NO" dirty="0">
              <a:solidFill>
                <a:schemeClr val="tx2"/>
              </a:solidFill>
            </a:endParaRPr>
          </a:p>
        </p:txBody>
      </p:sp>
      <p:grpSp>
        <p:nvGrpSpPr>
          <p:cNvPr id="75" name="Group 74"/>
          <p:cNvGrpSpPr/>
          <p:nvPr/>
        </p:nvGrpSpPr>
        <p:grpSpPr>
          <a:xfrm>
            <a:off x="3657600" y="3426420"/>
            <a:ext cx="761999" cy="761126"/>
            <a:chOff x="4494850" y="1774596"/>
            <a:chExt cx="761999" cy="761126"/>
          </a:xfrm>
        </p:grpSpPr>
        <p:cxnSp>
          <p:nvCxnSpPr>
            <p:cNvPr id="76" name="Straight Arrow Connector 75"/>
            <p:cNvCxnSpPr/>
            <p:nvPr/>
          </p:nvCxnSpPr>
          <p:spPr>
            <a:xfrm flipV="1">
              <a:off x="4855828" y="1774596"/>
              <a:ext cx="0" cy="392668"/>
            </a:xfrm>
            <a:prstGeom prst="straightConnector1">
              <a:avLst/>
            </a:prstGeom>
            <a:ln w="19050">
              <a:solidFill>
                <a:schemeClr val="tx2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4731390" y="2158176"/>
              <a:ext cx="525459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 1</a:t>
              </a:r>
              <a:endParaRPr lang="nb-NO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4494850" y="2281806"/>
              <a:ext cx="30489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050" b="1" dirty="0" smtClean="0"/>
                <a:t>t2</a:t>
              </a:r>
              <a:endParaRPr lang="nb-NO" sz="1050" b="1" dirty="0"/>
            </a:p>
          </p:txBody>
        </p:sp>
      </p:grpSp>
      <p:sp>
        <p:nvSpPr>
          <p:cNvPr id="83" name="TextBox 82"/>
          <p:cNvSpPr txBox="1"/>
          <p:nvPr/>
        </p:nvSpPr>
        <p:spPr>
          <a:xfrm>
            <a:off x="2438400" y="3057088"/>
            <a:ext cx="39159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tx2"/>
                </a:solidFill>
              </a:rPr>
              <a:t>0</a:t>
            </a:r>
            <a:endParaRPr lang="nb-NO" dirty="0">
              <a:solidFill>
                <a:schemeClr val="tx2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974422" y="4963485"/>
            <a:ext cx="45457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3429000" y="4964668"/>
            <a:ext cx="4572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tx2"/>
                </a:solidFill>
              </a:rPr>
              <a:t>4</a:t>
            </a:r>
            <a:endParaRPr lang="nb-NO" dirty="0">
              <a:solidFill>
                <a:schemeClr val="tx2"/>
              </a:solidFill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2667000" y="3578820"/>
            <a:ext cx="761999" cy="761126"/>
            <a:chOff x="4494850" y="1774596"/>
            <a:chExt cx="761999" cy="761126"/>
          </a:xfrm>
        </p:grpSpPr>
        <p:cxnSp>
          <p:nvCxnSpPr>
            <p:cNvPr id="87" name="Straight Arrow Connector 86"/>
            <p:cNvCxnSpPr/>
            <p:nvPr/>
          </p:nvCxnSpPr>
          <p:spPr>
            <a:xfrm flipV="1">
              <a:off x="4855828" y="1774596"/>
              <a:ext cx="0" cy="392668"/>
            </a:xfrm>
            <a:prstGeom prst="straightConnector1">
              <a:avLst/>
            </a:prstGeom>
            <a:ln w="19050">
              <a:solidFill>
                <a:schemeClr val="tx2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/>
            <p:cNvSpPr txBox="1"/>
            <p:nvPr/>
          </p:nvSpPr>
          <p:spPr>
            <a:xfrm>
              <a:off x="4731390" y="2158176"/>
              <a:ext cx="525459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 0</a:t>
              </a:r>
              <a:endParaRPr lang="nb-NO" dirty="0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4494850" y="2281806"/>
              <a:ext cx="30489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050" b="1" dirty="0" smtClean="0"/>
                <a:t>t2</a:t>
              </a:r>
              <a:endParaRPr lang="nb-NO" sz="1050" b="1" dirty="0"/>
            </a:p>
          </p:txBody>
        </p:sp>
      </p:grpSp>
      <p:sp>
        <p:nvSpPr>
          <p:cNvPr id="90" name="TextBox 89"/>
          <p:cNvSpPr txBox="1"/>
          <p:nvPr/>
        </p:nvSpPr>
        <p:spPr>
          <a:xfrm>
            <a:off x="762000" y="5638800"/>
            <a:ext cx="739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0070C0"/>
                </a:solidFill>
              </a:rPr>
              <a:t>Hvordan oppdage neste element som ikke er flyttet ?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143000" y="6031468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0070C0"/>
                </a:solidFill>
              </a:rPr>
              <a:t>Se på forskjellen mellom </a:t>
            </a:r>
            <a:r>
              <a:rPr lang="nb-NO" b="1" dirty="0" smtClean="0">
                <a:solidFill>
                  <a:srgbClr val="0070C0"/>
                </a:solidFill>
              </a:rPr>
              <a:t>point</a:t>
            </a:r>
            <a:r>
              <a:rPr lang="nb-NO" dirty="0" smtClean="0">
                <a:solidFill>
                  <a:srgbClr val="0070C0"/>
                </a:solidFill>
              </a:rPr>
              <a:t> og </a:t>
            </a:r>
            <a:r>
              <a:rPr lang="nb-NO" b="1" dirty="0" smtClean="0">
                <a:solidFill>
                  <a:srgbClr val="0070C0"/>
                </a:solidFill>
              </a:rPr>
              <a:t>border </a:t>
            </a:r>
            <a:r>
              <a:rPr lang="nb-NO" dirty="0" smtClean="0">
                <a:solidFill>
                  <a:srgbClr val="0070C0"/>
                </a:solidFill>
              </a:rPr>
              <a:t>(ser at neste element på </a:t>
            </a:r>
          </a:p>
          <a:p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 smtClean="0">
                <a:solidFill>
                  <a:srgbClr val="0070C0"/>
                </a:solidFill>
              </a:rPr>
              <a:t>01-plassene ikke er flyttet - der står 2 som bytter plass med a[4] = 1)</a:t>
            </a:r>
            <a:endParaRPr lang="nb-NO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8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61" grpId="0" animBg="1"/>
      <p:bldP spid="62" grpId="0" animBg="1"/>
      <p:bldP spid="63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83" grpId="0" animBg="1"/>
      <p:bldP spid="84" grpId="0" animBg="1"/>
      <p:bldP spid="85" grpId="0" animBg="1"/>
      <p:bldP spid="90" grpId="0"/>
      <p:bldP spid="9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505200" cy="11430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nb-NO" sz="3600" dirty="0" smtClean="0"/>
              <a:t>Parallell </a:t>
            </a:r>
            <a:r>
              <a:rPr lang="nb-NO" sz="3600" b="1" dirty="0" smtClean="0"/>
              <a:t>L</a:t>
            </a:r>
            <a:r>
              <a:rPr lang="nb-NO" sz="3600" dirty="0" smtClean="0"/>
              <a:t>Radix </a:t>
            </a:r>
            <a:endParaRPr lang="nb-NO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200" y="1066800"/>
            <a:ext cx="3429000" cy="4663440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nb-NO" sz="2400" b="1" dirty="0" smtClean="0"/>
              <a:t>Sekvensiell</a:t>
            </a:r>
            <a:r>
              <a:rPr lang="nb-NO" sz="2400" dirty="0" smtClean="0"/>
              <a:t> LRadix(ALR):</a:t>
            </a:r>
          </a:p>
          <a:p>
            <a:pPr marL="859536" lvl="1" indent="-457200">
              <a:buFont typeface="+mj-lt"/>
              <a:buAutoNum type="arabicPeriod"/>
            </a:pPr>
            <a:r>
              <a:rPr lang="nb-NO" sz="2000" dirty="0" smtClean="0"/>
              <a:t>Finn </a:t>
            </a:r>
            <a:r>
              <a:rPr lang="nb-NO" sz="2000" dirty="0" err="1" smtClean="0"/>
              <a:t>max</a:t>
            </a:r>
            <a:r>
              <a:rPr lang="nb-NO" sz="2000" dirty="0" smtClean="0"/>
              <a:t> i a[]</a:t>
            </a:r>
          </a:p>
          <a:p>
            <a:pPr marL="859536" lvl="1" indent="-457200">
              <a:buFont typeface="+mj-lt"/>
              <a:buAutoNum type="arabicPeriod"/>
            </a:pPr>
            <a:r>
              <a:rPr lang="nb-NO" sz="2000" dirty="0" smtClean="0"/>
              <a:t>Tell opp hvor mange av hver verdi: 0..2</a:t>
            </a:r>
            <a:r>
              <a:rPr lang="nb-NO" sz="2000" baseline="30000" dirty="0" smtClean="0"/>
              <a:t>numBit</a:t>
            </a:r>
            <a:r>
              <a:rPr lang="nb-NO" sz="2000" dirty="0" smtClean="0"/>
              <a:t>-1 av det siffer vi sorterer på.</a:t>
            </a:r>
          </a:p>
          <a:p>
            <a:pPr marL="859536" lvl="1" indent="-457200">
              <a:buFont typeface="+mj-lt"/>
              <a:buAutoNum type="arabicPeriod"/>
            </a:pPr>
            <a:r>
              <a:rPr lang="nb-NO" sz="2000" dirty="0" smtClean="0"/>
              <a:t>Disse antallene </a:t>
            </a:r>
            <a:r>
              <a:rPr lang="nb-NO" sz="2000" dirty="0" err="1" smtClean="0"/>
              <a:t>summereres</a:t>
            </a:r>
            <a:r>
              <a:rPr lang="nb-NO" sz="2000" dirty="0" smtClean="0"/>
              <a:t> i </a:t>
            </a:r>
            <a:r>
              <a:rPr lang="nb-NO" sz="2000" dirty="0" err="1" smtClean="0"/>
              <a:t>arrayene</a:t>
            </a:r>
            <a:r>
              <a:rPr lang="nb-NO" sz="2000" dirty="0" smtClean="0"/>
              <a:t> ’</a:t>
            </a:r>
            <a:r>
              <a:rPr lang="nb-NO" sz="2000" dirty="0" err="1" smtClean="0"/>
              <a:t>point</a:t>
            </a:r>
            <a:r>
              <a:rPr lang="nb-NO" sz="2000" dirty="0" smtClean="0"/>
              <a:t>’ og ’border’</a:t>
            </a:r>
          </a:p>
          <a:p>
            <a:pPr marL="859536" lvl="1" indent="-457200">
              <a:buFont typeface="+mj-lt"/>
              <a:buAutoNum type="arabicPeriod"/>
            </a:pPr>
            <a:r>
              <a:rPr lang="nb-NO" sz="2000" dirty="0" smtClean="0"/>
              <a:t>Finn første uflyttede element i </a:t>
            </a:r>
            <a:r>
              <a:rPr lang="nb-NO" sz="2000" dirty="0" err="1" smtClean="0"/>
              <a:t>perm-sykler</a:t>
            </a:r>
            <a:r>
              <a:rPr lang="nb-NO" sz="2000" dirty="0" smtClean="0"/>
              <a:t> til alle tall er flyttet.</a:t>
            </a:r>
          </a:p>
          <a:p>
            <a:pPr marL="859536" lvl="1" indent="-457200">
              <a:buFont typeface="+mj-lt"/>
              <a:buAutoNum type="arabicPeriod"/>
            </a:pPr>
            <a:r>
              <a:rPr lang="nb-NO" sz="2000" dirty="0" smtClean="0"/>
              <a:t>Rekursivt kall for hver verdi av det sifferet vi har sortert på, for neste siffer.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505200" y="0"/>
            <a:ext cx="5638800" cy="6705600"/>
          </a:xfr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nb-NO" sz="2000" b="1" dirty="0" smtClean="0"/>
              <a:t>Parallell</a:t>
            </a:r>
            <a:r>
              <a:rPr lang="nb-NO" sz="2000" dirty="0" smtClean="0"/>
              <a:t> LRadix (PLR)</a:t>
            </a:r>
          </a:p>
          <a:p>
            <a:pPr marL="859536" lvl="1" indent="-457200">
              <a:buFont typeface="+mj-lt"/>
              <a:buAutoNum type="arabicPeriod"/>
            </a:pPr>
            <a:r>
              <a:rPr lang="nb-NO" sz="1800" dirty="0" smtClean="0"/>
              <a:t>Bestem avtall tråder (</a:t>
            </a:r>
            <a:r>
              <a:rPr lang="nb-NO" sz="1800" dirty="0" err="1" smtClean="0"/>
              <a:t>numThreads</a:t>
            </a:r>
            <a:r>
              <a:rPr lang="nb-NO" sz="1800" dirty="0" smtClean="0"/>
              <a:t>)</a:t>
            </a:r>
          </a:p>
          <a:p>
            <a:pPr marL="859536" lvl="1" indent="-457200">
              <a:buFont typeface="+mj-lt"/>
              <a:buAutoNum type="arabicPeriod"/>
            </a:pPr>
            <a:r>
              <a:rPr lang="nb-NO" sz="1800" dirty="0" smtClean="0"/>
              <a:t>Del opp </a:t>
            </a:r>
            <a:r>
              <a:rPr lang="nb-NO" sz="1800" dirty="0" err="1" smtClean="0"/>
              <a:t>arrayen</a:t>
            </a:r>
            <a:r>
              <a:rPr lang="nb-NO" sz="1800" dirty="0" smtClean="0"/>
              <a:t> i  </a:t>
            </a:r>
            <a:r>
              <a:rPr lang="nb-NO" sz="1800" dirty="0" err="1" smtClean="0"/>
              <a:t>numThreads</a:t>
            </a:r>
            <a:r>
              <a:rPr lang="nb-NO" sz="1800" dirty="0" smtClean="0"/>
              <a:t> like deler.</a:t>
            </a:r>
          </a:p>
          <a:p>
            <a:pPr marL="1106424" lvl="2" indent="-457200">
              <a:buFont typeface="+mj-lt"/>
              <a:buAutoNum type="arabicPeriod"/>
            </a:pPr>
            <a:r>
              <a:rPr lang="nb-NO" sz="1400" dirty="0" err="1" smtClean="0"/>
              <a:t>main</a:t>
            </a:r>
            <a:r>
              <a:rPr lang="nb-NO" sz="1400" dirty="0" smtClean="0"/>
              <a:t> starter ’</a:t>
            </a:r>
            <a:r>
              <a:rPr lang="nb-NO" sz="1400" dirty="0" err="1" smtClean="0"/>
              <a:t>numThreads</a:t>
            </a:r>
            <a:r>
              <a:rPr lang="nb-NO" sz="1400" dirty="0" smtClean="0"/>
              <a:t>’ tråder.</a:t>
            </a:r>
          </a:p>
          <a:p>
            <a:pPr marL="1106424" lvl="2" indent="-457200">
              <a:buFont typeface="+mj-lt"/>
              <a:buAutoNum type="arabicPeriod"/>
            </a:pPr>
            <a:r>
              <a:rPr lang="nb-NO" sz="1400" dirty="0" smtClean="0"/>
              <a:t>Hver </a:t>
            </a:r>
            <a:r>
              <a:rPr lang="nb-NO" sz="1400" dirty="0" err="1" smtClean="0"/>
              <a:t>tråd</a:t>
            </a:r>
            <a:r>
              <a:rPr lang="nb-NO" sz="1400" baseline="-25000" dirty="0" err="1" smtClean="0"/>
              <a:t>i</a:t>
            </a:r>
            <a:r>
              <a:rPr lang="nb-NO" sz="1400" dirty="0" smtClean="0"/>
              <a:t> bestemme ’</a:t>
            </a:r>
            <a:r>
              <a:rPr lang="nb-NO" sz="1400" dirty="0" err="1" smtClean="0"/>
              <a:t>max</a:t>
            </a:r>
            <a:r>
              <a:rPr lang="nb-NO" sz="1400" dirty="0" smtClean="0"/>
              <a:t>’ i sin del og lagrer den i </a:t>
            </a:r>
            <a:r>
              <a:rPr lang="nb-NO" sz="1400" b="1" dirty="0" smtClean="0"/>
              <a:t>felles </a:t>
            </a:r>
            <a:r>
              <a:rPr lang="nb-NO" sz="1400" b="1" dirty="0" err="1" smtClean="0"/>
              <a:t>array</a:t>
            </a:r>
            <a:r>
              <a:rPr lang="nb-NO" sz="1400" b="1" dirty="0" smtClean="0"/>
              <a:t> </a:t>
            </a:r>
            <a:r>
              <a:rPr lang="nb-NO" sz="1400" b="1" dirty="0" err="1" smtClean="0"/>
              <a:t>maxVal</a:t>
            </a:r>
            <a:r>
              <a:rPr lang="nb-NO" sz="1400" b="1" dirty="0" smtClean="0"/>
              <a:t>[i].</a:t>
            </a:r>
          </a:p>
          <a:p>
            <a:pPr marL="859536" lvl="1" indent="-457200">
              <a:buFont typeface="+mj-lt"/>
              <a:buAutoNum type="arabicPeriod"/>
            </a:pPr>
            <a:r>
              <a:rPr lang="nb-NO" sz="1800" b="1" dirty="0" err="1" smtClean="0">
                <a:solidFill>
                  <a:srgbClr val="C00000"/>
                </a:solidFill>
              </a:rPr>
              <a:t>Barriere-vent</a:t>
            </a:r>
            <a:r>
              <a:rPr lang="nb-NO" sz="1800" b="1" dirty="0" smtClean="0">
                <a:solidFill>
                  <a:srgbClr val="C00000"/>
                </a:solidFill>
              </a:rPr>
              <a:t> alle tråder.</a:t>
            </a:r>
          </a:p>
          <a:p>
            <a:pPr marL="859536" lvl="1" indent="-457200">
              <a:buFont typeface="+mj-lt"/>
              <a:buAutoNum type="arabicPeriod"/>
            </a:pPr>
            <a:r>
              <a:rPr lang="nb-NO" sz="1800" dirty="0" smtClean="0"/>
              <a:t>Hver tråd leser hele </a:t>
            </a:r>
            <a:r>
              <a:rPr lang="nb-NO" sz="1800" dirty="0" err="1" smtClean="0"/>
              <a:t>maxVal</a:t>
            </a:r>
            <a:r>
              <a:rPr lang="nb-NO" sz="1800" dirty="0" smtClean="0"/>
              <a:t>[] og finner globalt </a:t>
            </a:r>
            <a:r>
              <a:rPr lang="nb-NO" sz="1800" dirty="0" err="1" smtClean="0"/>
              <a:t>max</a:t>
            </a:r>
            <a:r>
              <a:rPr lang="nb-NO" sz="1800" dirty="0" smtClean="0"/>
              <a:t>.</a:t>
            </a:r>
          </a:p>
          <a:p>
            <a:pPr marL="859536" lvl="1" indent="-457200">
              <a:buFont typeface="+mj-lt"/>
              <a:buAutoNum type="arabicPeriod"/>
            </a:pPr>
            <a:r>
              <a:rPr lang="nb-NO" sz="1800" dirty="0" smtClean="0"/>
              <a:t>Alle tråder sorterer med ARL sin del, og </a:t>
            </a:r>
            <a:r>
              <a:rPr lang="nb-NO" sz="1800" dirty="0" err="1" smtClean="0"/>
              <a:t>tråd</a:t>
            </a:r>
            <a:r>
              <a:rPr lang="nb-NO" sz="1800" baseline="-25000" dirty="0" err="1" smtClean="0"/>
              <a:t>i</a:t>
            </a:r>
            <a:r>
              <a:rPr lang="nb-NO" sz="1800" dirty="0" smtClean="0"/>
              <a:t>  henger sin border[] </a:t>
            </a:r>
            <a:r>
              <a:rPr lang="nb-NO" sz="1800" dirty="0" err="1" smtClean="0"/>
              <a:t>array</a:t>
            </a:r>
            <a:r>
              <a:rPr lang="nb-NO" sz="1800" dirty="0" smtClean="0"/>
              <a:t> inn i  </a:t>
            </a:r>
            <a:r>
              <a:rPr lang="nb-NO" sz="1800" b="1" dirty="0" smtClean="0"/>
              <a:t>felles </a:t>
            </a:r>
            <a:r>
              <a:rPr lang="nb-NO" sz="1800" b="1" dirty="0" err="1" smtClean="0"/>
              <a:t>array</a:t>
            </a:r>
            <a:r>
              <a:rPr lang="nb-NO" sz="1800" b="1" dirty="0" smtClean="0"/>
              <a:t> </a:t>
            </a:r>
            <a:r>
              <a:rPr lang="nb-NO" sz="1800" b="1" dirty="0" err="1" smtClean="0"/>
              <a:t>allBorders</a:t>
            </a:r>
            <a:r>
              <a:rPr lang="nb-NO" sz="1800" b="1" dirty="0" smtClean="0"/>
              <a:t>[i][] .</a:t>
            </a:r>
          </a:p>
          <a:p>
            <a:pPr marL="859536" lvl="1" indent="-457200">
              <a:buFont typeface="+mj-lt"/>
              <a:buAutoNum type="arabicPeriod"/>
            </a:pPr>
            <a:r>
              <a:rPr lang="nb-NO" sz="1800" b="1" dirty="0" err="1" smtClean="0">
                <a:solidFill>
                  <a:srgbClr val="C00000"/>
                </a:solidFill>
              </a:rPr>
              <a:t>Barriere-vent</a:t>
            </a:r>
            <a:r>
              <a:rPr lang="nb-NO" sz="1800" b="1" dirty="0" smtClean="0">
                <a:solidFill>
                  <a:srgbClr val="C00000"/>
                </a:solidFill>
              </a:rPr>
              <a:t> alle tråder.</a:t>
            </a:r>
          </a:p>
          <a:p>
            <a:pPr marL="859536" lvl="1" indent="-457200">
              <a:buFont typeface="+mj-lt"/>
              <a:buAutoNum type="arabicPeriod"/>
            </a:pPr>
            <a:r>
              <a:rPr lang="nb-NO" sz="1800" dirty="0" smtClean="0"/>
              <a:t>Tråd </a:t>
            </a:r>
            <a:r>
              <a:rPr lang="nb-NO" sz="1800" baseline="-25000" dirty="0" smtClean="0"/>
              <a:t>i</a:t>
            </a:r>
            <a:r>
              <a:rPr lang="nb-NO" sz="1800" dirty="0" smtClean="0"/>
              <a:t> ’eier’ nå hver sin ’</a:t>
            </a:r>
            <a:r>
              <a:rPr lang="nb-NO" sz="1800" dirty="0" err="1" smtClean="0"/>
              <a:t>n/numThreads’-</a:t>
            </a:r>
            <a:r>
              <a:rPr lang="nb-NO" sz="1800" dirty="0" smtClean="0"/>
              <a:t> del av verdiene. Kopierer de delene av a[] hvor </a:t>
            </a:r>
            <a:r>
              <a:rPr lang="nb-NO" sz="1800" smtClean="0"/>
              <a:t>de er, </a:t>
            </a:r>
            <a:r>
              <a:rPr lang="nb-NO" sz="1800" dirty="0" smtClean="0"/>
              <a:t>etter hva som står i alle </a:t>
            </a:r>
            <a:r>
              <a:rPr lang="nb-NO" sz="1800" dirty="0" err="1" smtClean="0"/>
              <a:t>allBorders</a:t>
            </a:r>
            <a:r>
              <a:rPr lang="nb-NO" sz="1800" dirty="0" smtClean="0"/>
              <a:t>[][] over i </a:t>
            </a:r>
            <a:r>
              <a:rPr lang="nb-NO" sz="1800" b="1" dirty="0" smtClean="0"/>
              <a:t>lokal </a:t>
            </a:r>
            <a:r>
              <a:rPr lang="nb-NO" sz="1800" b="1" dirty="0" err="1" smtClean="0"/>
              <a:t>array</a:t>
            </a:r>
            <a:r>
              <a:rPr lang="nb-NO" sz="1800" b="1" dirty="0" smtClean="0"/>
              <a:t> b[] </a:t>
            </a:r>
            <a:r>
              <a:rPr lang="nb-NO" sz="1800" dirty="0" smtClean="0"/>
              <a:t>i hver tråd.</a:t>
            </a:r>
          </a:p>
          <a:p>
            <a:pPr marL="859536" lvl="1" indent="-457200">
              <a:buFont typeface="+mj-lt"/>
              <a:buAutoNum type="arabicPeriod"/>
            </a:pPr>
            <a:r>
              <a:rPr lang="nb-NO" sz="1800" dirty="0" smtClean="0"/>
              <a:t>Alle trådene sorter sin b[] med ALR på de resterende sifrene – rekursivt på hver av verdiene den ’eier’ .</a:t>
            </a:r>
          </a:p>
          <a:p>
            <a:pPr marL="859536" lvl="1" indent="-457200">
              <a:buFont typeface="+mj-lt"/>
              <a:buAutoNum type="arabicPeriod"/>
            </a:pPr>
            <a:r>
              <a:rPr lang="nb-NO" sz="1800" b="1" dirty="0" err="1" smtClean="0">
                <a:solidFill>
                  <a:srgbClr val="C00000"/>
                </a:solidFill>
              </a:rPr>
              <a:t>Barriere-vent</a:t>
            </a:r>
            <a:r>
              <a:rPr lang="nb-NO" sz="1800" b="1" dirty="0" smtClean="0">
                <a:solidFill>
                  <a:srgbClr val="C00000"/>
                </a:solidFill>
              </a:rPr>
              <a:t> alle tråder.</a:t>
            </a:r>
          </a:p>
          <a:p>
            <a:pPr marL="859536" lvl="1" indent="-457200">
              <a:buFont typeface="+mj-lt"/>
              <a:buAutoNum type="arabicPeriod"/>
            </a:pPr>
            <a:r>
              <a:rPr lang="nb-NO" sz="1800" dirty="0" smtClean="0"/>
              <a:t>Alle tråder kopier tilbake lokal b[] til den delen av a[] hvor de skal stå.</a:t>
            </a:r>
          </a:p>
          <a:p>
            <a:pPr marL="859536" lvl="1" indent="-457200">
              <a:buFont typeface="+mj-lt"/>
              <a:buAutoNum type="arabicPeriod"/>
            </a:pPr>
            <a:r>
              <a:rPr lang="nb-NO" sz="1800" dirty="0" smtClean="0"/>
              <a:t>Alle tråder kaller </a:t>
            </a:r>
            <a:r>
              <a:rPr lang="nb-NO" sz="1800" b="1" dirty="0" err="1" smtClean="0">
                <a:solidFill>
                  <a:srgbClr val="FF0000"/>
                </a:solidFill>
              </a:rPr>
              <a:t>release</a:t>
            </a:r>
            <a:r>
              <a:rPr lang="nb-NO" sz="1800" b="1" dirty="0" smtClean="0">
                <a:solidFill>
                  <a:srgbClr val="FF0000"/>
                </a:solidFill>
              </a:rPr>
              <a:t>(); </a:t>
            </a:r>
            <a:r>
              <a:rPr lang="nb-NO" sz="1800" dirty="0" smtClean="0"/>
              <a:t>på </a:t>
            </a:r>
            <a:r>
              <a:rPr lang="nb-NO" sz="1800" dirty="0" err="1" smtClean="0"/>
              <a:t>main-trådens</a:t>
            </a:r>
            <a:r>
              <a:rPr lang="nb-NO" sz="1800" dirty="0" smtClean="0"/>
              <a:t> </a:t>
            </a:r>
            <a:r>
              <a:rPr lang="nb-NO" sz="1800" dirty="0" err="1" smtClean="0"/>
              <a:t>vente-semafor</a:t>
            </a:r>
            <a:r>
              <a:rPr lang="nb-NO" sz="1800" dirty="0" smtClean="0"/>
              <a:t>.</a:t>
            </a:r>
          </a:p>
          <a:p>
            <a:pPr marL="859536" lvl="1" indent="-457200">
              <a:buFont typeface="+mj-lt"/>
              <a:buAutoNum type="arabicPeriod"/>
            </a:pPr>
            <a:endParaRPr lang="nb-NO" sz="1800" dirty="0" smtClean="0"/>
          </a:p>
          <a:p>
            <a:pPr marL="859536" lvl="1" indent="-457200">
              <a:buFont typeface="+mj-lt"/>
              <a:buAutoNum type="arabicPeriod"/>
            </a:pPr>
            <a:endParaRPr lang="nb-NO" sz="1800" dirty="0" smtClean="0"/>
          </a:p>
          <a:p>
            <a:pPr marL="859536" lvl="1" indent="-457200">
              <a:buFont typeface="+mj-lt"/>
              <a:buAutoNum type="arabicPeriod"/>
            </a:pPr>
            <a:endParaRPr lang="nb-NO" sz="18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62000" y="392668"/>
            <a:ext cx="5517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a[ ]: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2108775"/>
            <a:ext cx="1292341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Finn samme</a:t>
            </a:r>
          </a:p>
          <a:p>
            <a:r>
              <a:rPr lang="nb-NO" dirty="0" err="1" smtClean="0"/>
              <a:t>max</a:t>
            </a:r>
            <a:r>
              <a:rPr lang="nb-NO" dirty="0" smtClean="0"/>
              <a:t>:</a:t>
            </a:r>
            <a:endParaRPr lang="nb-NO" dirty="0"/>
          </a:p>
        </p:txBody>
      </p:sp>
      <p:grpSp>
        <p:nvGrpSpPr>
          <p:cNvPr id="99" name="Group 98"/>
          <p:cNvGrpSpPr/>
          <p:nvPr/>
        </p:nvGrpSpPr>
        <p:grpSpPr>
          <a:xfrm>
            <a:off x="1371600" y="586154"/>
            <a:ext cx="6019799" cy="328246"/>
            <a:chOff x="1607127" y="586154"/>
            <a:chExt cx="5403273" cy="169985"/>
          </a:xfrm>
        </p:grpSpPr>
        <p:sp>
          <p:nvSpPr>
            <p:cNvPr id="5" name="Rectangle 4"/>
            <p:cNvSpPr/>
            <p:nvPr/>
          </p:nvSpPr>
          <p:spPr>
            <a:xfrm>
              <a:off x="1607127" y="586154"/>
              <a:ext cx="1350818" cy="16998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957945" y="586154"/>
              <a:ext cx="1350818" cy="16998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308764" y="586154"/>
              <a:ext cx="1350818" cy="16998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659582" y="586154"/>
              <a:ext cx="1350818" cy="16998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cxnSp>
        <p:nvCxnSpPr>
          <p:cNvPr id="12" name="Straight Connector 11"/>
          <p:cNvCxnSpPr/>
          <p:nvPr/>
        </p:nvCxnSpPr>
        <p:spPr>
          <a:xfrm rot="16200000" flipH="1">
            <a:off x="-445876" y="3426469"/>
            <a:ext cx="6544408" cy="13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6200000" flipH="1">
            <a:off x="1012314" y="3492278"/>
            <a:ext cx="6696808" cy="346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6200000" flipH="1">
            <a:off x="2546705" y="3481887"/>
            <a:ext cx="6696808" cy="554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4042995" y="3433396"/>
            <a:ext cx="65444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870953" y="89214"/>
            <a:ext cx="879175" cy="4119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tråd</a:t>
            </a:r>
            <a:r>
              <a:rPr lang="nb-NO" baseline="-25000" dirty="0" smtClean="0"/>
              <a:t>0</a:t>
            </a:r>
            <a:endParaRPr lang="nb-NO" dirty="0"/>
          </a:p>
        </p:txBody>
      </p:sp>
      <p:sp>
        <p:nvSpPr>
          <p:cNvPr id="17" name="TextBox 16"/>
          <p:cNvSpPr txBox="1"/>
          <p:nvPr/>
        </p:nvSpPr>
        <p:spPr>
          <a:xfrm>
            <a:off x="3221771" y="76200"/>
            <a:ext cx="879175" cy="4119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tråd</a:t>
            </a:r>
            <a:r>
              <a:rPr lang="nb-NO" baseline="-25000" dirty="0" smtClean="0"/>
              <a:t>1</a:t>
            </a:r>
            <a:endParaRPr lang="nb-NO" dirty="0"/>
          </a:p>
        </p:txBody>
      </p:sp>
      <p:sp>
        <p:nvSpPr>
          <p:cNvPr id="18" name="TextBox 17"/>
          <p:cNvSpPr txBox="1"/>
          <p:nvPr/>
        </p:nvSpPr>
        <p:spPr>
          <a:xfrm>
            <a:off x="4516582" y="76200"/>
            <a:ext cx="879175" cy="4119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tråd</a:t>
            </a:r>
            <a:r>
              <a:rPr lang="nb-NO" baseline="-25000" dirty="0" smtClean="0"/>
              <a:t>2</a:t>
            </a:r>
            <a:endParaRPr lang="nb-NO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5887593" y="76200"/>
            <a:ext cx="879175" cy="4119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tråd</a:t>
            </a:r>
            <a:r>
              <a:rPr lang="nb-NO" baseline="-25000" dirty="0" smtClean="0"/>
              <a:t>3</a:t>
            </a:r>
            <a:endParaRPr lang="nb-NO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1295400" y="926123"/>
            <a:ext cx="1454726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Finn &amp; skriv: </a:t>
            </a:r>
            <a:r>
              <a:rPr lang="nb-NO" sz="1600" dirty="0" err="1" smtClean="0">
                <a:latin typeface="Times New Roman" pitchFamily="18" charset="0"/>
                <a:cs typeface="Times New Roman" pitchFamily="18" charset="0"/>
              </a:rPr>
              <a:t>maxVal</a:t>
            </a:r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[0]</a:t>
            </a:r>
            <a:endParaRPr lang="nb-NO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971800" y="914400"/>
            <a:ext cx="1371599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Finn &amp; skriv: </a:t>
            </a:r>
            <a:r>
              <a:rPr lang="nb-NO" sz="1600" dirty="0" err="1" smtClean="0">
                <a:latin typeface="Times New Roman" pitchFamily="18" charset="0"/>
                <a:cs typeface="Times New Roman" pitchFamily="18" charset="0"/>
              </a:rPr>
              <a:t>maxVal</a:t>
            </a:r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[1]</a:t>
            </a:r>
            <a:endParaRPr lang="nb-NO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95801" y="914400"/>
            <a:ext cx="1371599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Finn &amp; skriv: </a:t>
            </a:r>
            <a:r>
              <a:rPr lang="nb-NO" sz="1600" dirty="0" err="1" smtClean="0">
                <a:latin typeface="Times New Roman" pitchFamily="18" charset="0"/>
                <a:cs typeface="Times New Roman" pitchFamily="18" charset="0"/>
              </a:rPr>
              <a:t>maxVal</a:t>
            </a:r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[2]</a:t>
            </a:r>
            <a:endParaRPr lang="nb-NO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943601" y="914400"/>
            <a:ext cx="1447799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Finn &amp; skriv: </a:t>
            </a:r>
            <a:r>
              <a:rPr lang="nb-NO" sz="1600" dirty="0" err="1" smtClean="0">
                <a:latin typeface="Times New Roman" pitchFamily="18" charset="0"/>
                <a:cs typeface="Times New Roman" pitchFamily="18" charset="0"/>
              </a:rPr>
              <a:t>maxVal</a:t>
            </a:r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[3]</a:t>
            </a:r>
            <a:endParaRPr lang="nb-NO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1066800" y="1905000"/>
            <a:ext cx="7315200" cy="0"/>
          </a:xfrm>
          <a:prstGeom prst="line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543800" y="1752600"/>
            <a:ext cx="13572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 err="1" smtClean="0"/>
              <a:t>barrier</a:t>
            </a:r>
            <a:r>
              <a:rPr lang="nb-NO" dirty="0" smtClean="0"/>
              <a:t> </a:t>
            </a:r>
            <a:r>
              <a:rPr lang="nb-NO" dirty="0" err="1" smtClean="0"/>
              <a:t>sync</a:t>
            </a:r>
            <a:r>
              <a:rPr lang="nb-NO" dirty="0" smtClean="0"/>
              <a:t>.</a:t>
            </a:r>
            <a:endParaRPr lang="nb-NO" dirty="0"/>
          </a:p>
        </p:txBody>
      </p:sp>
      <p:grpSp>
        <p:nvGrpSpPr>
          <p:cNvPr id="58" name="Group 57"/>
          <p:cNvGrpSpPr/>
          <p:nvPr/>
        </p:nvGrpSpPr>
        <p:grpSpPr>
          <a:xfrm>
            <a:off x="7467600" y="304800"/>
            <a:ext cx="1371600" cy="990600"/>
            <a:chOff x="7239000" y="304800"/>
            <a:chExt cx="1371600" cy="990600"/>
          </a:xfrm>
        </p:grpSpPr>
        <p:sp>
          <p:nvSpPr>
            <p:cNvPr id="29" name="TextBox 28"/>
            <p:cNvSpPr txBox="1"/>
            <p:nvPr/>
          </p:nvSpPr>
          <p:spPr>
            <a:xfrm>
              <a:off x="7239000" y="304800"/>
              <a:ext cx="1143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err="1" smtClean="0"/>
                <a:t>maxVal</a:t>
              </a:r>
              <a:endParaRPr lang="nb-NO" dirty="0"/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 rot="16200000" flipH="1">
              <a:off x="7353300" y="800100"/>
              <a:ext cx="381000" cy="152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 40"/>
            <p:cNvGrpSpPr/>
            <p:nvPr/>
          </p:nvGrpSpPr>
          <p:grpSpPr>
            <a:xfrm>
              <a:off x="7696200" y="1066800"/>
              <a:ext cx="914400" cy="228600"/>
              <a:chOff x="7467600" y="1143000"/>
              <a:chExt cx="914400" cy="228600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7467600" y="1143000"/>
                <a:ext cx="228600" cy="2286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7696200" y="1143000"/>
                <a:ext cx="228600" cy="2286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7924800" y="1143000"/>
                <a:ext cx="228600" cy="2286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8153400" y="1143000"/>
                <a:ext cx="228600" cy="2286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</p:grpSp>
      <p:sp>
        <p:nvSpPr>
          <p:cNvPr id="42" name="TextBox 41"/>
          <p:cNvSpPr txBox="1"/>
          <p:nvPr/>
        </p:nvSpPr>
        <p:spPr>
          <a:xfrm>
            <a:off x="1447800" y="2066126"/>
            <a:ext cx="1295400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les: </a:t>
            </a:r>
            <a:r>
              <a:rPr lang="nb-NO" sz="1600" dirty="0" err="1" smtClean="0">
                <a:latin typeface="Times New Roman" pitchFamily="18" charset="0"/>
                <a:cs typeface="Times New Roman" pitchFamily="18" charset="0"/>
              </a:rPr>
              <a:t>maxVal</a:t>
            </a:r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[0..3]</a:t>
            </a:r>
            <a:endParaRPr lang="nb-NO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895600" y="2057400"/>
            <a:ext cx="1295400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les: </a:t>
            </a:r>
            <a:r>
              <a:rPr lang="nb-NO" sz="1600" dirty="0" err="1" smtClean="0">
                <a:latin typeface="Times New Roman" pitchFamily="18" charset="0"/>
                <a:cs typeface="Times New Roman" pitchFamily="18" charset="0"/>
              </a:rPr>
              <a:t>maxVal</a:t>
            </a:r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[0..3]</a:t>
            </a:r>
            <a:endParaRPr lang="nb-NO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419600" y="2057400"/>
            <a:ext cx="1295400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les: </a:t>
            </a:r>
            <a:r>
              <a:rPr lang="nb-NO" sz="1600" dirty="0" err="1" smtClean="0">
                <a:latin typeface="Times New Roman" pitchFamily="18" charset="0"/>
                <a:cs typeface="Times New Roman" pitchFamily="18" charset="0"/>
              </a:rPr>
              <a:t>maxVal</a:t>
            </a:r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[0..3]</a:t>
            </a:r>
            <a:endParaRPr lang="nb-NO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943600" y="2057400"/>
            <a:ext cx="1295400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les: </a:t>
            </a:r>
            <a:r>
              <a:rPr lang="nb-NO" sz="1600" dirty="0" err="1" smtClean="0">
                <a:latin typeface="Times New Roman" pitchFamily="18" charset="0"/>
                <a:cs typeface="Times New Roman" pitchFamily="18" charset="0"/>
              </a:rPr>
              <a:t>maxVal</a:t>
            </a:r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[0..3]</a:t>
            </a:r>
            <a:endParaRPr lang="nb-NO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447800" y="2946975"/>
            <a:ext cx="1295400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Sorter på første siffer  </a:t>
            </a:r>
            <a:r>
              <a:rPr lang="nb-NO" sz="1600" b="1" i="1" dirty="0" smtClean="0">
                <a:latin typeface="Times New Roman" pitchFamily="18" charset="0"/>
                <a:cs typeface="Times New Roman" pitchFamily="18" charset="0"/>
              </a:rPr>
              <a:t>sin del </a:t>
            </a:r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av a[]</a:t>
            </a:r>
          </a:p>
          <a:p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returner border[]</a:t>
            </a:r>
            <a:endParaRPr lang="nb-NO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0" y="3062644"/>
            <a:ext cx="131176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Sorter </a:t>
            </a:r>
          </a:p>
          <a:p>
            <a:r>
              <a:rPr lang="nb-NO" dirty="0" smtClean="0"/>
              <a:t>hver sin del:</a:t>
            </a:r>
            <a:endParaRPr lang="nb-NO" dirty="0"/>
          </a:p>
        </p:txBody>
      </p:sp>
      <p:cxnSp>
        <p:nvCxnSpPr>
          <p:cNvPr id="52" name="Straight Connector 51"/>
          <p:cNvCxnSpPr/>
          <p:nvPr/>
        </p:nvCxnSpPr>
        <p:spPr>
          <a:xfrm>
            <a:off x="1066800" y="4318575"/>
            <a:ext cx="7315200" cy="0"/>
          </a:xfrm>
          <a:prstGeom prst="line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7543800" y="4101643"/>
            <a:ext cx="13572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 err="1" smtClean="0"/>
              <a:t>barrier</a:t>
            </a:r>
            <a:r>
              <a:rPr lang="nb-NO" dirty="0" smtClean="0"/>
              <a:t> </a:t>
            </a:r>
            <a:r>
              <a:rPr lang="nb-NO" dirty="0" err="1" smtClean="0"/>
              <a:t>sync</a:t>
            </a:r>
            <a:r>
              <a:rPr lang="nb-NO" dirty="0" smtClean="0"/>
              <a:t>.</a:t>
            </a:r>
            <a:endParaRPr lang="nb-NO" dirty="0"/>
          </a:p>
        </p:txBody>
      </p:sp>
      <p:sp>
        <p:nvSpPr>
          <p:cNvPr id="54" name="TextBox 53"/>
          <p:cNvSpPr txBox="1"/>
          <p:nvPr/>
        </p:nvSpPr>
        <p:spPr>
          <a:xfrm>
            <a:off x="2895600" y="2946975"/>
            <a:ext cx="1295400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Sorter på første siffer  </a:t>
            </a:r>
            <a:r>
              <a:rPr lang="nb-NO" sz="1600" b="1" i="1" dirty="0" smtClean="0">
                <a:latin typeface="Times New Roman" pitchFamily="18" charset="0"/>
                <a:cs typeface="Times New Roman" pitchFamily="18" charset="0"/>
              </a:rPr>
              <a:t>sin del </a:t>
            </a:r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av a[]</a:t>
            </a:r>
          </a:p>
          <a:p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returner border[]</a:t>
            </a:r>
            <a:endParaRPr lang="nb-NO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419600" y="2946975"/>
            <a:ext cx="1295400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Sorter på første siffer  </a:t>
            </a:r>
            <a:r>
              <a:rPr lang="nb-NO" sz="1600" b="1" i="1" dirty="0" smtClean="0">
                <a:latin typeface="Times New Roman" pitchFamily="18" charset="0"/>
                <a:cs typeface="Times New Roman" pitchFamily="18" charset="0"/>
              </a:rPr>
              <a:t>sin del </a:t>
            </a:r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av a[]</a:t>
            </a:r>
          </a:p>
          <a:p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returner border[]</a:t>
            </a:r>
            <a:endParaRPr lang="nb-NO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943600" y="2946975"/>
            <a:ext cx="1295400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Sorter på første siffer  </a:t>
            </a:r>
            <a:r>
              <a:rPr lang="nb-NO" sz="1600" b="1" i="1" dirty="0" smtClean="0">
                <a:latin typeface="Times New Roman" pitchFamily="18" charset="0"/>
                <a:cs typeface="Times New Roman" pitchFamily="18" charset="0"/>
              </a:rPr>
              <a:t>sin del </a:t>
            </a:r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av a[]</a:t>
            </a:r>
          </a:p>
          <a:p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returner border[]</a:t>
            </a:r>
            <a:endParaRPr lang="nb-NO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0" y="3748444"/>
            <a:ext cx="1102931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Returner</a:t>
            </a:r>
          </a:p>
          <a:p>
            <a:r>
              <a:rPr lang="nb-NO" dirty="0" smtClean="0"/>
              <a:t>border[ ]:</a:t>
            </a:r>
            <a:endParaRPr lang="nb-NO" dirty="0"/>
          </a:p>
        </p:txBody>
      </p:sp>
      <p:grpSp>
        <p:nvGrpSpPr>
          <p:cNvPr id="95" name="Group 94"/>
          <p:cNvGrpSpPr/>
          <p:nvPr/>
        </p:nvGrpSpPr>
        <p:grpSpPr>
          <a:xfrm>
            <a:off x="7620000" y="2184975"/>
            <a:ext cx="1295400" cy="1905000"/>
            <a:chOff x="7391400" y="2590800"/>
            <a:chExt cx="1295400" cy="1905000"/>
          </a:xfrm>
        </p:grpSpPr>
        <p:sp>
          <p:nvSpPr>
            <p:cNvPr id="60" name="TextBox 59"/>
            <p:cNvSpPr txBox="1"/>
            <p:nvPr/>
          </p:nvSpPr>
          <p:spPr>
            <a:xfrm>
              <a:off x="7391400" y="2590800"/>
              <a:ext cx="1295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err="1" smtClean="0"/>
                <a:t>allBorders</a:t>
              </a:r>
              <a:endParaRPr lang="nb-NO" dirty="0"/>
            </a:p>
          </p:txBody>
        </p:sp>
        <p:cxnSp>
          <p:nvCxnSpPr>
            <p:cNvPr id="61" name="Straight Arrow Connector 60"/>
            <p:cNvCxnSpPr/>
            <p:nvPr/>
          </p:nvCxnSpPr>
          <p:spPr>
            <a:xfrm rot="16200000" flipH="1">
              <a:off x="7505700" y="3086100"/>
              <a:ext cx="381000" cy="152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" name="Group 61"/>
            <p:cNvGrpSpPr/>
            <p:nvPr/>
          </p:nvGrpSpPr>
          <p:grpSpPr>
            <a:xfrm>
              <a:off x="7543800" y="3352800"/>
              <a:ext cx="914400" cy="228600"/>
              <a:chOff x="7467600" y="1143000"/>
              <a:chExt cx="914400" cy="228600"/>
            </a:xfrm>
          </p:grpSpPr>
          <p:sp>
            <p:nvSpPr>
              <p:cNvPr id="63" name="Rectangle 62"/>
              <p:cNvSpPr/>
              <p:nvPr/>
            </p:nvSpPr>
            <p:spPr>
              <a:xfrm>
                <a:off x="7467600" y="1143000"/>
                <a:ext cx="228600" cy="2286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7696200" y="1143000"/>
                <a:ext cx="228600" cy="2286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7924800" y="1143000"/>
                <a:ext cx="228600" cy="2286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8153400" y="1143000"/>
                <a:ext cx="228600" cy="2286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cxnSp>
          <p:nvCxnSpPr>
            <p:cNvPr id="68" name="Straight Arrow Connector 67"/>
            <p:cNvCxnSpPr>
              <a:stCxn id="63" idx="2"/>
            </p:cNvCxnSpPr>
            <p:nvPr/>
          </p:nvCxnSpPr>
          <p:spPr>
            <a:xfrm rot="5400000">
              <a:off x="7486650" y="3714750"/>
              <a:ext cx="304800" cy="381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 rot="5400000">
              <a:off x="7715250" y="3714750"/>
              <a:ext cx="304800" cy="381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>
              <a:endCxn id="83" idx="0"/>
            </p:cNvCxnSpPr>
            <p:nvPr/>
          </p:nvCxnSpPr>
          <p:spPr>
            <a:xfrm rot="16200000" flipH="1">
              <a:off x="8020050" y="3676650"/>
              <a:ext cx="304800" cy="1143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>
              <a:stCxn id="66" idx="2"/>
            </p:cNvCxnSpPr>
            <p:nvPr/>
          </p:nvCxnSpPr>
          <p:spPr>
            <a:xfrm rot="16200000" flipH="1">
              <a:off x="8286750" y="3638550"/>
              <a:ext cx="304800" cy="1905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6" name="Group 75"/>
            <p:cNvGrpSpPr/>
            <p:nvPr/>
          </p:nvGrpSpPr>
          <p:grpSpPr>
            <a:xfrm>
              <a:off x="7543800" y="3886200"/>
              <a:ext cx="152400" cy="609600"/>
              <a:chOff x="7543800" y="3886200"/>
              <a:chExt cx="152400" cy="609600"/>
            </a:xfrm>
          </p:grpSpPr>
          <p:sp>
            <p:nvSpPr>
              <p:cNvPr id="72" name="Rectangle 71"/>
              <p:cNvSpPr/>
              <p:nvPr/>
            </p:nvSpPr>
            <p:spPr>
              <a:xfrm>
                <a:off x="7543800" y="3886200"/>
                <a:ext cx="152400" cy="152400"/>
              </a:xfrm>
              <a:prstGeom prst="rect">
                <a:avLst/>
              </a:prstGeom>
              <a:solidFill>
                <a:srgbClr val="CC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7543800" y="4038600"/>
                <a:ext cx="152400" cy="152400"/>
              </a:xfrm>
              <a:prstGeom prst="rect">
                <a:avLst/>
              </a:prstGeom>
              <a:solidFill>
                <a:srgbClr val="CC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7543800" y="4191000"/>
                <a:ext cx="152400" cy="152400"/>
              </a:xfrm>
              <a:prstGeom prst="rect">
                <a:avLst/>
              </a:prstGeom>
              <a:solidFill>
                <a:srgbClr val="CC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7543800" y="4343400"/>
                <a:ext cx="152400" cy="152400"/>
              </a:xfrm>
              <a:prstGeom prst="rect">
                <a:avLst/>
              </a:prstGeom>
              <a:solidFill>
                <a:srgbClr val="CC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grpSp>
          <p:nvGrpSpPr>
            <p:cNvPr id="77" name="Group 76"/>
            <p:cNvGrpSpPr/>
            <p:nvPr/>
          </p:nvGrpSpPr>
          <p:grpSpPr>
            <a:xfrm>
              <a:off x="7848600" y="3886200"/>
              <a:ext cx="152400" cy="609600"/>
              <a:chOff x="7543800" y="3886200"/>
              <a:chExt cx="152400" cy="609600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7543800" y="3886200"/>
                <a:ext cx="152400" cy="152400"/>
              </a:xfrm>
              <a:prstGeom prst="rect">
                <a:avLst/>
              </a:prstGeom>
              <a:solidFill>
                <a:srgbClr val="CC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7543800" y="4038600"/>
                <a:ext cx="152400" cy="152400"/>
              </a:xfrm>
              <a:prstGeom prst="rect">
                <a:avLst/>
              </a:prstGeom>
              <a:solidFill>
                <a:srgbClr val="CC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7543800" y="4191000"/>
                <a:ext cx="152400" cy="152400"/>
              </a:xfrm>
              <a:prstGeom prst="rect">
                <a:avLst/>
              </a:prstGeom>
              <a:solidFill>
                <a:srgbClr val="CC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7543800" y="4343400"/>
                <a:ext cx="152400" cy="152400"/>
              </a:xfrm>
              <a:prstGeom prst="rect">
                <a:avLst/>
              </a:prstGeom>
              <a:solidFill>
                <a:srgbClr val="CC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grpSp>
          <p:nvGrpSpPr>
            <p:cNvPr id="82" name="Group 81"/>
            <p:cNvGrpSpPr/>
            <p:nvPr/>
          </p:nvGrpSpPr>
          <p:grpSpPr>
            <a:xfrm>
              <a:off x="8153400" y="3886200"/>
              <a:ext cx="152400" cy="609600"/>
              <a:chOff x="7543800" y="3886200"/>
              <a:chExt cx="152400" cy="609600"/>
            </a:xfrm>
          </p:grpSpPr>
          <p:sp>
            <p:nvSpPr>
              <p:cNvPr id="83" name="Rectangle 82"/>
              <p:cNvSpPr/>
              <p:nvPr/>
            </p:nvSpPr>
            <p:spPr>
              <a:xfrm>
                <a:off x="7543800" y="3886200"/>
                <a:ext cx="152400" cy="152400"/>
              </a:xfrm>
              <a:prstGeom prst="rect">
                <a:avLst/>
              </a:prstGeom>
              <a:solidFill>
                <a:srgbClr val="CC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7543800" y="4038600"/>
                <a:ext cx="152400" cy="152400"/>
              </a:xfrm>
              <a:prstGeom prst="rect">
                <a:avLst/>
              </a:prstGeom>
              <a:solidFill>
                <a:srgbClr val="CC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7543800" y="4191000"/>
                <a:ext cx="152400" cy="152400"/>
              </a:xfrm>
              <a:prstGeom prst="rect">
                <a:avLst/>
              </a:prstGeom>
              <a:solidFill>
                <a:srgbClr val="CC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7543800" y="4343400"/>
                <a:ext cx="152400" cy="152400"/>
              </a:xfrm>
              <a:prstGeom prst="rect">
                <a:avLst/>
              </a:prstGeom>
              <a:solidFill>
                <a:srgbClr val="CC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grpSp>
          <p:nvGrpSpPr>
            <p:cNvPr id="87" name="Group 86"/>
            <p:cNvGrpSpPr/>
            <p:nvPr/>
          </p:nvGrpSpPr>
          <p:grpSpPr>
            <a:xfrm>
              <a:off x="8458200" y="3886200"/>
              <a:ext cx="152400" cy="609600"/>
              <a:chOff x="7543800" y="3886200"/>
              <a:chExt cx="152400" cy="609600"/>
            </a:xfrm>
          </p:grpSpPr>
          <p:sp>
            <p:nvSpPr>
              <p:cNvPr id="88" name="Rectangle 87"/>
              <p:cNvSpPr/>
              <p:nvPr/>
            </p:nvSpPr>
            <p:spPr>
              <a:xfrm>
                <a:off x="7543800" y="3886200"/>
                <a:ext cx="152400" cy="152400"/>
              </a:xfrm>
              <a:prstGeom prst="rect">
                <a:avLst/>
              </a:prstGeom>
              <a:solidFill>
                <a:srgbClr val="CC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9" name="Rectangle 88"/>
              <p:cNvSpPr/>
              <p:nvPr/>
            </p:nvSpPr>
            <p:spPr>
              <a:xfrm>
                <a:off x="7543800" y="4038600"/>
                <a:ext cx="152400" cy="152400"/>
              </a:xfrm>
              <a:prstGeom prst="rect">
                <a:avLst/>
              </a:prstGeom>
              <a:solidFill>
                <a:srgbClr val="CC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90" name="Rectangle 89"/>
              <p:cNvSpPr/>
              <p:nvPr/>
            </p:nvSpPr>
            <p:spPr>
              <a:xfrm>
                <a:off x="7543800" y="4191000"/>
                <a:ext cx="152400" cy="152400"/>
              </a:xfrm>
              <a:prstGeom prst="rect">
                <a:avLst/>
              </a:prstGeom>
              <a:solidFill>
                <a:srgbClr val="CC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7543800" y="4343400"/>
                <a:ext cx="152400" cy="152400"/>
              </a:xfrm>
              <a:prstGeom prst="rect">
                <a:avLst/>
              </a:prstGeom>
              <a:solidFill>
                <a:srgbClr val="CC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</p:grpSp>
      <p:sp>
        <p:nvSpPr>
          <p:cNvPr id="96" name="TextBox 95"/>
          <p:cNvSpPr txBox="1"/>
          <p:nvPr/>
        </p:nvSpPr>
        <p:spPr>
          <a:xfrm>
            <a:off x="1371600" y="4394775"/>
            <a:ext cx="1371600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kopier til lokal b[] </a:t>
            </a:r>
            <a:r>
              <a:rPr lang="nb-NO" sz="1600" i="1" dirty="0" smtClean="0">
                <a:latin typeface="Times New Roman" pitchFamily="18" charset="0"/>
                <a:cs typeface="Times New Roman" pitchFamily="18" charset="0"/>
              </a:rPr>
              <a:t>sin del </a:t>
            </a:r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av </a:t>
            </a:r>
            <a:r>
              <a:rPr lang="nb-NO" sz="1600" dirty="0" err="1" smtClean="0">
                <a:latin typeface="Times New Roman" pitchFamily="18" charset="0"/>
                <a:cs typeface="Times New Roman" pitchFamily="18" charset="0"/>
              </a:rPr>
              <a:t>siffer-verdiene</a:t>
            </a:r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 i a[]: </a:t>
            </a:r>
            <a:endParaRPr lang="nb-NO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2895600" y="4394775"/>
            <a:ext cx="1371600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kopier til lokal b[] </a:t>
            </a:r>
            <a:r>
              <a:rPr lang="nb-NO" sz="1600" i="1" dirty="0" smtClean="0">
                <a:latin typeface="Times New Roman" pitchFamily="18" charset="0"/>
                <a:cs typeface="Times New Roman" pitchFamily="18" charset="0"/>
              </a:rPr>
              <a:t>sin del</a:t>
            </a:r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 av </a:t>
            </a:r>
            <a:r>
              <a:rPr lang="nb-NO" sz="1600" dirty="0" err="1" smtClean="0">
                <a:latin typeface="Times New Roman" pitchFamily="18" charset="0"/>
                <a:cs typeface="Times New Roman" pitchFamily="18" charset="0"/>
              </a:rPr>
              <a:t>siffer-verdiene</a:t>
            </a:r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 i a[]: </a:t>
            </a:r>
            <a:endParaRPr lang="nb-NO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4419600" y="4394775"/>
            <a:ext cx="1371600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kopier til lokal b[] </a:t>
            </a:r>
            <a:r>
              <a:rPr lang="nb-NO" sz="1600" i="1" dirty="0" smtClean="0">
                <a:latin typeface="Times New Roman" pitchFamily="18" charset="0"/>
                <a:cs typeface="Times New Roman" pitchFamily="18" charset="0"/>
              </a:rPr>
              <a:t>sin del </a:t>
            </a:r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av </a:t>
            </a:r>
            <a:r>
              <a:rPr lang="nb-NO" sz="1600" dirty="0" err="1" smtClean="0">
                <a:latin typeface="Times New Roman" pitchFamily="18" charset="0"/>
                <a:cs typeface="Times New Roman" pitchFamily="18" charset="0"/>
              </a:rPr>
              <a:t>siffer-verdiene</a:t>
            </a:r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 i a[]: </a:t>
            </a:r>
            <a:endParaRPr lang="nb-NO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5943600" y="4394775"/>
            <a:ext cx="1371600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kopier til lokal b[] sin del av </a:t>
            </a:r>
            <a:r>
              <a:rPr lang="nb-NO" sz="1600" dirty="0" err="1" smtClean="0">
                <a:latin typeface="Times New Roman" pitchFamily="18" charset="0"/>
                <a:cs typeface="Times New Roman" pitchFamily="18" charset="0"/>
              </a:rPr>
              <a:t>siffer-verdiene</a:t>
            </a:r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 i a[]: </a:t>
            </a:r>
            <a:endParaRPr lang="nb-NO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1371600" y="5537775"/>
            <a:ext cx="1447800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sorter lokal b[] med ALR.</a:t>
            </a:r>
          </a:p>
          <a:p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kopier b[] til riktig sted i a[]</a:t>
            </a:r>
            <a:endParaRPr lang="nb-NO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2895600" y="5552182"/>
            <a:ext cx="1447800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sorter lokal b[] med ALR.</a:t>
            </a:r>
          </a:p>
          <a:p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kopier b[] til riktig sted i a[]</a:t>
            </a:r>
            <a:endParaRPr lang="nb-NO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4419600" y="5552182"/>
            <a:ext cx="1447800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sorter lokal b[] med ALR.</a:t>
            </a:r>
          </a:p>
          <a:p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kopier b[] til riktig sted i a[]</a:t>
            </a:r>
            <a:endParaRPr lang="nb-NO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6019800" y="5562600"/>
            <a:ext cx="1447800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sorter lokal b[] med ALR.</a:t>
            </a:r>
          </a:p>
          <a:p>
            <a:r>
              <a:rPr lang="nb-NO" sz="1600" dirty="0" smtClean="0">
                <a:latin typeface="Times New Roman" pitchFamily="18" charset="0"/>
                <a:cs typeface="Times New Roman" pitchFamily="18" charset="0"/>
              </a:rPr>
              <a:t>kopier b[] til riktig sted i a[]</a:t>
            </a:r>
            <a:endParaRPr lang="nb-NO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8" name="Straight Connector 107"/>
          <p:cNvCxnSpPr/>
          <p:nvPr/>
        </p:nvCxnSpPr>
        <p:spPr>
          <a:xfrm>
            <a:off x="1066800" y="5562600"/>
            <a:ext cx="6553200" cy="0"/>
          </a:xfrm>
          <a:prstGeom prst="line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1066800" y="6705600"/>
            <a:ext cx="6400800" cy="0"/>
          </a:xfrm>
          <a:prstGeom prst="line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7543800" y="5334000"/>
            <a:ext cx="13572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 err="1" smtClean="0"/>
              <a:t>barrier</a:t>
            </a:r>
            <a:r>
              <a:rPr lang="nb-NO" dirty="0" smtClean="0"/>
              <a:t> </a:t>
            </a:r>
            <a:r>
              <a:rPr lang="nb-NO" dirty="0" err="1" smtClean="0"/>
              <a:t>sync</a:t>
            </a:r>
            <a:r>
              <a:rPr lang="nb-NO" dirty="0" smtClean="0"/>
              <a:t>.</a:t>
            </a:r>
            <a:endParaRPr lang="nb-NO" dirty="0"/>
          </a:p>
        </p:txBody>
      </p:sp>
      <p:sp>
        <p:nvSpPr>
          <p:cNvPr id="103" name="TextBox 102"/>
          <p:cNvSpPr txBox="1"/>
          <p:nvPr/>
        </p:nvSpPr>
        <p:spPr>
          <a:xfrm>
            <a:off x="7543800" y="6412468"/>
            <a:ext cx="147585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Semafor </a:t>
            </a:r>
            <a:r>
              <a:rPr lang="nb-NO" dirty="0" err="1" smtClean="0"/>
              <a:t>sync</a:t>
            </a:r>
            <a:r>
              <a:rPr lang="nb-NO" dirty="0" smtClean="0"/>
              <a:t>.</a:t>
            </a:r>
            <a:endParaRPr lang="nb-NO" dirty="0"/>
          </a:p>
        </p:txBody>
      </p:sp>
      <p:sp>
        <p:nvSpPr>
          <p:cNvPr id="2" name="TextBox 1"/>
          <p:cNvSpPr txBox="1"/>
          <p:nvPr/>
        </p:nvSpPr>
        <p:spPr>
          <a:xfrm>
            <a:off x="166444" y="1066800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1,2</a:t>
            </a:r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166444" y="2755106"/>
            <a:ext cx="762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3-5</a:t>
            </a:r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181323" y="4705884"/>
            <a:ext cx="809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7-8</a:t>
            </a:r>
            <a:endParaRPr lang="nb-NO" dirty="0"/>
          </a:p>
        </p:txBody>
      </p:sp>
      <p:sp>
        <p:nvSpPr>
          <p:cNvPr id="11" name="TextBox 10"/>
          <p:cNvSpPr txBox="1"/>
          <p:nvPr/>
        </p:nvSpPr>
        <p:spPr>
          <a:xfrm>
            <a:off x="96364" y="5867400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10-11</a:t>
            </a:r>
            <a:endParaRPr lang="nb-NO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1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96" grpId="0" animBg="1"/>
      <p:bldP spid="97" grpId="0" animBg="1"/>
      <p:bldP spid="98" grpId="0" animBg="1"/>
      <p:bldP spid="100" grpId="0" animBg="1"/>
      <p:bldP spid="101" grpId="0" animBg="1"/>
      <p:bldP spid="110" grpId="0" animBg="1"/>
      <p:bldP spid="111" grpId="0" animBg="1"/>
      <p:bldP spid="112" grpId="0" animBg="1"/>
      <p:bldP spid="102" grpId="0" animBg="1"/>
      <p:bldP spid="10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Barriere vent</a:t>
            </a:r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1524000" y="1600200"/>
            <a:ext cx="6553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 </a:t>
            </a:r>
            <a:r>
              <a:rPr lang="nb-NO" dirty="0" err="1" smtClean="0"/>
              <a:t>try</a:t>
            </a:r>
            <a:r>
              <a:rPr lang="nb-NO" dirty="0" smtClean="0"/>
              <a:t> {</a:t>
            </a:r>
          </a:p>
          <a:p>
            <a:r>
              <a:rPr lang="nb-NO" dirty="0" smtClean="0">
                <a:solidFill>
                  <a:srgbClr val="FF0000"/>
                </a:solidFill>
              </a:rPr>
              <a:t>             </a:t>
            </a:r>
            <a:r>
              <a:rPr lang="nb-NO" dirty="0" err="1" smtClean="0">
                <a:solidFill>
                  <a:srgbClr val="FF0000"/>
                </a:solidFill>
              </a:rPr>
              <a:t>barrier.await</a:t>
            </a:r>
            <a:r>
              <a:rPr lang="nb-NO" dirty="0" smtClean="0">
                <a:solidFill>
                  <a:srgbClr val="FF0000"/>
                </a:solidFill>
              </a:rPr>
              <a:t>();</a:t>
            </a:r>
          </a:p>
          <a:p>
            <a:r>
              <a:rPr lang="nb-NO" dirty="0" smtClean="0"/>
              <a:t>  } </a:t>
            </a:r>
            <a:r>
              <a:rPr lang="nb-NO" dirty="0" err="1" smtClean="0"/>
              <a:t>catch</a:t>
            </a:r>
            <a:r>
              <a:rPr lang="nb-NO" dirty="0" smtClean="0"/>
              <a:t> (</a:t>
            </a:r>
            <a:r>
              <a:rPr lang="nb-NO" dirty="0" err="1" smtClean="0"/>
              <a:t>InterruptedException</a:t>
            </a:r>
            <a:r>
              <a:rPr lang="nb-NO" dirty="0" smtClean="0"/>
              <a:t> ex) {</a:t>
            </a:r>
          </a:p>
          <a:p>
            <a:r>
              <a:rPr lang="nb-NO" dirty="0" smtClean="0"/>
              <a:t>	</a:t>
            </a:r>
            <a:r>
              <a:rPr lang="nb-NO" dirty="0" err="1" smtClean="0">
                <a:solidFill>
                  <a:srgbClr val="0070C0"/>
                </a:solidFill>
              </a:rPr>
              <a:t>return</a:t>
            </a:r>
            <a:r>
              <a:rPr lang="nb-NO" dirty="0" smtClean="0">
                <a:solidFill>
                  <a:srgbClr val="0070C0"/>
                </a:solidFill>
              </a:rPr>
              <a:t>;</a:t>
            </a:r>
          </a:p>
          <a:p>
            <a:r>
              <a:rPr lang="nb-NO" dirty="0" smtClean="0"/>
              <a:t>   } </a:t>
            </a:r>
            <a:r>
              <a:rPr lang="nb-NO" dirty="0" err="1" smtClean="0"/>
              <a:t>catch</a:t>
            </a:r>
            <a:r>
              <a:rPr lang="nb-NO" dirty="0" smtClean="0"/>
              <a:t> (</a:t>
            </a:r>
            <a:r>
              <a:rPr lang="nb-NO" dirty="0" err="1" smtClean="0"/>
              <a:t>BrokenBarrierException</a:t>
            </a:r>
            <a:r>
              <a:rPr lang="nb-NO" dirty="0" smtClean="0"/>
              <a:t> ex) {</a:t>
            </a:r>
          </a:p>
          <a:p>
            <a:r>
              <a:rPr lang="nb-NO" dirty="0" smtClean="0"/>
              <a:t>	</a:t>
            </a:r>
            <a:r>
              <a:rPr lang="nb-NO" dirty="0" err="1" smtClean="0">
                <a:solidFill>
                  <a:srgbClr val="0070C0"/>
                </a:solidFill>
              </a:rPr>
              <a:t>return</a:t>
            </a:r>
            <a:r>
              <a:rPr lang="nb-NO" dirty="0" smtClean="0">
                <a:solidFill>
                  <a:srgbClr val="0070C0"/>
                </a:solidFill>
              </a:rPr>
              <a:t>;</a:t>
            </a:r>
          </a:p>
          <a:p>
            <a:r>
              <a:rPr lang="nb-NO" dirty="0" smtClean="0"/>
              <a:t>   }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nb-NO" sz="3200" dirty="0" smtClean="0"/>
              <a:t>Å starte ’</a:t>
            </a:r>
            <a:r>
              <a:rPr lang="en-US" sz="3200" dirty="0" err="1" smtClean="0"/>
              <a:t>numThreads</a:t>
            </a:r>
            <a:r>
              <a:rPr lang="en-US" sz="3200" dirty="0" smtClean="0"/>
              <a:t>’ </a:t>
            </a:r>
            <a:r>
              <a:rPr lang="nb-NO" sz="3200" dirty="0" smtClean="0"/>
              <a:t>tråder - besvergelser</a:t>
            </a:r>
            <a:endParaRPr lang="nb-NO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85800"/>
            <a:ext cx="5181600" cy="59400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 err="1" smtClean="0">
                <a:solidFill>
                  <a:srgbClr val="0070C0"/>
                </a:solidFill>
              </a:rPr>
              <a:t>class</a:t>
            </a:r>
            <a:r>
              <a:rPr lang="nb-NO" dirty="0" smtClean="0">
                <a:solidFill>
                  <a:srgbClr val="0070C0"/>
                </a:solidFill>
              </a:rPr>
              <a:t> </a:t>
            </a:r>
            <a:r>
              <a:rPr lang="nb-NO" b="1" dirty="0" err="1" smtClean="0"/>
              <a:t>ParaSort</a:t>
            </a:r>
            <a:r>
              <a:rPr lang="nb-NO" dirty="0" smtClean="0"/>
              <a:t>{</a:t>
            </a:r>
          </a:p>
          <a:p>
            <a:r>
              <a:rPr lang="en-US" sz="1600" dirty="0" smtClean="0"/>
              <a:t> </a:t>
            </a:r>
            <a:r>
              <a:rPr lang="en-US" sz="1600" dirty="0" err="1" smtClean="0">
                <a:solidFill>
                  <a:srgbClr val="0070C0"/>
                </a:solidFill>
              </a:rPr>
              <a:t>int</a:t>
            </a:r>
            <a:r>
              <a:rPr lang="en-US" sz="1600" dirty="0" smtClean="0">
                <a:solidFill>
                  <a:srgbClr val="0070C0"/>
                </a:solidFill>
              </a:rPr>
              <a:t> </a:t>
            </a:r>
            <a:r>
              <a:rPr lang="en-US" sz="1600" dirty="0" smtClean="0"/>
              <a:t>[] </a:t>
            </a:r>
            <a:r>
              <a:rPr lang="en-US" sz="1600" dirty="0" err="1" smtClean="0"/>
              <a:t>maxVal</a:t>
            </a:r>
            <a:r>
              <a:rPr lang="en-US" sz="1600" dirty="0" smtClean="0"/>
              <a:t>;   </a:t>
            </a:r>
          </a:p>
          <a:p>
            <a:r>
              <a:rPr lang="en-US" sz="1600" dirty="0" smtClean="0"/>
              <a:t> </a:t>
            </a:r>
            <a:r>
              <a:rPr lang="en-US" sz="1600" dirty="0" err="1" smtClean="0">
                <a:solidFill>
                  <a:srgbClr val="0070C0"/>
                </a:solidFill>
              </a:rPr>
              <a:t>int</a:t>
            </a:r>
            <a:r>
              <a:rPr lang="en-US" sz="1600" dirty="0" smtClean="0">
                <a:solidFill>
                  <a:srgbClr val="0070C0"/>
                </a:solidFill>
              </a:rPr>
              <a:t> </a:t>
            </a:r>
            <a:r>
              <a:rPr lang="en-US" sz="1600" dirty="0" smtClean="0"/>
              <a:t>[][] </a:t>
            </a:r>
            <a:r>
              <a:rPr lang="en-US" sz="1600" dirty="0" err="1" smtClean="0"/>
              <a:t>allBorders</a:t>
            </a:r>
            <a:r>
              <a:rPr lang="nb-NO" sz="1600" dirty="0" smtClean="0"/>
              <a:t> </a:t>
            </a:r>
            <a:br>
              <a:rPr lang="nb-NO" sz="1600" dirty="0" smtClean="0"/>
            </a:br>
            <a:r>
              <a:rPr lang="nb-NO" sz="1600" dirty="0" smtClean="0"/>
              <a:t> </a:t>
            </a:r>
            <a:r>
              <a:rPr lang="nb-NO" sz="1600" dirty="0" smtClean="0">
                <a:solidFill>
                  <a:srgbClr val="0070C0"/>
                </a:solidFill>
              </a:rPr>
              <a:t>final</a:t>
            </a:r>
            <a:r>
              <a:rPr lang="nb-NO" sz="1600" dirty="0" smtClean="0"/>
              <a:t> </a:t>
            </a:r>
            <a:r>
              <a:rPr lang="nb-NO" sz="1600" dirty="0" err="1" smtClean="0"/>
              <a:t>CyclicBarrier</a:t>
            </a:r>
            <a:r>
              <a:rPr lang="nb-NO" sz="1600" dirty="0" smtClean="0"/>
              <a:t> </a:t>
            </a:r>
            <a:r>
              <a:rPr lang="nb-NO" sz="1600" dirty="0" err="1" smtClean="0"/>
              <a:t>barrier</a:t>
            </a:r>
            <a:r>
              <a:rPr lang="nb-NO" sz="1600" dirty="0" smtClean="0"/>
              <a:t>;</a:t>
            </a:r>
          </a:p>
          <a:p>
            <a:r>
              <a:rPr lang="nb-NO" sz="1600" dirty="0" smtClean="0"/>
              <a:t> </a:t>
            </a:r>
            <a:r>
              <a:rPr lang="nb-NO" sz="1600" dirty="0" smtClean="0">
                <a:solidFill>
                  <a:srgbClr val="0070C0"/>
                </a:solidFill>
              </a:rPr>
              <a:t>final </a:t>
            </a:r>
            <a:r>
              <a:rPr lang="nb-NO" sz="1600" dirty="0" smtClean="0"/>
              <a:t>Semaphore completed</a:t>
            </a:r>
            <a:r>
              <a:rPr lang="nb-NO" sz="1600" dirty="0" smtClean="0"/>
              <a:t>;</a:t>
            </a:r>
          </a:p>
          <a:p>
            <a:r>
              <a:rPr lang="nb-NO" sz="1600" dirty="0" smtClean="0"/>
              <a:t>  </a:t>
            </a:r>
            <a:r>
              <a:rPr lang="nb-NO" sz="1600" dirty="0" smtClean="0">
                <a:solidFill>
                  <a:srgbClr val="0070C0"/>
                </a:solidFill>
              </a:rPr>
              <a:t>int </a:t>
            </a:r>
            <a:r>
              <a:rPr lang="nb-NO" sz="1600" dirty="0" smtClean="0"/>
              <a:t>numThreads = </a:t>
            </a:r>
          </a:p>
          <a:p>
            <a:r>
              <a:rPr lang="nb-NO" sz="1600" dirty="0"/>
              <a:t> </a:t>
            </a:r>
            <a:r>
              <a:rPr lang="nb-NO" sz="1600" dirty="0" smtClean="0"/>
              <a:t>    (Runtime.getRuntime()).availableProcessors</a:t>
            </a:r>
            <a:r>
              <a:rPr lang="nb-NO" sz="1600" dirty="0"/>
              <a:t>();</a:t>
            </a:r>
          </a:p>
          <a:p>
            <a:r>
              <a:rPr lang="nb-NO" sz="1600" dirty="0" smtClean="0"/>
              <a:t>  </a:t>
            </a:r>
            <a:r>
              <a:rPr lang="nb-NO" sz="1600" dirty="0" smtClean="0">
                <a:solidFill>
                  <a:srgbClr val="0070C0"/>
                </a:solidFill>
              </a:rPr>
              <a:t>int </a:t>
            </a:r>
            <a:r>
              <a:rPr lang="nb-NO" sz="1600" dirty="0" smtClean="0"/>
              <a:t>[] a;</a:t>
            </a:r>
            <a:endParaRPr lang="nb-NO" sz="1600" dirty="0" smtClean="0"/>
          </a:p>
          <a:p>
            <a:endParaRPr lang="nb-NO" b="1" dirty="0" smtClean="0">
              <a:solidFill>
                <a:srgbClr val="00B050"/>
              </a:solidFill>
            </a:endParaRPr>
          </a:p>
          <a:p>
            <a:r>
              <a:rPr lang="nb-NO" b="1" dirty="0" smtClean="0">
                <a:solidFill>
                  <a:srgbClr val="00B050"/>
                </a:solidFill>
              </a:rPr>
              <a:t>// konstruktør </a:t>
            </a:r>
          </a:p>
          <a:p>
            <a:r>
              <a:rPr lang="nb-NO" sz="1600" dirty="0" smtClean="0"/>
              <a:t>public </a:t>
            </a:r>
            <a:r>
              <a:rPr lang="nb-NO" sz="1600" b="1" dirty="0" smtClean="0"/>
              <a:t>ParaSort</a:t>
            </a:r>
            <a:r>
              <a:rPr lang="nb-NO" sz="1600" dirty="0" smtClean="0"/>
              <a:t>( </a:t>
            </a:r>
            <a:r>
              <a:rPr lang="nb-NO" sz="1600" dirty="0" smtClean="0">
                <a:solidFill>
                  <a:srgbClr val="0070C0"/>
                </a:solidFill>
              </a:rPr>
              <a:t>int</a:t>
            </a:r>
            <a:r>
              <a:rPr lang="nb-NO" sz="1600" dirty="0" smtClean="0"/>
              <a:t> [] a) { </a:t>
            </a:r>
            <a:r>
              <a:rPr lang="nb-NO" sz="1600" dirty="0" smtClean="0">
                <a:solidFill>
                  <a:srgbClr val="0070C0"/>
                </a:solidFill>
              </a:rPr>
              <a:t>this</a:t>
            </a:r>
            <a:r>
              <a:rPr lang="nb-NO" sz="1600" dirty="0" smtClean="0"/>
              <a:t>.a = a;</a:t>
            </a:r>
            <a:endParaRPr lang="nb-NO" sz="1600" dirty="0" smtClean="0"/>
          </a:p>
          <a:p>
            <a:r>
              <a:rPr lang="nb-NO" sz="1600" b="1" dirty="0" smtClean="0"/>
              <a:t> </a:t>
            </a:r>
            <a:r>
              <a:rPr lang="nb-NO" sz="1600" b="1" dirty="0" smtClean="0"/>
              <a:t>    </a:t>
            </a:r>
            <a:r>
              <a:rPr lang="nb-NO" sz="1600" b="1" dirty="0" smtClean="0">
                <a:solidFill>
                  <a:srgbClr val="00B050"/>
                </a:solidFill>
              </a:rPr>
              <a:t>// Her kjører bare main-tråden</a:t>
            </a:r>
            <a:endParaRPr lang="nb-NO" sz="1600" b="1" dirty="0" smtClean="0"/>
          </a:p>
          <a:p>
            <a:r>
              <a:rPr lang="en-US" sz="1600" dirty="0" smtClean="0"/>
              <a:t> </a:t>
            </a:r>
            <a:r>
              <a:rPr lang="en-US" sz="1600" dirty="0" smtClean="0"/>
              <a:t>    </a:t>
            </a:r>
            <a:r>
              <a:rPr lang="en-US" sz="1600" b="1" dirty="0" smtClean="0"/>
              <a:t>barrier</a:t>
            </a:r>
            <a:r>
              <a:rPr lang="en-US" sz="1600" dirty="0" smtClean="0"/>
              <a:t> </a:t>
            </a:r>
            <a:r>
              <a:rPr lang="en-US" sz="1600" dirty="0" smtClean="0"/>
              <a:t>= new </a:t>
            </a:r>
            <a:r>
              <a:rPr lang="en-US" sz="1600" dirty="0" err="1" smtClean="0"/>
              <a:t>CyclicBarrier</a:t>
            </a:r>
            <a:r>
              <a:rPr lang="en-US" sz="1600" dirty="0" smtClean="0"/>
              <a:t>(</a:t>
            </a:r>
            <a:r>
              <a:rPr lang="en-US" sz="1600" dirty="0" err="1" smtClean="0"/>
              <a:t>numThreads</a:t>
            </a:r>
            <a:r>
              <a:rPr lang="en-US" sz="1600" dirty="0" smtClean="0"/>
              <a:t>);</a:t>
            </a:r>
          </a:p>
          <a:p>
            <a:r>
              <a:rPr lang="en-US" sz="1600" dirty="0" smtClean="0"/>
              <a:t> </a:t>
            </a:r>
            <a:r>
              <a:rPr lang="en-US" sz="1600" dirty="0" smtClean="0"/>
              <a:t>    </a:t>
            </a:r>
            <a:r>
              <a:rPr lang="en-US" sz="1600" b="1" dirty="0" smtClean="0"/>
              <a:t>completed</a:t>
            </a:r>
            <a:r>
              <a:rPr lang="en-US" sz="1600" dirty="0" smtClean="0"/>
              <a:t> </a:t>
            </a:r>
            <a:r>
              <a:rPr lang="en-US" sz="1600" dirty="0" smtClean="0"/>
              <a:t>= 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              </a:t>
            </a:r>
            <a:r>
              <a:rPr lang="en-US" sz="1600" dirty="0" smtClean="0">
                <a:solidFill>
                  <a:srgbClr val="0070C0"/>
                </a:solidFill>
              </a:rPr>
              <a:t>new</a:t>
            </a:r>
            <a:r>
              <a:rPr lang="en-US" sz="1600" dirty="0" smtClean="0"/>
              <a:t> Semaphore(-numThreads+1));</a:t>
            </a:r>
          </a:p>
          <a:p>
            <a:r>
              <a:rPr lang="en-US" sz="1600" dirty="0" smtClean="0"/>
              <a:t> </a:t>
            </a:r>
            <a:r>
              <a:rPr lang="en-US" sz="1600" dirty="0" smtClean="0"/>
              <a:t>     </a:t>
            </a:r>
            <a:r>
              <a:rPr lang="en-US" sz="1600" dirty="0" err="1" smtClean="0"/>
              <a:t>maxVal</a:t>
            </a:r>
            <a:r>
              <a:rPr lang="en-US" sz="1600" dirty="0" smtClean="0"/>
              <a:t> </a:t>
            </a:r>
            <a:r>
              <a:rPr lang="en-US" sz="1600" dirty="0" smtClean="0"/>
              <a:t>= </a:t>
            </a:r>
            <a:r>
              <a:rPr lang="en-US" sz="1600" dirty="0" smtClean="0">
                <a:solidFill>
                  <a:srgbClr val="0070C0"/>
                </a:solidFill>
              </a:rPr>
              <a:t>new</a:t>
            </a:r>
            <a:r>
              <a:rPr lang="en-US" sz="1600" dirty="0" smtClean="0"/>
              <a:t> </a:t>
            </a:r>
            <a:r>
              <a:rPr lang="en-US" sz="1600" dirty="0" err="1" smtClean="0">
                <a:solidFill>
                  <a:srgbClr val="0070C0"/>
                </a:solidFill>
              </a:rPr>
              <a:t>int</a:t>
            </a:r>
            <a:r>
              <a:rPr lang="en-US" sz="1600" dirty="0" smtClean="0">
                <a:solidFill>
                  <a:srgbClr val="0070C0"/>
                </a:solidFill>
              </a:rPr>
              <a:t> </a:t>
            </a:r>
            <a:r>
              <a:rPr lang="en-US" sz="1600" dirty="0" smtClean="0"/>
              <a:t>[</a:t>
            </a:r>
            <a:r>
              <a:rPr lang="en-US" sz="1600" dirty="0" err="1" smtClean="0"/>
              <a:t>numThreads</a:t>
            </a:r>
            <a:r>
              <a:rPr lang="en-US" sz="1600" dirty="0" smtClean="0"/>
              <a:t>];</a:t>
            </a:r>
          </a:p>
          <a:p>
            <a:endParaRPr lang="en-US" sz="1600" dirty="0" smtClean="0">
              <a:solidFill>
                <a:srgbClr val="00B050"/>
              </a:solidFill>
            </a:endParaRPr>
          </a:p>
          <a:p>
            <a:r>
              <a:rPr lang="en-US" sz="1600" b="1" dirty="0" smtClean="0">
                <a:solidFill>
                  <a:srgbClr val="00B050"/>
                </a:solidFill>
              </a:rPr>
              <a:t> // main start </a:t>
            </a:r>
            <a:r>
              <a:rPr lang="en-US" sz="1600" b="1" dirty="0" err="1" smtClean="0">
                <a:solidFill>
                  <a:srgbClr val="00B050"/>
                </a:solidFill>
              </a:rPr>
              <a:t>numThreads</a:t>
            </a:r>
            <a:r>
              <a:rPr lang="en-US" sz="1600" b="1" dirty="0" smtClean="0">
                <a:solidFill>
                  <a:srgbClr val="00B050"/>
                </a:solidFill>
              </a:rPr>
              <a:t> </a:t>
            </a:r>
            <a:r>
              <a:rPr lang="en-US" sz="1600" b="1" dirty="0" err="1" smtClean="0">
                <a:solidFill>
                  <a:srgbClr val="00B050"/>
                </a:solidFill>
              </a:rPr>
              <a:t>tråder</a:t>
            </a:r>
            <a:endParaRPr lang="en-US" sz="1600" b="1" dirty="0" smtClean="0">
              <a:solidFill>
                <a:srgbClr val="00B050"/>
              </a:solidFill>
            </a:endParaRPr>
          </a:p>
          <a:p>
            <a:r>
              <a:rPr lang="en-US" sz="1600" dirty="0" smtClean="0"/>
              <a:t>  </a:t>
            </a:r>
            <a:r>
              <a:rPr lang="en-US" sz="1600" dirty="0" smtClean="0">
                <a:solidFill>
                  <a:srgbClr val="0070C0"/>
                </a:solidFill>
              </a:rPr>
              <a:t>for</a:t>
            </a:r>
            <a:r>
              <a:rPr lang="en-US" sz="1600" dirty="0" smtClean="0"/>
              <a:t> (</a:t>
            </a:r>
            <a:r>
              <a:rPr lang="en-US" sz="1600" dirty="0" err="1" smtClean="0"/>
              <a:t>int</a:t>
            </a:r>
            <a:r>
              <a:rPr lang="en-US" sz="1600" dirty="0" smtClean="0"/>
              <a:t> </a:t>
            </a:r>
            <a:r>
              <a:rPr lang="en-US" sz="1600" dirty="0" err="1" smtClean="0"/>
              <a:t>i</a:t>
            </a:r>
            <a:r>
              <a:rPr lang="en-US" sz="1600" dirty="0" smtClean="0"/>
              <a:t> = 0; </a:t>
            </a:r>
            <a:r>
              <a:rPr lang="en-US" sz="1600" dirty="0" err="1" smtClean="0"/>
              <a:t>i</a:t>
            </a:r>
            <a:r>
              <a:rPr lang="en-US" sz="1600" dirty="0" smtClean="0"/>
              <a:t> &lt; </a:t>
            </a:r>
            <a:r>
              <a:rPr lang="en-US" sz="1600" dirty="0" err="1" smtClean="0"/>
              <a:t>numThreads</a:t>
            </a:r>
            <a:r>
              <a:rPr lang="en-US" sz="1600" dirty="0" smtClean="0"/>
              <a:t>; ++</a:t>
            </a:r>
            <a:r>
              <a:rPr lang="en-US" sz="1600" dirty="0" err="1" smtClean="0"/>
              <a:t>i</a:t>
            </a:r>
            <a:r>
              <a:rPr lang="en-US" sz="1600" dirty="0" smtClean="0"/>
              <a:t>) </a:t>
            </a:r>
          </a:p>
          <a:p>
            <a:r>
              <a:rPr lang="en-US" sz="1600" dirty="0" smtClean="0">
                <a:solidFill>
                  <a:srgbClr val="0070C0"/>
                </a:solidFill>
              </a:rPr>
              <a:t>      new</a:t>
            </a:r>
            <a:r>
              <a:rPr lang="en-US" sz="1600" dirty="0" smtClean="0"/>
              <a:t> Thread(new  Worker(</a:t>
            </a:r>
            <a:r>
              <a:rPr lang="en-US" sz="1600" dirty="0" err="1" smtClean="0"/>
              <a:t>i</a:t>
            </a:r>
            <a:r>
              <a:rPr lang="en-US" sz="1600" dirty="0" smtClean="0"/>
              <a:t>)). start(); </a:t>
            </a:r>
            <a:endParaRPr lang="nb-NO" sz="1600" dirty="0" smtClean="0"/>
          </a:p>
          <a:p>
            <a:r>
              <a:rPr lang="nb-NO" sz="1600" dirty="0" smtClean="0"/>
              <a:t>  </a:t>
            </a:r>
            <a:r>
              <a:rPr lang="nb-NO" sz="1600" dirty="0" smtClean="0">
                <a:solidFill>
                  <a:srgbClr val="00B050"/>
                </a:solidFill>
              </a:rPr>
              <a:t>// main tråden venter     </a:t>
            </a:r>
          </a:p>
          <a:p>
            <a:r>
              <a:rPr lang="nb-NO" sz="1600" dirty="0" smtClean="0"/>
              <a:t>   waitUntilDone();</a:t>
            </a:r>
          </a:p>
          <a:p>
            <a:r>
              <a:rPr lang="nb-NO" sz="1600" dirty="0" smtClean="0"/>
              <a:t> </a:t>
            </a:r>
            <a:r>
              <a:rPr lang="nb-NO" sz="1600" dirty="0" smtClean="0"/>
              <a:t>}</a:t>
            </a:r>
            <a:endParaRPr lang="nb-NO" sz="16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876800" y="685800"/>
            <a:ext cx="4267200" cy="5509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 smtClean="0"/>
              <a:t> </a:t>
            </a:r>
            <a:r>
              <a:rPr lang="nb-NO" sz="1600" dirty="0" smtClean="0">
                <a:solidFill>
                  <a:srgbClr val="0070C0"/>
                </a:solidFill>
              </a:rPr>
              <a:t>class</a:t>
            </a:r>
            <a:r>
              <a:rPr lang="nb-NO" sz="1600" dirty="0" smtClean="0"/>
              <a:t> </a:t>
            </a:r>
            <a:r>
              <a:rPr lang="nb-NO" sz="1600" b="1" dirty="0" smtClean="0"/>
              <a:t>Worker</a:t>
            </a:r>
            <a:r>
              <a:rPr lang="nb-NO" sz="1600" dirty="0" smtClean="0"/>
              <a:t> </a:t>
            </a:r>
            <a:r>
              <a:rPr lang="nb-NO" sz="1600" dirty="0" smtClean="0">
                <a:solidFill>
                  <a:srgbClr val="0070C0"/>
                </a:solidFill>
              </a:rPr>
              <a:t>implements</a:t>
            </a:r>
            <a:r>
              <a:rPr lang="nb-NO" sz="1600" dirty="0" smtClean="0"/>
              <a:t> Runnable {</a:t>
            </a:r>
          </a:p>
          <a:p>
            <a:r>
              <a:rPr lang="nb-NO" sz="1600" dirty="0"/>
              <a:t> </a:t>
            </a:r>
            <a:r>
              <a:rPr lang="nb-NO" sz="1600" dirty="0" smtClean="0"/>
              <a:t>     </a:t>
            </a:r>
            <a:r>
              <a:rPr lang="nb-NO" sz="1600" dirty="0" smtClean="0">
                <a:solidFill>
                  <a:srgbClr val="0070C0"/>
                </a:solidFill>
              </a:rPr>
              <a:t>int</a:t>
            </a:r>
            <a:r>
              <a:rPr lang="nb-NO" sz="1600" dirty="0" smtClean="0"/>
              <a:t> ind; </a:t>
            </a:r>
          </a:p>
          <a:p>
            <a:r>
              <a:rPr lang="nb-NO" sz="1600" dirty="0" smtClean="0"/>
              <a:t>      Worker</a:t>
            </a:r>
            <a:r>
              <a:rPr lang="nb-NO" sz="1600" dirty="0" smtClean="0"/>
              <a:t>( </a:t>
            </a:r>
            <a:r>
              <a:rPr lang="nb-NO" sz="1600" dirty="0" smtClean="0">
                <a:solidFill>
                  <a:srgbClr val="0070C0"/>
                </a:solidFill>
              </a:rPr>
              <a:t>int</a:t>
            </a:r>
            <a:r>
              <a:rPr lang="nb-NO" sz="1600" dirty="0" smtClean="0"/>
              <a:t>  </a:t>
            </a:r>
            <a:r>
              <a:rPr lang="nb-NO" sz="1600" dirty="0" smtClean="0"/>
              <a:t>index) { ind = index;}</a:t>
            </a:r>
            <a:br>
              <a:rPr lang="nb-NO" sz="1600" dirty="0" smtClean="0"/>
            </a:br>
            <a:endParaRPr lang="nb-NO" sz="1600" dirty="0" smtClean="0"/>
          </a:p>
          <a:p>
            <a:r>
              <a:rPr lang="nb-NO" sz="1600" dirty="0" smtClean="0"/>
              <a:t>     </a:t>
            </a:r>
            <a:r>
              <a:rPr lang="nb-NO" sz="1600" dirty="0" err="1" smtClean="0"/>
              <a:t>public</a:t>
            </a:r>
            <a:r>
              <a:rPr lang="nb-NO" sz="1600" dirty="0" smtClean="0"/>
              <a:t> </a:t>
            </a:r>
            <a:r>
              <a:rPr lang="nb-NO" sz="1600" dirty="0" err="1" smtClean="0"/>
              <a:t>void</a:t>
            </a:r>
            <a:r>
              <a:rPr lang="nb-NO" sz="1600" dirty="0" smtClean="0"/>
              <a:t> run() {</a:t>
            </a:r>
          </a:p>
          <a:p>
            <a:r>
              <a:rPr lang="nb-NO" sz="1600" dirty="0" smtClean="0"/>
              <a:t>            </a:t>
            </a:r>
            <a:r>
              <a:rPr lang="nb-NO" sz="1600" b="1" dirty="0" smtClean="0">
                <a:solidFill>
                  <a:srgbClr val="00B050"/>
                </a:solidFill>
              </a:rPr>
              <a:t>// her kjører ’</a:t>
            </a:r>
            <a:r>
              <a:rPr lang="nb-NO" sz="1600" b="1" dirty="0" err="1" smtClean="0">
                <a:solidFill>
                  <a:srgbClr val="00B050"/>
                </a:solidFill>
              </a:rPr>
              <a:t>numThreads</a:t>
            </a:r>
            <a:r>
              <a:rPr lang="nb-NO" sz="1600" b="1" dirty="0" smtClean="0">
                <a:solidFill>
                  <a:srgbClr val="00B050"/>
                </a:solidFill>
              </a:rPr>
              <a:t>’ tråder</a:t>
            </a:r>
          </a:p>
          <a:p>
            <a:r>
              <a:rPr lang="nb-NO" sz="1600" b="1" dirty="0" smtClean="0">
                <a:solidFill>
                  <a:srgbClr val="FF0000"/>
                </a:solidFill>
              </a:rPr>
              <a:t>             &lt;hele </a:t>
            </a:r>
            <a:r>
              <a:rPr lang="nb-NO" sz="1600" b="1" dirty="0" smtClean="0">
                <a:solidFill>
                  <a:srgbClr val="FF0000"/>
                </a:solidFill>
              </a:rPr>
              <a:t>ALR </a:t>
            </a:r>
            <a:r>
              <a:rPr lang="nb-NO" sz="1600" b="1" dirty="0" smtClean="0">
                <a:solidFill>
                  <a:srgbClr val="FF0000"/>
                </a:solidFill>
              </a:rPr>
              <a:t>sorteringa</a:t>
            </a:r>
          </a:p>
          <a:p>
            <a:r>
              <a:rPr lang="nb-NO" sz="1600" b="1" dirty="0" smtClean="0">
                <a:solidFill>
                  <a:srgbClr val="FF0000"/>
                </a:solidFill>
              </a:rPr>
              <a:t>               med  3x </a:t>
            </a:r>
            <a:r>
              <a:rPr lang="nb-NO" sz="1600" b="1" dirty="0" err="1" smtClean="0">
                <a:solidFill>
                  <a:srgbClr val="FF0000"/>
                </a:solidFill>
              </a:rPr>
              <a:t>barrier.await</a:t>
            </a:r>
            <a:r>
              <a:rPr lang="nb-NO" sz="1600" b="1" dirty="0" smtClean="0">
                <a:solidFill>
                  <a:srgbClr val="FF0000"/>
                </a:solidFill>
              </a:rPr>
              <a:t>();  </a:t>
            </a:r>
            <a:br>
              <a:rPr lang="nb-NO" sz="1600" b="1" dirty="0" smtClean="0">
                <a:solidFill>
                  <a:srgbClr val="FF0000"/>
                </a:solidFill>
              </a:rPr>
            </a:br>
            <a:r>
              <a:rPr lang="nb-NO" sz="1600" b="1" dirty="0" smtClean="0">
                <a:solidFill>
                  <a:srgbClr val="FF0000"/>
                </a:solidFill>
              </a:rPr>
              <a:t>               og avsluttet med :</a:t>
            </a:r>
          </a:p>
          <a:p>
            <a:r>
              <a:rPr lang="nb-NO" sz="1600" b="1" dirty="0" smtClean="0">
                <a:solidFill>
                  <a:srgbClr val="FF0000"/>
                </a:solidFill>
              </a:rPr>
              <a:t>               </a:t>
            </a:r>
            <a:r>
              <a:rPr lang="nb-NO" sz="1600" b="1" dirty="0" err="1" smtClean="0">
                <a:solidFill>
                  <a:srgbClr val="FF0000"/>
                </a:solidFill>
              </a:rPr>
              <a:t>completed.release</a:t>
            </a:r>
            <a:r>
              <a:rPr lang="nb-NO" sz="1600" b="1" dirty="0" smtClean="0">
                <a:solidFill>
                  <a:srgbClr val="FF0000"/>
                </a:solidFill>
              </a:rPr>
              <a:t>();&gt;</a:t>
            </a:r>
            <a:r>
              <a:rPr lang="nb-NO" sz="1600" b="1" dirty="0" smtClean="0"/>
              <a:t>  </a:t>
            </a:r>
          </a:p>
          <a:p>
            <a:r>
              <a:rPr lang="nb-NO" sz="1600" dirty="0" smtClean="0"/>
              <a:t>       } </a:t>
            </a:r>
            <a:r>
              <a:rPr lang="nb-NO" sz="1600" dirty="0" smtClean="0">
                <a:solidFill>
                  <a:srgbClr val="00B050"/>
                </a:solidFill>
              </a:rPr>
              <a:t>// end run</a:t>
            </a:r>
          </a:p>
          <a:p>
            <a:r>
              <a:rPr lang="nb-NO" sz="1600" dirty="0" smtClean="0"/>
              <a:t>     } </a:t>
            </a:r>
            <a:r>
              <a:rPr lang="nb-NO" sz="1600" dirty="0" smtClean="0">
                <a:solidFill>
                  <a:srgbClr val="00B050"/>
                </a:solidFill>
              </a:rPr>
              <a:t>// end indre klasse </a:t>
            </a:r>
            <a:r>
              <a:rPr lang="nb-NO" sz="1600" dirty="0" err="1" smtClean="0">
                <a:solidFill>
                  <a:srgbClr val="00B050"/>
                </a:solidFill>
              </a:rPr>
              <a:t>Worker</a:t>
            </a:r>
            <a:endParaRPr lang="nb-NO" sz="1600" dirty="0" smtClean="0">
              <a:solidFill>
                <a:srgbClr val="00B050"/>
              </a:solidFill>
            </a:endParaRPr>
          </a:p>
          <a:p>
            <a:r>
              <a:rPr lang="nb-NO" sz="1600" dirty="0" smtClean="0"/>
              <a:t>   } </a:t>
            </a:r>
            <a:r>
              <a:rPr lang="nb-NO" sz="1600" dirty="0" smtClean="0">
                <a:solidFill>
                  <a:srgbClr val="00B050"/>
                </a:solidFill>
              </a:rPr>
              <a:t>// end klasse </a:t>
            </a:r>
          </a:p>
          <a:p>
            <a:endParaRPr lang="nb-NO" sz="1600" dirty="0" smtClean="0">
              <a:solidFill>
                <a:srgbClr val="00B050"/>
              </a:solidFill>
            </a:endParaRPr>
          </a:p>
          <a:p>
            <a:r>
              <a:rPr lang="nb-NO" sz="1600" dirty="0" err="1" smtClean="0">
                <a:solidFill>
                  <a:srgbClr val="0070C0"/>
                </a:solidFill>
              </a:rPr>
              <a:t>void</a:t>
            </a:r>
            <a:r>
              <a:rPr lang="nb-NO" sz="1600" dirty="0" smtClean="0"/>
              <a:t>  </a:t>
            </a:r>
            <a:r>
              <a:rPr lang="nb-NO" sz="1600" dirty="0" err="1" smtClean="0"/>
              <a:t>waitUntilDone</a:t>
            </a:r>
            <a:r>
              <a:rPr lang="nb-NO" sz="1600" dirty="0" smtClean="0"/>
              <a:t>(){</a:t>
            </a:r>
          </a:p>
          <a:p>
            <a:r>
              <a:rPr lang="nb-NO" sz="1600" dirty="0" smtClean="0"/>
              <a:t>         </a:t>
            </a:r>
            <a:r>
              <a:rPr lang="nb-NO" sz="1600" dirty="0" smtClean="0">
                <a:solidFill>
                  <a:srgbClr val="00B050"/>
                </a:solidFill>
              </a:rPr>
              <a:t>// kalles bare av </a:t>
            </a:r>
            <a:r>
              <a:rPr lang="nb-NO" sz="1600" dirty="0" err="1" smtClean="0">
                <a:solidFill>
                  <a:srgbClr val="00B050"/>
                </a:solidFill>
              </a:rPr>
              <a:t>main-tråden</a:t>
            </a:r>
            <a:r>
              <a:rPr lang="nb-NO" sz="1600" dirty="0" smtClean="0">
                <a:solidFill>
                  <a:srgbClr val="00B050"/>
                </a:solidFill>
              </a:rPr>
              <a:t> en gang.</a:t>
            </a:r>
          </a:p>
          <a:p>
            <a:r>
              <a:rPr lang="nb-NO" sz="1600" dirty="0" smtClean="0"/>
              <a:t>           </a:t>
            </a:r>
            <a:r>
              <a:rPr lang="nb-NO" sz="1600" dirty="0" err="1" smtClean="0">
                <a:solidFill>
                  <a:srgbClr val="0070C0"/>
                </a:solidFill>
              </a:rPr>
              <a:t>try</a:t>
            </a:r>
            <a:r>
              <a:rPr lang="nb-NO" sz="1600" dirty="0" smtClean="0">
                <a:solidFill>
                  <a:srgbClr val="0070C0"/>
                </a:solidFill>
              </a:rPr>
              <a:t> </a:t>
            </a:r>
            <a:r>
              <a:rPr lang="nb-NO" sz="1600" dirty="0" smtClean="0"/>
              <a:t>{			   	</a:t>
            </a:r>
            <a:r>
              <a:rPr lang="nb-NO" sz="1600" b="1" dirty="0" err="1" smtClean="0">
                <a:solidFill>
                  <a:srgbClr val="FF0000"/>
                </a:solidFill>
              </a:rPr>
              <a:t>completed.acquire</a:t>
            </a:r>
            <a:r>
              <a:rPr lang="nb-NO" sz="1600" b="1" dirty="0" smtClean="0">
                <a:solidFill>
                  <a:srgbClr val="FF0000"/>
                </a:solidFill>
              </a:rPr>
              <a:t>();</a:t>
            </a:r>
          </a:p>
          <a:p>
            <a:r>
              <a:rPr lang="nb-NO" sz="1600" dirty="0" smtClean="0"/>
              <a:t>           } catch (InterruptedException ex) {</a:t>
            </a:r>
          </a:p>
          <a:p>
            <a:r>
              <a:rPr lang="nb-NO" sz="1600" dirty="0" smtClean="0"/>
              <a:t>	</a:t>
            </a:r>
            <a:r>
              <a:rPr lang="nb-NO" sz="1600" dirty="0" err="1" smtClean="0">
                <a:solidFill>
                  <a:srgbClr val="0070C0"/>
                </a:solidFill>
              </a:rPr>
              <a:t>return</a:t>
            </a:r>
            <a:r>
              <a:rPr lang="nb-NO" sz="1600" dirty="0" smtClean="0"/>
              <a:t>;</a:t>
            </a:r>
          </a:p>
          <a:p>
            <a:r>
              <a:rPr lang="nb-NO" sz="1600" dirty="0" smtClean="0"/>
              <a:t>           }</a:t>
            </a:r>
          </a:p>
          <a:p>
            <a:r>
              <a:rPr lang="nb-NO" sz="1600" dirty="0" smtClean="0"/>
              <a:t>  </a:t>
            </a:r>
            <a:r>
              <a:rPr lang="nb-NO" sz="1600" dirty="0" smtClean="0">
                <a:solidFill>
                  <a:srgbClr val="00B050"/>
                </a:solidFill>
              </a:rPr>
              <a:t>} // end </a:t>
            </a:r>
            <a:r>
              <a:rPr lang="nb-NO" sz="1600" dirty="0" err="1" smtClean="0">
                <a:solidFill>
                  <a:srgbClr val="00B050"/>
                </a:solidFill>
              </a:rPr>
              <a:t>waitUntilDone</a:t>
            </a:r>
            <a:endParaRPr lang="nb-NO" sz="1600" dirty="0">
              <a:solidFill>
                <a:srgbClr val="00B05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479" y="35169"/>
            <a:ext cx="8449521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652516913"/>
              </p:ext>
            </p:extLst>
          </p:nvPr>
        </p:nvGraphicFramePr>
        <p:xfrm>
          <a:off x="533400" y="-20273"/>
          <a:ext cx="8763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dirty="0" smtClean="0"/>
              <a:t>3  sekvensielle - 2 parallelle </a:t>
            </a:r>
            <a:r>
              <a:rPr lang="nb-NO" dirty="0" err="1" smtClean="0"/>
              <a:t>sortingingsalgoritmer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3657600" y="697468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Lavere verdier er raskere</a:t>
            </a:r>
            <a:endParaRPr lang="nb-NO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411458"/>
            <a:ext cx="7961931" cy="6141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Analyse (I)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7866888" cy="4800600"/>
          </a:xfrm>
        </p:spPr>
        <p:txBody>
          <a:bodyPr>
            <a:normAutofit lnSpcReduction="10000"/>
          </a:bodyPr>
          <a:lstStyle/>
          <a:p>
            <a:r>
              <a:rPr lang="nb-NO" dirty="0" smtClean="0"/>
              <a:t>Vi ser at parallell ALR (PLR) er:</a:t>
            </a:r>
          </a:p>
          <a:p>
            <a:pPr marL="916686" lvl="1" indent="-514350">
              <a:buNone/>
            </a:pPr>
            <a:r>
              <a:rPr lang="nb-NO" sz="2400" dirty="0" smtClean="0"/>
              <a:t>ca. </a:t>
            </a:r>
            <a:r>
              <a:rPr lang="nb-NO" sz="2400" b="1" dirty="0" smtClean="0"/>
              <a:t>10-30x </a:t>
            </a:r>
            <a:r>
              <a:rPr lang="nb-NO" sz="2400" dirty="0" smtClean="0"/>
              <a:t>raskere enn Arrays.sort på en 64 </a:t>
            </a:r>
            <a:r>
              <a:rPr lang="nb-NO" sz="2400" dirty="0" err="1" smtClean="0"/>
              <a:t>core</a:t>
            </a:r>
            <a:r>
              <a:rPr lang="nb-NO" sz="2400" dirty="0" smtClean="0"/>
              <a:t> maskin (n: 1- 50 mill )</a:t>
            </a:r>
          </a:p>
          <a:p>
            <a:pPr marL="916686" lvl="1" indent="-514350">
              <a:buNone/>
            </a:pPr>
            <a:r>
              <a:rPr lang="nb-NO" sz="2400" dirty="0" smtClean="0"/>
              <a:t>ca. </a:t>
            </a:r>
            <a:r>
              <a:rPr lang="nb-NO" sz="2400" b="1" dirty="0" smtClean="0"/>
              <a:t>5x</a:t>
            </a:r>
            <a:r>
              <a:rPr lang="nb-NO" sz="2400" dirty="0" smtClean="0"/>
              <a:t> raskere enn Arrays.sort generelt , (n&gt; 1 mill)</a:t>
            </a:r>
          </a:p>
          <a:p>
            <a:pPr marL="916686" lvl="1" indent="-514350">
              <a:buNone/>
            </a:pPr>
            <a:r>
              <a:rPr lang="nb-NO" sz="2400" dirty="0" smtClean="0"/>
              <a:t>ca.  </a:t>
            </a:r>
            <a:r>
              <a:rPr lang="nb-NO" sz="2400" b="1" dirty="0" smtClean="0"/>
              <a:t>2</a:t>
            </a:r>
            <a:r>
              <a:rPr lang="nb-NO" sz="2400" dirty="0" smtClean="0"/>
              <a:t>-</a:t>
            </a:r>
            <a:r>
              <a:rPr lang="nb-NO" sz="2400" b="1" dirty="0" smtClean="0"/>
              <a:t>4x </a:t>
            </a:r>
            <a:r>
              <a:rPr lang="nb-NO" sz="2400" dirty="0" smtClean="0"/>
              <a:t> raskere enn parallell Quicksort</a:t>
            </a:r>
          </a:p>
          <a:p>
            <a:pPr marL="916686" lvl="1" indent="-514350">
              <a:buNone/>
            </a:pPr>
            <a:r>
              <a:rPr lang="nb-NO" sz="2400" dirty="0" smtClean="0"/>
              <a:t>ca.  </a:t>
            </a:r>
            <a:r>
              <a:rPr lang="nb-NO" sz="2400" b="1" dirty="0" smtClean="0"/>
              <a:t>2x</a:t>
            </a:r>
            <a:r>
              <a:rPr lang="nb-NO" sz="2400" dirty="0" smtClean="0"/>
              <a:t> raskere enn </a:t>
            </a:r>
            <a:r>
              <a:rPr lang="nb-NO" sz="2400" dirty="0" err="1" smtClean="0"/>
              <a:t>sekv</a:t>
            </a:r>
            <a:r>
              <a:rPr lang="nb-NO" sz="2400" dirty="0" smtClean="0"/>
              <a:t>.  ALR med 4 </a:t>
            </a:r>
            <a:r>
              <a:rPr lang="nb-NO" sz="2400" dirty="0" err="1" smtClean="0"/>
              <a:t>core</a:t>
            </a:r>
            <a:endParaRPr lang="nb-NO" sz="2400" dirty="0" smtClean="0"/>
          </a:p>
          <a:p>
            <a:pPr lvl="1">
              <a:buNone/>
            </a:pPr>
            <a:r>
              <a:rPr lang="nb-NO" sz="2400" dirty="0" smtClean="0"/>
              <a:t> ca</a:t>
            </a:r>
            <a:r>
              <a:rPr lang="nb-NO" sz="2400" b="1" dirty="0" smtClean="0"/>
              <a:t>.4x</a:t>
            </a:r>
            <a:r>
              <a:rPr lang="nb-NO" sz="2400" dirty="0" smtClean="0"/>
              <a:t> raskere enn </a:t>
            </a:r>
            <a:r>
              <a:rPr lang="nb-NO" sz="2400" dirty="0" err="1" smtClean="0"/>
              <a:t>sekv</a:t>
            </a:r>
            <a:r>
              <a:rPr lang="nb-NO" sz="2400" dirty="0" smtClean="0"/>
              <a:t>.  ARL med 4/8 </a:t>
            </a:r>
            <a:r>
              <a:rPr lang="nb-NO" sz="2400" dirty="0" err="1" smtClean="0"/>
              <a:t>core</a:t>
            </a:r>
            <a:r>
              <a:rPr lang="nb-NO" sz="2400" dirty="0" smtClean="0"/>
              <a:t/>
            </a:r>
            <a:br>
              <a:rPr lang="nb-NO" sz="2400" dirty="0" smtClean="0"/>
            </a:br>
            <a:endParaRPr lang="nb-NO" sz="2400" dirty="0" smtClean="0"/>
          </a:p>
          <a:p>
            <a:r>
              <a:rPr lang="nb-NO" dirty="0" smtClean="0"/>
              <a:t>Parallell </a:t>
            </a:r>
            <a:r>
              <a:rPr lang="nb-NO" dirty="0" err="1" smtClean="0"/>
              <a:t>Quicksort</a:t>
            </a:r>
            <a:r>
              <a:rPr lang="nb-NO" dirty="0" smtClean="0"/>
              <a:t> er:</a:t>
            </a:r>
          </a:p>
          <a:p>
            <a:pPr lvl="1"/>
            <a:r>
              <a:rPr lang="nb-NO" dirty="0" smtClean="0"/>
              <a:t>2x raskere enn OJ Dahls Quicksort uansett antall </a:t>
            </a:r>
            <a:r>
              <a:rPr lang="nb-NO" dirty="0" err="1" smtClean="0"/>
              <a:t>core</a:t>
            </a:r>
            <a:r>
              <a:rPr lang="nb-NO" dirty="0" smtClean="0"/>
              <a:t> </a:t>
            </a:r>
          </a:p>
          <a:p>
            <a:pPr lvl="1">
              <a:buNone/>
            </a:pPr>
            <a:endParaRPr lang="nb-NO" dirty="0" smtClean="0"/>
          </a:p>
          <a:p>
            <a:r>
              <a:rPr lang="nb-NO" dirty="0" smtClean="0"/>
              <a:t>Hvorfor ikke bedre </a:t>
            </a:r>
            <a:r>
              <a:rPr lang="nb-NO" dirty="0" err="1" smtClean="0"/>
              <a:t>speedup</a:t>
            </a:r>
            <a:r>
              <a:rPr lang="nb-NO" dirty="0" smtClean="0"/>
              <a:t> ?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866888" cy="1143000"/>
          </a:xfrm>
        </p:spPr>
        <p:txBody>
          <a:bodyPr>
            <a:normAutofit/>
          </a:bodyPr>
          <a:lstStyle/>
          <a:p>
            <a:r>
              <a:rPr lang="nb-NO" dirty="0" smtClean="0"/>
              <a:t>Hvorfor ikke 4x, 8x og 64x raskere 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327392" cy="4800600"/>
          </a:xfrm>
        </p:spPr>
        <p:txBody>
          <a:bodyPr>
            <a:normAutofit/>
          </a:bodyPr>
          <a:lstStyle/>
          <a:p>
            <a:r>
              <a:rPr lang="nb-NO" dirty="0" smtClean="0"/>
              <a:t>Vi gjør en ekstra kopiering av det vi skal sortere i PLR (til lokale b[] og tilbake)</a:t>
            </a:r>
          </a:p>
          <a:p>
            <a:r>
              <a:rPr lang="nb-NO" dirty="0" smtClean="0"/>
              <a:t>En beregning er ikke raskere enn sin langsomste del</a:t>
            </a:r>
          </a:p>
          <a:p>
            <a:r>
              <a:rPr lang="nb-NO" dirty="0" smtClean="0"/>
              <a:t>Sortering gjør</a:t>
            </a:r>
            <a:r>
              <a:rPr lang="nb-NO" i="1" dirty="0" smtClean="0"/>
              <a:t> få </a:t>
            </a:r>
            <a:r>
              <a:rPr lang="nb-NO" dirty="0" smtClean="0"/>
              <a:t>operasjoner i </a:t>
            </a:r>
            <a:r>
              <a:rPr lang="nb-NO" dirty="0" err="1" smtClean="0"/>
              <a:t>CPUen</a:t>
            </a:r>
            <a:r>
              <a:rPr lang="nb-NO" dirty="0" smtClean="0"/>
              <a:t>,  men leser ofte i hukommelsen.</a:t>
            </a:r>
          </a:p>
          <a:p>
            <a:r>
              <a:rPr lang="nb-NO" dirty="0" smtClean="0"/>
              <a:t>Vi vet ikke hvor rask </a:t>
            </a:r>
            <a:r>
              <a:rPr lang="nb-NO" dirty="0" err="1" smtClean="0"/>
              <a:t>hukommelsen-forbindelsen</a:t>
            </a:r>
            <a:r>
              <a:rPr lang="nb-NO" dirty="0" smtClean="0"/>
              <a:t> er på de to </a:t>
            </a:r>
            <a:r>
              <a:rPr lang="nb-NO" dirty="0" err="1" smtClean="0"/>
              <a:t>CPUene</a:t>
            </a:r>
            <a:r>
              <a:rPr lang="nb-NO" dirty="0" smtClean="0"/>
              <a:t>:</a:t>
            </a:r>
          </a:p>
          <a:p>
            <a:pPr lvl="1"/>
            <a:r>
              <a:rPr lang="nb-NO" dirty="0" smtClean="0"/>
              <a:t>Kanskje er den en flaskehals?</a:t>
            </a:r>
          </a:p>
          <a:p>
            <a:pPr lvl="1"/>
            <a:r>
              <a:rPr lang="nb-NO" dirty="0" smtClean="0"/>
              <a:t>AMD har/hadde  raskere </a:t>
            </a:r>
            <a:r>
              <a:rPr lang="nb-NO" dirty="0" err="1" smtClean="0"/>
              <a:t>hukommelse-kanal</a:t>
            </a:r>
            <a:r>
              <a:rPr lang="nb-NO" dirty="0" smtClean="0"/>
              <a:t> enn Intel . </a:t>
            </a:r>
          </a:p>
          <a:p>
            <a:pPr lvl="1"/>
            <a:r>
              <a:rPr lang="nb-NO" dirty="0" smtClean="0"/>
              <a:t>Kanskje derfor skalerer AMD bedre enn Intel.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/>
          <a:lstStyle/>
          <a:p>
            <a:r>
              <a:rPr lang="nb-NO" dirty="0" smtClean="0"/>
              <a:t>Konklusjoner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219200"/>
            <a:ext cx="7498080" cy="4800600"/>
          </a:xfrm>
        </p:spPr>
        <p:txBody>
          <a:bodyPr>
            <a:normAutofit lnSpcReduction="10000"/>
          </a:bodyPr>
          <a:lstStyle/>
          <a:p>
            <a:r>
              <a:rPr lang="nb-NO" sz="2800" dirty="0" smtClean="0"/>
              <a:t>Parallell sortering skalerer bra, og særlig:</a:t>
            </a:r>
          </a:p>
          <a:p>
            <a:pPr lvl="1"/>
            <a:r>
              <a:rPr lang="nb-NO" sz="2400" dirty="0" smtClean="0"/>
              <a:t>PLR som ikke har noen sekvensiell del og er relativt sett 2x så rask med 2x antall </a:t>
            </a:r>
            <a:r>
              <a:rPr lang="nb-NO" sz="2400" dirty="0" err="1" smtClean="0"/>
              <a:t>core</a:t>
            </a:r>
            <a:r>
              <a:rPr lang="nb-NO" sz="2400" dirty="0" smtClean="0"/>
              <a:t>.</a:t>
            </a:r>
          </a:p>
          <a:p>
            <a:pPr lvl="1"/>
            <a:r>
              <a:rPr lang="nb-NO" sz="2400" dirty="0" smtClean="0"/>
              <a:t>Parallell </a:t>
            </a:r>
            <a:r>
              <a:rPr lang="nb-NO" sz="2400" dirty="0" err="1" smtClean="0"/>
              <a:t>Quick</a:t>
            </a:r>
            <a:r>
              <a:rPr lang="nb-NO" sz="2400" dirty="0" smtClean="0"/>
              <a:t> har ikke samme </a:t>
            </a:r>
            <a:r>
              <a:rPr lang="nb-NO" sz="2400" dirty="0" err="1" smtClean="0"/>
              <a:t>speedup</a:t>
            </a:r>
            <a:r>
              <a:rPr lang="nb-NO" sz="2400" dirty="0" smtClean="0"/>
              <a:t>, og på grunn av sin sekvensielle del, vil neppe bli særlig raskere med 50 eller 100 </a:t>
            </a:r>
            <a:r>
              <a:rPr lang="nb-NO" sz="2400" dirty="0" err="1" smtClean="0"/>
              <a:t>core</a:t>
            </a:r>
            <a:r>
              <a:rPr lang="nb-NO" sz="2400" dirty="0" smtClean="0"/>
              <a:t>.</a:t>
            </a:r>
          </a:p>
          <a:p>
            <a:r>
              <a:rPr lang="nb-NO" sz="2800" dirty="0" smtClean="0"/>
              <a:t>Parallell programmering er vanskelig.</a:t>
            </a:r>
          </a:p>
          <a:p>
            <a:r>
              <a:rPr lang="nb-NO" sz="2800" dirty="0" smtClean="0"/>
              <a:t>Programmeringsmønstre som:</a:t>
            </a:r>
          </a:p>
          <a:p>
            <a:pPr lvl="1"/>
            <a:r>
              <a:rPr lang="nb-NO" sz="2400" dirty="0" smtClean="0"/>
              <a:t>En skriver og ingen andre leser; </a:t>
            </a:r>
            <a:br>
              <a:rPr lang="nb-NO" sz="2400" dirty="0" smtClean="0"/>
            </a:br>
            <a:r>
              <a:rPr lang="nb-NO" sz="2400" dirty="0" smtClean="0"/>
              <a:t> så synkroniser ;</a:t>
            </a:r>
            <a:br>
              <a:rPr lang="nb-NO" sz="2400" dirty="0" smtClean="0"/>
            </a:br>
            <a:r>
              <a:rPr lang="nb-NO" sz="2400" dirty="0" smtClean="0"/>
              <a:t> så kan andre tråder lese;</a:t>
            </a:r>
          </a:p>
          <a:p>
            <a:pPr lvl="1"/>
            <a:r>
              <a:rPr lang="nb-NO" sz="2400" dirty="0" smtClean="0"/>
              <a:t>Er helt avgjørende for å få riktig kode.</a:t>
            </a:r>
          </a:p>
          <a:p>
            <a:pPr lvl="1"/>
            <a:endParaRPr lang="nb-NO" sz="2400" dirty="0"/>
          </a:p>
        </p:txBody>
      </p:sp>
      <p:sp>
        <p:nvSpPr>
          <p:cNvPr id="4" name="TekstSylinder 3"/>
          <p:cNvSpPr txBox="1"/>
          <p:nvPr/>
        </p:nvSpPr>
        <p:spPr>
          <a:xfrm>
            <a:off x="2514600" y="6248400"/>
            <a:ext cx="426720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000" dirty="0" smtClean="0"/>
              <a:t>Mye mer: </a:t>
            </a:r>
            <a:r>
              <a:rPr lang="nb-NO" sz="2000" b="1" dirty="0"/>
              <a:t>INF2440</a:t>
            </a:r>
            <a:r>
              <a:rPr lang="nb-NO" sz="2000" dirty="0"/>
              <a:t> </a:t>
            </a:r>
            <a:r>
              <a:rPr lang="nb-NO" sz="2000" dirty="0" smtClean="0"/>
              <a:t>våren 2017 </a:t>
            </a:r>
            <a:endParaRPr lang="nb-NO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31179</TotalTime>
  <Words>3109</Words>
  <Application>Microsoft Office PowerPoint</Application>
  <PresentationFormat>On-screen Show (4:3)</PresentationFormat>
  <Paragraphs>551</Paragraphs>
  <Slides>45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45</vt:i4>
      </vt:variant>
    </vt:vector>
  </HeadingPairs>
  <TitlesOfParts>
    <vt:vector size="49" baseType="lpstr">
      <vt:lpstr>Clarity</vt:lpstr>
      <vt:lpstr>Worksheet</vt:lpstr>
      <vt:lpstr>Chart</vt:lpstr>
      <vt:lpstr>Formel</vt:lpstr>
      <vt:lpstr>  INF2220 - 17.nov. 2016 parallell sortering   </vt:lpstr>
      <vt:lpstr>Idag</vt:lpstr>
      <vt:lpstr>Tidsforbruket til RR HøyreRadix</vt:lpstr>
      <vt:lpstr>Hva er caching (hurtiglagre)?</vt:lpstr>
      <vt:lpstr>PowerPoint Presentation</vt:lpstr>
      <vt:lpstr>PowerPoint Presentation</vt:lpstr>
      <vt:lpstr>Sammenligning av algoritmer</vt:lpstr>
      <vt:lpstr>Noen tider - millisekunder</vt:lpstr>
      <vt:lpstr>Random /sequential test  (AMD Opteron) ,  Radix 1, 2 and 3 compared withQuicksort  and Flashsort</vt:lpstr>
      <vt:lpstr>Conclusions</vt:lpstr>
      <vt:lpstr>1) Parallelle algoritmer - hvorfor</vt:lpstr>
      <vt:lpstr> Amdahls lov :</vt:lpstr>
      <vt:lpstr>MPU – Multicore CPU</vt:lpstr>
      <vt:lpstr>PowerPoint Presentation</vt:lpstr>
      <vt:lpstr>II) Flere problemer med parallellitet med tråder i Java</vt:lpstr>
      <vt:lpstr>Løsningen</vt:lpstr>
      <vt:lpstr>II) Parallelle algoritmer – operasjoner blandes,; eksempel:  i++ programmet</vt:lpstr>
      <vt:lpstr>Test på i++  parallellisert</vt:lpstr>
      <vt:lpstr>2) Optimalisering i Java, omordning av instruksjoner, </vt:lpstr>
      <vt:lpstr>3) Caching kan gi problemer.</vt:lpstr>
      <vt:lpstr>Effekten av caching i 2010 -16 – hvor lang tid tar det å lese/skrive i de ulike cachene &amp; hukommelsen i Intel i7 ?</vt:lpstr>
      <vt:lpstr>Hvordan virker cache inn på parallelle beregninger</vt:lpstr>
      <vt:lpstr>Så mange  problemer</vt:lpstr>
      <vt:lpstr>Synkronisering + faste regler kan løse problemene.</vt:lpstr>
      <vt:lpstr>Synkroniseringsvariable generelt</vt:lpstr>
      <vt:lpstr>Semaforer &amp; Barrier synkronisering</vt:lpstr>
      <vt:lpstr>Barrier (= en grind hvor alle tråder venter til alle har ankommet før alle forsetter):</vt:lpstr>
      <vt:lpstr>Semafor</vt:lpstr>
      <vt:lpstr>Felles : main-tråden</vt:lpstr>
      <vt:lpstr>Tre sentrale grep for å parallellisere</vt:lpstr>
      <vt:lpstr>Parallell Quicksort</vt:lpstr>
      <vt:lpstr>Litt drøfting, parallell Quicksort</vt:lpstr>
      <vt:lpstr> To Radix-algoritmer:     -  RR: fra høyre og venstre-over (vanligst - iterativ)      - LR:  fra venstre og høyreover  (raskest - rekursiv )</vt:lpstr>
      <vt:lpstr>Left - Radix</vt:lpstr>
      <vt:lpstr>Hva er er permutasjons-sykel, og hvorfor må vi nå ha to arrayer for elementer med samme sifferverdi ?</vt:lpstr>
      <vt:lpstr>Parallell LRadix </vt:lpstr>
      <vt:lpstr>PowerPoint Presentation</vt:lpstr>
      <vt:lpstr>Barriere vent</vt:lpstr>
      <vt:lpstr>Å starte ’numThreads’ tråder - besvergelser</vt:lpstr>
      <vt:lpstr>PowerPoint Presentation</vt:lpstr>
      <vt:lpstr>PowerPoint Presentation</vt:lpstr>
      <vt:lpstr>PowerPoint Presentation</vt:lpstr>
      <vt:lpstr>Analyse (I)</vt:lpstr>
      <vt:lpstr>Hvorfor ikke 4x, 8x og 64x raskere ?</vt:lpstr>
      <vt:lpstr>Konklusjoner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INF2220 18.okt. 2010  Parallell Sortering</dc:title>
  <dc:creator>Arne Maus</dc:creator>
  <cp:lastModifiedBy>Arne Maus</cp:lastModifiedBy>
  <cp:revision>1737</cp:revision>
  <cp:lastPrinted>2013-11-12T08:54:51Z</cp:lastPrinted>
  <dcterms:created xsi:type="dcterms:W3CDTF">2006-08-16T00:00:00Z</dcterms:created>
  <dcterms:modified xsi:type="dcterms:W3CDTF">2016-11-16T11:23:33Z</dcterms:modified>
</cp:coreProperties>
</file>