
<file path=[Content_Types].xml><?xml version="1.0" encoding="utf-8"?>
<Types xmlns="http://schemas.openxmlformats.org/package/2006/content-types">
  <Default Extension="rels" ContentType="application/vnd.openxmlformats-package.relationships+xml"/>
  <Default Extension="png" ContentType="image/png"/>
  <Default Extension="xml" ContentType="application/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3.xml"/>
  <Override ContentType="application/vnd.openxmlformats-officedocument.theme+xml" PartName="/ppt/theme/theme2.xml"/>
  <Override ContentType="application/vnd.openxmlformats-officedocument.theme+xml" PartName="/ppt/theme/theme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4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tableStyles+xml" PartName="/ppt/tableStyles.xml"/>
</Types>
</file>

<file path=_rels/.rels><?xml version="1.0" encoding="UTF-8" standalone="yes"?><Relationships xmlns="http://schemas.openxmlformats.org/package/2006/relationships"><Relationship Type="http://schemas.openxmlformats.org/officeDocument/2006/relationships/officeDocument" Id="rId1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c:Ignorable="mv" autoCompressPictures="0" mc:PreserveAttributes="mv:*" saveSubsetFonts="1">
  <p:sldMasterIdLst>
    <p:sldMasterId id="214748365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6858000" cx="9144000"/>
  <p:notesSz cy="9144000" cx="6858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Type="http://schemas.openxmlformats.org/officeDocument/2006/relationships/presProps" Id="rId2" Target="presProps.xml"/><Relationship Type="http://schemas.openxmlformats.org/officeDocument/2006/relationships/theme" Id="rId1" Target="theme/theme3.xml"/><Relationship Type="http://schemas.openxmlformats.org/officeDocument/2006/relationships/slideMaster" Id="rId4" Target="slideMasters/slideMaster1.xml"/><Relationship Type="http://schemas.openxmlformats.org/officeDocument/2006/relationships/tableStyles" Id="rId3" Target="tableStyles.xml"/><Relationship Type="http://schemas.openxmlformats.org/officeDocument/2006/relationships/slide" Id="rId9" Target="slides/slide4.xml"/><Relationship Type="http://schemas.openxmlformats.org/officeDocument/2006/relationships/slide" Id="rId6" Target="slides/slide1.xml"/><Relationship Type="http://schemas.openxmlformats.org/officeDocument/2006/relationships/notesMaster" Id="rId5" Target="notesMasters/notesMaster1.xml"/><Relationship Type="http://schemas.openxmlformats.org/officeDocument/2006/relationships/slide" Id="rId8" Target="slides/slide3.xml"/><Relationship Type="http://schemas.openxmlformats.org/officeDocument/2006/relationships/slide" Id="rId7" Target="slides/slide2.xml"/></Relationships>
</file>

<file path=ppt/notesMasters/_rels/notesMaster1.xml.rels><?xml version="1.0" encoding="UTF-8" standalone="yes"?><Relationships xmlns="http://schemas.openxmlformats.org/package/2006/relationships"><Relationship Type="http://schemas.openxmlformats.org/officeDocument/2006/relationships/theme" Id="rId1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" id="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Shape 2" id="2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name="Shape 3" id="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bIns="91425" tIns="91425" anchor="t" lIns="91425" rIns="91425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/>
        </p:txBody>
      </p:sp>
    </p:spTree>
  </p:cSld>
  <p:clrMap accent6="accent6" tx2="lt2" accent5="accent5" bg2="dk2" tx1="dk1" accent4="accent4" bg1="lt1" accent3="accent3" accent2="accent2" accent1="accent1" folHlink="folHlink" hlink="hlink"/>
</p:notesMaster>
</file>

<file path=ppt/notesSlides/_rels/notesSlide1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2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3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4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26" id="2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27" id="27"/>
          <p:cNvSpPr/>
          <p:nvPr>
            <p:ph type="sldImg" idx="2"/>
          </p:nvPr>
        </p:nvSpPr>
        <p:spPr>
          <a:xfrm>
            <a:off y="685800" x="1143225"/>
            <a:ext cy="3429000" cx="4572225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28" id="28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32" id="3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33" id="33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34" id="34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38" id="3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39" id="39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40" id="40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44" id="4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45" id="45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46" id="46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itle" type="title">
  <p:cSld name="title">
    <p:spTree>
      <p:nvGrpSpPr>
        <p:cNvPr name="Shape 7" id="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8" id="8"/>
          <p:cNvSpPr txBox="1"/>
          <p:nvPr>
            <p:ph type="subTitle" idx="1"/>
          </p:nvPr>
        </p:nvSpPr>
        <p:spPr>
          <a:xfrm>
            <a:off y="3786737" x="685800"/>
            <a:ext cy="1046400" cx="77724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name="Shape 9" id="9"/>
          <p:cNvSpPr txBox="1"/>
          <p:nvPr>
            <p:ph type="ctrTitle"/>
          </p:nvPr>
        </p:nvSpPr>
        <p:spPr>
          <a:xfrm>
            <a:off y="2111123" x="685800"/>
            <a:ext cy="1546500" cx="77724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x" type="tx">
  <p:cSld name="tx">
    <p:spTree>
      <p:nvGrpSpPr>
        <p:cNvPr name="Shape 10" id="1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1" id="11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name="Shape 12" id="12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woColTx" type="twoColTx">
  <p:cSld name="twoColTx">
    <p:spTree>
      <p:nvGrpSpPr>
        <p:cNvPr name="Shape 13" id="1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4" id="14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name="Shape 15" id="15"/>
          <p:cNvSpPr txBox="1"/>
          <p:nvPr>
            <p:ph type="body" idx="1"/>
          </p:nvPr>
        </p:nvSpPr>
        <p:spPr>
          <a:xfrm>
            <a:off y="1600200" x="457200"/>
            <a:ext cy="4967700" cx="39945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  <p:sp>
        <p:nvSpPr>
          <p:cNvPr name="Shape 16" id="16"/>
          <p:cNvSpPr txBox="1"/>
          <p:nvPr>
            <p:ph type="body" idx="2"/>
          </p:nvPr>
        </p:nvSpPr>
        <p:spPr>
          <a:xfrm>
            <a:off y="1600200" x="4692273"/>
            <a:ext cy="4967700" cx="39945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itleOnly" type="titleOnly">
  <p:cSld name="titleOnly">
    <p:spTree>
      <p:nvGrpSpPr>
        <p:cNvPr name="Shape 17" id="1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8" id="18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CAPTION_ONLY">
  <p:cSld name="CAPTION_ONLY">
    <p:spTree>
      <p:nvGrpSpPr>
        <p:cNvPr name="Shape 19" id="1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20" id="20"/>
          <p:cNvSpPr txBox="1"/>
          <p:nvPr>
            <p:ph type="body" idx="1"/>
          </p:nvPr>
        </p:nvSpPr>
        <p:spPr>
          <a:xfrm>
            <a:off y="5875078" x="457200"/>
            <a:ext cy="6927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indent="-285750" algn="ctr" marL="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1pPr>
            <a:lvl2pPr indent="-285750" algn="ctr" marL="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2pPr>
            <a:lvl3pPr indent="-285750" algn="ctr" marL="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3pPr>
            <a:lvl4pPr indent="-285750" algn="ctr" marL="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4pPr>
            <a:lvl5pPr indent="-285750" algn="ctr" marL="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5pPr>
            <a:lvl6pPr indent="-285750" algn="ctr" marL="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6pPr>
            <a:lvl7pPr indent="-285750" algn="ctr" marL="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7pPr>
            <a:lvl8pPr indent="-285750" algn="ctr" marL="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8pPr>
            <a:lvl9pPr indent="-285750" algn="ctr" marL="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blank" type="blank">
  <p:cSld name="blank">
    <p:spTree>
      <p:nvGrpSpPr>
        <p:cNvPr name="Shape 21" id="21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Type="http://schemas.openxmlformats.org/officeDocument/2006/relationships/slideLayout" Id="rId2" Target="../slideLayouts/slideLayout2.xml"/><Relationship Type="http://schemas.openxmlformats.org/officeDocument/2006/relationships/slideLayout" Id="rId1" Target="../slideLayouts/slideLayout1.xml"/><Relationship Type="http://schemas.openxmlformats.org/officeDocument/2006/relationships/slideLayout" Id="rId4" Target="../slideLayouts/slideLayout4.xml"/><Relationship Type="http://schemas.openxmlformats.org/officeDocument/2006/relationships/slideLayout" Id="rId3" Target="../slideLayouts/slideLayout3.xml"/><Relationship Type="http://schemas.openxmlformats.org/officeDocument/2006/relationships/slideLayout" Id="rId6" Target="../slideLayouts/slideLayout6.xml"/><Relationship Type="http://schemas.openxmlformats.org/officeDocument/2006/relationships/slideLayout" Id="rId5" Target="../slideLayouts/slideLayout5.xml"/><Relationship Type="http://schemas.openxmlformats.org/officeDocument/2006/relationships/theme" Id="rId7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gradFill>
          <a:gsLst>
            <a:gs pos="0">
              <a:schemeClr val="lt1"/>
            </a:gs>
            <a:gs pos="30000">
              <a:schemeClr val="lt1"/>
            </a:gs>
            <a:gs pos="100000">
              <a:schemeClr val="lt2"/>
            </a:gs>
          </a:gsLst>
          <a:path path="circle">
            <a:fillToRect r="50%" l="50%" b="50%" t="50%"/>
          </a:path>
          <a:tileRect/>
        </a:gradFill>
      </p:bgPr>
    </p:bg>
    <p:spTree>
      <p:nvGrpSpPr>
        <p:cNvPr name="Shape 4" id="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5" id="5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name="Shape 6" id="6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indent="-342900" algn="l" marL="342900" rtl="0">
              <a:spcBef>
                <a:spcPts val="600"/>
              </a:spcBef>
              <a:buClr>
                <a:srgbClr val="000000"/>
              </a:buClr>
              <a:buSzPct val="166666"/>
              <a:buFont typeface="Arial"/>
              <a:buChar char="•"/>
              <a:defRPr i="0" baseline="0" strike="noStrike" sz="3000" b="0" cap="none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85750" algn="l" marL="742950" rtl="0">
              <a:spcBef>
                <a:spcPts val="480"/>
              </a:spcBef>
              <a:buClr>
                <a:srgbClr val="000000"/>
              </a:buClr>
              <a:buSzPct val="100000"/>
              <a:buFont typeface="Courier New"/>
              <a:buChar char="o"/>
              <a:defRPr i="0" baseline="0" strike="noStrike" sz="2400" b="0" cap="none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algn="l" marL="1143000" rtl="0">
              <a:spcBef>
                <a:spcPts val="480"/>
              </a:spcBef>
              <a:buClr>
                <a:srgbClr val="000000"/>
              </a:buClr>
              <a:buSzPct val="100000"/>
              <a:buFont typeface="Wingdings"/>
              <a:buChar char="§"/>
              <a:defRPr i="0" baseline="0" strike="noStrike" sz="2400" b="0" cap="none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algn="l" marL="1600200" rtl="0">
              <a:spcBef>
                <a:spcPts val="360"/>
              </a:spcBef>
              <a:buClr>
                <a:srgbClr val="000000"/>
              </a:buClr>
              <a:buSzPct val="166666"/>
              <a:buFont typeface="Arial"/>
              <a:buChar char="•"/>
              <a:defRPr i="0" baseline="0" strike="noStrike" sz="1800" b="0" cap="none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algn="l" marL="2057400" rtl="0">
              <a:spcBef>
                <a:spcPts val="360"/>
              </a:spcBef>
              <a:buClr>
                <a:srgbClr val="000000"/>
              </a:buClr>
              <a:buSzPct val="100000"/>
              <a:buFont typeface="Courier New"/>
              <a:buChar char="o"/>
              <a:defRPr i="0" baseline="0" strike="noStrike" sz="1800" b="0" cap="none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algn="l" marL="2514600" rtl="0">
              <a:spcBef>
                <a:spcPts val="360"/>
              </a:spcBef>
              <a:buClr>
                <a:srgbClr val="000000"/>
              </a:buClr>
              <a:buSzPct val="100000"/>
              <a:buFont typeface="Wingdings"/>
              <a:buChar char="§"/>
              <a:defRPr i="0" baseline="0" strike="noStrike" sz="1800" b="0" cap="none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algn="l" marL="2971800" rtl="0">
              <a:spcBef>
                <a:spcPts val="360"/>
              </a:spcBef>
              <a:buClr>
                <a:srgbClr val="000000"/>
              </a:buClr>
              <a:buSzPct val="166666"/>
              <a:buFont typeface="Arial"/>
              <a:buChar char="•"/>
              <a:defRPr i="0" baseline="0" strike="noStrike" sz="1800" b="0" cap="none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algn="l" marL="3429000" rtl="0">
              <a:spcBef>
                <a:spcPts val="360"/>
              </a:spcBef>
              <a:buClr>
                <a:srgbClr val="000000"/>
              </a:buClr>
              <a:buSzPct val="100000"/>
              <a:buFont typeface="Courier New"/>
              <a:buChar char="o"/>
              <a:defRPr i="0" baseline="0" strike="noStrike" sz="1800" b="0" cap="none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algn="l" marL="3886200" rtl="0">
              <a:spcBef>
                <a:spcPts val="360"/>
              </a:spcBef>
              <a:buClr>
                <a:srgbClr val="000000"/>
              </a:buClr>
              <a:buSzPct val="100000"/>
              <a:buFont typeface="Wingdings"/>
              <a:buChar char="§"/>
              <a:defRPr i="0" baseline="0" strike="noStrike" sz="1800" b="0" cap="none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6="accent6" tx2="lt2" bg2="dk2" accent5="accent5" tx1="dk1" bg1="lt1" accent4="accent4" accent3="accent3" accent2="accent2" accent1="accent1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1.xml"/><Relationship Type="http://schemas.openxmlformats.org/officeDocument/2006/relationships/slideLayout" Id="rId1" Target="../slideLayouts/slideLayout1.xml"/><Relationship Type="http://schemas.openxmlformats.org/officeDocument/2006/relationships/image" Id="rId3" Target="../media/image00.png"/></Relationships>
</file>

<file path=ppt/slides/_rels/slide2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2.xml"/><Relationship Type="http://schemas.openxmlformats.org/officeDocument/2006/relationships/slideLayout" Id="rId1" Target="../slideLayouts/slideLayout2.xml"/></Relationships>
</file>

<file path=ppt/slides/_rels/slide3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3.xml"/><Relationship Type="http://schemas.openxmlformats.org/officeDocument/2006/relationships/slideLayout" Id="rId1" Target="../slideLayouts/slideLayout2.xml"/></Relationships>
</file>

<file path=ppt/slides/_rels/slide4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4.xml"/><Relationship Type="http://schemas.openxmlformats.org/officeDocument/2006/relationships/slideLayout" Id="rId1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22" id="2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23" id="23"/>
          <p:cNvSpPr txBox="1"/>
          <p:nvPr>
            <p:ph type="ctrTitle"/>
          </p:nvPr>
        </p:nvSpPr>
        <p:spPr>
          <a:xfrm>
            <a:off y="529988" x="629000"/>
            <a:ext cy="5581199" cx="37920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 algn="l" rtl="0" lvl="0">
              <a:lnSpc>
                <a:spcPct val="150000"/>
              </a:lnSpc>
              <a:buNone/>
            </a:pPr>
            <a:r>
              <a:rPr lang="en-GB" sz="6000" b="0">
                <a:solidFill>
                  <a:srgbClr val="000000"/>
                </a:solidFill>
                <a:latin typeface="Droid Sans"/>
                <a:ea typeface="Droid Sans"/>
                <a:cs typeface="Droid Sans"/>
                <a:sym typeface="Droid Sans"/>
              </a:rPr>
              <a:t>InTouch </a:t>
            </a:r>
          </a:p>
          <a:p>
            <a:pPr algn="l" rtl="0" lvl="0">
              <a:lnSpc>
                <a:spcPct val="150000"/>
              </a:lnSpc>
              <a:buNone/>
            </a:pPr>
            <a:r>
              <a:rPr lang="en-GB" sz="6000" b="0">
                <a:solidFill>
                  <a:srgbClr val="000000"/>
                </a:solidFill>
                <a:latin typeface="Droid Sans"/>
                <a:ea typeface="Droid Sans"/>
                <a:cs typeface="Droid Sans"/>
                <a:sym typeface="Droid Sans"/>
              </a:rPr>
              <a:t>Customer</a:t>
            </a:r>
          </a:p>
          <a:p>
            <a:pPr algn="l" rtl="0" lvl="0">
              <a:lnSpc>
                <a:spcPct val="150000"/>
              </a:lnSpc>
              <a:buNone/>
            </a:pPr>
            <a:r>
              <a:rPr lang="en-GB" sz="6000" b="0">
                <a:solidFill>
                  <a:srgbClr val="000000"/>
                </a:solidFill>
                <a:latin typeface="Droid Sans"/>
                <a:ea typeface="Droid Sans"/>
                <a:cs typeface="Droid Sans"/>
                <a:sym typeface="Droid Sans"/>
              </a:rPr>
              <a:t>Service</a:t>
            </a:r>
          </a:p>
          <a:p>
            <a:r>
              <a:t/>
            </a:r>
          </a:p>
        </p:txBody>
      </p:sp>
      <p:sp>
        <p:nvSpPr>
          <p:cNvPr name="Shape 24" id="24"/>
          <p:cNvSpPr txBox="1"/>
          <p:nvPr>
            <p:ph type="subTitle" idx="1"/>
          </p:nvPr>
        </p:nvSpPr>
        <p:spPr>
          <a:xfrm>
            <a:off y="3786737" x="685800"/>
            <a:ext cy="1046317" cx="77724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>
              <a:buNone/>
            </a:pPr>
            <a:r>
              <a:rPr lang="en-GB"/>
              <a:t>
</a:t>
            </a:r>
          </a:p>
        </p:txBody>
      </p:sp>
      <p:sp>
        <p:nvSpPr>
          <p:cNvPr name="Shape 25" id="25"/>
          <p:cNvSpPr/>
          <p:nvPr/>
        </p:nvSpPr>
        <p:spPr>
          <a:xfrm>
            <a:off y="145640" x="5101262"/>
            <a:ext cy="6548809" cx="368398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29" id="2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30" id="30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 algn="ctr">
              <a:buNone/>
            </a:pPr>
            <a:r>
              <a:rPr lang="en-GB" sz="4800" b="0">
                <a:latin typeface="Droid Sans"/>
                <a:ea typeface="Droid Sans"/>
                <a:cs typeface="Droid Sans"/>
                <a:sym typeface="Droid Sans"/>
              </a:rPr>
              <a:t>About our project:</a:t>
            </a:r>
          </a:p>
        </p:txBody>
      </p:sp>
      <p:sp>
        <p:nvSpPr>
          <p:cNvPr name="Shape 31" id="31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rtl="0" lvl="0">
              <a:lnSpc>
                <a:spcPct val="115000"/>
              </a:lnSpc>
              <a:buNone/>
            </a:pPr>
            <a:r>
              <a:rPr lang="en-GB" sz="3400">
                <a:latin typeface="Droid Sans"/>
                <a:ea typeface="Droid Sans"/>
                <a:cs typeface="Droid Sans"/>
                <a:sym typeface="Droid Sans"/>
              </a:rPr>
              <a:t>- Android-based mobile application</a:t>
            </a:r>
          </a:p>
          <a:p>
            <a:pPr rtl="0" lvl="0">
              <a:lnSpc>
                <a:spcPct val="115000"/>
              </a:lnSpc>
              <a:buNone/>
            </a:pPr>
            <a:r>
              <a:rPr lang="en-GB" sz="3400">
                <a:latin typeface="Droid Sans"/>
                <a:ea typeface="Droid Sans"/>
                <a:cs typeface="Droid Sans"/>
                <a:sym typeface="Droid Sans"/>
              </a:rPr>
              <a:t>- Major focus on customer</a:t>
            </a:r>
          </a:p>
          <a:p>
            <a:pPr rtl="0" lvl="0">
              <a:lnSpc>
                <a:spcPct val="115000"/>
              </a:lnSpc>
              <a:buNone/>
            </a:pPr>
            <a:r>
              <a:rPr lang="en-GB" sz="3400">
                <a:latin typeface="Droid Sans"/>
                <a:ea typeface="Droid Sans"/>
                <a:cs typeface="Droid Sans"/>
                <a:sym typeface="Droid Sans"/>
              </a:rPr>
              <a:t>- "Simple and elegant" principle</a:t>
            </a:r>
          </a:p>
          <a:p>
            <a:pPr rtl="0" lvl="0">
              <a:lnSpc>
                <a:spcPct val="115000"/>
              </a:lnSpc>
              <a:buNone/>
            </a:pPr>
            <a:r>
              <a:rPr lang="en-GB" sz="3400">
                <a:latin typeface="Droid Sans"/>
                <a:ea typeface="Droid Sans"/>
                <a:cs typeface="Droid Sans"/>
                <a:sym typeface="Droid Sans"/>
              </a:rPr>
              <a:t>- New innovative functions as:</a:t>
            </a:r>
          </a:p>
          <a:p>
            <a:pPr rtl="0" lvl="0">
              <a:lnSpc>
                <a:spcPct val="115000"/>
              </a:lnSpc>
              <a:buNone/>
            </a:pPr>
            <a:r>
              <a:rPr lang="en-GB" sz="3400">
                <a:latin typeface="Droid Sans"/>
                <a:ea typeface="Droid Sans"/>
                <a:cs typeface="Droid Sans"/>
                <a:sym typeface="Droid Sans"/>
              </a:rPr>
              <a:t>   - QR-code scanner for paying invoices</a:t>
            </a:r>
          </a:p>
          <a:p>
            <a:pPr>
              <a:lnSpc>
                <a:spcPct val="115000"/>
              </a:lnSpc>
              <a:buNone/>
            </a:pPr>
            <a:r>
              <a:rPr lang="en-GB" sz="3400">
                <a:latin typeface="Droid Sans"/>
                <a:ea typeface="Droid Sans"/>
                <a:cs typeface="Droid Sans"/>
                <a:sym typeface="Droid Sans"/>
              </a:rPr>
              <a:t>   - "Analyze expenses" function 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35" id="3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36" id="36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 algn="ctr">
              <a:buNone/>
            </a:pPr>
            <a:r>
              <a:rPr lang="en-GB" sz="4800" b="0">
                <a:latin typeface="Droid Sans"/>
                <a:ea typeface="Droid Sans"/>
                <a:cs typeface="Droid Sans"/>
                <a:sym typeface="Droid Sans"/>
              </a:rPr>
              <a:t>InTouch in action:</a:t>
            </a:r>
          </a:p>
        </p:txBody>
      </p:sp>
      <p:sp>
        <p:nvSpPr>
          <p:cNvPr name="Shape 37" id="37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rtl="0" lvl="0">
              <a:buNone/>
            </a:pPr>
            <a:r>
              <a:rPr lang="en-GB"/>
              <a:t>       </a:t>
            </a:r>
          </a:p>
          <a:p>
            <a:r>
              <a:t/>
            </a:r>
          </a:p>
          <a:p>
            <a:pPr rtl="0" lvl="0">
              <a:buNone/>
            </a:pPr>
            <a:r>
              <a:rPr lang="en-GB" sz="3600">
                <a:latin typeface="Droid Sans"/>
                <a:ea typeface="Droid Sans"/>
                <a:cs typeface="Droid Sans"/>
                <a:sym typeface="Droid Sans"/>
              </a:rPr>
              <a:t>    </a:t>
            </a:r>
          </a:p>
          <a:p>
            <a:pPr algn="ctr">
              <a:buNone/>
            </a:pPr>
            <a:r>
              <a:rPr lang="en-GB" sz="3600">
                <a:latin typeface="Droid Sans"/>
                <a:ea typeface="Droid Sans"/>
                <a:cs typeface="Droid Sans"/>
                <a:sym typeface="Droid Sans"/>
              </a:rPr>
              <a:t>    Attention to the screen please... 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41" id="4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42" id="42"/>
          <p:cNvSpPr txBox="1"/>
          <p:nvPr>
            <p:ph type="title"/>
          </p:nvPr>
        </p:nvSpPr>
        <p:spPr>
          <a:xfrm>
            <a:off y="274637" x="457200"/>
            <a:ext cy="1044300" cx="82296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 algn="ctr">
              <a:buNone/>
            </a:pPr>
            <a:r>
              <a:rPr lang="en-GB" sz="4800" b="0">
                <a:latin typeface="Droid Sans"/>
                <a:ea typeface="Droid Sans"/>
                <a:cs typeface="Droid Sans"/>
                <a:sym typeface="Droid Sans"/>
              </a:rPr>
              <a:t>Final results:</a:t>
            </a:r>
          </a:p>
        </p:txBody>
      </p:sp>
      <p:sp>
        <p:nvSpPr>
          <p:cNvPr name="Shape 43" id="43"/>
          <p:cNvSpPr txBox="1"/>
          <p:nvPr>
            <p:ph type="body" idx="1"/>
          </p:nvPr>
        </p:nvSpPr>
        <p:spPr>
          <a:xfrm>
            <a:off y="1276896" x="457200"/>
            <a:ext cy="52911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rtl="0" lvl="0">
              <a:lnSpc>
                <a:spcPct val="115000"/>
              </a:lnSpc>
              <a:buNone/>
            </a:pPr>
            <a:r>
              <a:rPr lang="en-GB" sz="3400">
                <a:latin typeface="Droid Sans"/>
                <a:ea typeface="Droid Sans"/>
                <a:cs typeface="Droid Sans"/>
                <a:sym typeface="Droid Sans"/>
              </a:rPr>
              <a:t>- "Akkurat det man trenger og ikke noe mer"</a:t>
            </a:r>
          </a:p>
          <a:p>
            <a:pPr rtl="0" lvl="0">
              <a:lnSpc>
                <a:spcPct val="115000"/>
              </a:lnSpc>
              <a:buNone/>
            </a:pPr>
            <a:r>
              <a:rPr lang="en-GB"/>
              <a:t>-</a:t>
            </a:r>
            <a:r>
              <a:rPr lang="en-GB" sz="3400">
                <a:latin typeface="Droid Sans"/>
                <a:ea typeface="Droid Sans"/>
                <a:cs typeface="Droid Sans"/>
                <a:sym typeface="Droid Sans"/>
              </a:rPr>
              <a:t> "Analyze expenses" function is highly appreciated by users</a:t>
            </a:r>
          </a:p>
          <a:p>
            <a:pPr rtl="0" lvl="0">
              <a:lnSpc>
                <a:spcPct val="115000"/>
              </a:lnSpc>
              <a:buNone/>
            </a:pPr>
            <a:r>
              <a:rPr lang="en-GB" sz="3400">
                <a:latin typeface="Droid Sans"/>
                <a:ea typeface="Droid Sans"/>
                <a:cs typeface="Droid Sans"/>
                <a:sym typeface="Droid Sans"/>
              </a:rPr>
              <a:t>- QR-code functionality is difficult to implement being a group of students</a:t>
            </a:r>
          </a:p>
          <a:p>
            <a:pPr>
              <a:lnSpc>
                <a:spcPct val="115000"/>
              </a:lnSpc>
              <a:buNone/>
            </a:pPr>
            <a:r>
              <a:rPr lang="en-GB" sz="3400">
                <a:latin typeface="Droid Sans"/>
                <a:ea typeface="Droid Sans"/>
                <a:cs typeface="Droid Sans"/>
                <a:sym typeface="Droid Sans"/>
              </a:rPr>
              <a:t>- Still room for improvement and further development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scaled="1" ang="16200000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scaled="0" ang="1620000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dist="20000" blurRad="4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  <a:scene3d>
            <a:camera prst="orthographicFront">
              <a:rot rev="0" lat="0" lon="0"/>
            </a:camera>
            <a:lightRig rig="threePt" dir="t">
              <a:rot rev="1200000" lat="0" lon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t="-80000" r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t="50000" r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scaled="1" ang="16200000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scaled="0" ang="1620000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dist="20000" blurRad="4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  <a:scene3d>
            <a:camera prst="orthographicFront">
              <a:rot rev="0" lat="0" lon="0"/>
            </a:camera>
            <a:lightRig rig="threePt" dir="t">
              <a:rot rev="1200000" lat="0" lon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t="-80000" r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t="50000" r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scaled="1" ang="16200000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scaled="0" ang="1620000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dist="20000" blurRad="4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  <a:scene3d>
            <a:camera prst="orthographicFront">
              <a:rot rev="0" lat="0" lon="0"/>
            </a:camera>
            <a:lightRig rig="threePt" dir="t">
              <a:rot rev="1200000" lat="0" lon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t="-80000" r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t="50000" r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