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5143500" cx="9144000"/>
  <p:notesSz cx="6858000" cy="9144000"/>
  <p:embeddedFontLst>
    <p:embeddedFont>
      <p:font typeface="Source Code Pro"/>
      <p:regular r:id="rId16"/>
      <p:bold r:id="rId17"/>
    </p:embeddedFont>
    <p:embeddedFont>
      <p:font typeface="Oswald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SourceCodePro-bold.fntdata"/><Relationship Id="rId16" Type="http://schemas.openxmlformats.org/officeDocument/2006/relationships/font" Target="fonts/SourceCodePro-regular.fntdata"/><Relationship Id="rId5" Type="http://schemas.openxmlformats.org/officeDocument/2006/relationships/slide" Target="slides/slide1.xml"/><Relationship Id="rId19" Type="http://schemas.openxmlformats.org/officeDocument/2006/relationships/font" Target="fonts/Oswald-bold.fntdata"/><Relationship Id="rId6" Type="http://schemas.openxmlformats.org/officeDocument/2006/relationships/slide" Target="slides/slide2.xml"/><Relationship Id="rId18" Type="http://schemas.openxmlformats.org/officeDocument/2006/relationships/font" Target="fonts/Oswald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Shape 12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" name="Shape 1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secHead">
  <p:cSld name="Section 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" name="Shape 17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">
  <p:cSld name="Title and 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hape 20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21" name="Shape 2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ColTx">
  <p:cSld name="Title and two 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hape 2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26" name="Shape 2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8" name="Shape 28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9" name="Shape 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2" name="Shape 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One column 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Shape 34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35" name="Shape 35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7" name="Shape 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in 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ection title and 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43" name="Shape 43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44" name="Shape 44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Shape 45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a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Shape 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ig 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Shape 52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53" name="Shape 53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buSzPct val="100000"/>
              <a:defRPr sz="12000"/>
            </a:lvl1pPr>
            <a:lvl2pPr lvl="1">
              <a:spcBef>
                <a:spcPts val="0"/>
              </a:spcBef>
              <a:buSzPct val="100000"/>
              <a:defRPr sz="12000"/>
            </a:lvl2pPr>
            <a:lvl3pPr lvl="2">
              <a:spcBef>
                <a:spcPts val="0"/>
              </a:spcBef>
              <a:buSzPct val="100000"/>
              <a:defRPr sz="12000"/>
            </a:lvl3pPr>
            <a:lvl4pPr lvl="3">
              <a:spcBef>
                <a:spcPts val="0"/>
              </a:spcBef>
              <a:buSzPct val="100000"/>
              <a:defRPr sz="12000"/>
            </a:lvl4pPr>
            <a:lvl5pPr lvl="4">
              <a:spcBef>
                <a:spcPts val="0"/>
              </a:spcBef>
              <a:buSzPct val="100000"/>
              <a:defRPr sz="12000"/>
            </a:lvl5pPr>
            <a:lvl6pPr lvl="5">
              <a:spcBef>
                <a:spcPts val="0"/>
              </a:spcBef>
              <a:buSzPct val="100000"/>
              <a:defRPr sz="12000"/>
            </a:lvl6pPr>
            <a:lvl7pPr lvl="6">
              <a:spcBef>
                <a:spcPts val="0"/>
              </a:spcBef>
              <a:buSzPct val="100000"/>
              <a:defRPr sz="12000"/>
            </a:lvl7pPr>
            <a:lvl8pPr lvl="7">
              <a:spcBef>
                <a:spcPts val="0"/>
              </a:spcBef>
              <a:buSzPct val="100000"/>
              <a:defRPr sz="12000"/>
            </a:lvl8pPr>
            <a:lvl9pPr lvl="8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54" name="Shape 5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55" name="Shape 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no"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no"/>
              <a:t>Statped </a:t>
            </a:r>
          </a:p>
        </p:txBody>
      </p:sp>
      <p:sp>
        <p:nvSpPr>
          <p:cNvPr id="63" name="Shape 6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no"/>
              <a:t>Statped</a:t>
            </a:r>
          </a:p>
        </p:txBody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no"/>
              <a:t>Hjelper personer med lærevansker</a:t>
            </a:r>
          </a:p>
          <a:p>
            <a:pPr indent="-228600" lvl="0" marL="457200" rtl="0">
              <a:spcBef>
                <a:spcPts val="0"/>
              </a:spcBef>
            </a:pPr>
            <a:r>
              <a:rPr lang="no"/>
              <a:t>Er spiskompetente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no"/>
              <a:t>Spredt</a:t>
            </a:r>
            <a:r>
              <a:rPr lang="no"/>
              <a:t> utover hele norge</a:t>
            </a:r>
          </a:p>
          <a:p>
            <a:pPr indent="-228600" lvl="0" marL="457200">
              <a:spcBef>
                <a:spcPts val="0"/>
              </a:spcBef>
            </a:pPr>
            <a:r>
              <a:rPr lang="no"/>
              <a:t>Har eget </a:t>
            </a:r>
            <a:r>
              <a:rPr lang="no"/>
              <a:t>bibliotek</a:t>
            </a:r>
          </a:p>
        </p:txBody>
      </p:sp>
      <p:pic>
        <p:nvPicPr>
          <p:cNvPr id="70" name="Shape 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1075" y="3885100"/>
            <a:ext cx="4551225" cy="10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Shape 71"/>
          <p:cNvPicPr preferRelativeResize="0"/>
          <p:nvPr/>
        </p:nvPicPr>
        <p:blipFill rotWithShape="1">
          <a:blip r:embed="rId4">
            <a:alphaModFix/>
          </a:blip>
          <a:srcRect b="14115" l="45150" r="21463" t="16110"/>
          <a:stretch/>
        </p:blipFill>
        <p:spPr>
          <a:xfrm>
            <a:off x="5539300" y="298125"/>
            <a:ext cx="3052774" cy="358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no"/>
              <a:t>Hvordan startet vi?</a:t>
            </a:r>
          </a:p>
        </p:txBody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no"/>
              <a:t>Møte med en </a:t>
            </a:r>
            <a:r>
              <a:rPr lang="no"/>
              <a:t>bibliotekar</a:t>
            </a:r>
          </a:p>
          <a:p>
            <a:pPr indent="-228600" lvl="0" marL="457200" rtl="0">
              <a:spcBef>
                <a:spcPts val="0"/>
              </a:spcBef>
            </a:pPr>
            <a:r>
              <a:rPr lang="no"/>
              <a:t>Møte med </a:t>
            </a:r>
            <a:r>
              <a:rPr lang="no"/>
              <a:t>bibliotekar</a:t>
            </a:r>
            <a:r>
              <a:rPr lang="no"/>
              <a:t> ledelsen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</a:pPr>
            <a:r>
              <a:rPr lang="no"/>
              <a:t>De ville ha svar på spørsmål</a:t>
            </a:r>
          </a:p>
          <a:p>
            <a:pPr indent="-2286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no"/>
              <a:t>Hvilken hjelp har de ansatte bruk for, som biblioteket kan gi?</a:t>
            </a:r>
          </a:p>
          <a:p>
            <a:pPr indent="-2286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no"/>
              <a:t>Hvordan holder de ansatte seg spisskompetente uten biblioteket?</a:t>
            </a:r>
          </a:p>
          <a:p>
            <a:pPr indent="-2286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no"/>
              <a:t>Hvorfor bruker ikke ansatte biblioteket?</a:t>
            </a:r>
          </a:p>
          <a:p>
            <a:pPr indent="-2286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no"/>
              <a:t>Hvordan kan kommunikasjonen mellom biblioteket og ansatte bli bedre?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no"/>
              <a:t>Valget</a:t>
            </a:r>
          </a:p>
        </p:txBody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no"/>
              <a:t>Hvordan kan kommunikasjonen mellom biblioteket og ansatte bli bedre?</a:t>
            </a:r>
          </a:p>
          <a:p>
            <a:pPr lv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  <a:p>
            <a: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no"/>
              <a:t>Sevice Design</a:t>
            </a:r>
          </a:p>
          <a:p>
            <a:pPr indent="-2286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no"/>
              <a:t>Se på begge sider av en tjeneste, både brukere og bilotekarer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no"/>
              <a:t>Datainsamling</a:t>
            </a:r>
          </a:p>
        </p:txBody>
      </p:sp>
      <p:sp>
        <p:nvSpPr>
          <p:cNvPr id="89" name="Shape 89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no"/>
              <a:t>3 Intervju, av ansatte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no"/>
              <a:t>Observasjon, av </a:t>
            </a:r>
            <a:r>
              <a:rPr lang="no"/>
              <a:t>biblioteksystemer</a:t>
            </a:r>
          </a:p>
          <a:p>
            <a:pPr lvl="0" rtl="0">
              <a:spcBef>
                <a:spcPts val="0"/>
              </a:spcBef>
              <a:buNone/>
            </a:pPr>
            <a:r>
              <a:rPr b="1" lang="no"/>
              <a:t>Fokus</a:t>
            </a:r>
            <a:r>
              <a:rPr lang="no"/>
              <a:t>:</a:t>
            </a:r>
          </a:p>
          <a:p>
            <a:pPr indent="-228600" lvl="0" marL="457200" rtl="0">
              <a:spcBef>
                <a:spcPts val="0"/>
              </a:spcBef>
            </a:pPr>
            <a:r>
              <a:rPr lang="no"/>
              <a:t>Kommunikasjonsmidler de allerede bruker</a:t>
            </a:r>
          </a:p>
          <a:p>
            <a:pPr indent="-228600" lvl="0" marL="457200" rtl="0">
              <a:spcBef>
                <a:spcPts val="0"/>
              </a:spcBef>
            </a:pPr>
            <a:r>
              <a:rPr lang="no"/>
              <a:t>Hvordan finne ny informasjon </a:t>
            </a:r>
          </a:p>
          <a:p>
            <a:pPr lvl="0" rtl="0">
              <a:spcBef>
                <a:spcPts val="0"/>
              </a:spcBef>
              <a:buNone/>
            </a:pPr>
            <a:r>
              <a:rPr b="1" lang="no"/>
              <a:t>Resultat</a:t>
            </a:r>
            <a:r>
              <a:rPr lang="no"/>
              <a:t>:</a:t>
            </a:r>
          </a:p>
          <a:p>
            <a:pPr indent="-228600" lvl="0" marL="457200">
              <a:spcBef>
                <a:spcPts val="0"/>
              </a:spcBef>
            </a:pPr>
            <a:r>
              <a:rPr lang="no"/>
              <a:t>Ny problemstilling: ansatte vet ikke om tjenestene biblioteket tilbyr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Costumer durny map.png" id="96" name="Shape 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3" y="372500"/>
            <a:ext cx="8520599" cy="40985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no"/>
              <a:t>Ideemyldring</a:t>
            </a:r>
          </a:p>
        </p:txBody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no"/>
              <a:t>Barain Writing</a:t>
            </a:r>
          </a:p>
          <a:p>
            <a:pPr indent="-228600" lvl="1" marL="914400" rtl="0">
              <a:spcBef>
                <a:spcPts val="0"/>
              </a:spcBef>
            </a:pPr>
            <a:r>
              <a:rPr lang="no"/>
              <a:t>Fysisk, Digital, Person</a:t>
            </a:r>
          </a:p>
          <a:p>
            <a:pPr indent="-228600" lvl="0" marL="457200" rtl="0">
              <a:spcBef>
                <a:spcPts val="0"/>
              </a:spcBef>
            </a:pPr>
            <a:r>
              <a:rPr lang="no"/>
              <a:t>Ideer</a:t>
            </a:r>
          </a:p>
          <a:p>
            <a:pPr indent="-228600" lvl="1" marL="914400" rtl="0">
              <a:spcBef>
                <a:spcPts val="0"/>
              </a:spcBef>
            </a:pPr>
            <a:r>
              <a:rPr lang="no"/>
              <a:t>Bedre enn en bibliotekar?</a:t>
            </a:r>
          </a:p>
          <a:p>
            <a:pPr indent="-228600" lvl="1" marL="914400" rtl="0">
              <a:spcBef>
                <a:spcPts val="0"/>
              </a:spcBef>
            </a:pPr>
            <a:r>
              <a:rPr lang="no"/>
              <a:t>Poengsamling/Aktiv låner</a:t>
            </a:r>
          </a:p>
          <a:p>
            <a:pPr indent="-228600" lvl="1" marL="914400">
              <a:spcBef>
                <a:spcPts val="0"/>
              </a:spcBef>
            </a:pPr>
            <a:r>
              <a:rPr lang="no"/>
              <a:t>Bibliotekhistorie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no"/>
              <a:t>Bedre enn en bibliotekar?</a:t>
            </a:r>
          </a:p>
        </p:txBody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09" name="Shape 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925" y="1468822"/>
            <a:ext cx="9144000" cy="34960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0" name="Shape 110"/>
          <p:cNvCxnSpPr/>
          <p:nvPr/>
        </p:nvCxnSpPr>
        <p:spPr>
          <a:xfrm>
            <a:off x="636000" y="1857850"/>
            <a:ext cx="833700" cy="9042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no"/>
              <a:t>Bedre enn en bibliotekar?</a:t>
            </a:r>
          </a:p>
        </p:txBody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17" name="Shape 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550" y="1468822"/>
            <a:ext cx="9144000" cy="3496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24" name="Shape 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862" y="273600"/>
            <a:ext cx="8188276" cy="4770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no"/>
              <a:t>Videre</a:t>
            </a:r>
          </a:p>
        </p:txBody>
      </p:sp>
      <p:sp>
        <p:nvSpPr>
          <p:cNvPr id="130" name="Shape 130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no"/>
              <a:t>Møte med </a:t>
            </a:r>
            <a:r>
              <a:rPr lang="no"/>
              <a:t>Bibliotekar</a:t>
            </a:r>
            <a:r>
              <a:rPr lang="no"/>
              <a:t> sjef</a:t>
            </a:r>
          </a:p>
          <a:p>
            <a:pPr indent="-228600" lvl="0" marL="457200">
              <a:spcBef>
                <a:spcPts val="0"/>
              </a:spcBef>
            </a:pPr>
            <a:r>
              <a:rPr lang="no"/>
              <a:t>Workshop</a:t>
            </a:r>
            <a:r>
              <a:rPr lang="no"/>
              <a:t> og Intervju av ansatte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