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448" r:id="rId3"/>
    <p:sldId id="444" r:id="rId4"/>
    <p:sldId id="407" r:id="rId5"/>
    <p:sldId id="408" r:id="rId6"/>
    <p:sldId id="409" r:id="rId7"/>
    <p:sldId id="472" r:id="rId8"/>
    <p:sldId id="411" r:id="rId9"/>
    <p:sldId id="412" r:id="rId10"/>
    <p:sldId id="413" r:id="rId11"/>
    <p:sldId id="414" r:id="rId12"/>
    <p:sldId id="473" r:id="rId13"/>
    <p:sldId id="417" r:id="rId14"/>
    <p:sldId id="419" r:id="rId15"/>
    <p:sldId id="420" r:id="rId16"/>
    <p:sldId id="421" r:id="rId17"/>
    <p:sldId id="422" r:id="rId18"/>
    <p:sldId id="423" r:id="rId19"/>
    <p:sldId id="424" r:id="rId20"/>
    <p:sldId id="474" r:id="rId21"/>
    <p:sldId id="449" r:id="rId22"/>
    <p:sldId id="455" r:id="rId23"/>
    <p:sldId id="450" r:id="rId24"/>
    <p:sldId id="456" r:id="rId25"/>
    <p:sldId id="457" r:id="rId26"/>
    <p:sldId id="458" r:id="rId27"/>
    <p:sldId id="459" r:id="rId28"/>
    <p:sldId id="451" r:id="rId29"/>
    <p:sldId id="452" r:id="rId30"/>
    <p:sldId id="460" r:id="rId31"/>
    <p:sldId id="462" r:id="rId32"/>
    <p:sldId id="453" r:id="rId33"/>
    <p:sldId id="475" r:id="rId34"/>
    <p:sldId id="476" r:id="rId35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F73"/>
    <a:srgbClr val="36BA88"/>
    <a:srgbClr val="2FC1B0"/>
    <a:srgbClr val="1C214C"/>
    <a:srgbClr val="474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20" autoAdjust="0"/>
  </p:normalViewPr>
  <p:slideViewPr>
    <p:cSldViewPr>
      <p:cViewPr varScale="1">
        <p:scale>
          <a:sx n="140" d="100"/>
          <a:sy n="140" d="100"/>
        </p:scale>
        <p:origin x="6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515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ED9C8AF-AE9B-4392-BC59-2241333E4981}" type="datetimeFigureOut">
              <a:rPr lang="en-US"/>
              <a:pPr>
                <a:defRPr/>
              </a:pPr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9929DB4-52B1-4A97-9EE3-6444C8ED3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19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0C0E24A-E110-426F-A621-0720A38C7C69}" type="datetimeFigureOut">
              <a:rPr lang="en-US"/>
              <a:pPr>
                <a:defRPr/>
              </a:pPr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3" tIns="47711" rIns="95423" bIns="4771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5423" tIns="47711" rIns="95423" bIns="4771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5423" tIns="47711" rIns="95423" bIns="4771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4FE0271-6BEA-4200-A4E9-E20ED2DE7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706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9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3536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366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3314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90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560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267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5270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252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15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008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964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9276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305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4203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3091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045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65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143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9762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7803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095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074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0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153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73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002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277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FE0271-6BEA-4200-A4E9-E20ED2DE7D41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2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BA7DE-EDCB-4468-BA3B-5FE39EF82F84}" type="datetime4">
              <a:rPr lang="nb-NO"/>
              <a:pPr>
                <a:defRPr/>
              </a:pPr>
              <a:t>29. januar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F8BD-F3EE-460F-BC8F-592A76373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B0959-C9B2-4568-9A7A-D0018E0798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C8A2-99A2-4147-8D83-9CC4429AEEBB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5B359-1651-4371-BB9A-FBDA61C339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17B8D-CC61-45A2-8C26-6D52EBAD8144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0C818-7806-4C71-8E9C-D911F5EF5E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BE6DE-52E7-472A-8D63-05313F369CAE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6D17A-C00B-4B3C-935F-58E3A8D5C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4A8CC-C007-41EE-B601-188B23953343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CDA7B-C565-4D43-B8B1-F1B9B9DCE7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D60CA-F54C-4B8F-A3BD-AC1C9CE3A172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41C4B-D863-4B22-BECE-1917F80D7C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0AA8A-7C8B-471E-9883-FD48A00C4A94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EDB06-6EF6-40AB-9352-83A61C2577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BEDD9-DF67-46EB-9023-112846D7E030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65378-BC1B-41CE-AB10-6FFA816A4E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1D53E-8676-4D12-ABBC-3F7A12E51829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DC5F-1371-4826-B5E9-A58FAFA357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1E88A-996A-476C-8627-700180226580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F5BD1-5D49-43BF-BC66-4BF39C779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074EF031-F363-4DA8-A5F6-04E86D0478A8}" type="datetime4">
              <a:rPr lang="nb-NO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9EEDBD3D-BF08-4509-8CA9-E1414271C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0" fontAlgn="base" hangingPunct="0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INF2820 Datalingvistikk – V2018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Forelesning 3, 29. jan.</a:t>
            </a:r>
          </a:p>
          <a:p>
            <a:pPr eaLnBrk="1" hangingPunct="1"/>
            <a:r>
              <a:rPr lang="nb-NO" dirty="0" smtClean="0"/>
              <a:t>Jan Tore Lønning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her vi lært?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8229600" cy="2069991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lphaUcPeriod"/>
            </a:pPr>
            <a:r>
              <a:rPr lang="nb-NO" dirty="0" smtClean="0"/>
              <a:t>Deterministiske endelige tilstandsmaskiner (DFA) og hvordan de kan definer et (formelt) språk.</a:t>
            </a:r>
          </a:p>
          <a:p>
            <a:pPr marL="514350" indent="-514350">
              <a:lnSpc>
                <a:spcPct val="120000"/>
              </a:lnSpc>
              <a:buFont typeface="+mj-lt"/>
              <a:buAutoNum type="alphaUcPeriod"/>
            </a:pPr>
            <a:r>
              <a:rPr lang="nb-NO" dirty="0" smtClean="0"/>
              <a:t>Ikke-deterministiske </a:t>
            </a:r>
            <a:r>
              <a:rPr lang="nb-NO" dirty="0"/>
              <a:t>endelige tilstandsmaskiner </a:t>
            </a:r>
            <a:r>
              <a:rPr lang="nb-NO" dirty="0" smtClean="0"/>
              <a:t>(NFA</a:t>
            </a:r>
            <a:r>
              <a:rPr lang="nb-NO" dirty="0"/>
              <a:t>) og hvordan de kan definer et (formelt) språk.</a:t>
            </a:r>
          </a:p>
          <a:p>
            <a:pPr marL="514350" indent="-514350">
              <a:lnSpc>
                <a:spcPct val="120000"/>
              </a:lnSpc>
              <a:buFont typeface="+mj-lt"/>
              <a:buAutoNum type="alphaUcPeriod"/>
            </a:pPr>
            <a:r>
              <a:rPr lang="nb-NO" dirty="0" smtClean="0"/>
              <a:t>Regulære språk og hvordan de kan defineres ved regulære uttrykk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" y="3356993"/>
            <a:ext cx="8229600" cy="1800199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At DFA, NFA og regulære uttrykk definerer samme klasse språk:</a:t>
            </a:r>
          </a:p>
          <a:p>
            <a:r>
              <a:rPr lang="nb-NO" dirty="0" smtClean="0"/>
              <a:t>Gitt et regulært uttrykk, kan vi konstruere en NFA for språket</a:t>
            </a:r>
          </a:p>
          <a:p>
            <a:r>
              <a:rPr lang="nb-NO" dirty="0" smtClean="0"/>
              <a:t>Gitt en NFA, kan vi konstruere en DFA for samme språket</a:t>
            </a:r>
          </a:p>
          <a:p>
            <a:r>
              <a:rPr lang="nb-NO" dirty="0" smtClean="0"/>
              <a:t>Gitt en NFA, kan vi konstruere et regulært uttrykk for det samme språket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917B8D-CC61-45A2-8C26-6D52EBAD8144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0C818-7806-4C71-8E9C-D911F5EF5EC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3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dag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C00000"/>
                </a:solidFill>
              </a:rPr>
              <a:t>Algoritme for DFA med Python-implementasjon</a:t>
            </a:r>
          </a:p>
          <a:p>
            <a:r>
              <a:rPr lang="nb-NO" dirty="0" smtClean="0"/>
              <a:t>Naiv NFA-algoritme</a:t>
            </a:r>
          </a:p>
          <a:p>
            <a:r>
              <a:rPr lang="nb-NO" dirty="0" smtClean="0"/>
              <a:t>Smartere NFA-algoritme med implementasjon</a:t>
            </a:r>
          </a:p>
          <a:p>
            <a:r>
              <a:rPr lang="nb-NO" dirty="0" smtClean="0"/>
              <a:t>Regulære uttrykk i praksis, særlig i Python</a:t>
            </a:r>
          </a:p>
          <a:p>
            <a:r>
              <a:rPr lang="nb-NO" dirty="0" err="1" smtClean="0"/>
              <a:t>Tokenisering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04864"/>
            <a:ext cx="3833678" cy="288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DFA i Python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491880" y="1021378"/>
            <a:ext cx="5544616" cy="4536504"/>
          </a:xfrm>
        </p:spPr>
        <p:txBody>
          <a:bodyPr/>
          <a:lstStyle/>
          <a:p>
            <a:pPr>
              <a:buNone/>
            </a:pP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def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drec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(tape,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):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 0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dfa.start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while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True: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== len(tape):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in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dfa.finals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return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"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accept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"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else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return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"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reject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"    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elif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not (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, tape[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]) in \</a:t>
            </a:r>
          </a:p>
          <a:p>
            <a:pPr>
              <a:buNone/>
            </a:pP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dfa.edge.keys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():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return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"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reject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"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else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dfa.edge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[(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state,tape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[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])]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6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+= 1</a:t>
            </a:r>
            <a:br>
              <a:rPr lang="nb-NO" sz="16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endParaRPr lang="nb-NO" sz="1600" b="1" dirty="0">
              <a:solidFill>
                <a:srgbClr val="0070C0"/>
              </a:solidFill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17" name="Picture 73" descr="baa1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980729"/>
            <a:ext cx="2648144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8572" y="5373216"/>
            <a:ext cx="295232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 err="1" smtClean="0"/>
              <a:t>Jurafsky</a:t>
            </a:r>
            <a:r>
              <a:rPr lang="nb-NO" dirty="0" smtClean="0"/>
              <a:t> &amp; Martin, fig. 2.13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32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DFA i Python – datastruktur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491880" y="1052736"/>
            <a:ext cx="5544616" cy="3816424"/>
          </a:xfrm>
        </p:spPr>
        <p:txBody>
          <a:bodyPr/>
          <a:lstStyle/>
          <a:p>
            <a:pPr>
              <a:buNone/>
            </a:pP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def drec(tape, dfa):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index = 0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state = dfa.start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while True: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if index == len(tape):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if state in dfa.finals: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return "accept"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else: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return "reject"    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elif not (state, tape[index]) in \</a:t>
            </a:r>
          </a:p>
          <a:p>
            <a:pPr>
              <a:buNone/>
            </a:pP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dfa.edge.keys():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return "reject"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else: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state = dfa.edge[(state,tape[index])]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index += 1</a:t>
            </a:r>
            <a:endParaRPr lang="nb-NO" sz="1600" b="1" dirty="0">
              <a:solidFill>
                <a:srgbClr val="0070C0"/>
              </a:solidFill>
              <a:latin typeface="DFKai-SB" pitchFamily="65" charset="-120"/>
              <a:ea typeface="DFKai-SB" pitchFamily="65" charset="-120"/>
              <a:cs typeface="Courier New" pitchFamily="49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67544" y="1628800"/>
            <a:ext cx="4038600" cy="3456385"/>
          </a:xfrm>
        </p:spPr>
        <p:txBody>
          <a:bodyPr/>
          <a:lstStyle/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  <a:cs typeface="Courier New" pitchFamily="49" charset="0"/>
              </a:rPr>
              <a:t>class DFA:
    def __init__(self):
        self.edge = {}
        self.finals = []
f = DFA()
f.start = 0
f.finals.append(4)
f.edge[(0,'b')] = 1
f.edge[(1,'a')] = 2
f.edge[(2,'a')] = 3 
f.edge[(3,'a')] = 3
f.edge[(3,'!')] = 4</a:t>
            </a:r>
          </a:p>
          <a:p>
            <a:pPr>
              <a:buNone/>
            </a:pPr>
            <a:endParaRPr lang="nb-NO" sz="1400" b="1" dirty="0"/>
          </a:p>
        </p:txBody>
      </p:sp>
      <p:pic>
        <p:nvPicPr>
          <p:cNvPr id="18" name="Picture 73" descr="baa1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5"/>
            <a:ext cx="2912958" cy="7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75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DFA i Python – datastruktur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491880" y="1052736"/>
            <a:ext cx="5544616" cy="3816424"/>
          </a:xfrm>
        </p:spPr>
        <p:txBody>
          <a:bodyPr/>
          <a:lstStyle/>
          <a:p>
            <a:pPr>
              <a:buNone/>
            </a:pP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def drec(tape, dfa):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index = 0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state = dfa.start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while True: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if index == len(tape):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if state in dfa.finals: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return "accept"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else: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 return "reject"    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elif not (state, tape[index]) in \</a:t>
            </a:r>
          </a:p>
          <a:p>
            <a:pPr>
              <a:buNone/>
            </a:pP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dfa.edge.keys():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return "reject"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else: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state = dfa.edge[(state,tape[index])]</a:t>
            </a:r>
            <a:b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6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index += 1</a:t>
            </a:r>
            <a:endParaRPr lang="nb-NO" sz="1600" b="1" dirty="0">
              <a:solidFill>
                <a:srgbClr val="0070C0"/>
              </a:solidFill>
              <a:latin typeface="DFKai-SB" pitchFamily="65" charset="-120"/>
              <a:ea typeface="DFKai-SB" pitchFamily="65" charset="-120"/>
              <a:cs typeface="Courier New" pitchFamily="49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67544" y="1628800"/>
            <a:ext cx="4038600" cy="3456385"/>
          </a:xfrm>
        </p:spPr>
        <p:txBody>
          <a:bodyPr/>
          <a:lstStyle/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  <a:cs typeface="Courier New" pitchFamily="49" charset="0"/>
              </a:rPr>
              <a:t>class DFA:
    def __init__(self):
        self.edge = {}
        self.finals = []
f = DFA()
f.start = 0
f.finals.append(4)
f.edge[(0,'b')] = 1
f.edge[(1,'a')] = 2
f.edge[(2,'a')] = 3 
f.edge[(3,'a')] = 3
f.edge[(3,'!')] = 4</a:t>
            </a:r>
          </a:p>
          <a:p>
            <a:pPr>
              <a:buNone/>
            </a:pPr>
            <a:endParaRPr lang="nb-NO" sz="1400" b="1" dirty="0"/>
          </a:p>
        </p:txBody>
      </p:sp>
      <p:pic>
        <p:nvPicPr>
          <p:cNvPr id="18" name="Picture 73" descr="baa1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5"/>
            <a:ext cx="2912958" cy="792088"/>
          </a:xfrm>
          <a:prstGeom prst="rect">
            <a:avLst/>
          </a:prstGeom>
          <a:noFill/>
        </p:spPr>
      </p:pic>
      <p:sp>
        <p:nvSpPr>
          <p:cNvPr id="8" name="Text Placeholder 12"/>
          <p:cNvSpPr txBox="1">
            <a:spLocks/>
          </p:cNvSpPr>
          <p:nvPr/>
        </p:nvSpPr>
        <p:spPr bwMode="auto">
          <a:xfrm>
            <a:off x="899592" y="2852936"/>
            <a:ext cx="3672408" cy="151216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marL="215900" marR="0" lvl="0" indent="-215900" algn="l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nb-NO" sz="2800" noProof="0" dirty="0" smtClean="0">
                <a:solidFill>
                  <a:schemeClr val="bg1"/>
                </a:solidFill>
                <a:latin typeface="TheSans-Plain" pitchFamily="34" charset="0"/>
              </a:rPr>
              <a:t>Forenklet struktur</a:t>
            </a: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heSans-Plain" pitchFamily="34" charset="0"/>
              <a:ea typeface="+mn-ea"/>
              <a:cs typeface="+mn-cs"/>
            </a:endParaRPr>
          </a:p>
          <a:p>
            <a:pPr marL="215900" marR="0" lvl="0" indent="-215900" algn="l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Bedre praksis</a:t>
            </a:r>
          </a:p>
          <a:p>
            <a:pPr marL="285750" indent="-285750" eaLnBrk="0" hangingPunct="0">
              <a:lnSpc>
                <a:spcPct val="120000"/>
              </a:lnSpc>
              <a:spcBef>
                <a:spcPts val="200"/>
              </a:spcBef>
              <a:buFont typeface="Arial" charset="0"/>
              <a:buChar char="•"/>
            </a:pPr>
            <a:r>
              <a:rPr kumimoji="0" lang="nb-N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Lag rutiner i</a:t>
            </a:r>
            <a:r>
              <a:rPr kumimoji="0" lang="nb-NO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klassen for å konstruere objekt</a:t>
            </a:r>
          </a:p>
          <a:p>
            <a:pPr marL="285750" indent="-285750" eaLnBrk="0" hangingPunct="0">
              <a:lnSpc>
                <a:spcPct val="120000"/>
              </a:lnSpc>
              <a:spcBef>
                <a:spcPts val="200"/>
              </a:spcBef>
              <a:buFont typeface="Arial" charset="0"/>
              <a:buChar char="•"/>
            </a:pPr>
            <a:r>
              <a:rPr lang="nb-NO" sz="2400" dirty="0" smtClean="0">
                <a:solidFill>
                  <a:schemeClr val="bg1"/>
                </a:solidFill>
                <a:latin typeface="TheSans-Plain" pitchFamily="34" charset="0"/>
              </a:rPr>
              <a:t>Beskytt objektenes indre</a:t>
            </a:r>
            <a:endParaRPr kumimoji="0" lang="nb-NO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heSans-Plain" pitchFamily="34" charset="0"/>
              <a:ea typeface="+mn-ea"/>
              <a:cs typeface="+mn-cs"/>
            </a:endParaRPr>
          </a:p>
          <a:p>
            <a:pPr marL="285750" indent="-285750" eaLnBrk="0" hangingPunct="0">
              <a:lnSpc>
                <a:spcPct val="120000"/>
              </a:lnSpc>
              <a:spcBef>
                <a:spcPts val="200"/>
              </a:spcBef>
              <a:buFont typeface="Arial" charset="0"/>
              <a:buChar char="•"/>
            </a:pPr>
            <a:r>
              <a:rPr kumimoji="0" lang="nb-N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Legg anerkjenning som en metode </a:t>
            </a:r>
            <a:r>
              <a:rPr lang="nb-NO" sz="2400" dirty="0" smtClean="0">
                <a:solidFill>
                  <a:schemeClr val="bg1"/>
                </a:solidFill>
                <a:latin typeface="TheSans-Plain" pitchFamily="34" charset="0"/>
              </a:rPr>
              <a:t>i </a:t>
            </a:r>
            <a:r>
              <a:rPr kumimoji="0" lang="nb-N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eSans-Plain" pitchFamily="34" charset="0"/>
                <a:ea typeface="+mn-ea"/>
                <a:cs typeface="+mn-cs"/>
              </a:rPr>
              <a:t>klassen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heSans-Plain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71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dag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Algoritme for DFA med Python-implementasjon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Naiv NFA-algoritme</a:t>
            </a:r>
          </a:p>
          <a:p>
            <a:r>
              <a:rPr lang="nb-NO" dirty="0" smtClean="0"/>
              <a:t>Smartere NFA-algoritme med implementasjon</a:t>
            </a:r>
          </a:p>
          <a:p>
            <a:r>
              <a:rPr lang="nb-NO" dirty="0" smtClean="0"/>
              <a:t>Regulære uttrykk i praksis, </a:t>
            </a:r>
            <a:r>
              <a:rPr lang="nb-NO" dirty="0"/>
              <a:t>særlig i </a:t>
            </a:r>
            <a:r>
              <a:rPr lang="nb-NO" dirty="0" smtClean="0"/>
              <a:t>Python</a:t>
            </a:r>
          </a:p>
          <a:p>
            <a:r>
              <a:rPr lang="nb-NO" dirty="0" err="1" smtClean="0"/>
              <a:t>Tokenisering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0"/>
            <a:ext cx="54822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503" y="1124744"/>
            <a:ext cx="10287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8" name="Group 147"/>
          <p:cNvGrpSpPr/>
          <p:nvPr/>
        </p:nvGrpSpPr>
        <p:grpSpPr>
          <a:xfrm>
            <a:off x="3933453" y="1515269"/>
            <a:ext cx="1066800" cy="480814"/>
            <a:chOff x="3933453" y="1515269"/>
            <a:chExt cx="1066800" cy="480814"/>
          </a:xfrm>
        </p:grpSpPr>
        <p:pic>
          <p:nvPicPr>
            <p:cNvPr id="8213" name="Picture 2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33453" y="1700808"/>
              <a:ext cx="10668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3" name="Straight Connector 52"/>
            <p:cNvCxnSpPr>
              <a:stCxn id="8213" idx="0"/>
              <a:endCxn id="8212" idx="2"/>
            </p:cNvCxnSpPr>
            <p:nvPr/>
          </p:nvCxnSpPr>
          <p:spPr>
            <a:xfrm rot="5400000" flipH="1" flipV="1">
              <a:off x="4374084" y="1608039"/>
              <a:ext cx="18553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3923928" y="1996083"/>
            <a:ext cx="1085850" cy="513581"/>
            <a:chOff x="3923928" y="1996083"/>
            <a:chExt cx="1085850" cy="513581"/>
          </a:xfrm>
        </p:grpSpPr>
        <p:pic>
          <p:nvPicPr>
            <p:cNvPr id="8214" name="Picture 2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928" y="2204864"/>
              <a:ext cx="1085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5" name="Straight Connector 54"/>
            <p:cNvCxnSpPr>
              <a:stCxn id="8214" idx="0"/>
              <a:endCxn id="8213" idx="2"/>
            </p:cNvCxnSpPr>
            <p:nvPr/>
          </p:nvCxnSpPr>
          <p:spPr>
            <a:xfrm rot="5400000" flipH="1" flipV="1">
              <a:off x="4362463" y="2100474"/>
              <a:ext cx="20878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/>
          <p:cNvGrpSpPr/>
          <p:nvPr/>
        </p:nvGrpSpPr>
        <p:grpSpPr>
          <a:xfrm>
            <a:off x="2123728" y="2509664"/>
            <a:ext cx="2343125" cy="604639"/>
            <a:chOff x="2123728" y="2509664"/>
            <a:chExt cx="2343125" cy="604639"/>
          </a:xfrm>
        </p:grpSpPr>
        <p:pic>
          <p:nvPicPr>
            <p:cNvPr id="8215" name="Picture 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23728" y="2780928"/>
              <a:ext cx="9334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8" name="Straight Connector 57"/>
            <p:cNvCxnSpPr>
              <a:stCxn id="8215" idx="0"/>
              <a:endCxn id="8214" idx="2"/>
            </p:cNvCxnSpPr>
            <p:nvPr/>
          </p:nvCxnSpPr>
          <p:spPr>
            <a:xfrm rot="5400000" flipH="1" flipV="1">
              <a:off x="3393021" y="1707096"/>
              <a:ext cx="271264" cy="1876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/>
          <p:cNvGrpSpPr/>
          <p:nvPr/>
        </p:nvGrpSpPr>
        <p:grpSpPr>
          <a:xfrm>
            <a:off x="4466853" y="2509664"/>
            <a:ext cx="2814414" cy="532631"/>
            <a:chOff x="4466853" y="2509664"/>
            <a:chExt cx="2814414" cy="532631"/>
          </a:xfrm>
        </p:grpSpPr>
        <p:pic>
          <p:nvPicPr>
            <p:cNvPr id="8216" name="Picture 2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00192" y="2708920"/>
              <a:ext cx="981075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1" name="Straight Connector 60"/>
            <p:cNvCxnSpPr>
              <a:stCxn id="8216" idx="0"/>
              <a:endCxn id="8214" idx="2"/>
            </p:cNvCxnSpPr>
            <p:nvPr/>
          </p:nvCxnSpPr>
          <p:spPr>
            <a:xfrm rot="16200000" flipV="1">
              <a:off x="5529164" y="1447353"/>
              <a:ext cx="199256" cy="23238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/>
          <p:cNvGrpSpPr/>
          <p:nvPr/>
        </p:nvGrpSpPr>
        <p:grpSpPr>
          <a:xfrm>
            <a:off x="971600" y="3114303"/>
            <a:ext cx="1618854" cy="703126"/>
            <a:chOff x="971600" y="3114303"/>
            <a:chExt cx="1618854" cy="703126"/>
          </a:xfrm>
        </p:grpSpPr>
        <p:pic>
          <p:nvPicPr>
            <p:cNvPr id="8217" name="Picture 2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7160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4" name="Straight Connector 63"/>
            <p:cNvCxnSpPr>
              <a:stCxn id="8217" idx="0"/>
              <a:endCxn id="8215" idx="2"/>
            </p:cNvCxnSpPr>
            <p:nvPr/>
          </p:nvCxnSpPr>
          <p:spPr>
            <a:xfrm rot="5400000" flipH="1" flipV="1">
              <a:off x="1827133" y="2701684"/>
              <a:ext cx="350701" cy="1175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/>
          <p:cNvGrpSpPr/>
          <p:nvPr/>
        </p:nvGrpSpPr>
        <p:grpSpPr>
          <a:xfrm>
            <a:off x="2590453" y="3114303"/>
            <a:ext cx="1424037" cy="688838"/>
            <a:chOff x="2590453" y="3114303"/>
            <a:chExt cx="1424037" cy="688838"/>
          </a:xfrm>
        </p:grpSpPr>
        <p:pic>
          <p:nvPicPr>
            <p:cNvPr id="8219" name="Picture 2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38190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7" name="Straight Connector 66"/>
            <p:cNvCxnSpPr>
              <a:stCxn id="8219" idx="0"/>
              <a:endCxn id="8215" idx="2"/>
            </p:cNvCxnSpPr>
            <p:nvPr/>
          </p:nvCxnSpPr>
          <p:spPr>
            <a:xfrm rot="16200000" flipV="1">
              <a:off x="2900903" y="2803853"/>
              <a:ext cx="364988" cy="9858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5295255" y="3042296"/>
            <a:ext cx="1495474" cy="760845"/>
            <a:chOff x="5295255" y="3042296"/>
            <a:chExt cx="1495474" cy="760845"/>
          </a:xfrm>
        </p:grpSpPr>
        <p:pic>
          <p:nvPicPr>
            <p:cNvPr id="8220" name="Picture 2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295255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0" name="Straight Connector 69"/>
            <p:cNvCxnSpPr>
              <a:stCxn id="8220" idx="0"/>
              <a:endCxn id="8216" idx="2"/>
            </p:cNvCxnSpPr>
            <p:nvPr/>
          </p:nvCxnSpPr>
          <p:spPr>
            <a:xfrm rot="5400000" flipH="1" flipV="1">
              <a:off x="6043569" y="2732131"/>
              <a:ext cx="436996" cy="10573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/>
          <p:cNvGrpSpPr/>
          <p:nvPr/>
        </p:nvGrpSpPr>
        <p:grpSpPr>
          <a:xfrm>
            <a:off x="6790731" y="3042295"/>
            <a:ext cx="1547414" cy="775134"/>
            <a:chOff x="6790731" y="3042295"/>
            <a:chExt cx="1547414" cy="775134"/>
          </a:xfrm>
        </p:grpSpPr>
        <p:pic>
          <p:nvPicPr>
            <p:cNvPr id="8218" name="Picture 2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5232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3" name="Straight Connector 72"/>
            <p:cNvCxnSpPr>
              <a:stCxn id="8218" idx="0"/>
              <a:endCxn id="8216" idx="2"/>
            </p:cNvCxnSpPr>
            <p:nvPr/>
          </p:nvCxnSpPr>
          <p:spPr>
            <a:xfrm rot="16200000" flipV="1">
              <a:off x="7131628" y="2701398"/>
              <a:ext cx="422709" cy="110450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251520" y="3817430"/>
            <a:ext cx="1162993" cy="765608"/>
            <a:chOff x="251520" y="3817430"/>
            <a:chExt cx="1162993" cy="765608"/>
          </a:xfrm>
        </p:grpSpPr>
        <p:pic>
          <p:nvPicPr>
            <p:cNvPr id="8221" name="Picture 2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520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6" name="Straight Connector 75"/>
            <p:cNvCxnSpPr>
              <a:stCxn id="8221" idx="0"/>
              <a:endCxn id="8217" idx="2"/>
            </p:cNvCxnSpPr>
            <p:nvPr/>
          </p:nvCxnSpPr>
          <p:spPr>
            <a:xfrm rot="5400000" flipH="1" flipV="1">
              <a:off x="857406" y="3663982"/>
              <a:ext cx="403659" cy="71055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2498137" y="3803142"/>
            <a:ext cx="1078203" cy="779896"/>
            <a:chOff x="2498137" y="3803142"/>
            <a:chExt cx="1078203" cy="779896"/>
          </a:xfrm>
        </p:grpSpPr>
        <p:pic>
          <p:nvPicPr>
            <p:cNvPr id="8226" name="Picture 3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8137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9" name="Straight Connector 78"/>
            <p:cNvCxnSpPr>
              <a:stCxn id="8226" idx="0"/>
              <a:endCxn id="8219" idx="2"/>
            </p:cNvCxnSpPr>
            <p:nvPr/>
          </p:nvCxnSpPr>
          <p:spPr>
            <a:xfrm rot="5400000" flipH="1" flipV="1">
              <a:off x="3037815" y="3701614"/>
              <a:ext cx="436997" cy="6400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/>
          <p:cNvGrpSpPr/>
          <p:nvPr/>
        </p:nvGrpSpPr>
        <p:grpSpPr>
          <a:xfrm>
            <a:off x="4744754" y="3803142"/>
            <a:ext cx="988651" cy="779896"/>
            <a:chOff x="4744754" y="3803142"/>
            <a:chExt cx="988651" cy="779896"/>
          </a:xfrm>
        </p:grpSpPr>
        <p:pic>
          <p:nvPicPr>
            <p:cNvPr id="8223" name="Picture 3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44754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0" name="Straight Connector 79"/>
            <p:cNvCxnSpPr>
              <a:stCxn id="8223" idx="0"/>
              <a:endCxn id="8220" idx="2"/>
            </p:cNvCxnSpPr>
            <p:nvPr/>
          </p:nvCxnSpPr>
          <p:spPr>
            <a:xfrm rot="5400000" flipH="1" flipV="1">
              <a:off x="5256325" y="3744009"/>
              <a:ext cx="417947" cy="536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/>
          <p:cNvGrpSpPr/>
          <p:nvPr/>
        </p:nvGrpSpPr>
        <p:grpSpPr>
          <a:xfrm>
            <a:off x="6991371" y="3817429"/>
            <a:ext cx="903863" cy="765609"/>
            <a:chOff x="6991371" y="3817429"/>
            <a:chExt cx="903863" cy="765609"/>
          </a:xfrm>
        </p:grpSpPr>
        <p:pic>
          <p:nvPicPr>
            <p:cNvPr id="8228" name="Picture 36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991371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1" name="Straight Connector 80"/>
            <p:cNvCxnSpPr>
              <a:stCxn id="8228" idx="0"/>
              <a:endCxn id="8218" idx="2"/>
            </p:cNvCxnSpPr>
            <p:nvPr/>
          </p:nvCxnSpPr>
          <p:spPr>
            <a:xfrm rot="5400000" flipH="1" flipV="1">
              <a:off x="7451023" y="3795928"/>
              <a:ext cx="422709" cy="4657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1389116" y="3817429"/>
            <a:ext cx="876300" cy="765609"/>
            <a:chOff x="1389116" y="3817429"/>
            <a:chExt cx="876300" cy="765609"/>
          </a:xfrm>
        </p:grpSpPr>
        <p:pic>
          <p:nvPicPr>
            <p:cNvPr id="8225" name="Picture 3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89116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2" name="Straight Connector 81"/>
            <p:cNvCxnSpPr>
              <a:stCxn id="8225" idx="0"/>
              <a:endCxn id="8217" idx="2"/>
            </p:cNvCxnSpPr>
            <p:nvPr/>
          </p:nvCxnSpPr>
          <p:spPr>
            <a:xfrm rot="16200000" flipV="1">
              <a:off x="1409536" y="3822407"/>
              <a:ext cx="422709" cy="4127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/>
          <p:cNvGrpSpPr/>
          <p:nvPr/>
        </p:nvGrpSpPr>
        <p:grpSpPr>
          <a:xfrm>
            <a:off x="3576341" y="3803141"/>
            <a:ext cx="935692" cy="779897"/>
            <a:chOff x="3576341" y="3803141"/>
            <a:chExt cx="935692" cy="779897"/>
          </a:xfrm>
        </p:grpSpPr>
        <p:pic>
          <p:nvPicPr>
            <p:cNvPr id="8222" name="Picture 3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07158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5" name="Straight Connector 84"/>
            <p:cNvCxnSpPr>
              <a:stCxn id="8222" idx="0"/>
              <a:endCxn id="8219" idx="2"/>
            </p:cNvCxnSpPr>
            <p:nvPr/>
          </p:nvCxnSpPr>
          <p:spPr>
            <a:xfrm rot="16200000" flipV="1">
              <a:off x="3608995" y="3770487"/>
              <a:ext cx="417947" cy="4832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/>
          <p:cNvGrpSpPr/>
          <p:nvPr/>
        </p:nvGrpSpPr>
        <p:grpSpPr>
          <a:xfrm>
            <a:off x="5733406" y="3803141"/>
            <a:ext cx="1025244" cy="779897"/>
            <a:chOff x="5733406" y="3803141"/>
            <a:chExt cx="1025244" cy="779897"/>
          </a:xfrm>
        </p:grpSpPr>
        <p:pic>
          <p:nvPicPr>
            <p:cNvPr id="8227" name="Picture 3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882350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6" name="Straight Connector 85"/>
            <p:cNvCxnSpPr>
              <a:stCxn id="8227" idx="0"/>
              <a:endCxn id="8220" idx="2"/>
            </p:cNvCxnSpPr>
            <p:nvPr/>
          </p:nvCxnSpPr>
          <p:spPr>
            <a:xfrm rot="16200000" flipV="1">
              <a:off x="5808455" y="3728092"/>
              <a:ext cx="436997" cy="58709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/>
          <p:cNvGrpSpPr/>
          <p:nvPr/>
        </p:nvGrpSpPr>
        <p:grpSpPr>
          <a:xfrm>
            <a:off x="7895234" y="3817429"/>
            <a:ext cx="1110033" cy="765609"/>
            <a:chOff x="7895234" y="3817429"/>
            <a:chExt cx="1110033" cy="765609"/>
          </a:xfrm>
        </p:grpSpPr>
        <p:pic>
          <p:nvPicPr>
            <p:cNvPr id="8224" name="Picture 3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8100392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7" name="Straight Connector 86"/>
            <p:cNvCxnSpPr>
              <a:stCxn id="8224" idx="0"/>
              <a:endCxn id="8218" idx="2"/>
            </p:cNvCxnSpPr>
            <p:nvPr/>
          </p:nvCxnSpPr>
          <p:spPr>
            <a:xfrm rot="16200000" flipV="1">
              <a:off x="8022203" y="3690460"/>
              <a:ext cx="403659" cy="65759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251520" y="4583038"/>
            <a:ext cx="952500" cy="763513"/>
            <a:chOff x="251520" y="4583038"/>
            <a:chExt cx="952500" cy="763513"/>
          </a:xfrm>
        </p:grpSpPr>
        <p:pic>
          <p:nvPicPr>
            <p:cNvPr id="8229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1520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1" name="Straight Connector 100"/>
            <p:cNvCxnSpPr>
              <a:stCxn id="8229" idx="0"/>
              <a:endCxn id="8221" idx="2"/>
            </p:cNvCxnSpPr>
            <p:nvPr/>
          </p:nvCxnSpPr>
          <p:spPr>
            <a:xfrm rot="16200000" flipV="1">
              <a:off x="500795" y="4786201"/>
              <a:ext cx="430138" cy="238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/>
          <p:cNvGrpSpPr/>
          <p:nvPr/>
        </p:nvGrpSpPr>
        <p:grpSpPr>
          <a:xfrm>
            <a:off x="1416929" y="4583038"/>
            <a:ext cx="857250" cy="763513"/>
            <a:chOff x="1416929" y="4583038"/>
            <a:chExt cx="857250" cy="763513"/>
          </a:xfrm>
        </p:grpSpPr>
        <p:pic>
          <p:nvPicPr>
            <p:cNvPr id="8230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16929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4" name="Straight Connector 103"/>
            <p:cNvCxnSpPr>
              <a:stCxn id="8230" idx="0"/>
              <a:endCxn id="8225" idx="2"/>
            </p:cNvCxnSpPr>
            <p:nvPr/>
          </p:nvCxnSpPr>
          <p:spPr>
            <a:xfrm rot="16200000" flipV="1">
              <a:off x="1621341" y="4788963"/>
              <a:ext cx="430138" cy="182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8028384" y="4583038"/>
            <a:ext cx="952500" cy="763513"/>
            <a:chOff x="8028384" y="4583038"/>
            <a:chExt cx="952500" cy="763513"/>
          </a:xfrm>
        </p:grpSpPr>
        <p:pic>
          <p:nvPicPr>
            <p:cNvPr id="47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8028384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7" name="Straight Connector 106"/>
            <p:cNvCxnSpPr>
              <a:stCxn id="47" idx="0"/>
              <a:endCxn id="8224" idx="2"/>
            </p:cNvCxnSpPr>
            <p:nvPr/>
          </p:nvCxnSpPr>
          <p:spPr>
            <a:xfrm rot="5400000" flipH="1" flipV="1">
              <a:off x="8313663" y="4774009"/>
              <a:ext cx="430138" cy="481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6958224" y="4583038"/>
            <a:ext cx="857250" cy="763513"/>
            <a:chOff x="6958224" y="4583038"/>
            <a:chExt cx="857250" cy="763513"/>
          </a:xfrm>
        </p:grpSpPr>
        <p:pic>
          <p:nvPicPr>
            <p:cNvPr id="44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958224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8" name="Straight Connector 107"/>
            <p:cNvCxnSpPr>
              <a:stCxn id="44" idx="0"/>
              <a:endCxn id="8228" idx="2"/>
            </p:cNvCxnSpPr>
            <p:nvPr/>
          </p:nvCxnSpPr>
          <p:spPr>
            <a:xfrm rot="5400000" flipH="1" flipV="1">
              <a:off x="7193116" y="4776771"/>
              <a:ext cx="430138" cy="426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5888065" y="4583038"/>
            <a:ext cx="857250" cy="763513"/>
            <a:chOff x="5888065" y="4583038"/>
            <a:chExt cx="857250" cy="763513"/>
          </a:xfrm>
        </p:grpSpPr>
        <p:pic>
          <p:nvPicPr>
            <p:cNvPr id="43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888065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9" name="Straight Connector 108"/>
            <p:cNvCxnSpPr>
              <a:stCxn id="43" idx="0"/>
              <a:endCxn id="8227" idx="2"/>
            </p:cNvCxnSpPr>
            <p:nvPr/>
          </p:nvCxnSpPr>
          <p:spPr>
            <a:xfrm rot="5400000" flipH="1" flipV="1">
              <a:off x="6103526" y="4796202"/>
              <a:ext cx="430138" cy="38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/>
          <p:cNvGrpSpPr/>
          <p:nvPr/>
        </p:nvGrpSpPr>
        <p:grpSpPr>
          <a:xfrm>
            <a:off x="4722656" y="4583038"/>
            <a:ext cx="952500" cy="763513"/>
            <a:chOff x="4722656" y="4583038"/>
            <a:chExt cx="952500" cy="763513"/>
          </a:xfrm>
        </p:grpSpPr>
        <p:pic>
          <p:nvPicPr>
            <p:cNvPr id="46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22656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0" name="Straight Connector 109"/>
            <p:cNvCxnSpPr>
              <a:stCxn id="46" idx="0"/>
              <a:endCxn id="8223" idx="2"/>
            </p:cNvCxnSpPr>
            <p:nvPr/>
          </p:nvCxnSpPr>
          <p:spPr>
            <a:xfrm rot="16200000" flipV="1">
              <a:off x="4982980" y="4797250"/>
              <a:ext cx="430138" cy="17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3557247" y="4583039"/>
            <a:ext cx="952500" cy="763512"/>
            <a:chOff x="3557247" y="4583039"/>
            <a:chExt cx="952500" cy="763512"/>
          </a:xfrm>
        </p:grpSpPr>
        <p:pic>
          <p:nvPicPr>
            <p:cNvPr id="45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557247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1" name="Straight Connector 110"/>
            <p:cNvCxnSpPr>
              <a:stCxn id="45" idx="0"/>
              <a:endCxn id="8222" idx="2"/>
            </p:cNvCxnSpPr>
            <p:nvPr/>
          </p:nvCxnSpPr>
          <p:spPr>
            <a:xfrm rot="5400000" flipH="1" flipV="1">
              <a:off x="3831477" y="4785058"/>
              <a:ext cx="430138" cy="260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2487088" y="4583038"/>
            <a:ext cx="857250" cy="763513"/>
            <a:chOff x="2487088" y="4583038"/>
            <a:chExt cx="857250" cy="763513"/>
          </a:xfrm>
        </p:grpSpPr>
        <p:pic>
          <p:nvPicPr>
            <p:cNvPr id="42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487088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" name="Straight Connector 111"/>
            <p:cNvCxnSpPr>
              <a:stCxn id="42" idx="0"/>
              <a:endCxn id="8226" idx="2"/>
            </p:cNvCxnSpPr>
            <p:nvPr/>
          </p:nvCxnSpPr>
          <p:spPr>
            <a:xfrm rot="5400000" flipH="1" flipV="1">
              <a:off x="2710931" y="4787820"/>
              <a:ext cx="430138" cy="2057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539552" y="1196752"/>
            <a:ext cx="19442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 err="1" smtClean="0"/>
              <a:t>Søkerom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266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0"/>
            <a:ext cx="54822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503" y="1124744"/>
            <a:ext cx="10287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7"/>
          <p:cNvGrpSpPr/>
          <p:nvPr/>
        </p:nvGrpSpPr>
        <p:grpSpPr>
          <a:xfrm>
            <a:off x="3933453" y="1515269"/>
            <a:ext cx="1066800" cy="480814"/>
            <a:chOff x="3933453" y="1515269"/>
            <a:chExt cx="1066800" cy="480814"/>
          </a:xfrm>
        </p:grpSpPr>
        <p:pic>
          <p:nvPicPr>
            <p:cNvPr id="8213" name="Picture 2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33453" y="1700808"/>
              <a:ext cx="10668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3" name="Straight Connector 52"/>
            <p:cNvCxnSpPr>
              <a:stCxn id="8213" idx="0"/>
              <a:endCxn id="8212" idx="2"/>
            </p:cNvCxnSpPr>
            <p:nvPr/>
          </p:nvCxnSpPr>
          <p:spPr>
            <a:xfrm rot="5400000" flipH="1" flipV="1">
              <a:off x="4374084" y="1608039"/>
              <a:ext cx="18553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46"/>
          <p:cNvGrpSpPr/>
          <p:nvPr/>
        </p:nvGrpSpPr>
        <p:grpSpPr>
          <a:xfrm>
            <a:off x="3923928" y="1996083"/>
            <a:ext cx="1085850" cy="513581"/>
            <a:chOff x="3923928" y="1996083"/>
            <a:chExt cx="1085850" cy="513581"/>
          </a:xfrm>
        </p:grpSpPr>
        <p:pic>
          <p:nvPicPr>
            <p:cNvPr id="8214" name="Picture 2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928" y="2204864"/>
              <a:ext cx="1085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5" name="Straight Connector 54"/>
            <p:cNvCxnSpPr>
              <a:stCxn id="8214" idx="0"/>
              <a:endCxn id="8213" idx="2"/>
            </p:cNvCxnSpPr>
            <p:nvPr/>
          </p:nvCxnSpPr>
          <p:spPr>
            <a:xfrm rot="5400000" flipH="1" flipV="1">
              <a:off x="4362463" y="2100474"/>
              <a:ext cx="20878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44"/>
          <p:cNvGrpSpPr/>
          <p:nvPr/>
        </p:nvGrpSpPr>
        <p:grpSpPr>
          <a:xfrm>
            <a:off x="2123728" y="2509664"/>
            <a:ext cx="2343125" cy="604639"/>
            <a:chOff x="2123728" y="2509664"/>
            <a:chExt cx="2343125" cy="604639"/>
          </a:xfrm>
        </p:grpSpPr>
        <p:pic>
          <p:nvPicPr>
            <p:cNvPr id="8215" name="Picture 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23728" y="2780928"/>
              <a:ext cx="9334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8" name="Straight Connector 57"/>
            <p:cNvCxnSpPr>
              <a:stCxn id="8215" idx="0"/>
              <a:endCxn id="8214" idx="2"/>
            </p:cNvCxnSpPr>
            <p:nvPr/>
          </p:nvCxnSpPr>
          <p:spPr>
            <a:xfrm rot="5400000" flipH="1" flipV="1">
              <a:off x="3393021" y="1707096"/>
              <a:ext cx="271264" cy="1876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45"/>
          <p:cNvGrpSpPr/>
          <p:nvPr/>
        </p:nvGrpSpPr>
        <p:grpSpPr>
          <a:xfrm>
            <a:off x="4466853" y="2509664"/>
            <a:ext cx="2814414" cy="532631"/>
            <a:chOff x="4466853" y="2509664"/>
            <a:chExt cx="2814414" cy="532631"/>
          </a:xfrm>
        </p:grpSpPr>
        <p:pic>
          <p:nvPicPr>
            <p:cNvPr id="8216" name="Picture 2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00192" y="2708920"/>
              <a:ext cx="981075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1" name="Straight Connector 60"/>
            <p:cNvCxnSpPr>
              <a:stCxn id="8216" idx="0"/>
              <a:endCxn id="8214" idx="2"/>
            </p:cNvCxnSpPr>
            <p:nvPr/>
          </p:nvCxnSpPr>
          <p:spPr>
            <a:xfrm rot="16200000" flipV="1">
              <a:off x="5529164" y="1447353"/>
              <a:ext cx="199256" cy="23238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40"/>
          <p:cNvGrpSpPr/>
          <p:nvPr/>
        </p:nvGrpSpPr>
        <p:grpSpPr>
          <a:xfrm>
            <a:off x="971600" y="3114303"/>
            <a:ext cx="1618854" cy="703126"/>
            <a:chOff x="971600" y="3114303"/>
            <a:chExt cx="1618854" cy="703126"/>
          </a:xfrm>
        </p:grpSpPr>
        <p:pic>
          <p:nvPicPr>
            <p:cNvPr id="8217" name="Picture 2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7160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4" name="Straight Connector 63"/>
            <p:cNvCxnSpPr>
              <a:stCxn id="8217" idx="0"/>
              <a:endCxn id="8215" idx="2"/>
            </p:cNvCxnSpPr>
            <p:nvPr/>
          </p:nvCxnSpPr>
          <p:spPr>
            <a:xfrm rot="5400000" flipH="1" flipV="1">
              <a:off x="1827133" y="2701684"/>
              <a:ext cx="350701" cy="1175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41"/>
          <p:cNvGrpSpPr/>
          <p:nvPr/>
        </p:nvGrpSpPr>
        <p:grpSpPr>
          <a:xfrm>
            <a:off x="2590453" y="3114303"/>
            <a:ext cx="1424037" cy="688838"/>
            <a:chOff x="2590453" y="3114303"/>
            <a:chExt cx="1424037" cy="688838"/>
          </a:xfrm>
        </p:grpSpPr>
        <p:pic>
          <p:nvPicPr>
            <p:cNvPr id="8219" name="Picture 2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38190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7" name="Straight Connector 66"/>
            <p:cNvCxnSpPr>
              <a:stCxn id="8219" idx="0"/>
              <a:endCxn id="8215" idx="2"/>
            </p:cNvCxnSpPr>
            <p:nvPr/>
          </p:nvCxnSpPr>
          <p:spPr>
            <a:xfrm rot="16200000" flipV="1">
              <a:off x="2900903" y="2803853"/>
              <a:ext cx="364988" cy="9858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42"/>
          <p:cNvGrpSpPr/>
          <p:nvPr/>
        </p:nvGrpSpPr>
        <p:grpSpPr>
          <a:xfrm>
            <a:off x="5295255" y="3042296"/>
            <a:ext cx="1495474" cy="760845"/>
            <a:chOff x="5295255" y="3042296"/>
            <a:chExt cx="1495474" cy="760845"/>
          </a:xfrm>
        </p:grpSpPr>
        <p:pic>
          <p:nvPicPr>
            <p:cNvPr id="8220" name="Picture 2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295255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0" name="Straight Connector 69"/>
            <p:cNvCxnSpPr>
              <a:stCxn id="8220" idx="0"/>
              <a:endCxn id="8216" idx="2"/>
            </p:cNvCxnSpPr>
            <p:nvPr/>
          </p:nvCxnSpPr>
          <p:spPr>
            <a:xfrm rot="5400000" flipH="1" flipV="1">
              <a:off x="6043569" y="2732131"/>
              <a:ext cx="436996" cy="10573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43"/>
          <p:cNvGrpSpPr/>
          <p:nvPr/>
        </p:nvGrpSpPr>
        <p:grpSpPr>
          <a:xfrm>
            <a:off x="6790731" y="3042295"/>
            <a:ext cx="1547414" cy="775134"/>
            <a:chOff x="6790731" y="3042295"/>
            <a:chExt cx="1547414" cy="775134"/>
          </a:xfrm>
        </p:grpSpPr>
        <p:pic>
          <p:nvPicPr>
            <p:cNvPr id="8218" name="Picture 2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5232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3" name="Straight Connector 72"/>
            <p:cNvCxnSpPr>
              <a:stCxn id="8218" idx="0"/>
              <a:endCxn id="8216" idx="2"/>
            </p:cNvCxnSpPr>
            <p:nvPr/>
          </p:nvCxnSpPr>
          <p:spPr>
            <a:xfrm rot="16200000" flipV="1">
              <a:off x="7131628" y="2701398"/>
              <a:ext cx="422709" cy="110450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32"/>
          <p:cNvGrpSpPr/>
          <p:nvPr/>
        </p:nvGrpSpPr>
        <p:grpSpPr>
          <a:xfrm>
            <a:off x="251520" y="3817430"/>
            <a:ext cx="1162993" cy="765608"/>
            <a:chOff x="251520" y="3817430"/>
            <a:chExt cx="1162993" cy="765608"/>
          </a:xfrm>
        </p:grpSpPr>
        <p:pic>
          <p:nvPicPr>
            <p:cNvPr id="8221" name="Picture 2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520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6" name="Straight Connector 75"/>
            <p:cNvCxnSpPr>
              <a:stCxn id="8221" idx="0"/>
              <a:endCxn id="8217" idx="2"/>
            </p:cNvCxnSpPr>
            <p:nvPr/>
          </p:nvCxnSpPr>
          <p:spPr>
            <a:xfrm rot="5400000" flipH="1" flipV="1">
              <a:off x="857406" y="3663982"/>
              <a:ext cx="403659" cy="71055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34"/>
          <p:cNvGrpSpPr/>
          <p:nvPr/>
        </p:nvGrpSpPr>
        <p:grpSpPr>
          <a:xfrm>
            <a:off x="2498137" y="3803142"/>
            <a:ext cx="1078203" cy="779896"/>
            <a:chOff x="2498137" y="3803142"/>
            <a:chExt cx="1078203" cy="779896"/>
          </a:xfrm>
        </p:grpSpPr>
        <p:pic>
          <p:nvPicPr>
            <p:cNvPr id="8226" name="Picture 3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8137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9" name="Straight Connector 78"/>
            <p:cNvCxnSpPr>
              <a:stCxn id="8226" idx="0"/>
              <a:endCxn id="8219" idx="2"/>
            </p:cNvCxnSpPr>
            <p:nvPr/>
          </p:nvCxnSpPr>
          <p:spPr>
            <a:xfrm rot="5400000" flipH="1" flipV="1">
              <a:off x="3037815" y="3701614"/>
              <a:ext cx="436997" cy="6400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6"/>
          <p:cNvGrpSpPr/>
          <p:nvPr/>
        </p:nvGrpSpPr>
        <p:grpSpPr>
          <a:xfrm>
            <a:off x="4744754" y="3803142"/>
            <a:ext cx="988651" cy="779896"/>
            <a:chOff x="4744754" y="3803142"/>
            <a:chExt cx="988651" cy="779896"/>
          </a:xfrm>
        </p:grpSpPr>
        <p:pic>
          <p:nvPicPr>
            <p:cNvPr id="8223" name="Picture 3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44754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0" name="Straight Connector 79"/>
            <p:cNvCxnSpPr>
              <a:stCxn id="8223" idx="0"/>
              <a:endCxn id="8220" idx="2"/>
            </p:cNvCxnSpPr>
            <p:nvPr/>
          </p:nvCxnSpPr>
          <p:spPr>
            <a:xfrm rot="5400000" flipH="1" flipV="1">
              <a:off x="5256325" y="3744009"/>
              <a:ext cx="417947" cy="536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38"/>
          <p:cNvGrpSpPr/>
          <p:nvPr/>
        </p:nvGrpSpPr>
        <p:grpSpPr>
          <a:xfrm>
            <a:off x="6991371" y="3817429"/>
            <a:ext cx="903863" cy="765609"/>
            <a:chOff x="6991371" y="3817429"/>
            <a:chExt cx="903863" cy="765609"/>
          </a:xfrm>
        </p:grpSpPr>
        <p:pic>
          <p:nvPicPr>
            <p:cNvPr id="8228" name="Picture 36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991371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1" name="Straight Connector 80"/>
            <p:cNvCxnSpPr>
              <a:stCxn id="8228" idx="0"/>
              <a:endCxn id="8218" idx="2"/>
            </p:cNvCxnSpPr>
            <p:nvPr/>
          </p:nvCxnSpPr>
          <p:spPr>
            <a:xfrm rot="5400000" flipH="1" flipV="1">
              <a:off x="7451023" y="3795928"/>
              <a:ext cx="422709" cy="4657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33"/>
          <p:cNvGrpSpPr/>
          <p:nvPr/>
        </p:nvGrpSpPr>
        <p:grpSpPr>
          <a:xfrm>
            <a:off x="1389116" y="3817429"/>
            <a:ext cx="876300" cy="765609"/>
            <a:chOff x="1389116" y="3817429"/>
            <a:chExt cx="876300" cy="765609"/>
          </a:xfrm>
        </p:grpSpPr>
        <p:pic>
          <p:nvPicPr>
            <p:cNvPr id="8225" name="Picture 3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89116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2" name="Straight Connector 81"/>
            <p:cNvCxnSpPr>
              <a:stCxn id="8225" idx="0"/>
              <a:endCxn id="8217" idx="2"/>
            </p:cNvCxnSpPr>
            <p:nvPr/>
          </p:nvCxnSpPr>
          <p:spPr>
            <a:xfrm rot="16200000" flipV="1">
              <a:off x="1409536" y="3822407"/>
              <a:ext cx="422709" cy="4127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35"/>
          <p:cNvGrpSpPr/>
          <p:nvPr/>
        </p:nvGrpSpPr>
        <p:grpSpPr>
          <a:xfrm>
            <a:off x="3576341" y="3803141"/>
            <a:ext cx="935692" cy="779897"/>
            <a:chOff x="3576341" y="3803141"/>
            <a:chExt cx="935692" cy="779897"/>
          </a:xfrm>
        </p:grpSpPr>
        <p:pic>
          <p:nvPicPr>
            <p:cNvPr id="8222" name="Picture 3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07158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5" name="Straight Connector 84"/>
            <p:cNvCxnSpPr>
              <a:stCxn id="8222" idx="0"/>
              <a:endCxn id="8219" idx="2"/>
            </p:cNvCxnSpPr>
            <p:nvPr/>
          </p:nvCxnSpPr>
          <p:spPr>
            <a:xfrm rot="16200000" flipV="1">
              <a:off x="3608995" y="3770487"/>
              <a:ext cx="417947" cy="4832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37"/>
          <p:cNvGrpSpPr/>
          <p:nvPr/>
        </p:nvGrpSpPr>
        <p:grpSpPr>
          <a:xfrm>
            <a:off x="5733406" y="3803141"/>
            <a:ext cx="1025244" cy="779897"/>
            <a:chOff x="5733406" y="3803141"/>
            <a:chExt cx="1025244" cy="779897"/>
          </a:xfrm>
        </p:grpSpPr>
        <p:pic>
          <p:nvPicPr>
            <p:cNvPr id="8227" name="Picture 3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882350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6" name="Straight Connector 85"/>
            <p:cNvCxnSpPr>
              <a:stCxn id="8227" idx="0"/>
              <a:endCxn id="8220" idx="2"/>
            </p:cNvCxnSpPr>
            <p:nvPr/>
          </p:nvCxnSpPr>
          <p:spPr>
            <a:xfrm rot="16200000" flipV="1">
              <a:off x="5808455" y="3728092"/>
              <a:ext cx="436997" cy="58709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39"/>
          <p:cNvGrpSpPr/>
          <p:nvPr/>
        </p:nvGrpSpPr>
        <p:grpSpPr>
          <a:xfrm>
            <a:off x="7895234" y="3817429"/>
            <a:ext cx="1110033" cy="765609"/>
            <a:chOff x="7895234" y="3817429"/>
            <a:chExt cx="1110033" cy="765609"/>
          </a:xfrm>
        </p:grpSpPr>
        <p:pic>
          <p:nvPicPr>
            <p:cNvPr id="8224" name="Picture 3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8100392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7" name="Straight Connector 86"/>
            <p:cNvCxnSpPr>
              <a:stCxn id="8224" idx="0"/>
              <a:endCxn id="8218" idx="2"/>
            </p:cNvCxnSpPr>
            <p:nvPr/>
          </p:nvCxnSpPr>
          <p:spPr>
            <a:xfrm rot="16200000" flipV="1">
              <a:off x="8022203" y="3690460"/>
              <a:ext cx="403659" cy="65759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24"/>
          <p:cNvGrpSpPr/>
          <p:nvPr/>
        </p:nvGrpSpPr>
        <p:grpSpPr>
          <a:xfrm>
            <a:off x="251520" y="4583038"/>
            <a:ext cx="952500" cy="763513"/>
            <a:chOff x="251520" y="4583038"/>
            <a:chExt cx="952500" cy="763513"/>
          </a:xfrm>
        </p:grpSpPr>
        <p:pic>
          <p:nvPicPr>
            <p:cNvPr id="8229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1520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1" name="Straight Connector 100"/>
            <p:cNvCxnSpPr>
              <a:stCxn id="8229" idx="0"/>
              <a:endCxn id="8221" idx="2"/>
            </p:cNvCxnSpPr>
            <p:nvPr/>
          </p:nvCxnSpPr>
          <p:spPr>
            <a:xfrm rot="16200000" flipV="1">
              <a:off x="500795" y="4786201"/>
              <a:ext cx="430138" cy="238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125"/>
          <p:cNvGrpSpPr/>
          <p:nvPr/>
        </p:nvGrpSpPr>
        <p:grpSpPr>
          <a:xfrm>
            <a:off x="1416929" y="4583038"/>
            <a:ext cx="857250" cy="763513"/>
            <a:chOff x="1416929" y="4583038"/>
            <a:chExt cx="857250" cy="763513"/>
          </a:xfrm>
        </p:grpSpPr>
        <p:pic>
          <p:nvPicPr>
            <p:cNvPr id="8230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16929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4" name="Straight Connector 103"/>
            <p:cNvCxnSpPr>
              <a:stCxn id="8230" idx="0"/>
              <a:endCxn id="8225" idx="2"/>
            </p:cNvCxnSpPr>
            <p:nvPr/>
          </p:nvCxnSpPr>
          <p:spPr>
            <a:xfrm rot="16200000" flipV="1">
              <a:off x="1621341" y="4788963"/>
              <a:ext cx="430138" cy="182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131"/>
          <p:cNvGrpSpPr/>
          <p:nvPr/>
        </p:nvGrpSpPr>
        <p:grpSpPr>
          <a:xfrm>
            <a:off x="8028384" y="4583038"/>
            <a:ext cx="952500" cy="763513"/>
            <a:chOff x="8028384" y="4583038"/>
            <a:chExt cx="952500" cy="763513"/>
          </a:xfrm>
        </p:grpSpPr>
        <p:pic>
          <p:nvPicPr>
            <p:cNvPr id="47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8028384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7" name="Straight Connector 106"/>
            <p:cNvCxnSpPr>
              <a:stCxn id="47" idx="0"/>
              <a:endCxn id="8224" idx="2"/>
            </p:cNvCxnSpPr>
            <p:nvPr/>
          </p:nvCxnSpPr>
          <p:spPr>
            <a:xfrm rot="5400000" flipH="1" flipV="1">
              <a:off x="8313663" y="4774009"/>
              <a:ext cx="430138" cy="481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30"/>
          <p:cNvGrpSpPr/>
          <p:nvPr/>
        </p:nvGrpSpPr>
        <p:grpSpPr>
          <a:xfrm>
            <a:off x="6958224" y="4583038"/>
            <a:ext cx="857250" cy="763513"/>
            <a:chOff x="6958224" y="4583038"/>
            <a:chExt cx="857250" cy="763513"/>
          </a:xfrm>
        </p:grpSpPr>
        <p:pic>
          <p:nvPicPr>
            <p:cNvPr id="44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958224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8" name="Straight Connector 107"/>
            <p:cNvCxnSpPr>
              <a:stCxn id="44" idx="0"/>
              <a:endCxn id="8228" idx="2"/>
            </p:cNvCxnSpPr>
            <p:nvPr/>
          </p:nvCxnSpPr>
          <p:spPr>
            <a:xfrm rot="5400000" flipH="1" flipV="1">
              <a:off x="7193116" y="4776771"/>
              <a:ext cx="430138" cy="426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129"/>
          <p:cNvGrpSpPr/>
          <p:nvPr/>
        </p:nvGrpSpPr>
        <p:grpSpPr>
          <a:xfrm>
            <a:off x="5888065" y="4583038"/>
            <a:ext cx="857250" cy="763513"/>
            <a:chOff x="5888065" y="4583038"/>
            <a:chExt cx="857250" cy="763513"/>
          </a:xfrm>
        </p:grpSpPr>
        <p:pic>
          <p:nvPicPr>
            <p:cNvPr id="43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888065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9" name="Straight Connector 108"/>
            <p:cNvCxnSpPr>
              <a:stCxn id="43" idx="0"/>
              <a:endCxn id="8227" idx="2"/>
            </p:cNvCxnSpPr>
            <p:nvPr/>
          </p:nvCxnSpPr>
          <p:spPr>
            <a:xfrm rot="5400000" flipH="1" flipV="1">
              <a:off x="6103526" y="4796202"/>
              <a:ext cx="430138" cy="38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128"/>
          <p:cNvGrpSpPr/>
          <p:nvPr/>
        </p:nvGrpSpPr>
        <p:grpSpPr>
          <a:xfrm>
            <a:off x="4722656" y="4583038"/>
            <a:ext cx="952500" cy="763513"/>
            <a:chOff x="4722656" y="4583038"/>
            <a:chExt cx="952500" cy="763513"/>
          </a:xfrm>
        </p:grpSpPr>
        <p:pic>
          <p:nvPicPr>
            <p:cNvPr id="46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22656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0" name="Straight Connector 109"/>
            <p:cNvCxnSpPr>
              <a:stCxn id="46" idx="0"/>
              <a:endCxn id="8223" idx="2"/>
            </p:cNvCxnSpPr>
            <p:nvPr/>
          </p:nvCxnSpPr>
          <p:spPr>
            <a:xfrm rot="16200000" flipV="1">
              <a:off x="4982980" y="4797250"/>
              <a:ext cx="430138" cy="17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127"/>
          <p:cNvGrpSpPr/>
          <p:nvPr/>
        </p:nvGrpSpPr>
        <p:grpSpPr>
          <a:xfrm>
            <a:off x="3557247" y="4583039"/>
            <a:ext cx="952500" cy="763512"/>
            <a:chOff x="3557247" y="4583039"/>
            <a:chExt cx="952500" cy="763512"/>
          </a:xfrm>
        </p:grpSpPr>
        <p:pic>
          <p:nvPicPr>
            <p:cNvPr id="45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557247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1" name="Straight Connector 110"/>
            <p:cNvCxnSpPr>
              <a:stCxn id="45" idx="0"/>
              <a:endCxn id="8222" idx="2"/>
            </p:cNvCxnSpPr>
            <p:nvPr/>
          </p:nvCxnSpPr>
          <p:spPr>
            <a:xfrm rot="5400000" flipH="1" flipV="1">
              <a:off x="3831477" y="4785058"/>
              <a:ext cx="430138" cy="260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126"/>
          <p:cNvGrpSpPr/>
          <p:nvPr/>
        </p:nvGrpSpPr>
        <p:grpSpPr>
          <a:xfrm>
            <a:off x="2487088" y="4583038"/>
            <a:ext cx="857250" cy="763513"/>
            <a:chOff x="2487088" y="4583038"/>
            <a:chExt cx="857250" cy="763513"/>
          </a:xfrm>
        </p:grpSpPr>
        <p:pic>
          <p:nvPicPr>
            <p:cNvPr id="42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487088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" name="Straight Connector 111"/>
            <p:cNvCxnSpPr>
              <a:stCxn id="42" idx="0"/>
              <a:endCxn id="8226" idx="2"/>
            </p:cNvCxnSpPr>
            <p:nvPr/>
          </p:nvCxnSpPr>
          <p:spPr>
            <a:xfrm rot="5400000" flipH="1" flipV="1">
              <a:off x="2710931" y="4787820"/>
              <a:ext cx="430138" cy="2057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5796136" y="1196752"/>
            <a:ext cx="266429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Breddeførst</a:t>
            </a:r>
            <a:r>
              <a:rPr lang="nb-NO" dirty="0" smtClean="0"/>
              <a:t> søk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JFLAP</a:t>
            </a:r>
          </a:p>
        </p:txBody>
      </p:sp>
    </p:spTree>
    <p:extLst>
      <p:ext uri="{BB962C8B-B14F-4D97-AF65-F5344CB8AC3E}">
        <p14:creationId xmlns:p14="http://schemas.microsoft.com/office/powerpoint/2010/main" val="270186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0"/>
            <a:ext cx="54822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503" y="1124744"/>
            <a:ext cx="10287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7"/>
          <p:cNvGrpSpPr/>
          <p:nvPr/>
        </p:nvGrpSpPr>
        <p:grpSpPr>
          <a:xfrm>
            <a:off x="3933453" y="1515269"/>
            <a:ext cx="1066800" cy="480814"/>
            <a:chOff x="3933453" y="1515269"/>
            <a:chExt cx="1066800" cy="480814"/>
          </a:xfrm>
        </p:grpSpPr>
        <p:pic>
          <p:nvPicPr>
            <p:cNvPr id="8213" name="Picture 2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33453" y="1700808"/>
              <a:ext cx="10668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3" name="Straight Connector 52"/>
            <p:cNvCxnSpPr>
              <a:stCxn id="8213" idx="0"/>
              <a:endCxn id="8212" idx="2"/>
            </p:cNvCxnSpPr>
            <p:nvPr/>
          </p:nvCxnSpPr>
          <p:spPr>
            <a:xfrm rot="5400000" flipH="1" flipV="1">
              <a:off x="4374084" y="1608039"/>
              <a:ext cx="18553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46"/>
          <p:cNvGrpSpPr/>
          <p:nvPr/>
        </p:nvGrpSpPr>
        <p:grpSpPr>
          <a:xfrm>
            <a:off x="3923928" y="1996083"/>
            <a:ext cx="1085850" cy="513581"/>
            <a:chOff x="3923928" y="1996083"/>
            <a:chExt cx="1085850" cy="513581"/>
          </a:xfrm>
        </p:grpSpPr>
        <p:pic>
          <p:nvPicPr>
            <p:cNvPr id="8214" name="Picture 2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928" y="2204864"/>
              <a:ext cx="1085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5" name="Straight Connector 54"/>
            <p:cNvCxnSpPr>
              <a:stCxn id="8214" idx="0"/>
              <a:endCxn id="8213" idx="2"/>
            </p:cNvCxnSpPr>
            <p:nvPr/>
          </p:nvCxnSpPr>
          <p:spPr>
            <a:xfrm rot="5400000" flipH="1" flipV="1">
              <a:off x="4362463" y="2100474"/>
              <a:ext cx="20878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44"/>
          <p:cNvGrpSpPr/>
          <p:nvPr/>
        </p:nvGrpSpPr>
        <p:grpSpPr>
          <a:xfrm>
            <a:off x="2123728" y="2509664"/>
            <a:ext cx="2343125" cy="604639"/>
            <a:chOff x="2123728" y="2509664"/>
            <a:chExt cx="2343125" cy="604639"/>
          </a:xfrm>
        </p:grpSpPr>
        <p:pic>
          <p:nvPicPr>
            <p:cNvPr id="8215" name="Picture 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23728" y="2780928"/>
              <a:ext cx="9334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8" name="Straight Connector 57"/>
            <p:cNvCxnSpPr>
              <a:stCxn id="8215" idx="0"/>
              <a:endCxn id="8214" idx="2"/>
            </p:cNvCxnSpPr>
            <p:nvPr/>
          </p:nvCxnSpPr>
          <p:spPr>
            <a:xfrm rot="5400000" flipH="1" flipV="1">
              <a:off x="3393021" y="1707096"/>
              <a:ext cx="271264" cy="1876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45"/>
          <p:cNvGrpSpPr/>
          <p:nvPr/>
        </p:nvGrpSpPr>
        <p:grpSpPr>
          <a:xfrm>
            <a:off x="4466853" y="2509664"/>
            <a:ext cx="2814414" cy="532631"/>
            <a:chOff x="4466853" y="2509664"/>
            <a:chExt cx="2814414" cy="532631"/>
          </a:xfrm>
        </p:grpSpPr>
        <p:pic>
          <p:nvPicPr>
            <p:cNvPr id="8216" name="Picture 2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00192" y="2708920"/>
              <a:ext cx="981075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1" name="Straight Connector 60"/>
            <p:cNvCxnSpPr>
              <a:stCxn id="8216" idx="0"/>
              <a:endCxn id="8214" idx="2"/>
            </p:cNvCxnSpPr>
            <p:nvPr/>
          </p:nvCxnSpPr>
          <p:spPr>
            <a:xfrm rot="16200000" flipV="1">
              <a:off x="5529164" y="1447353"/>
              <a:ext cx="199256" cy="23238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40"/>
          <p:cNvGrpSpPr/>
          <p:nvPr/>
        </p:nvGrpSpPr>
        <p:grpSpPr>
          <a:xfrm>
            <a:off x="971600" y="3114303"/>
            <a:ext cx="1618854" cy="703126"/>
            <a:chOff x="971600" y="3114303"/>
            <a:chExt cx="1618854" cy="703126"/>
          </a:xfrm>
        </p:grpSpPr>
        <p:pic>
          <p:nvPicPr>
            <p:cNvPr id="8217" name="Picture 2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7160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4" name="Straight Connector 63"/>
            <p:cNvCxnSpPr>
              <a:stCxn id="8217" idx="0"/>
              <a:endCxn id="8215" idx="2"/>
            </p:cNvCxnSpPr>
            <p:nvPr/>
          </p:nvCxnSpPr>
          <p:spPr>
            <a:xfrm rot="5400000" flipH="1" flipV="1">
              <a:off x="1827133" y="2701684"/>
              <a:ext cx="350701" cy="1175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41"/>
          <p:cNvGrpSpPr/>
          <p:nvPr/>
        </p:nvGrpSpPr>
        <p:grpSpPr>
          <a:xfrm>
            <a:off x="2590453" y="3114303"/>
            <a:ext cx="1424037" cy="688838"/>
            <a:chOff x="2590453" y="3114303"/>
            <a:chExt cx="1424037" cy="688838"/>
          </a:xfrm>
        </p:grpSpPr>
        <p:pic>
          <p:nvPicPr>
            <p:cNvPr id="8219" name="Picture 2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38190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7" name="Straight Connector 66"/>
            <p:cNvCxnSpPr>
              <a:stCxn id="8219" idx="0"/>
              <a:endCxn id="8215" idx="2"/>
            </p:cNvCxnSpPr>
            <p:nvPr/>
          </p:nvCxnSpPr>
          <p:spPr>
            <a:xfrm rot="16200000" flipV="1">
              <a:off x="2900903" y="2803853"/>
              <a:ext cx="364988" cy="9858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42"/>
          <p:cNvGrpSpPr/>
          <p:nvPr/>
        </p:nvGrpSpPr>
        <p:grpSpPr>
          <a:xfrm>
            <a:off x="5295255" y="3042296"/>
            <a:ext cx="1495474" cy="760845"/>
            <a:chOff x="5295255" y="3042296"/>
            <a:chExt cx="1495474" cy="760845"/>
          </a:xfrm>
        </p:grpSpPr>
        <p:pic>
          <p:nvPicPr>
            <p:cNvPr id="8220" name="Picture 2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295255" y="3479291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0" name="Straight Connector 69"/>
            <p:cNvCxnSpPr>
              <a:stCxn id="8220" idx="0"/>
              <a:endCxn id="8216" idx="2"/>
            </p:cNvCxnSpPr>
            <p:nvPr/>
          </p:nvCxnSpPr>
          <p:spPr>
            <a:xfrm rot="5400000" flipH="1" flipV="1">
              <a:off x="6043569" y="2732131"/>
              <a:ext cx="436996" cy="10573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43"/>
          <p:cNvGrpSpPr/>
          <p:nvPr/>
        </p:nvGrpSpPr>
        <p:grpSpPr>
          <a:xfrm>
            <a:off x="6790731" y="3042295"/>
            <a:ext cx="1547414" cy="775134"/>
            <a:chOff x="6790731" y="3042295"/>
            <a:chExt cx="1547414" cy="775134"/>
          </a:xfrm>
        </p:grpSpPr>
        <p:pic>
          <p:nvPicPr>
            <p:cNvPr id="8218" name="Picture 2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52320" y="3465004"/>
              <a:ext cx="8858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3" name="Straight Connector 72"/>
            <p:cNvCxnSpPr>
              <a:stCxn id="8218" idx="0"/>
              <a:endCxn id="8216" idx="2"/>
            </p:cNvCxnSpPr>
            <p:nvPr/>
          </p:nvCxnSpPr>
          <p:spPr>
            <a:xfrm rot="16200000" flipV="1">
              <a:off x="7131628" y="2701398"/>
              <a:ext cx="422709" cy="110450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32"/>
          <p:cNvGrpSpPr/>
          <p:nvPr/>
        </p:nvGrpSpPr>
        <p:grpSpPr>
          <a:xfrm>
            <a:off x="251520" y="3817430"/>
            <a:ext cx="1162993" cy="765608"/>
            <a:chOff x="251520" y="3817430"/>
            <a:chExt cx="1162993" cy="765608"/>
          </a:xfrm>
        </p:grpSpPr>
        <p:pic>
          <p:nvPicPr>
            <p:cNvPr id="8221" name="Picture 2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520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6" name="Straight Connector 75"/>
            <p:cNvCxnSpPr>
              <a:stCxn id="8221" idx="0"/>
              <a:endCxn id="8217" idx="2"/>
            </p:cNvCxnSpPr>
            <p:nvPr/>
          </p:nvCxnSpPr>
          <p:spPr>
            <a:xfrm rot="5400000" flipH="1" flipV="1">
              <a:off x="857406" y="3663982"/>
              <a:ext cx="403659" cy="71055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34"/>
          <p:cNvGrpSpPr/>
          <p:nvPr/>
        </p:nvGrpSpPr>
        <p:grpSpPr>
          <a:xfrm>
            <a:off x="2498137" y="3803142"/>
            <a:ext cx="1078203" cy="779896"/>
            <a:chOff x="2498137" y="3803142"/>
            <a:chExt cx="1078203" cy="779896"/>
          </a:xfrm>
        </p:grpSpPr>
        <p:pic>
          <p:nvPicPr>
            <p:cNvPr id="8226" name="Picture 3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8137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9" name="Straight Connector 78"/>
            <p:cNvCxnSpPr>
              <a:stCxn id="8226" idx="0"/>
              <a:endCxn id="8219" idx="2"/>
            </p:cNvCxnSpPr>
            <p:nvPr/>
          </p:nvCxnSpPr>
          <p:spPr>
            <a:xfrm rot="5400000" flipH="1" flipV="1">
              <a:off x="3037815" y="3701614"/>
              <a:ext cx="436997" cy="6400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6"/>
          <p:cNvGrpSpPr/>
          <p:nvPr/>
        </p:nvGrpSpPr>
        <p:grpSpPr>
          <a:xfrm>
            <a:off x="4744754" y="3803142"/>
            <a:ext cx="988651" cy="779896"/>
            <a:chOff x="4744754" y="3803142"/>
            <a:chExt cx="988651" cy="779896"/>
          </a:xfrm>
        </p:grpSpPr>
        <p:pic>
          <p:nvPicPr>
            <p:cNvPr id="8223" name="Picture 3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44754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0" name="Straight Connector 79"/>
            <p:cNvCxnSpPr>
              <a:stCxn id="8223" idx="0"/>
              <a:endCxn id="8220" idx="2"/>
            </p:cNvCxnSpPr>
            <p:nvPr/>
          </p:nvCxnSpPr>
          <p:spPr>
            <a:xfrm rot="5400000" flipH="1" flipV="1">
              <a:off x="5256325" y="3744009"/>
              <a:ext cx="417947" cy="536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38"/>
          <p:cNvGrpSpPr/>
          <p:nvPr/>
        </p:nvGrpSpPr>
        <p:grpSpPr>
          <a:xfrm>
            <a:off x="6991371" y="3817429"/>
            <a:ext cx="903863" cy="765609"/>
            <a:chOff x="6991371" y="3817429"/>
            <a:chExt cx="903863" cy="765609"/>
          </a:xfrm>
        </p:grpSpPr>
        <p:pic>
          <p:nvPicPr>
            <p:cNvPr id="8228" name="Picture 36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991371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1" name="Straight Connector 80"/>
            <p:cNvCxnSpPr>
              <a:stCxn id="8228" idx="0"/>
              <a:endCxn id="8218" idx="2"/>
            </p:cNvCxnSpPr>
            <p:nvPr/>
          </p:nvCxnSpPr>
          <p:spPr>
            <a:xfrm rot="5400000" flipH="1" flipV="1">
              <a:off x="7451023" y="3795928"/>
              <a:ext cx="422709" cy="4657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33"/>
          <p:cNvGrpSpPr/>
          <p:nvPr/>
        </p:nvGrpSpPr>
        <p:grpSpPr>
          <a:xfrm>
            <a:off x="1389116" y="3817429"/>
            <a:ext cx="876300" cy="765609"/>
            <a:chOff x="1389116" y="3817429"/>
            <a:chExt cx="876300" cy="765609"/>
          </a:xfrm>
        </p:grpSpPr>
        <p:pic>
          <p:nvPicPr>
            <p:cNvPr id="8225" name="Picture 3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89116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2" name="Straight Connector 81"/>
            <p:cNvCxnSpPr>
              <a:stCxn id="8225" idx="0"/>
              <a:endCxn id="8217" idx="2"/>
            </p:cNvCxnSpPr>
            <p:nvPr/>
          </p:nvCxnSpPr>
          <p:spPr>
            <a:xfrm rot="16200000" flipV="1">
              <a:off x="1409536" y="3822407"/>
              <a:ext cx="422709" cy="4127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35"/>
          <p:cNvGrpSpPr/>
          <p:nvPr/>
        </p:nvGrpSpPr>
        <p:grpSpPr>
          <a:xfrm>
            <a:off x="3576341" y="3803141"/>
            <a:ext cx="935692" cy="779897"/>
            <a:chOff x="3576341" y="3803141"/>
            <a:chExt cx="935692" cy="779897"/>
          </a:xfrm>
        </p:grpSpPr>
        <p:pic>
          <p:nvPicPr>
            <p:cNvPr id="8222" name="Picture 3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07158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5" name="Straight Connector 84"/>
            <p:cNvCxnSpPr>
              <a:stCxn id="8222" idx="0"/>
              <a:endCxn id="8219" idx="2"/>
            </p:cNvCxnSpPr>
            <p:nvPr/>
          </p:nvCxnSpPr>
          <p:spPr>
            <a:xfrm rot="16200000" flipV="1">
              <a:off x="3608995" y="3770487"/>
              <a:ext cx="417947" cy="4832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37"/>
          <p:cNvGrpSpPr/>
          <p:nvPr/>
        </p:nvGrpSpPr>
        <p:grpSpPr>
          <a:xfrm>
            <a:off x="5733406" y="3803141"/>
            <a:ext cx="1025244" cy="779897"/>
            <a:chOff x="5733406" y="3803141"/>
            <a:chExt cx="1025244" cy="779897"/>
          </a:xfrm>
        </p:grpSpPr>
        <p:pic>
          <p:nvPicPr>
            <p:cNvPr id="8227" name="Picture 3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882350" y="4240138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6" name="Straight Connector 85"/>
            <p:cNvCxnSpPr>
              <a:stCxn id="8227" idx="0"/>
              <a:endCxn id="8220" idx="2"/>
            </p:cNvCxnSpPr>
            <p:nvPr/>
          </p:nvCxnSpPr>
          <p:spPr>
            <a:xfrm rot="16200000" flipV="1">
              <a:off x="5808455" y="3728092"/>
              <a:ext cx="436997" cy="58709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39"/>
          <p:cNvGrpSpPr/>
          <p:nvPr/>
        </p:nvGrpSpPr>
        <p:grpSpPr>
          <a:xfrm>
            <a:off x="7895234" y="3817429"/>
            <a:ext cx="1110033" cy="765609"/>
            <a:chOff x="7895234" y="3817429"/>
            <a:chExt cx="1110033" cy="765609"/>
          </a:xfrm>
        </p:grpSpPr>
        <p:pic>
          <p:nvPicPr>
            <p:cNvPr id="8224" name="Picture 3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8100392" y="4221088"/>
              <a:ext cx="90487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7" name="Straight Connector 86"/>
            <p:cNvCxnSpPr>
              <a:stCxn id="8224" idx="0"/>
              <a:endCxn id="8218" idx="2"/>
            </p:cNvCxnSpPr>
            <p:nvPr/>
          </p:nvCxnSpPr>
          <p:spPr>
            <a:xfrm rot="16200000" flipV="1">
              <a:off x="8022203" y="3690460"/>
              <a:ext cx="403659" cy="65759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24"/>
          <p:cNvGrpSpPr/>
          <p:nvPr/>
        </p:nvGrpSpPr>
        <p:grpSpPr>
          <a:xfrm>
            <a:off x="251520" y="4583038"/>
            <a:ext cx="952500" cy="763513"/>
            <a:chOff x="251520" y="4583038"/>
            <a:chExt cx="952500" cy="763513"/>
          </a:xfrm>
        </p:grpSpPr>
        <p:pic>
          <p:nvPicPr>
            <p:cNvPr id="8229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1520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1" name="Straight Connector 100"/>
            <p:cNvCxnSpPr>
              <a:stCxn id="8229" idx="0"/>
              <a:endCxn id="8221" idx="2"/>
            </p:cNvCxnSpPr>
            <p:nvPr/>
          </p:nvCxnSpPr>
          <p:spPr>
            <a:xfrm rot="16200000" flipV="1">
              <a:off x="500795" y="4786201"/>
              <a:ext cx="430138" cy="238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125"/>
          <p:cNvGrpSpPr/>
          <p:nvPr/>
        </p:nvGrpSpPr>
        <p:grpSpPr>
          <a:xfrm>
            <a:off x="1416929" y="4583038"/>
            <a:ext cx="857250" cy="763513"/>
            <a:chOff x="1416929" y="4583038"/>
            <a:chExt cx="857250" cy="763513"/>
          </a:xfrm>
        </p:grpSpPr>
        <p:pic>
          <p:nvPicPr>
            <p:cNvPr id="8230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16929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4" name="Straight Connector 103"/>
            <p:cNvCxnSpPr>
              <a:stCxn id="8230" idx="0"/>
              <a:endCxn id="8225" idx="2"/>
            </p:cNvCxnSpPr>
            <p:nvPr/>
          </p:nvCxnSpPr>
          <p:spPr>
            <a:xfrm rot="16200000" flipV="1">
              <a:off x="1621341" y="4788963"/>
              <a:ext cx="430138" cy="182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131"/>
          <p:cNvGrpSpPr/>
          <p:nvPr/>
        </p:nvGrpSpPr>
        <p:grpSpPr>
          <a:xfrm>
            <a:off x="8028384" y="4583038"/>
            <a:ext cx="952500" cy="763513"/>
            <a:chOff x="8028384" y="4583038"/>
            <a:chExt cx="952500" cy="763513"/>
          </a:xfrm>
        </p:grpSpPr>
        <p:pic>
          <p:nvPicPr>
            <p:cNvPr id="47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8028384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7" name="Straight Connector 106"/>
            <p:cNvCxnSpPr>
              <a:stCxn id="47" idx="0"/>
              <a:endCxn id="8224" idx="2"/>
            </p:cNvCxnSpPr>
            <p:nvPr/>
          </p:nvCxnSpPr>
          <p:spPr>
            <a:xfrm rot="5400000" flipH="1" flipV="1">
              <a:off x="8313663" y="4774009"/>
              <a:ext cx="430138" cy="481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30"/>
          <p:cNvGrpSpPr/>
          <p:nvPr/>
        </p:nvGrpSpPr>
        <p:grpSpPr>
          <a:xfrm>
            <a:off x="6958224" y="4583038"/>
            <a:ext cx="857250" cy="763513"/>
            <a:chOff x="6958224" y="4583038"/>
            <a:chExt cx="857250" cy="763513"/>
          </a:xfrm>
        </p:grpSpPr>
        <p:pic>
          <p:nvPicPr>
            <p:cNvPr id="44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958224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8" name="Straight Connector 107"/>
            <p:cNvCxnSpPr>
              <a:stCxn id="44" idx="0"/>
              <a:endCxn id="8228" idx="2"/>
            </p:cNvCxnSpPr>
            <p:nvPr/>
          </p:nvCxnSpPr>
          <p:spPr>
            <a:xfrm rot="5400000" flipH="1" flipV="1">
              <a:off x="7193116" y="4776771"/>
              <a:ext cx="430138" cy="426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129"/>
          <p:cNvGrpSpPr/>
          <p:nvPr/>
        </p:nvGrpSpPr>
        <p:grpSpPr>
          <a:xfrm>
            <a:off x="5888065" y="4583038"/>
            <a:ext cx="857250" cy="763513"/>
            <a:chOff x="5888065" y="4583038"/>
            <a:chExt cx="857250" cy="763513"/>
          </a:xfrm>
        </p:grpSpPr>
        <p:pic>
          <p:nvPicPr>
            <p:cNvPr id="43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888065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9" name="Straight Connector 108"/>
            <p:cNvCxnSpPr>
              <a:stCxn id="43" idx="0"/>
              <a:endCxn id="8227" idx="2"/>
            </p:cNvCxnSpPr>
            <p:nvPr/>
          </p:nvCxnSpPr>
          <p:spPr>
            <a:xfrm rot="5400000" flipH="1" flipV="1">
              <a:off x="6103526" y="4796202"/>
              <a:ext cx="430138" cy="38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128"/>
          <p:cNvGrpSpPr/>
          <p:nvPr/>
        </p:nvGrpSpPr>
        <p:grpSpPr>
          <a:xfrm>
            <a:off x="4722656" y="4583038"/>
            <a:ext cx="952500" cy="763513"/>
            <a:chOff x="4722656" y="4583038"/>
            <a:chExt cx="952500" cy="763513"/>
          </a:xfrm>
        </p:grpSpPr>
        <p:pic>
          <p:nvPicPr>
            <p:cNvPr id="46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22656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0" name="Straight Connector 109"/>
            <p:cNvCxnSpPr>
              <a:stCxn id="46" idx="0"/>
              <a:endCxn id="8223" idx="2"/>
            </p:cNvCxnSpPr>
            <p:nvPr/>
          </p:nvCxnSpPr>
          <p:spPr>
            <a:xfrm rot="16200000" flipV="1">
              <a:off x="4982980" y="4797250"/>
              <a:ext cx="430138" cy="17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127"/>
          <p:cNvGrpSpPr/>
          <p:nvPr/>
        </p:nvGrpSpPr>
        <p:grpSpPr>
          <a:xfrm>
            <a:off x="3557247" y="4583039"/>
            <a:ext cx="952500" cy="763512"/>
            <a:chOff x="3557247" y="4583039"/>
            <a:chExt cx="952500" cy="763512"/>
          </a:xfrm>
        </p:grpSpPr>
        <p:pic>
          <p:nvPicPr>
            <p:cNvPr id="45" name="Picture 3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557247" y="5013176"/>
              <a:ext cx="952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1" name="Straight Connector 110"/>
            <p:cNvCxnSpPr>
              <a:stCxn id="45" idx="0"/>
              <a:endCxn id="8222" idx="2"/>
            </p:cNvCxnSpPr>
            <p:nvPr/>
          </p:nvCxnSpPr>
          <p:spPr>
            <a:xfrm rot="5400000" flipH="1" flipV="1">
              <a:off x="3831477" y="4785058"/>
              <a:ext cx="430138" cy="260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126"/>
          <p:cNvGrpSpPr/>
          <p:nvPr/>
        </p:nvGrpSpPr>
        <p:grpSpPr>
          <a:xfrm>
            <a:off x="2487088" y="4583038"/>
            <a:ext cx="857250" cy="763513"/>
            <a:chOff x="2487088" y="4583038"/>
            <a:chExt cx="857250" cy="763513"/>
          </a:xfrm>
        </p:grpSpPr>
        <p:pic>
          <p:nvPicPr>
            <p:cNvPr id="42" name="Picture 3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487088" y="5013176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" name="Straight Connector 111"/>
            <p:cNvCxnSpPr>
              <a:stCxn id="42" idx="0"/>
              <a:endCxn id="8226" idx="2"/>
            </p:cNvCxnSpPr>
            <p:nvPr/>
          </p:nvCxnSpPr>
          <p:spPr>
            <a:xfrm rot="5400000" flipH="1" flipV="1">
              <a:off x="2710931" y="4787820"/>
              <a:ext cx="430138" cy="2057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5796136" y="1196752"/>
            <a:ext cx="266429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Dybdeførst</a:t>
            </a:r>
            <a:r>
              <a:rPr lang="nb-NO" dirty="0" smtClean="0"/>
              <a:t> søk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m/ </a:t>
            </a:r>
            <a:r>
              <a:rPr lang="nb-NO" dirty="0" err="1" smtClean="0"/>
              <a:t>Backtracking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3374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Egenskaper ved algoritmene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2983"/>
            <a:ext cx="7715200" cy="307810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nb-NO" dirty="0" smtClean="0"/>
              <a:t>Både </a:t>
            </a:r>
          </a:p>
          <a:p>
            <a:pPr lvl="1">
              <a:lnSpc>
                <a:spcPct val="120000"/>
              </a:lnSpc>
            </a:pPr>
            <a:r>
              <a:rPr lang="nb-NO" dirty="0" err="1" smtClean="0"/>
              <a:t>dybde-først</a:t>
            </a:r>
            <a:r>
              <a:rPr lang="nb-NO" dirty="0" smtClean="0"/>
              <a:t> </a:t>
            </a:r>
            <a:r>
              <a:rPr lang="nb-NO" dirty="0" err="1" smtClean="0"/>
              <a:t>m/backtracking</a:t>
            </a:r>
            <a:endParaRPr lang="nb-NO" dirty="0" smtClean="0"/>
          </a:p>
          <a:p>
            <a:pPr lvl="1">
              <a:lnSpc>
                <a:spcPct val="120000"/>
              </a:lnSpc>
            </a:pPr>
            <a:r>
              <a:rPr lang="nb-NO" dirty="0" err="1" smtClean="0"/>
              <a:t>breddeførst</a:t>
            </a:r>
            <a:endParaRPr lang="nb-NO" dirty="0" smtClean="0"/>
          </a:p>
          <a:p>
            <a:pPr lvl="1">
              <a:lnSpc>
                <a:spcPct val="120000"/>
              </a:lnSpc>
              <a:buNone/>
            </a:pPr>
            <a:r>
              <a:rPr lang="nb-NO" dirty="0" smtClean="0"/>
              <a:t>vil i verste fall ha eksponentielt tidsforbruk proporsjonalt med</a:t>
            </a:r>
          </a:p>
          <a:p>
            <a:pPr lvl="2">
              <a:lnSpc>
                <a:spcPct val="120000"/>
              </a:lnSpc>
            </a:pPr>
            <a:r>
              <a:rPr lang="nb-NO" dirty="0" err="1" smtClean="0"/>
              <a:t>k</a:t>
            </a:r>
            <a:r>
              <a:rPr lang="nb-NO" baseline="30000" dirty="0" err="1" smtClean="0"/>
              <a:t>n</a:t>
            </a:r>
            <a:r>
              <a:rPr lang="nb-NO" dirty="0" smtClean="0"/>
              <a:t>, der</a:t>
            </a:r>
          </a:p>
          <a:p>
            <a:pPr lvl="2">
              <a:lnSpc>
                <a:spcPct val="120000"/>
              </a:lnSpc>
            </a:pPr>
            <a:r>
              <a:rPr lang="nb-NO" dirty="0" smtClean="0"/>
              <a:t> n= |w|, lengden av input</a:t>
            </a:r>
          </a:p>
          <a:p>
            <a:pPr lvl="2">
              <a:lnSpc>
                <a:spcPct val="120000"/>
              </a:lnSpc>
            </a:pPr>
            <a:r>
              <a:rPr lang="nb-NO" dirty="0" smtClean="0"/>
              <a:t>k</a:t>
            </a:r>
            <a:r>
              <a:rPr lang="nb-NO" dirty="0" smtClean="0">
                <a:sym typeface="Symbol"/>
              </a:rPr>
              <a:t></a:t>
            </a:r>
            <a:r>
              <a:rPr lang="nb-NO" dirty="0" smtClean="0"/>
              <a:t>2 er maks antall kanter fra en node merket med samme symbol</a:t>
            </a:r>
          </a:p>
          <a:p>
            <a:pPr>
              <a:lnSpc>
                <a:spcPct val="120000"/>
              </a:lnSpc>
            </a:pPr>
            <a:r>
              <a:rPr lang="nb-NO" dirty="0" smtClean="0"/>
              <a:t>Med </a:t>
            </a:r>
            <a:r>
              <a:rPr lang="nb-NO" dirty="0" err="1" smtClean="0"/>
              <a:t>epsilontransisjoner</a:t>
            </a:r>
            <a:endParaRPr lang="nb-NO" dirty="0" smtClean="0"/>
          </a:p>
          <a:p>
            <a:pPr lvl="1">
              <a:lnSpc>
                <a:spcPct val="120000"/>
              </a:lnSpc>
            </a:pPr>
            <a:r>
              <a:rPr lang="nb-NO" dirty="0" smtClean="0"/>
              <a:t>Kan risikere ikke </a:t>
            </a:r>
            <a:r>
              <a:rPr lang="nb-NO" dirty="0" err="1" smtClean="0"/>
              <a:t>terminerer</a:t>
            </a:r>
            <a:r>
              <a:rPr lang="nb-NO" dirty="0" smtClean="0"/>
              <a:t>!</a:t>
            </a:r>
          </a:p>
          <a:p>
            <a:pPr>
              <a:lnSpc>
                <a:spcPct val="120000"/>
              </a:lnSpc>
            </a:pPr>
            <a:r>
              <a:rPr lang="nb-NO" dirty="0" smtClean="0"/>
              <a:t>Men vi vet jo at hvis vi først lager DFA får vi </a:t>
            </a:r>
            <a:r>
              <a:rPr lang="nb-NO" dirty="0" err="1" smtClean="0"/>
              <a:t>linjært</a:t>
            </a:r>
            <a:r>
              <a:rPr lang="nb-NO" dirty="0" smtClean="0"/>
              <a:t> tidsforbruk!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41C4B-D863-4B22-BECE-1917F80D7CAA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221088"/>
            <a:ext cx="7287344" cy="113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6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dag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Algoritme for DFA med Python-implementasjon</a:t>
            </a:r>
          </a:p>
          <a:p>
            <a:r>
              <a:rPr lang="nb-NO" dirty="0" smtClean="0"/>
              <a:t>Naiv NFA-algoritme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Smartere NFA-algoritme med implementasjon</a:t>
            </a:r>
          </a:p>
          <a:p>
            <a:r>
              <a:rPr lang="nb-NO" dirty="0" smtClean="0"/>
              <a:t>Regulære uttrykk i praksis, </a:t>
            </a:r>
            <a:r>
              <a:rPr lang="nb-NO" dirty="0"/>
              <a:t>særlig i </a:t>
            </a:r>
            <a:r>
              <a:rPr lang="nb-NO" dirty="0" smtClean="0"/>
              <a:t>Python</a:t>
            </a:r>
          </a:p>
          <a:p>
            <a:r>
              <a:rPr lang="nb-NO" dirty="0" err="1" smtClean="0"/>
              <a:t>Tokenisering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76672"/>
            <a:ext cx="54822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Title 9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 raskere algoritme</a:t>
            </a:r>
            <a:endParaRPr lang="nb-NO" dirty="0"/>
          </a:p>
        </p:txBody>
      </p:sp>
      <p:sp>
        <p:nvSpPr>
          <p:cNvPr id="97" name="Content Placeholder 96"/>
          <p:cNvSpPr>
            <a:spLocks noGrp="1"/>
          </p:cNvSpPr>
          <p:nvPr>
            <p:ph idx="1"/>
          </p:nvPr>
        </p:nvSpPr>
        <p:spPr>
          <a:xfrm>
            <a:off x="3419872" y="1628800"/>
            <a:ext cx="5266928" cy="43204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r>
              <a:rPr lang="nb-NO" dirty="0" smtClean="0"/>
              <a:t>En konfigurasjon består av:</a:t>
            </a:r>
          </a:p>
          <a:p>
            <a:pPr lvl="1"/>
            <a:r>
              <a:rPr lang="nb-NO" dirty="0" smtClean="0"/>
              <a:t>En mengde tilstander</a:t>
            </a:r>
          </a:p>
          <a:p>
            <a:pPr lvl="1"/>
            <a:r>
              <a:rPr lang="nb-NO" dirty="0" smtClean="0"/>
              <a:t>Resten av strengen</a:t>
            </a:r>
          </a:p>
          <a:p>
            <a:r>
              <a:rPr lang="nb-NO" dirty="0" smtClean="0"/>
              <a:t>Start:</a:t>
            </a:r>
          </a:p>
          <a:p>
            <a:pPr lvl="1"/>
            <a:r>
              <a:rPr lang="nb-NO" dirty="0" smtClean="0"/>
              <a:t>Q0 = E({q0})</a:t>
            </a:r>
          </a:p>
          <a:p>
            <a:pPr lvl="2"/>
            <a:r>
              <a:rPr lang="nb-NO" dirty="0" smtClean="0">
                <a:sym typeface="Symbol"/>
              </a:rPr>
              <a:t>(E er </a:t>
            </a:r>
            <a:r>
              <a:rPr lang="nb-NO" dirty="0" err="1" smtClean="0">
                <a:sym typeface="Symbol"/>
              </a:rPr>
              <a:t>epsillontillukning</a:t>
            </a:r>
            <a:r>
              <a:rPr lang="nb-NO" dirty="0" smtClean="0">
                <a:sym typeface="Symbol"/>
              </a:rPr>
              <a:t>)</a:t>
            </a:r>
            <a:endParaRPr lang="nb-NO" dirty="0" smtClean="0"/>
          </a:p>
          <a:p>
            <a:r>
              <a:rPr lang="nb-NO" dirty="0" smtClean="0"/>
              <a:t>Oppdatering</a:t>
            </a:r>
          </a:p>
          <a:p>
            <a:pPr lvl="1"/>
            <a:r>
              <a:rPr lang="nb-NO" dirty="0" smtClean="0"/>
              <a:t>Gitt konfigurasjon:</a:t>
            </a:r>
          </a:p>
          <a:p>
            <a:pPr lvl="2"/>
            <a:r>
              <a:rPr lang="nb-NO" dirty="0" err="1" smtClean="0"/>
              <a:t>w</a:t>
            </a:r>
            <a:r>
              <a:rPr lang="nb-NO" baseline="-25000" dirty="0" err="1" smtClean="0"/>
              <a:t>n</a:t>
            </a:r>
            <a:r>
              <a:rPr lang="nb-NO" dirty="0" smtClean="0"/>
              <a:t> = </a:t>
            </a:r>
            <a:r>
              <a:rPr lang="nb-NO" dirty="0" err="1" smtClean="0"/>
              <a:t>s</a:t>
            </a:r>
            <a:r>
              <a:rPr lang="nb-NO" dirty="0" err="1" smtClean="0">
                <a:sym typeface="Symbol"/>
              </a:rPr>
              <a:t></a:t>
            </a:r>
            <a:r>
              <a:rPr lang="nb-NO" dirty="0" err="1" smtClean="0"/>
              <a:t>w</a:t>
            </a:r>
            <a:r>
              <a:rPr lang="nb-NO" dirty="0" smtClean="0"/>
              <a:t>’</a:t>
            </a:r>
          </a:p>
          <a:p>
            <a:pPr lvl="2"/>
            <a:r>
              <a:rPr lang="nb-NO" dirty="0" err="1" smtClean="0"/>
              <a:t>Q</a:t>
            </a:r>
            <a:r>
              <a:rPr lang="nb-NO" baseline="-25000" dirty="0" err="1" smtClean="0"/>
              <a:t>n</a:t>
            </a:r>
            <a:r>
              <a:rPr lang="nb-NO" dirty="0" smtClean="0"/>
              <a:t>={q1, …, </a:t>
            </a:r>
            <a:r>
              <a:rPr lang="nb-NO" dirty="0" err="1" smtClean="0"/>
              <a:t>qk</a:t>
            </a:r>
            <a:r>
              <a:rPr lang="nb-NO" dirty="0" smtClean="0"/>
              <a:t>}</a:t>
            </a:r>
          </a:p>
          <a:p>
            <a:pPr lvl="1"/>
            <a:r>
              <a:rPr lang="nb-NO" dirty="0" smtClean="0"/>
              <a:t>La ny konfigurasjon være</a:t>
            </a:r>
          </a:p>
          <a:p>
            <a:pPr lvl="2"/>
            <a:r>
              <a:rPr lang="nb-NO" dirty="0" smtClean="0"/>
              <a:t>w</a:t>
            </a:r>
            <a:r>
              <a:rPr lang="nb-NO" baseline="-25000" dirty="0" smtClean="0"/>
              <a:t>n+1</a:t>
            </a:r>
            <a:r>
              <a:rPr lang="nb-NO" dirty="0" smtClean="0"/>
              <a:t> = w’</a:t>
            </a:r>
          </a:p>
          <a:p>
            <a:pPr lvl="2"/>
            <a:r>
              <a:rPr lang="nb-NO" dirty="0" smtClean="0">
                <a:sym typeface="Symbol"/>
              </a:rPr>
              <a:t>Q</a:t>
            </a:r>
            <a:r>
              <a:rPr lang="nb-NO" sz="2100" baseline="-25000" dirty="0" smtClean="0">
                <a:sym typeface="Symbol"/>
              </a:rPr>
              <a:t>n+1</a:t>
            </a:r>
            <a:r>
              <a:rPr lang="nb-NO" dirty="0" smtClean="0">
                <a:sym typeface="Symbol"/>
              </a:rPr>
              <a:t>=E((q1,s)(q2,s)… (</a:t>
            </a:r>
            <a:r>
              <a:rPr lang="nb-NO" dirty="0" err="1" smtClean="0">
                <a:sym typeface="Symbol"/>
              </a:rPr>
              <a:t>qk,s</a:t>
            </a:r>
            <a:r>
              <a:rPr lang="nb-NO" dirty="0" smtClean="0">
                <a:sym typeface="Symbol"/>
              </a:rPr>
              <a:t>))</a:t>
            </a:r>
          </a:p>
          <a:p>
            <a:r>
              <a:rPr lang="nb-NO" dirty="0" smtClean="0">
                <a:sym typeface="Symbol"/>
              </a:rPr>
              <a:t>Akseptering</a:t>
            </a:r>
          </a:p>
          <a:p>
            <a:pPr lvl="1"/>
            <a:r>
              <a:rPr lang="nb-NO" dirty="0" smtClean="0">
                <a:sym typeface="Symbol"/>
              </a:rPr>
              <a:t>Konfigurasjonen</a:t>
            </a:r>
          </a:p>
          <a:p>
            <a:pPr lvl="2"/>
            <a:r>
              <a:rPr lang="nb-NO" dirty="0" err="1" smtClean="0"/>
              <a:t>w</a:t>
            </a:r>
            <a:r>
              <a:rPr lang="nb-NO" baseline="-25000" dirty="0" err="1" smtClean="0"/>
              <a:t>n</a:t>
            </a:r>
            <a:r>
              <a:rPr lang="nb-NO" dirty="0" smtClean="0"/>
              <a:t> = </a:t>
            </a:r>
            <a:r>
              <a:rPr lang="nb-NO" dirty="0" smtClean="0">
                <a:sym typeface="Symbol"/>
              </a:rPr>
              <a:t></a:t>
            </a:r>
            <a:endParaRPr lang="nb-NO" dirty="0" smtClean="0"/>
          </a:p>
          <a:p>
            <a:pPr lvl="2"/>
            <a:r>
              <a:rPr lang="nb-NO" dirty="0" err="1" smtClean="0"/>
              <a:t>Q</a:t>
            </a:r>
            <a:r>
              <a:rPr lang="nb-NO" baseline="-25000" dirty="0" err="1" smtClean="0"/>
              <a:t>n</a:t>
            </a:r>
            <a:r>
              <a:rPr lang="nb-NO" dirty="0" smtClean="0"/>
              <a:t>={q1, …, </a:t>
            </a:r>
            <a:r>
              <a:rPr lang="nb-NO" dirty="0" err="1" smtClean="0"/>
              <a:t>qk</a:t>
            </a:r>
            <a:r>
              <a:rPr lang="nb-NO" dirty="0" smtClean="0"/>
              <a:t>}</a:t>
            </a:r>
          </a:p>
          <a:p>
            <a:pPr lvl="1">
              <a:buNone/>
            </a:pPr>
            <a:r>
              <a:rPr lang="nb-NO" dirty="0" smtClean="0"/>
              <a:t>Aksepterer hvis minst en av q1, …, </a:t>
            </a:r>
            <a:r>
              <a:rPr lang="nb-NO" dirty="0" err="1" smtClean="0"/>
              <a:t>qk</a:t>
            </a:r>
            <a:r>
              <a:rPr lang="nb-NO" dirty="0" smtClean="0"/>
              <a:t> er en sluttilstand.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124744"/>
            <a:ext cx="10287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622" y="1700808"/>
            <a:ext cx="10668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3" name="Straight Connector 52"/>
          <p:cNvCxnSpPr>
            <a:stCxn id="8213" idx="0"/>
            <a:endCxn id="8212" idx="2"/>
          </p:cNvCxnSpPr>
          <p:nvPr/>
        </p:nvCxnSpPr>
        <p:spPr>
          <a:xfrm rot="5400000" flipH="1" flipV="1">
            <a:off x="2041253" y="1608039"/>
            <a:ext cx="1855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91097" y="2204864"/>
            <a:ext cx="1085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Straight Connector 54"/>
          <p:cNvCxnSpPr>
            <a:stCxn id="8214" idx="0"/>
            <a:endCxn id="8213" idx="2"/>
          </p:cNvCxnSpPr>
          <p:nvPr/>
        </p:nvCxnSpPr>
        <p:spPr>
          <a:xfrm rot="5400000" flipH="1" flipV="1">
            <a:off x="2029632" y="2100474"/>
            <a:ext cx="20878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 98"/>
          <p:cNvGrpSpPr/>
          <p:nvPr/>
        </p:nvGrpSpPr>
        <p:grpSpPr>
          <a:xfrm>
            <a:off x="1303065" y="2509664"/>
            <a:ext cx="1321495" cy="604639"/>
            <a:chOff x="1303065" y="2509664"/>
            <a:chExt cx="1321495" cy="604639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1998390" y="2645295"/>
              <a:ext cx="27126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7"/>
            <p:cNvGrpSpPr/>
            <p:nvPr/>
          </p:nvGrpSpPr>
          <p:grpSpPr>
            <a:xfrm>
              <a:off x="1303065" y="2780928"/>
              <a:ext cx="1321495" cy="333375"/>
              <a:chOff x="1303065" y="2780928"/>
              <a:chExt cx="1321495" cy="333375"/>
            </a:xfrm>
          </p:grpSpPr>
          <p:pic>
            <p:nvPicPr>
              <p:cNvPr id="8216" name="Picture 2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643485" y="2780928"/>
                <a:ext cx="981075" cy="333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8" name="Picture 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303065" y="2780928"/>
                <a:ext cx="352425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00" name="Group 99"/>
          <p:cNvGrpSpPr/>
          <p:nvPr/>
        </p:nvGrpSpPr>
        <p:grpSpPr>
          <a:xfrm>
            <a:off x="1303065" y="3114304"/>
            <a:ext cx="1269107" cy="638546"/>
            <a:chOff x="1303065" y="3114304"/>
            <a:chExt cx="1269107" cy="638546"/>
          </a:xfrm>
        </p:grpSpPr>
        <p:pic>
          <p:nvPicPr>
            <p:cNvPr id="8220" name="Picture 2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5872" y="3429000"/>
              <a:ext cx="876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0" name="Straight Connector 69"/>
            <p:cNvCxnSpPr/>
            <p:nvPr/>
          </p:nvCxnSpPr>
          <p:spPr>
            <a:xfrm rot="5400000" flipH="1" flipV="1">
              <a:off x="1976674" y="3271652"/>
              <a:ext cx="314697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03065" y="3429000"/>
              <a:ext cx="3524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2" name="Group 101"/>
          <p:cNvGrpSpPr/>
          <p:nvPr/>
        </p:nvGrpSpPr>
        <p:grpSpPr>
          <a:xfrm>
            <a:off x="1303065" y="3752850"/>
            <a:ext cx="1269107" cy="667122"/>
            <a:chOff x="1303065" y="3752850"/>
            <a:chExt cx="1269107" cy="667122"/>
          </a:xfrm>
        </p:grpSpPr>
        <p:pic>
          <p:nvPicPr>
            <p:cNvPr id="8227" name="Picture 3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95872" y="4077072"/>
              <a:ext cx="8763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6" name="Straight Connector 85"/>
            <p:cNvCxnSpPr/>
            <p:nvPr/>
          </p:nvCxnSpPr>
          <p:spPr>
            <a:xfrm rot="5400000" flipH="1" flipV="1">
              <a:off x="1971911" y="3914961"/>
              <a:ext cx="32422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03065" y="4077072"/>
              <a:ext cx="3524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3" name="Group 102"/>
          <p:cNvGrpSpPr/>
          <p:nvPr/>
        </p:nvGrpSpPr>
        <p:grpSpPr>
          <a:xfrm>
            <a:off x="1375073" y="4419972"/>
            <a:ext cx="1187574" cy="710555"/>
            <a:chOff x="1375073" y="4419972"/>
            <a:chExt cx="1187574" cy="710555"/>
          </a:xfrm>
        </p:grpSpPr>
        <p:pic>
          <p:nvPicPr>
            <p:cNvPr id="43" name="Picture 3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705397" y="4797152"/>
              <a:ext cx="85725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9" name="Straight Connector 108"/>
            <p:cNvCxnSpPr/>
            <p:nvPr/>
          </p:nvCxnSpPr>
          <p:spPr>
            <a:xfrm rot="5400000" flipH="1" flipV="1">
              <a:off x="1945432" y="4608562"/>
              <a:ext cx="3771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75073" y="4797152"/>
              <a:ext cx="3524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3947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Smart </a:t>
            </a:r>
            <a:r>
              <a:rPr lang="nb-NO" dirty="0" err="1" smtClean="0"/>
              <a:t>NFA-anerkjenning</a:t>
            </a:r>
            <a:r>
              <a:rPr lang="nb-NO" dirty="0" smtClean="0"/>
              <a:t> i </a:t>
            </a:r>
            <a:r>
              <a:rPr lang="nb-NO" dirty="0" err="1" smtClean="0"/>
              <a:t>Python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07504" y="1124744"/>
            <a:ext cx="4968552" cy="4320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def drec(tape, dfa):</a:t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index = 0</a:t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state = </a:t>
            </a: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dfa.start</a:t>
            </a: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while True:</a:t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 index == len(tape):</a:t>
            </a:r>
            <a:b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if state in dfa.finals:</a:t>
            </a:r>
            <a:b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return "accept"</a:t>
            </a:r>
            <a:b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else:</a:t>
            </a:r>
            <a:b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return "reject"    </a:t>
            </a: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elif not (state, tape[index]) in \</a:t>
            </a:r>
          </a:p>
          <a:p>
            <a:pPr>
              <a:buNone/>
            </a:pP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   dfa.edge.keys():</a:t>
            </a:r>
            <a:b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return "reject"</a:t>
            </a: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    else:</a:t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 = dfa.edge[(state,tape[index])]</a:t>
            </a: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lang="nb-NO" sz="1400" b="1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         index += 1</a:t>
            </a:r>
            <a:endParaRPr lang="nb-NO" sz="14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5589240"/>
            <a:ext cx="25922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mtClean="0"/>
              <a:t>NFA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5589240"/>
            <a:ext cx="309634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mtClean="0"/>
              <a:t>DFA</a:t>
            </a:r>
            <a:endParaRPr lang="nb-NO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067944" y="1052736"/>
            <a:ext cx="5076056" cy="4032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def nrec(tape, nfa):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index = 0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states = </a:t>
            </a: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[nfa.start]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while True: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 index == len(tape):</a:t>
            </a:r>
          </a:p>
          <a:p>
            <a:pPr>
              <a:buNone/>
            </a:pP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successtates = [s for s in states</a:t>
            </a:r>
          </a:p>
          <a:p>
            <a:pPr>
              <a:buNone/>
            </a:pP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if s in nfa.finals]</a:t>
            </a:r>
          </a:p>
          <a:p>
            <a:pPr>
              <a:buNone/>
            </a:pP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return len(successtates)&gt; 0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elif len(states) == 0:</a:t>
            </a:r>
          </a:p>
          <a:p>
            <a:pPr>
              <a:buNone/>
            </a:pPr>
            <a:r>
              <a:rPr lang="nb-NO" sz="1400" b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return False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    else: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 = set([e[2] for e in nfa.edges</a:t>
            </a:r>
          </a:p>
          <a:p>
            <a:pPr>
              <a:buNone/>
            </a:pP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if e[0] in states and</a:t>
            </a:r>
          </a:p>
          <a:p>
            <a:pPr>
              <a:buNone/>
            </a:pPr>
            <a:r>
              <a:rPr lang="nb-NO" sz="14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 tape[index] == e[1] ])</a:t>
            </a:r>
          </a:p>
          <a:p>
            <a:pPr>
              <a:buNone/>
            </a:pPr>
            <a:r>
              <a:rPr lang="nb-NO" sz="1400" b="1" smtClean="0">
                <a:latin typeface="DFKai-SB" pitchFamily="65" charset="-120"/>
                <a:ea typeface="DFKai-SB" pitchFamily="65" charset="-120"/>
              </a:rPr>
              <a:t>            index += 1 </a:t>
            </a:r>
            <a:endParaRPr lang="nb-NO" sz="14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39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NFA datastruktur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5364088" y="5229200"/>
            <a:ext cx="259228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/>
              <a:t>Så langt: </a:t>
            </a:r>
            <a:br>
              <a:rPr lang="nb-NO" dirty="0"/>
            </a:br>
            <a:r>
              <a:rPr lang="nb-NO" dirty="0"/>
              <a:t>NFA uten </a:t>
            </a:r>
            <a:r>
              <a:rPr lang="nb-NO" dirty="0">
                <a:sym typeface="Symbol"/>
              </a:rPr>
              <a:t>-</a:t>
            </a:r>
            <a:r>
              <a:rPr lang="nb-NO" dirty="0" smtClean="0">
                <a:sym typeface="Symbol"/>
              </a:rPr>
              <a:t>transisjoner</a:t>
            </a:r>
            <a:endParaRPr lang="nb-NO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067944" y="1052736"/>
            <a:ext cx="5076056" cy="4032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def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nrec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(tape,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nfa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):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= 0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= </a:t>
            </a: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[</a:t>
            </a:r>
            <a:r>
              <a:rPr lang="nb-NO" sz="14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nfa.start</a:t>
            </a: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]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while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True: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== len(tape):</a:t>
            </a:r>
          </a:p>
          <a:p>
            <a:pPr>
              <a:buNone/>
            </a:pP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successtates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= [s for s in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endParaRPr lang="nb-NO" sz="1400" b="1" dirty="0" smtClean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s in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nfa.finals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]</a:t>
            </a:r>
          </a:p>
          <a:p>
            <a:pPr>
              <a:buNone/>
            </a:pP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return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len(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successtates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)&gt; 0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elif</a:t>
            </a: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len(</a:t>
            </a:r>
            <a:r>
              <a:rPr lang="nb-NO" sz="14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) == 0:</a:t>
            </a:r>
          </a:p>
          <a:p>
            <a:pPr>
              <a:buNone/>
            </a:pP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return</a:t>
            </a:r>
            <a:r>
              <a:rPr lang="nb-NO" sz="14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False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else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: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=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set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([e[2] for e in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nfa.edges</a:t>
            </a:r>
            <a:endParaRPr lang="nb-NO" sz="1400" b="1" dirty="0" smtClean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e[0] in 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and</a:t>
            </a:r>
          </a:p>
          <a:p>
            <a:pPr>
              <a:buNone/>
            </a:pP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 tape[</a:t>
            </a:r>
            <a:r>
              <a:rPr lang="nb-NO" sz="14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] == e[1] ])</a:t>
            </a:r>
          </a:p>
          <a:p>
            <a:pPr>
              <a:buNone/>
            </a:pP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400" b="1" dirty="0" err="1" smtClean="0"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400" b="1" dirty="0" smtClean="0">
                <a:latin typeface="DFKai-SB" pitchFamily="65" charset="-120"/>
                <a:ea typeface="DFKai-SB" pitchFamily="65" charset="-120"/>
              </a:rPr>
              <a:t> += 1 </a:t>
            </a:r>
            <a:endParaRPr lang="nb-NO" sz="14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7544" y="1052736"/>
            <a:ext cx="3600400" cy="442915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nb-NO" b="1" dirty="0" err="1">
                <a:latin typeface="DFKai-SB" pitchFamily="65" charset="-120"/>
                <a:ea typeface="DFKai-SB" pitchFamily="65" charset="-120"/>
              </a:rPr>
              <a:t>class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 NFA:
    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def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 __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init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__(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self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):
        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self.edges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 = []
        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self.finals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 = []</a:t>
            </a:r>
          </a:p>
          <a:p>
            <a:pPr>
              <a:buNone/>
            </a:pPr>
            <a:r>
              <a:rPr lang="nb-NO" b="1" dirty="0">
                <a:latin typeface="DFKai-SB" pitchFamily="65" charset="-120"/>
                <a:ea typeface="DFKai-SB" pitchFamily="65" charset="-120"/>
              </a:rPr>
              <a:t>        …</a:t>
            </a:r>
          </a:p>
          <a:p>
            <a:pPr>
              <a:buNone/>
            </a:pPr>
            <a:endParaRPr lang="nb-NO" b="1" dirty="0"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b="1" dirty="0">
                <a:latin typeface="DFKai-SB" pitchFamily="65" charset="-120"/>
                <a:ea typeface="DFKai-SB" pitchFamily="65" charset="-120"/>
              </a:rPr>
              <a:t>f = NFA(…)
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f.start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 = 0
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f.finals.append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(4)
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f.edges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= [
(0,'b',1),
(1,'a',2),
(2,'a',3),
(3,'a',3),
(3,'!',4)
]
g=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NFAFromFile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('</a:t>
            </a:r>
            <a:r>
              <a:rPr lang="nb-NO" b="1" dirty="0" err="1">
                <a:latin typeface="DFKai-SB" pitchFamily="65" charset="-120"/>
                <a:ea typeface="DFKai-SB" pitchFamily="65" charset="-120"/>
              </a:rPr>
              <a:t>template.nfa</a:t>
            </a:r>
            <a:r>
              <a:rPr lang="nb-NO" b="1" dirty="0">
                <a:latin typeface="DFKai-SB" pitchFamily="65" charset="-120"/>
                <a:ea typeface="DFKai-SB" pitchFamily="65" charset="-120"/>
              </a:rPr>
              <a:t>')</a:t>
            </a:r>
          </a:p>
          <a:p>
            <a:pPr>
              <a:buNone/>
            </a:pPr>
            <a:r>
              <a:rPr lang="nb-NO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/>
            </a:r>
            <a:br>
              <a:rPr lang="nb-NO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</a:br>
            <a:endParaRPr lang="nb-NO" b="1" dirty="0" smtClean="0">
              <a:solidFill>
                <a:srgbClr val="0070C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142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Python</a:t>
            </a:r>
            <a:r>
              <a:rPr lang="nb-NO" dirty="0" smtClean="0"/>
              <a:t>: ”list </a:t>
            </a:r>
            <a:r>
              <a:rPr lang="nb-NO" dirty="0" err="1" smtClean="0"/>
              <a:t>comprehension</a:t>
            </a:r>
            <a:r>
              <a:rPr lang="nb-NO" dirty="0" smtClean="0"/>
              <a:t>”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/>
          <a:p>
            <a:pPr>
              <a:buNone/>
            </a:pP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successtates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= [s for s in </a:t>
            </a:r>
            <a:r>
              <a:rPr lang="nb-NO" sz="18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800" b="1" dirty="0" err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8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 in 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nfa.finals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]</a:t>
            </a:r>
          </a:p>
          <a:p>
            <a:pPr>
              <a:buNone/>
            </a:pPr>
            <a:endParaRPr lang="nb-NO" sz="1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nb-NO" sz="1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endParaRPr lang="nb-NO" sz="1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800" b="1" dirty="0" err="1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uccess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 []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for s in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s in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nfa.finals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success.append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(e)</a:t>
            </a:r>
          </a:p>
          <a:p>
            <a:pPr>
              <a:buNone/>
            </a:pPr>
            <a:endParaRPr lang="nb-NO" sz="1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8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
</a:t>
            </a:r>
            <a:endParaRPr lang="nb-NO" sz="1800" b="1" dirty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Courier New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467544" y="1772816"/>
          <a:ext cx="370681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Formel" r:id="rId4" imgW="2222280" imgH="215640" progId="Equation.3">
                  <p:embed/>
                </p:oleObj>
              </mc:Choice>
              <mc:Fallback>
                <p:oleObj name="Formel" r:id="rId4" imgW="2222280" imgH="21564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772816"/>
                        <a:ext cx="3706813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792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Python</a:t>
            </a:r>
            <a:r>
              <a:rPr lang="nb-NO" dirty="0" smtClean="0"/>
              <a:t>: ”list </a:t>
            </a:r>
            <a:r>
              <a:rPr lang="nb-NO" dirty="0" err="1" smtClean="0"/>
              <a:t>comprehension</a:t>
            </a:r>
            <a:r>
              <a:rPr lang="nb-NO" dirty="0" smtClean="0"/>
              <a:t>”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/>
          <a:p>
            <a:pPr>
              <a:buNone/>
            </a:pP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= 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set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([e[2] for e in 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nfa.edges</a:t>
            </a:r>
            <a:endParaRPr lang="nb-NO" sz="1800" b="1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e[0] in 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and</a:t>
            </a:r>
          </a:p>
          <a:p>
            <a:pPr>
              <a:buNone/>
            </a:pP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                              tape[</a:t>
            </a:r>
            <a:r>
              <a:rPr lang="nb-NO" sz="1800" b="1" dirty="0" err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] == e[1] ])</a:t>
            </a:r>
          </a:p>
          <a:p>
            <a:pPr>
              <a:buNone/>
            </a:pPr>
            <a:endParaRPr lang="nb-NO" sz="1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>
              <a:buNone/>
            </a:pP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= [] 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for e in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nfa.edges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: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if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e[0] in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states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and tape[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index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]==e[1]: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nb-NO" sz="1800" b="1" dirty="0" err="1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states.append</a:t>
            </a:r>
            <a:r>
              <a:rPr lang="nb-NO" sz="1800" b="1" dirty="0" smtClean="0">
                <a:solidFill>
                  <a:srgbClr val="0070C0"/>
                </a:solidFill>
                <a:latin typeface="DFKai-SB" pitchFamily="65" charset="-120"/>
                <a:ea typeface="DFKai-SB" pitchFamily="65" charset="-120"/>
              </a:rPr>
              <a:t>(e[2])</a:t>
            </a:r>
            <a:r>
              <a:rPr lang="nb-NO" sz="18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
</a:t>
            </a:r>
            <a:endParaRPr lang="nb-NO" sz="1800" b="1" dirty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Courier New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17</a:t>
            </a:fld>
            <a:endParaRPr lang="nb-NO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/>
          </p:nvPr>
        </p:nvGraphicFramePr>
        <p:xfrm>
          <a:off x="341313" y="4724400"/>
          <a:ext cx="62071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Formel" r:id="rId4" imgW="3720960" imgH="215640" progId="Equation.3">
                  <p:embed/>
                </p:oleObj>
              </mc:Choice>
              <mc:Fallback>
                <p:oleObj name="Formel" r:id="rId4" imgW="3720960" imgH="215640" progId="Equation.3">
                  <p:embed/>
                  <p:pic>
                    <p:nvPicPr>
                      <p:cNvPr id="2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4724400"/>
                        <a:ext cx="62071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/>
          </p:nvPr>
        </p:nvGraphicFramePr>
        <p:xfrm>
          <a:off x="539552" y="4149080"/>
          <a:ext cx="16938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Formel" r:id="rId6" imgW="1015920" imgH="215640" progId="Equation.3">
                  <p:embed/>
                </p:oleObj>
              </mc:Choice>
              <mc:Fallback>
                <p:oleObj name="Formel" r:id="rId6" imgW="1015920" imgH="215640" progId="Equation.3">
                  <p:embed/>
                  <p:pic>
                    <p:nvPicPr>
                      <p:cNvPr id="2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149080"/>
                        <a:ext cx="169386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47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Egenskaper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Svarer til underveis å bygge de delene vi trenger av </a:t>
            </a:r>
            <a:r>
              <a:rPr lang="nb-NO" dirty="0" err="1" smtClean="0"/>
              <a:t>DFA-ene</a:t>
            </a:r>
            <a:r>
              <a:rPr lang="nb-NO" dirty="0" smtClean="0"/>
              <a:t> som svarer til denne </a:t>
            </a:r>
            <a:r>
              <a:rPr lang="nb-NO" dirty="0" err="1" smtClean="0"/>
              <a:t>NFA-en</a:t>
            </a:r>
            <a:r>
              <a:rPr lang="nb-NO" dirty="0" smtClean="0"/>
              <a:t>.</a:t>
            </a:r>
          </a:p>
          <a:p>
            <a:r>
              <a:rPr lang="nb-NO" dirty="0" smtClean="0"/>
              <a:t>Algoritmen er </a:t>
            </a:r>
            <a:r>
              <a:rPr lang="nb-NO" dirty="0" err="1" smtClean="0"/>
              <a:t>linjær</a:t>
            </a:r>
            <a:r>
              <a:rPr lang="nb-NO" dirty="0" smtClean="0"/>
              <a:t> i |</a:t>
            </a:r>
            <a:r>
              <a:rPr lang="nb-NO" dirty="0" err="1" smtClean="0"/>
              <a:t>w|=n</a:t>
            </a:r>
            <a:r>
              <a:rPr lang="nb-NO" dirty="0" smtClean="0"/>
              <a:t>.</a:t>
            </a:r>
          </a:p>
          <a:p>
            <a:r>
              <a:rPr lang="nb-NO" dirty="0" smtClean="0"/>
              <a:t>Men kvadratisk i antall tilstander: m </a:t>
            </a:r>
          </a:p>
          <a:p>
            <a:r>
              <a:rPr lang="nb-NO" dirty="0" smtClean="0"/>
              <a:t>O(n m**2)</a:t>
            </a:r>
          </a:p>
          <a:p>
            <a:r>
              <a:rPr lang="nb-NO" dirty="0" smtClean="0"/>
              <a:t>Terminerer også for automater med epsilon-transisjoner.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647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har vi lært: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nb-NO" dirty="0" smtClean="0"/>
              <a:t>Gitt en NFA: N som beskriver et språk L=L(N)</a:t>
            </a:r>
          </a:p>
          <a:p>
            <a:pPr>
              <a:lnSpc>
                <a:spcPct val="110000"/>
              </a:lnSpc>
            </a:pPr>
            <a:r>
              <a:rPr lang="nb-NO" dirty="0" smtClean="0"/>
              <a:t>Da finnes det en DFA: D som beskriver samme språk, L=L(D)</a:t>
            </a:r>
          </a:p>
          <a:p>
            <a:pPr>
              <a:lnSpc>
                <a:spcPct val="110000"/>
              </a:lnSpc>
            </a:pPr>
            <a:r>
              <a:rPr lang="nb-NO" dirty="0" smtClean="0"/>
              <a:t>Skal vi implementere N, kan vi enten konstruere D (forrige gang)</a:t>
            </a:r>
          </a:p>
          <a:p>
            <a:pPr>
              <a:lnSpc>
                <a:spcPct val="110000"/>
              </a:lnSpc>
            </a:pPr>
            <a:r>
              <a:rPr lang="nb-NO" dirty="0" smtClean="0"/>
              <a:t>Eller prosessere direkte med N (som om det var D)</a:t>
            </a:r>
          </a:p>
          <a:p>
            <a:pPr>
              <a:lnSpc>
                <a:spcPct val="110000"/>
              </a:lnSpc>
            </a:pPr>
            <a:r>
              <a:rPr lang="nb-NO" dirty="0" smtClean="0"/>
              <a:t>Uansett er prosedyren</a:t>
            </a:r>
          </a:p>
          <a:p>
            <a:pPr lvl="1">
              <a:lnSpc>
                <a:spcPct val="110000"/>
              </a:lnSpc>
            </a:pPr>
            <a:r>
              <a:rPr lang="nb-NO" dirty="0" smtClean="0"/>
              <a:t>Ikke flertydig</a:t>
            </a:r>
          </a:p>
          <a:p>
            <a:pPr lvl="1">
              <a:lnSpc>
                <a:spcPct val="110000"/>
              </a:lnSpc>
            </a:pPr>
            <a:r>
              <a:rPr lang="nb-NO" dirty="0" smtClean="0"/>
              <a:t>Deterministisk</a:t>
            </a:r>
          </a:p>
          <a:p>
            <a:pPr lvl="1">
              <a:lnSpc>
                <a:spcPct val="110000"/>
              </a:lnSpc>
            </a:pPr>
            <a:r>
              <a:rPr lang="nb-NO" dirty="0" smtClean="0"/>
              <a:t>Tidsforbruket er </a:t>
            </a:r>
            <a:r>
              <a:rPr lang="nb-NO" dirty="0" err="1" smtClean="0"/>
              <a:t>linjært</a:t>
            </a:r>
            <a:r>
              <a:rPr lang="nb-NO" dirty="0" smtClean="0"/>
              <a:t> i input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8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dag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Algoritme for DFA med Python-implementasjon</a:t>
            </a:r>
          </a:p>
          <a:p>
            <a:r>
              <a:rPr lang="nb-NO" dirty="0" smtClean="0"/>
              <a:t>Naiv NFA-algoritme</a:t>
            </a:r>
          </a:p>
          <a:p>
            <a:r>
              <a:rPr lang="nb-NO" dirty="0" smtClean="0"/>
              <a:t>Smartere NFA-algoritme med implementasjon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Regulære uttrykk i praksis, </a:t>
            </a:r>
            <a:r>
              <a:rPr lang="nb-NO" dirty="0">
                <a:solidFill>
                  <a:srgbClr val="FF0000"/>
                </a:solidFill>
              </a:rPr>
              <a:t>særlig i </a:t>
            </a:r>
            <a:r>
              <a:rPr lang="nb-NO" dirty="0" smtClean="0">
                <a:solidFill>
                  <a:srgbClr val="FF0000"/>
                </a:solidFill>
              </a:rPr>
              <a:t>Python</a:t>
            </a:r>
          </a:p>
          <a:p>
            <a:r>
              <a:rPr lang="nb-NO" dirty="0" err="1" smtClean="0"/>
              <a:t>Tokenisering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Regulære uttrykk – to tilnærminger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nb-NO" dirty="0" smtClean="0"/>
              <a:t>Teoretisk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Sett på så langt</a:t>
            </a:r>
          </a:p>
          <a:p>
            <a:r>
              <a:rPr lang="nb-NO" dirty="0" err="1" smtClean="0"/>
              <a:t>Oprinnelig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(1950-tallet, </a:t>
            </a:r>
            <a:r>
              <a:rPr lang="nb-NO" dirty="0" err="1" smtClean="0"/>
              <a:t>Kleene</a:t>
            </a:r>
            <a:r>
              <a:rPr lang="nb-NO" dirty="0" smtClean="0"/>
              <a:t>)</a:t>
            </a:r>
          </a:p>
          <a:p>
            <a:r>
              <a:rPr lang="nb-NO" dirty="0" smtClean="0"/>
              <a:t>J&amp;M </a:t>
            </a:r>
            <a:r>
              <a:rPr lang="nb-NO" dirty="0" err="1" smtClean="0"/>
              <a:t>seksj</a:t>
            </a:r>
            <a:r>
              <a:rPr lang="nb-NO" dirty="0" smtClean="0"/>
              <a:t> 2.3</a:t>
            </a:r>
          </a:p>
          <a:p>
            <a:r>
              <a:rPr lang="nb-NO" dirty="0" smtClean="0"/>
              <a:t>Tilstreber:</a:t>
            </a:r>
          </a:p>
          <a:p>
            <a:pPr lvl="1"/>
            <a:r>
              <a:rPr lang="nb-NO" dirty="0"/>
              <a:t>Formelt </a:t>
            </a:r>
            <a:r>
              <a:rPr lang="nb-NO" dirty="0" smtClean="0"/>
              <a:t>veldefinert</a:t>
            </a:r>
          </a:p>
          <a:p>
            <a:pPr lvl="1"/>
            <a:r>
              <a:rPr lang="nb-NO" dirty="0" smtClean="0"/>
              <a:t>Enklest mulig definisjon av klassen (syntaks)</a:t>
            </a:r>
          </a:p>
          <a:p>
            <a:pPr lvl="2"/>
            <a:r>
              <a:rPr lang="nb-NO" dirty="0" smtClean="0"/>
              <a:t>Gjør det enklere å vise ting om klassen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dirty="0" smtClean="0"/>
              <a:t>Praktisk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Unix (grep/</a:t>
            </a:r>
            <a:r>
              <a:rPr lang="nb-NO" dirty="0" err="1" smtClean="0"/>
              <a:t>egrep</a:t>
            </a:r>
            <a:r>
              <a:rPr lang="nb-NO" dirty="0" smtClean="0"/>
              <a:t>), Perl, Emacs, Python, …</a:t>
            </a:r>
          </a:p>
          <a:p>
            <a:r>
              <a:rPr lang="nb-NO" dirty="0" smtClean="0"/>
              <a:t>Utvidet syntaks:</a:t>
            </a:r>
          </a:p>
          <a:p>
            <a:pPr lvl="1"/>
            <a:r>
              <a:rPr lang="nb-NO" dirty="0" smtClean="0"/>
              <a:t>Effektiv bruk</a:t>
            </a:r>
          </a:p>
          <a:p>
            <a:r>
              <a:rPr lang="nb-NO" dirty="0" smtClean="0"/>
              <a:t>Andre funksjoner, eks søk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‘’Extended </a:t>
            </a:r>
            <a:r>
              <a:rPr lang="nb-NO" dirty="0" err="1" smtClean="0">
                <a:solidFill>
                  <a:srgbClr val="FF0000"/>
                </a:solidFill>
              </a:rPr>
              <a:t>regular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expressions</a:t>
            </a:r>
            <a:r>
              <a:rPr lang="nb-NO" dirty="0" smtClean="0">
                <a:solidFill>
                  <a:srgbClr val="FF0000"/>
                </a:solidFill>
              </a:rPr>
              <a:t>’’: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843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Praktiske </a:t>
            </a:r>
            <a:r>
              <a:rPr lang="nb-NO" dirty="0" err="1" smtClean="0"/>
              <a:t>regex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Flere måter å uttrykke regulære uttrykk </a:t>
            </a:r>
            <a:br>
              <a:rPr lang="nb-NO" dirty="0" smtClean="0"/>
            </a:br>
            <a:r>
              <a:rPr lang="nb-NO" dirty="0" smtClean="0"/>
              <a:t>– mer   kompakte uttrykk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Målet er vanligvis ikke å beskrive en hel tekst, men å se om en tekst inneholder en streng beskrevet av </a:t>
            </a:r>
            <a:r>
              <a:rPr lang="nb-NO" dirty="0" err="1" smtClean="0"/>
              <a:t>regexen</a:t>
            </a:r>
            <a:endParaRPr lang="nb-NO" dirty="0" smtClean="0"/>
          </a:p>
          <a:p>
            <a:pPr marL="1041400" lvl="1" indent="-514350">
              <a:buFont typeface="+mj-lt"/>
              <a:buAutoNum type="arabicPeriod"/>
            </a:pPr>
            <a:r>
              <a:rPr lang="nb-NO" dirty="0" smtClean="0"/>
              <a:t>Dette gir en annen anerkjenningsalgoritme </a:t>
            </a:r>
            <a:r>
              <a:rPr lang="nb-NO" dirty="0"/>
              <a:t>e</a:t>
            </a:r>
            <a:r>
              <a:rPr lang="nb-NO" dirty="0" smtClean="0"/>
              <a:t>nn oversetting til FSA-er</a:t>
            </a:r>
          </a:p>
          <a:p>
            <a:pPr marL="1041400" lvl="1" indent="-514350">
              <a:buFont typeface="+mj-lt"/>
              <a:buAutoNum type="arabicPeriod"/>
            </a:pPr>
            <a:r>
              <a:rPr lang="nb-NO" dirty="0" smtClean="0"/>
              <a:t>Påvirker hvordan vi skriver </a:t>
            </a:r>
            <a:r>
              <a:rPr lang="nb-NO" dirty="0" err="1" smtClean="0"/>
              <a:t>regeexene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err="1" smtClean="0">
                <a:solidFill>
                  <a:srgbClr val="FF0000"/>
                </a:solidFill>
              </a:rPr>
              <a:t>Regex</a:t>
            </a:r>
            <a:r>
              <a:rPr lang="nb-NO" dirty="0" smtClean="0">
                <a:solidFill>
                  <a:srgbClr val="FF0000"/>
                </a:solidFill>
              </a:rPr>
              <a:t>-formalismen inneholder utvidelser i forhold til de regulære språkene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46D17A-C00B-4B3C-935F-58E3A8D5CE8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0" y="5643563"/>
            <a:ext cx="1947863" cy="285750"/>
          </a:xfrm>
        </p:spPr>
        <p:txBody>
          <a:bodyPr/>
          <a:lstStyle/>
          <a:p>
            <a:pPr>
              <a:defRPr/>
            </a:pPr>
            <a:fld id="{FC6BE6DE-52E7-472A-8D63-05313F369CAE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Flere sammensetninger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003555"/>
              </p:ext>
            </p:extLst>
          </p:nvPr>
        </p:nvGraphicFramePr>
        <p:xfrm>
          <a:off x="457200" y="1143000"/>
          <a:ext cx="8229600" cy="468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624757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37470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Uttrykk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Tolkning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 teorien</a:t>
                      </a:r>
                      <a:r>
                        <a:rPr lang="nb-NO" baseline="0" dirty="0" smtClean="0"/>
                        <a:t> (så langt)/JFLAP</a:t>
                      </a:r>
                      <a:endParaRPr lang="nb-NO" dirty="0" smtClean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Eksempel</a:t>
                      </a: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R|S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 eller 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R+S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penn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y|ies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R*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 eller flere 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R*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</a:t>
                      </a:r>
                      <a:r>
                        <a:rPr lang="nb-NO" baseline="30000" dirty="0" smtClean="0"/>
                        <a:t>+</a:t>
                      </a:r>
                      <a:endParaRPr lang="en-US" baseline="30000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 eller flere 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RR*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R?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 eller 1 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cars?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R{n}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 mange 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RRR…R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R{</a:t>
                      </a:r>
                      <a:r>
                        <a:rPr lang="en-US" dirty="0" err="1" smtClean="0"/>
                        <a:t>n,m</a:t>
                      </a:r>
                      <a:r>
                        <a:rPr lang="en-US" dirty="0" smtClean="0"/>
                        <a:t>}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Minst</a:t>
                      </a:r>
                      <a:r>
                        <a:rPr lang="en-US" dirty="0" smtClean="0"/>
                        <a:t> n </a:t>
                      </a:r>
                      <a:r>
                        <a:rPr lang="en-US" dirty="0" err="1" smtClean="0"/>
                        <a:t>og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toppen</a:t>
                      </a:r>
                      <a:r>
                        <a:rPr lang="en-US" dirty="0" smtClean="0"/>
                        <a:t> m R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76704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Et hvilket som helst symbol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 )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Presedens</a:t>
                      </a:r>
                      <a:endParaRPr lang="en-US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OBS: </a:t>
                      </a:r>
                      <a:r>
                        <a:rPr lang="en-US" dirty="0" err="1" smtClean="0"/>
                        <a:t>har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bivirkninger</a:t>
                      </a:r>
                      <a:endParaRPr lang="en-US" dirty="0" smtClean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233244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92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Basissymboler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478466"/>
              </p:ext>
            </p:extLst>
          </p:nvPr>
        </p:nvGraphicFramePr>
        <p:xfrm>
          <a:off x="457200" y="1143001"/>
          <a:ext cx="8291266" cy="4691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939">
                  <a:extLst>
                    <a:ext uri="{9D8B030D-6E8A-4147-A177-3AD203B41FA5}">
                      <a16:colId xmlns:a16="http://schemas.microsoft.com/office/drawing/2014/main" val="2158763722"/>
                    </a:ext>
                  </a:extLst>
                </a:gridCol>
                <a:gridCol w="690939">
                  <a:extLst>
                    <a:ext uri="{9D8B030D-6E8A-4147-A177-3AD203B41FA5}">
                      <a16:colId xmlns:a16="http://schemas.microsoft.com/office/drawing/2014/main" val="331586040"/>
                    </a:ext>
                  </a:extLst>
                </a:gridCol>
                <a:gridCol w="690939">
                  <a:extLst>
                    <a:ext uri="{9D8B030D-6E8A-4147-A177-3AD203B41FA5}">
                      <a16:colId xmlns:a16="http://schemas.microsoft.com/office/drawing/2014/main" val="3464028737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3262475742"/>
                    </a:ext>
                  </a:extLst>
                </a:gridCol>
              </a:tblGrid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Uttrykk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Tolkning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kommentar</a:t>
                      </a: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273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Tilsv</a:t>
                      </a:r>
                      <a:r>
                        <a:rPr lang="en-US" dirty="0" smtClean="0"/>
                        <a:t>. for </a:t>
                      </a:r>
                      <a:r>
                        <a:rPr lang="en-US" dirty="0" err="1" smtClean="0"/>
                        <a:t>b,..,z</a:t>
                      </a:r>
                      <a:r>
                        <a:rPr lang="en-US" dirty="0" smtClean="0"/>
                        <a:t>, A, …, Z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æ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æ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Tilsv</a:t>
                      </a:r>
                      <a:r>
                        <a:rPr lang="en-US" dirty="0" smtClean="0"/>
                        <a:t> ø, Å, </a:t>
                      </a:r>
                      <a:r>
                        <a:rPr lang="en-US" dirty="0" err="1" smtClean="0"/>
                        <a:t>andre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språk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3</a:t>
                      </a:r>
                      <a:endParaRPr lang="en-US" baseline="30000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 1, …9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820">
                <a:tc gridSpan="6">
                  <a:txBody>
                    <a:bodyPr/>
                    <a:lstStyle/>
                    <a:p>
                      <a:r>
                        <a:rPr lang="en-US" dirty="0" err="1" smtClean="0"/>
                        <a:t>Noen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tegn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synes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ikke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på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skjermen</a:t>
                      </a:r>
                      <a:endParaRPr lang="en-US" dirty="0"/>
                    </a:p>
                  </a:txBody>
                  <a:tcPr marL="186331" marR="186331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\t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tab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\n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Ny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linje</a:t>
                      </a:r>
                      <a:endParaRPr lang="en-US" dirty="0"/>
                    </a:p>
                  </a:txBody>
                  <a:tcPr marL="186331" marR="186331"/>
                </a:tc>
                <a:tc rowSpan="2">
                  <a:txBody>
                    <a:bodyPr/>
                    <a:lstStyle/>
                    <a:p>
                      <a:r>
                        <a:rPr lang="en-US" dirty="0" err="1" smtClean="0"/>
                        <a:t>Obs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linjeksift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forskjellig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på</a:t>
                      </a:r>
                      <a:r>
                        <a:rPr lang="en-US" dirty="0" smtClean="0"/>
                        <a:t> Mac, Windows, Linux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882924118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\r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"</a:t>
                      </a:r>
                      <a:r>
                        <a:rPr lang="nb-NO" dirty="0" err="1" smtClean="0"/>
                        <a:t>carriage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return</a:t>
                      </a:r>
                      <a:r>
                        <a:rPr lang="nb-NO" baseline="0" dirty="0" smtClean="0"/>
                        <a:t>"</a:t>
                      </a:r>
                      <a:endParaRPr lang="en-US" dirty="0"/>
                    </a:p>
                  </a:txBody>
                  <a:tcPr marL="186331" marR="186331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417640009"/>
                  </a:ext>
                </a:extLst>
              </a:tr>
              <a:tr h="329820">
                <a:tc gridSpan="6">
                  <a:txBody>
                    <a:bodyPr/>
                    <a:lstStyle/>
                    <a:p>
                      <a:r>
                        <a:rPr lang="en-US" dirty="0" err="1" smtClean="0"/>
                        <a:t>Metasymboler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må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beskyttes</a:t>
                      </a:r>
                      <a:r>
                        <a:rPr lang="en-US" baseline="0" dirty="0" smtClean="0"/>
                        <a:t> med \ </a:t>
                      </a:r>
                      <a:r>
                        <a:rPr lang="en-US" baseline="0" dirty="0" err="1" smtClean="0"/>
                        <a:t>skal</a:t>
                      </a:r>
                      <a:r>
                        <a:rPr lang="en-US" baseline="0" dirty="0" smtClean="0"/>
                        <a:t> vi </a:t>
                      </a:r>
                      <a:r>
                        <a:rPr lang="en-US" baseline="0" dirty="0" err="1" smtClean="0"/>
                        <a:t>snakke</a:t>
                      </a:r>
                      <a:r>
                        <a:rPr lang="en-US" baseline="0" dirty="0" smtClean="0"/>
                        <a:t> om </a:t>
                      </a:r>
                      <a:r>
                        <a:rPr lang="en-US" baseline="0" dirty="0" err="1" smtClean="0"/>
                        <a:t>dem</a:t>
                      </a:r>
                      <a:endParaRPr lang="en-US" dirty="0"/>
                    </a:p>
                  </a:txBody>
                  <a:tcPr marL="186331" marR="186331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984308714"/>
                  </a:ext>
                </a:extLst>
              </a:tr>
              <a:tr h="329820">
                <a:tc gridSpan="4">
                  <a:txBody>
                    <a:bodyPr/>
                    <a:lstStyle/>
                    <a:p>
                      <a:r>
                        <a:rPr lang="nb-NO" dirty="0" smtClean="0"/>
                        <a:t>\*</a:t>
                      </a:r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*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752775358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\+</a:t>
                      </a:r>
                      <a:r>
                        <a:rPr lang="nb-NO" baseline="0" dirty="0" smtClean="0"/>
                        <a:t> </a:t>
                      </a:r>
                    </a:p>
                    <a:p>
                      <a:r>
                        <a:rPr lang="nb-NO" baseline="0" dirty="0" smtClean="0"/>
                        <a:t>\.</a:t>
                      </a:r>
                    </a:p>
                    <a:p>
                      <a:r>
                        <a:rPr lang="nb-NO" baseline="0" dirty="0" smtClean="0"/>
                        <a:t>\? 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smtClean="0"/>
                        <a:t>\|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smtClean="0"/>
                        <a:t>\(  \) </a:t>
                      </a:r>
                      <a:endParaRPr lang="en-US" dirty="0" smtClean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\^</a:t>
                      </a:r>
                    </a:p>
                    <a:p>
                      <a:r>
                        <a:rPr lang="en-US" dirty="0" smtClean="0"/>
                        <a:t>\[</a:t>
                      </a:r>
                    </a:p>
                    <a:p>
                      <a:r>
                        <a:rPr lang="en-US" dirty="0" smtClean="0"/>
                        <a:t>\]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\$</a:t>
                      </a:r>
                    </a:p>
                    <a:p>
                      <a:r>
                        <a:rPr lang="en-US" dirty="0" smtClean="0"/>
                        <a:t>\\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Tilsv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73670951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69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Spenn og forkortelser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844507"/>
              </p:ext>
            </p:extLst>
          </p:nvPr>
        </p:nvGraphicFramePr>
        <p:xfrm>
          <a:off x="457200" y="1143001"/>
          <a:ext cx="8291266" cy="4234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3262475742"/>
                    </a:ext>
                  </a:extLst>
                </a:gridCol>
              </a:tblGrid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Uttrykk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Tolkning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kommentar</a:t>
                      </a: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273">
                <a:tc>
                  <a:txBody>
                    <a:bodyPr/>
                    <a:lstStyle/>
                    <a:p>
                      <a:r>
                        <a:rPr lang="nb-NO" dirty="0" smtClean="0"/>
                        <a:t>[…]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Et</a:t>
                      </a:r>
                      <a:r>
                        <a:rPr lang="nb-NO" baseline="0" dirty="0" smtClean="0"/>
                        <a:t> av symbolene i …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en-US" dirty="0" err="1" smtClean="0"/>
                        <a:t>aeiou</a:t>
                      </a:r>
                      <a:r>
                        <a:rPr lang="en-US" dirty="0" smtClean="0"/>
                        <a:t>] </a:t>
                      </a:r>
                      <a:r>
                        <a:rPr lang="en-US" dirty="0" err="1" smtClean="0"/>
                        <a:t>tilsv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a|e|i|o|u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[&lt;char1&gt;-&lt;char2&gt;]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tegn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mellom</a:t>
                      </a:r>
                      <a:r>
                        <a:rPr lang="en-US" baseline="0" dirty="0" smtClean="0"/>
                        <a:t> char1 </a:t>
                      </a:r>
                      <a:r>
                        <a:rPr lang="en-US" baseline="0" dirty="0" err="1" smtClean="0"/>
                        <a:t>og</a:t>
                      </a:r>
                      <a:r>
                        <a:rPr lang="en-US" baseline="0" dirty="0" smtClean="0"/>
                        <a:t> char 2 (</a:t>
                      </a:r>
                      <a:r>
                        <a:rPr lang="en-US" baseline="0" dirty="0" err="1" smtClean="0"/>
                        <a:t>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gitt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ordning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[a-</a:t>
                      </a:r>
                      <a:r>
                        <a:rPr lang="en-US" dirty="0" err="1" smtClean="0"/>
                        <a:t>zA</a:t>
                      </a:r>
                      <a:r>
                        <a:rPr lang="en-US" dirty="0" smtClean="0"/>
                        <a:t>-Z] (</a:t>
                      </a:r>
                      <a:r>
                        <a:rPr lang="en-US" dirty="0" err="1" smtClean="0"/>
                        <a:t>eng.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bokstav</a:t>
                      </a:r>
                      <a:r>
                        <a:rPr lang="en-US" dirty="0" smtClean="0"/>
                        <a:t>)</a:t>
                      </a:r>
                    </a:p>
                    <a:p>
                      <a:r>
                        <a:rPr lang="en-US" dirty="0" smtClean="0"/>
                        <a:t>[0-9]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[^…]</a:t>
                      </a:r>
                      <a:endParaRPr lang="en-US" baseline="30000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Et</a:t>
                      </a:r>
                      <a:r>
                        <a:rPr lang="nb-NO" baseline="0" dirty="0" smtClean="0"/>
                        <a:t> tegn som ikke står på listen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820">
                <a:tc gridSpan="3">
                  <a:txBody>
                    <a:bodyPr/>
                    <a:lstStyle/>
                    <a:p>
                      <a:r>
                        <a:rPr lang="en-US" dirty="0" err="1" smtClean="0"/>
                        <a:t>Forkortelser</a:t>
                      </a:r>
                      <a:endParaRPr lang="en-US" dirty="0"/>
                    </a:p>
                  </a:txBody>
                  <a:tcPr marL="186331" marR="186331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\d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[0-9]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\w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"Unicode word characters"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ASCII bare [a-z,A-Z,0-9_]</a:t>
                      </a:r>
                    </a:p>
                    <a:p>
                      <a:r>
                        <a:rPr lang="en-US" dirty="0" err="1" smtClean="0"/>
                        <a:t>Nå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også</a:t>
                      </a:r>
                      <a:r>
                        <a:rPr lang="en-US" dirty="0" smtClean="0"/>
                        <a:t> æ, ø, å </a:t>
                      </a:r>
                      <a:r>
                        <a:rPr lang="en-US" dirty="0" err="1" smtClean="0"/>
                        <a:t>m.fl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882924118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Unicode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w</a:t>
                      </a:r>
                      <a:r>
                        <a:rPr lang="nb-NO" dirty="0" err="1" smtClean="0"/>
                        <a:t>hite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space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Inkludert</a:t>
                      </a:r>
                      <a:r>
                        <a:rPr lang="en-US" dirty="0" smtClean="0"/>
                        <a:t>: [ \t\n\r\f\v]</a:t>
                      </a:r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417640009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\D</a:t>
                      </a:r>
                      <a:r>
                        <a:rPr lang="nb-NO" baseline="0" dirty="0" smtClean="0"/>
                        <a:t>    \W  \S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Komplementet til tilsv.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91468016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558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Uttrykk for posisjoner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280978"/>
              </p:ext>
            </p:extLst>
          </p:nvPr>
        </p:nvGraphicFramePr>
        <p:xfrm>
          <a:off x="457200" y="1143001"/>
          <a:ext cx="8291266" cy="194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755">
                  <a:extLst>
                    <a:ext uri="{9D8B030D-6E8A-4147-A177-3AD203B41FA5}">
                      <a16:colId xmlns:a16="http://schemas.microsoft.com/office/drawing/2014/main" val="3262475742"/>
                    </a:ext>
                  </a:extLst>
                </a:gridCol>
              </a:tblGrid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Uttrykk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Tolkning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kommentar</a:t>
                      </a: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273">
                <a:tc>
                  <a:txBody>
                    <a:bodyPr/>
                    <a:lstStyle/>
                    <a:p>
                      <a:r>
                        <a:rPr lang="nb-NO" dirty="0" smtClean="0"/>
                        <a:t>^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Begynnelse av linje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$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Slutten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av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linje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\b</a:t>
                      </a:r>
                      <a:endParaRPr lang="en-US" baseline="30000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ordgrense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820">
                <a:tc>
                  <a:txBody>
                    <a:bodyPr/>
                    <a:lstStyle/>
                    <a:p>
                      <a:r>
                        <a:rPr lang="nb-NO" dirty="0" smtClean="0"/>
                        <a:t>\B</a:t>
                      </a:r>
                      <a:endParaRPr lang="en-US" baseline="30000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Ikke ordgrense</a:t>
                      </a:r>
                      <a:endParaRPr lang="en-US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388221127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3645024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Obs: Disse tilsvarer ikke noe tegn i strengen. Ikke forveksle \b og blank.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86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Presedens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err="1" smtClean="0"/>
              <a:t>Paranteser</a:t>
            </a:r>
            <a:r>
              <a:rPr lang="nb-NO" dirty="0" smtClean="0"/>
              <a:t>: ()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Tellere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Sekvenser og ankere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Disjunksjon: |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6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&gt;&gt;&gt;[w for w in </a:t>
            </a:r>
            <a:r>
              <a:rPr lang="nb-NO" dirty="0" err="1" smtClean="0">
                <a:latin typeface="Calibri" panose="020F0502020204030204" pitchFamily="34" charset="0"/>
              </a:rPr>
              <a:t>wordlist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if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re.search</a:t>
            </a:r>
            <a:r>
              <a:rPr lang="nb-NO" dirty="0" smtClean="0">
                <a:latin typeface="Calibri" panose="020F0502020204030204" pitchFamily="34" charset="0"/>
              </a:rPr>
              <a:t>(</a:t>
            </a:r>
            <a:r>
              <a:rPr lang="nb-NO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‘^..</a:t>
            </a:r>
            <a:r>
              <a:rPr lang="nb-NO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j..t..$’,</a:t>
            </a:r>
            <a:r>
              <a:rPr lang="nb-NO" dirty="0" err="1" smtClean="0">
                <a:latin typeface="Calibri" panose="020F0502020204030204" pitchFamily="34" charset="0"/>
              </a:rPr>
              <a:t>w</a:t>
            </a:r>
            <a:r>
              <a:rPr lang="nb-NO" dirty="0" smtClean="0">
                <a:latin typeface="Calibri" panose="020F0502020204030204" pitchFamily="34" charset="0"/>
              </a:rPr>
              <a:t>)]</a:t>
            </a:r>
          </a:p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   [‘</a:t>
            </a:r>
            <a:r>
              <a:rPr lang="nb-NO" dirty="0" err="1" smtClean="0">
                <a:latin typeface="Calibri" panose="020F0502020204030204" pitchFamily="34" charset="0"/>
              </a:rPr>
              <a:t>abjectly</a:t>
            </a:r>
            <a:r>
              <a:rPr lang="nb-NO" dirty="0" smtClean="0">
                <a:latin typeface="Calibri" panose="020F0502020204030204" pitchFamily="34" charset="0"/>
              </a:rPr>
              <a:t>’, ‘adjuster’, ‘</a:t>
            </a:r>
            <a:r>
              <a:rPr lang="nb-NO" dirty="0" err="1" smtClean="0">
                <a:latin typeface="Calibri" panose="020F0502020204030204" pitchFamily="34" charset="0"/>
              </a:rPr>
              <a:t>dejected</a:t>
            </a:r>
            <a:r>
              <a:rPr lang="nb-NO" dirty="0" smtClean="0">
                <a:latin typeface="Calibri" panose="020F0502020204030204" pitchFamily="34" charset="0"/>
              </a:rPr>
              <a:t>’, …]</a:t>
            </a:r>
          </a:p>
          <a:p>
            <a:pPr marL="0" indent="0">
              <a:buNone/>
            </a:pPr>
            <a:endParaRPr lang="nb-NO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&gt;&gt;&gt;</a:t>
            </a:r>
            <a:r>
              <a:rPr lang="nb-NO" dirty="0" err="1" smtClean="0">
                <a:latin typeface="Calibri" panose="020F0502020204030204" pitchFamily="34" charset="0"/>
              </a:rPr>
              <a:t>word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>
                <a:latin typeface="Calibri" panose="020F0502020204030204" pitchFamily="34" charset="0"/>
              </a:rPr>
              <a:t>=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</a:t>
            </a:r>
            <a:r>
              <a:rPr lang="nb-NO" dirty="0" err="1">
                <a:solidFill>
                  <a:srgbClr val="C00000"/>
                </a:solidFill>
                <a:latin typeface="Calibri" panose="020F0502020204030204" pitchFamily="34" charset="0"/>
              </a:rPr>
              <a:t>supercalifragilisticexpialidocious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</a:t>
            </a:r>
          </a:p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&gt;&gt;&gt;</a:t>
            </a:r>
            <a:r>
              <a:rPr lang="nb-NO" dirty="0" err="1" smtClean="0">
                <a:latin typeface="Calibri" panose="020F0502020204030204" pitchFamily="34" charset="0"/>
              </a:rPr>
              <a:t>re.findall</a:t>
            </a:r>
            <a:r>
              <a:rPr lang="nb-NO" dirty="0" smtClean="0">
                <a:latin typeface="Calibri" panose="020F0502020204030204" pitchFamily="34" charset="0"/>
              </a:rPr>
              <a:t>(</a:t>
            </a:r>
            <a:r>
              <a:rPr lang="nb-NO" dirty="0" smtClean="0">
                <a:solidFill>
                  <a:srgbClr val="C00000"/>
                </a:solidFill>
                <a:latin typeface="Calibri" panose="020F0502020204030204" pitchFamily="34" charset="0"/>
              </a:rPr>
              <a:t>r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'[</a:t>
            </a:r>
            <a:r>
              <a:rPr lang="nb-NO" dirty="0" err="1">
                <a:solidFill>
                  <a:srgbClr val="C00000"/>
                </a:solidFill>
                <a:latin typeface="Calibri" panose="020F0502020204030204" pitchFamily="34" charset="0"/>
              </a:rPr>
              <a:t>aeiou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]'</a:t>
            </a:r>
            <a:r>
              <a:rPr lang="nb-NO" dirty="0">
                <a:latin typeface="Calibri" panose="020F0502020204030204" pitchFamily="34" charset="0"/>
              </a:rPr>
              <a:t>, </a:t>
            </a:r>
            <a:r>
              <a:rPr lang="nb-NO" dirty="0" err="1">
                <a:latin typeface="Calibri" panose="020F0502020204030204" pitchFamily="34" charset="0"/>
              </a:rPr>
              <a:t>word</a:t>
            </a:r>
            <a:r>
              <a:rPr lang="nb-NO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nb-NO" dirty="0"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  [</a:t>
            </a:r>
            <a:r>
              <a:rPr lang="nb-NO" dirty="0">
                <a:latin typeface="Calibri" panose="020F0502020204030204" pitchFamily="34" charset="0"/>
              </a:rPr>
              <a:t>'u</a:t>
            </a:r>
            <a:r>
              <a:rPr lang="nb-NO" dirty="0" smtClean="0">
                <a:latin typeface="Calibri" panose="020F0502020204030204" pitchFamily="34" charset="0"/>
              </a:rPr>
              <a:t>', 'e', </a:t>
            </a:r>
            <a:r>
              <a:rPr lang="nb-NO" dirty="0">
                <a:latin typeface="Calibri" panose="020F0502020204030204" pitchFamily="34" charset="0"/>
              </a:rPr>
              <a:t>'a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</a:t>
            </a:r>
            <a:r>
              <a:rPr lang="nb-NO" dirty="0" err="1">
                <a:latin typeface="Calibri" panose="020F0502020204030204" pitchFamily="34" charset="0"/>
              </a:rPr>
              <a:t>i</a:t>
            </a:r>
            <a:r>
              <a:rPr lang="nb-NO" dirty="0" err="1" smtClean="0">
                <a:latin typeface="Calibri" panose="020F0502020204030204" pitchFamily="34" charset="0"/>
              </a:rPr>
              <a:t>','a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'e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'a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'o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'i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'o</a:t>
            </a:r>
            <a:r>
              <a:rPr lang="nb-NO" dirty="0" smtClean="0">
                <a:latin typeface="Calibri" panose="020F0502020204030204" pitchFamily="34" charset="0"/>
              </a:rPr>
              <a:t>', </a:t>
            </a:r>
            <a:r>
              <a:rPr lang="nb-NO" dirty="0">
                <a:latin typeface="Calibri" panose="020F0502020204030204" pitchFamily="34" charset="0"/>
              </a:rPr>
              <a:t>'u</a:t>
            </a:r>
            <a:r>
              <a:rPr lang="nb-NO" dirty="0" smtClean="0">
                <a:latin typeface="Calibri" panose="020F0502020204030204" pitchFamily="34" charset="0"/>
              </a:rPr>
              <a:t>']</a:t>
            </a:r>
          </a:p>
          <a:p>
            <a:pPr marL="0" indent="0">
              <a:buNone/>
            </a:pPr>
            <a:endParaRPr lang="nb-NO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&gt;&gt;&gt;</a:t>
            </a:r>
            <a:r>
              <a:rPr lang="nb-NO" dirty="0" err="1" smtClean="0">
                <a:latin typeface="Calibri" panose="020F0502020204030204" pitchFamily="34" charset="0"/>
              </a:rPr>
              <a:t>re.sub</a:t>
            </a:r>
            <a:r>
              <a:rPr lang="nb-NO" dirty="0" smtClean="0">
                <a:latin typeface="Calibri" panose="020F0502020204030204" pitchFamily="34" charset="0"/>
              </a:rPr>
              <a:t>(</a:t>
            </a:r>
            <a:r>
              <a:rPr lang="nb-NO" dirty="0" smtClean="0">
                <a:solidFill>
                  <a:srgbClr val="C00000"/>
                </a:solidFill>
                <a:latin typeface="Calibri" panose="020F0502020204030204" pitchFamily="34" charset="0"/>
              </a:rPr>
              <a:t>r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'([0-9]|\.)+'</a:t>
            </a:r>
            <a:r>
              <a:rPr lang="nb-NO" dirty="0">
                <a:latin typeface="Calibri" panose="020F0502020204030204" pitchFamily="34" charset="0"/>
              </a:rPr>
              <a:t>,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'tall'</a:t>
            </a:r>
            <a:r>
              <a:rPr lang="nb-NO" dirty="0">
                <a:latin typeface="Calibri" panose="020F0502020204030204" pitchFamily="34" charset="0"/>
              </a:rPr>
              <a:t>,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</a:rPr>
              <a:t>'Roten av 3 er større enn 2.5, tror jeg'</a:t>
            </a:r>
            <a:r>
              <a:rPr lang="nb-NO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nb-NO" dirty="0" smtClean="0">
                <a:latin typeface="Calibri" panose="020F0502020204030204" pitchFamily="34" charset="0"/>
              </a:rPr>
              <a:t>   'Roten </a:t>
            </a:r>
            <a:r>
              <a:rPr lang="nb-NO" dirty="0">
                <a:latin typeface="Calibri" panose="020F0502020204030204" pitchFamily="34" charset="0"/>
              </a:rPr>
              <a:t>av tall er større enn tall, tror jeg'</a:t>
            </a:r>
          </a:p>
          <a:p>
            <a:pPr marL="0" indent="0">
              <a:buNone/>
            </a:pPr>
            <a:endParaRPr lang="nb-NO" dirty="0">
              <a:latin typeface="Calibri" panose="020F0502020204030204" pitchFamily="34" charset="0"/>
            </a:endParaRPr>
          </a:p>
          <a:p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0C818-7806-4C71-8E9C-D911F5EF5EC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5643563"/>
            <a:ext cx="1947863" cy="285750"/>
          </a:xfrm>
        </p:spPr>
        <p:txBody>
          <a:bodyPr/>
          <a:lstStyle/>
          <a:p>
            <a:pPr>
              <a:defRPr/>
            </a:pPr>
            <a:fld id="{18917B8D-CC61-45A2-8C26-6D52EBAD8144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89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Anvendelse av regulære uttrykk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Utgangspunkt:</a:t>
            </a:r>
          </a:p>
          <a:p>
            <a:pPr lvl="1"/>
            <a:r>
              <a:rPr lang="nb-NO" dirty="0" smtClean="0"/>
              <a:t>Regulært uttrykk: R</a:t>
            </a:r>
          </a:p>
          <a:p>
            <a:pPr lvl="1"/>
            <a:r>
              <a:rPr lang="nb-NO" dirty="0" smtClean="0"/>
              <a:t>Tekst: T</a:t>
            </a:r>
          </a:p>
          <a:p>
            <a:r>
              <a:rPr lang="nb-NO" dirty="0" smtClean="0"/>
              <a:t>Vanligvis:</a:t>
            </a:r>
          </a:p>
          <a:p>
            <a:pPr lvl="1"/>
            <a:r>
              <a:rPr lang="nb-NO" dirty="0" smtClean="0"/>
              <a:t>ikke interessert i om R matcher hele T</a:t>
            </a:r>
          </a:p>
          <a:p>
            <a:pPr lvl="1"/>
            <a:r>
              <a:rPr lang="nb-NO" dirty="0" smtClean="0"/>
              <a:t>Men finne </a:t>
            </a:r>
            <a:r>
              <a:rPr lang="nb-NO" dirty="0" err="1" smtClean="0"/>
              <a:t>substrenger</a:t>
            </a:r>
            <a:r>
              <a:rPr lang="nb-NO" dirty="0" smtClean="0"/>
              <a:t> av T som matcher 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nb-NO" dirty="0" smtClean="0"/>
              <a:t>R = </a:t>
            </a:r>
            <a:r>
              <a:rPr lang="nb-NO" dirty="0"/>
              <a:t>[a-z</a:t>
            </a:r>
            <a:r>
              <a:rPr lang="nb-NO" dirty="0" smtClean="0"/>
              <a:t>]</a:t>
            </a:r>
            <a:r>
              <a:rPr lang="nb-NO" baseline="30000" dirty="0" smtClean="0"/>
              <a:t>+</a:t>
            </a:r>
            <a:r>
              <a:rPr lang="nb-NO" dirty="0" smtClean="0"/>
              <a:t>[0-9]</a:t>
            </a:r>
            <a:r>
              <a:rPr lang="nb-NO" baseline="30000" dirty="0" smtClean="0"/>
              <a:t>+</a:t>
            </a:r>
          </a:p>
          <a:p>
            <a:pPr>
              <a:lnSpc>
                <a:spcPct val="110000"/>
              </a:lnSpc>
            </a:pPr>
            <a:r>
              <a:rPr lang="nb-NO" dirty="0" smtClean="0"/>
              <a:t>T = ‘23ring57.no’</a:t>
            </a:r>
          </a:p>
          <a:p>
            <a:pPr>
              <a:lnSpc>
                <a:spcPct val="110000"/>
              </a:lnSpc>
            </a:pPr>
            <a:r>
              <a:rPr lang="nb-NO" dirty="0" err="1" smtClean="0"/>
              <a:t>re.search</a:t>
            </a:r>
            <a:r>
              <a:rPr lang="nb-NO" dirty="0" smtClean="0"/>
              <a:t>(R,T)</a:t>
            </a:r>
          </a:p>
          <a:p>
            <a:pPr lvl="1">
              <a:lnSpc>
                <a:spcPct val="110000"/>
              </a:lnSpc>
            </a:pPr>
            <a:r>
              <a:rPr lang="nb-NO" dirty="0" smtClean="0"/>
              <a:t>vil returnere ‘ring57’</a:t>
            </a:r>
          </a:p>
          <a:p>
            <a:pPr lvl="1">
              <a:lnSpc>
                <a:spcPct val="110000"/>
              </a:lnSpc>
            </a:pPr>
            <a:r>
              <a:rPr lang="nb-NO" dirty="0" smtClean="0"/>
              <a:t>‘’</a:t>
            </a:r>
            <a:r>
              <a:rPr lang="nb-NO" dirty="0" err="1" smtClean="0"/>
              <a:t>greedy</a:t>
            </a:r>
            <a:r>
              <a:rPr lang="nb-NO" dirty="0" smtClean="0"/>
              <a:t>’’</a:t>
            </a:r>
          </a:p>
          <a:p>
            <a:pPr>
              <a:lnSpc>
                <a:spcPct val="110000"/>
              </a:lnSpc>
            </a:pPr>
            <a:r>
              <a:rPr lang="nb-NO" dirty="0"/>
              <a:t>F</a:t>
            </a:r>
            <a:r>
              <a:rPr lang="nb-NO" dirty="0" smtClean="0"/>
              <a:t>ormelt matcher uttrykket</a:t>
            </a:r>
          </a:p>
          <a:p>
            <a:pPr lvl="2">
              <a:lnSpc>
                <a:spcPct val="110000"/>
              </a:lnSpc>
            </a:pPr>
            <a:r>
              <a:rPr lang="nb-NO" dirty="0" smtClean="0"/>
              <a:t>‘ing57’</a:t>
            </a:r>
          </a:p>
          <a:p>
            <a:pPr lvl="2">
              <a:lnSpc>
                <a:spcPct val="110000"/>
              </a:lnSpc>
            </a:pPr>
            <a:r>
              <a:rPr lang="nb-NO" dirty="0" smtClean="0"/>
              <a:t>‘g5’</a:t>
            </a:r>
          </a:p>
          <a:p>
            <a:pPr lvl="2">
              <a:lnSpc>
                <a:spcPct val="110000"/>
              </a:lnSpc>
            </a:pPr>
            <a:r>
              <a:rPr lang="nb-NO" dirty="0" err="1" smtClean="0"/>
              <a:t>Osv</a:t>
            </a:r>
            <a:endParaRPr lang="nb-NO" dirty="0" smtClean="0"/>
          </a:p>
          <a:p>
            <a:pPr lvl="1">
              <a:lnSpc>
                <a:spcPct val="110000"/>
              </a:lnSpc>
            </a:pPr>
            <a:r>
              <a:rPr lang="nb-NO" dirty="0" smtClean="0"/>
              <a:t>De blir ikke returnert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917B8D-CC61-45A2-8C26-6D52EBAD8144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0C818-7806-4C71-8E9C-D911F5EF5EC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Pythons </a:t>
            </a:r>
            <a:r>
              <a:rPr lang="nb-NO" dirty="0" err="1" smtClean="0"/>
              <a:t>re.search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2736304"/>
          </a:xfrm>
        </p:spPr>
        <p:txBody>
          <a:bodyPr>
            <a:normAutofit fontScale="925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nb-NO" dirty="0" smtClean="0"/>
              <a:t>Finn matchende del som starter lengst til venstre</a:t>
            </a:r>
          </a:p>
          <a:p>
            <a:pPr marL="869950" lvl="1" indent="-342900">
              <a:lnSpc>
                <a:spcPct val="110000"/>
              </a:lnSpc>
            </a:pPr>
            <a:r>
              <a:rPr lang="nb-NO" dirty="0" smtClean="0"/>
              <a:t>Ikke: '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23</a:t>
            </a:r>
            <a:r>
              <a:rPr lang="nb-NO" dirty="0" smtClean="0"/>
              <a:t>' eller '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nb-NO" dirty="0" smtClean="0"/>
              <a:t>' (som også matcher re-et)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nb-NO" dirty="0" smtClean="0"/>
              <a:t>Bruk den delen av re som er lengst til venstre</a:t>
            </a:r>
          </a:p>
          <a:p>
            <a:pPr marL="869950" lvl="1" indent="-342900">
              <a:lnSpc>
                <a:spcPct val="110000"/>
              </a:lnSpc>
            </a:pPr>
            <a:r>
              <a:rPr lang="nb-NO" dirty="0" smtClean="0">
                <a:solidFill>
                  <a:srgbClr val="FF0000"/>
                </a:solidFill>
              </a:rPr>
              <a:t>\d+</a:t>
            </a:r>
            <a:r>
              <a:rPr lang="nb-NO" dirty="0" smtClean="0"/>
              <a:t>, ikke </a:t>
            </a:r>
            <a:r>
              <a:rPr lang="nb-NO" dirty="0" smtClean="0">
                <a:solidFill>
                  <a:srgbClr val="FF0000"/>
                </a:solidFill>
              </a:rPr>
              <a:t>\d+\w+ </a:t>
            </a:r>
            <a:r>
              <a:rPr lang="nb-NO" dirty="0" smtClean="0"/>
              <a:t>Får derfor ikke '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123abc</a:t>
            </a:r>
            <a:r>
              <a:rPr lang="nb-NO" dirty="0" smtClean="0"/>
              <a:t>'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nb-NO" dirty="0" smtClean="0"/>
              <a:t>Velg den lengste delen som matcher dette</a:t>
            </a:r>
          </a:p>
          <a:p>
            <a:pPr marL="869950" lvl="1" indent="-342900">
              <a:lnSpc>
                <a:spcPct val="110000"/>
              </a:lnSpc>
            </a:pPr>
            <a:r>
              <a:rPr lang="nb-NO" dirty="0" smtClean="0"/>
              <a:t>Ikke '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nb-NO" dirty="0" smtClean="0"/>
              <a:t>' eller '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nb-NO" dirty="0" smtClean="0"/>
              <a:t>'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0C818-7806-4C71-8E9C-D911F5EF5EC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5643563"/>
            <a:ext cx="1947863" cy="285750"/>
          </a:xfrm>
        </p:spPr>
        <p:txBody>
          <a:bodyPr/>
          <a:lstStyle/>
          <a:p>
            <a:pPr>
              <a:defRPr/>
            </a:pPr>
            <a:fld id="{18917B8D-CC61-45A2-8C26-6D52EBAD8144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124744"/>
            <a:ext cx="8229600" cy="8617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000" dirty="0"/>
              <a:t>In [270]: </a:t>
            </a:r>
            <a:r>
              <a:rPr lang="en-US" sz="2000" dirty="0" err="1"/>
              <a:t>re.search</a:t>
            </a:r>
            <a:r>
              <a:rPr lang="en-US" sz="2000" dirty="0"/>
              <a:t>('</a:t>
            </a:r>
            <a:r>
              <a:rPr lang="en-US" sz="2000" dirty="0">
                <a:solidFill>
                  <a:srgbClr val="FF0000"/>
                </a:solidFill>
              </a:rPr>
              <a:t>\d+|\d+\w+</a:t>
            </a:r>
            <a:r>
              <a:rPr lang="en-US" sz="2000" dirty="0"/>
              <a:t>','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a123abc</a:t>
            </a:r>
            <a:r>
              <a:rPr lang="en-US" sz="2000" dirty="0" smtClean="0"/>
              <a:t>')</a:t>
            </a:r>
            <a:br>
              <a:rPr lang="en-US" sz="2000" dirty="0" smtClean="0"/>
            </a:br>
            <a:r>
              <a:rPr lang="en-US" sz="2000" dirty="0" smtClean="0"/>
              <a:t>Out[270</a:t>
            </a:r>
            <a:r>
              <a:rPr lang="en-US" sz="2000" dirty="0"/>
              <a:t>]: &lt;_</a:t>
            </a:r>
            <a:r>
              <a:rPr lang="en-US" sz="2000" dirty="0" err="1"/>
              <a:t>sre.SRE_Match</a:t>
            </a:r>
            <a:r>
              <a:rPr lang="en-US" sz="2000" dirty="0"/>
              <a:t> object; span=(1, 4), match='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123</a:t>
            </a:r>
            <a:r>
              <a:rPr lang="en-US" sz="2000" dirty="0" smtClean="0"/>
              <a:t>'&gt;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4892712"/>
            <a:ext cx="8229600" cy="4770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000" dirty="0" err="1" smtClean="0"/>
              <a:t>Hva</a:t>
            </a:r>
            <a:r>
              <a:rPr lang="en-US" sz="2000" dirty="0" smtClean="0"/>
              <a:t> </a:t>
            </a:r>
            <a:r>
              <a:rPr lang="en-US" sz="2000" dirty="0" err="1" smtClean="0"/>
              <a:t>gir</a:t>
            </a:r>
            <a:r>
              <a:rPr lang="en-US" sz="2000" dirty="0" smtClean="0"/>
              <a:t> </a:t>
            </a:r>
            <a:r>
              <a:rPr lang="en-US" sz="2000" dirty="0" err="1" smtClean="0"/>
              <a:t>re.search</a:t>
            </a:r>
            <a:r>
              <a:rPr lang="en-US" sz="2000" dirty="0"/>
              <a:t>('\d</a:t>
            </a:r>
            <a:r>
              <a:rPr lang="en-US" sz="2000" dirty="0" smtClean="0"/>
              <a:t>+\w+|\</a:t>
            </a:r>
            <a:r>
              <a:rPr lang="en-US" sz="2000" dirty="0"/>
              <a:t>d</a:t>
            </a:r>
            <a:r>
              <a:rPr lang="en-US" sz="2000" dirty="0" smtClean="0"/>
              <a:t>+',</a:t>
            </a:r>
            <a:r>
              <a:rPr lang="en-US" sz="2000" dirty="0"/>
              <a:t>'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a123abc</a:t>
            </a:r>
            <a:r>
              <a:rPr lang="en-US" sz="2000" dirty="0" smtClean="0"/>
              <a:t>')?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12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Pythons </a:t>
            </a:r>
            <a:r>
              <a:rPr lang="nb-NO" dirty="0" err="1" smtClean="0"/>
              <a:t>re.findall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2403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nb-NO" dirty="0" smtClean="0"/>
              <a:t>Bruk </a:t>
            </a:r>
            <a:r>
              <a:rPr lang="nb-NO" dirty="0" err="1" smtClean="0"/>
              <a:t>re.search</a:t>
            </a:r>
            <a:r>
              <a:rPr lang="nb-NO" dirty="0" smtClean="0"/>
              <a:t> til å finne den første matchen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nb-NO" dirty="0" smtClean="0"/>
              <a:t>Se på resten av strengen (etter den første matchen) og gjenta.</a:t>
            </a:r>
          </a:p>
          <a:p>
            <a:pPr marL="869950" lvl="1" indent="-342900">
              <a:lnSpc>
                <a:spcPct val="120000"/>
              </a:lnSpc>
            </a:pPr>
            <a:r>
              <a:rPr lang="nb-NO" dirty="0" smtClean="0"/>
              <a:t>Får ikke her '12', '3a' eller '</a:t>
            </a:r>
            <a:r>
              <a:rPr lang="nb-NO" dirty="0" err="1" smtClean="0"/>
              <a:t>bc</a:t>
            </a:r>
            <a:r>
              <a:rPr lang="nb-NO" dirty="0" smtClean="0"/>
              <a:t>'</a:t>
            </a:r>
          </a:p>
          <a:p>
            <a:pPr marL="342900" indent="-342900">
              <a:lnSpc>
                <a:spcPct val="120000"/>
              </a:lnSpc>
            </a:pPr>
            <a:endParaRPr lang="nb-NO" dirty="0"/>
          </a:p>
          <a:p>
            <a:pPr marL="342900" indent="-342900">
              <a:lnSpc>
                <a:spcPct val="120000"/>
              </a:lnSpc>
            </a:pPr>
            <a:r>
              <a:rPr lang="nb-NO" dirty="0" err="1" smtClean="0"/>
              <a:t>Re.search</a:t>
            </a:r>
            <a:r>
              <a:rPr lang="nb-NO" dirty="0" smtClean="0"/>
              <a:t> og </a:t>
            </a:r>
            <a:r>
              <a:rPr lang="nb-NO" dirty="0" err="1" smtClean="0"/>
              <a:t>re.findall</a:t>
            </a:r>
            <a:r>
              <a:rPr lang="nb-NO" dirty="0" smtClean="0"/>
              <a:t> bruker ikke oversettelse til NFA/DFA, men </a:t>
            </a:r>
            <a:r>
              <a:rPr lang="nb-NO" dirty="0" err="1" smtClean="0"/>
              <a:t>backtracking</a:t>
            </a: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0C818-7806-4C71-8E9C-D911F5EF5EC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5643563"/>
            <a:ext cx="1947863" cy="285750"/>
          </a:xfrm>
        </p:spPr>
        <p:txBody>
          <a:bodyPr/>
          <a:lstStyle/>
          <a:p>
            <a:pPr>
              <a:defRPr/>
            </a:pPr>
            <a:fld id="{18917B8D-CC61-45A2-8C26-6D52EBAD8144}" type="datetime4">
              <a:rPr lang="nb-NO" smtClean="0"/>
              <a:pPr>
                <a:defRPr/>
              </a:pPr>
              <a:t>29. januar 2018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124744"/>
            <a:ext cx="8229600" cy="8333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000" dirty="0"/>
              <a:t>In [272]: </a:t>
            </a:r>
            <a:r>
              <a:rPr lang="en-US" sz="2000" dirty="0" err="1"/>
              <a:t>re.findall</a:t>
            </a:r>
            <a:r>
              <a:rPr lang="en-US" sz="2000" dirty="0"/>
              <a:t>('..','a123abc')</a:t>
            </a:r>
          </a:p>
          <a:p>
            <a:pPr>
              <a:lnSpc>
                <a:spcPts val="3000"/>
              </a:lnSpc>
            </a:pPr>
            <a:r>
              <a:rPr lang="en-US" sz="2000" dirty="0"/>
              <a:t>Out[272]: ['a1', '23', 'ab']</a:t>
            </a:r>
          </a:p>
        </p:txBody>
      </p:sp>
    </p:spTree>
    <p:extLst>
      <p:ext uri="{BB962C8B-B14F-4D97-AF65-F5344CB8AC3E}">
        <p14:creationId xmlns:p14="http://schemas.microsoft.com/office/powerpoint/2010/main" val="322664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Extended </a:t>
            </a:r>
            <a:r>
              <a:rPr lang="nb-NO" dirty="0" err="1" smtClean="0">
                <a:solidFill>
                  <a:srgbClr val="FF0000"/>
                </a:solidFill>
              </a:rPr>
              <a:t>RegEx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>
                <a:solidFill>
                  <a:srgbClr val="FF0000"/>
                </a:solidFill>
              </a:rPr>
              <a:t>=/= teoretiske 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43814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nb-NO" dirty="0"/>
              <a:t>Tolkning: </a:t>
            </a:r>
            <a:br>
              <a:rPr lang="nb-NO" dirty="0"/>
            </a:br>
            <a:r>
              <a:rPr lang="nb-NO" dirty="0"/>
              <a:t>Begge må være </a:t>
            </a:r>
            <a:r>
              <a:rPr lang="nb-NO" i="1" dirty="0" err="1">
                <a:solidFill>
                  <a:srgbClr val="FF0000"/>
                </a:solidFill>
              </a:rPr>
              <a:t>depressed</a:t>
            </a:r>
            <a:r>
              <a:rPr lang="nb-NO" dirty="0"/>
              <a:t> eller begge er </a:t>
            </a:r>
            <a:r>
              <a:rPr lang="nb-NO" i="1" dirty="0" err="1">
                <a:solidFill>
                  <a:srgbClr val="FF0000"/>
                </a:solidFill>
              </a:rPr>
              <a:t>sad</a:t>
            </a:r>
            <a:endParaRPr lang="nb-NO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nb-NO" dirty="0" smtClean="0"/>
              <a:t>Muligheten til å referere tilbake til hele grupper:</a:t>
            </a:r>
          </a:p>
          <a:p>
            <a:pPr lvl="1">
              <a:lnSpc>
                <a:spcPct val="120000"/>
              </a:lnSpc>
            </a:pPr>
            <a:r>
              <a:rPr lang="nb-NO" dirty="0" smtClean="0"/>
              <a:t>Går utover regulære språk</a:t>
            </a:r>
          </a:p>
          <a:p>
            <a:pPr lvl="1">
              <a:lnSpc>
                <a:spcPct val="120000"/>
              </a:lnSpc>
            </a:pPr>
            <a:r>
              <a:rPr lang="nb-NO" dirty="0" smtClean="0"/>
              <a:t>Kan ikke uten videre bruke DFA som algoritme</a:t>
            </a:r>
          </a:p>
          <a:p>
            <a:pPr marL="0" indent="-69850">
              <a:lnSpc>
                <a:spcPct val="120000"/>
              </a:lnSpc>
              <a:buNone/>
            </a:pPr>
            <a:endParaRPr lang="nb-NO" dirty="0"/>
          </a:p>
          <a:p>
            <a:pPr marL="0" indent="-69850">
              <a:lnSpc>
                <a:spcPct val="120000"/>
              </a:lnSpc>
              <a:buNone/>
            </a:pPr>
            <a:r>
              <a:rPr lang="nb-NO" dirty="0" smtClean="0"/>
              <a:t>(ELIZA, berømt første </a:t>
            </a:r>
            <a:r>
              <a:rPr lang="nb-NO" dirty="0" err="1" smtClean="0"/>
              <a:t>chatbot</a:t>
            </a:r>
            <a:r>
              <a:rPr lang="nb-NO" dirty="0" smtClean="0"/>
              <a:t>, 1966)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CDA7B-C565-4D43-B8B1-F1B9B9DCE78D}" type="slidenum">
              <a:rPr lang="nb-NO" smtClean="0"/>
              <a:pPr>
                <a:defRPr/>
              </a:pPr>
              <a:t>32</a:t>
            </a:fld>
            <a:endParaRPr lang="nb-NO" dirty="0"/>
          </a:p>
        </p:txBody>
      </p:sp>
      <p:pic>
        <p:nvPicPr>
          <p:cNvPr id="6" name="un 2.4.jpg" descr="un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37419"/>
            <a:ext cx="86106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382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dag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Algoritme for DFA med Python-implementasjon</a:t>
            </a:r>
          </a:p>
          <a:p>
            <a:r>
              <a:rPr lang="nb-NO" dirty="0" smtClean="0"/>
              <a:t>Naiv NFA-algoritme</a:t>
            </a:r>
          </a:p>
          <a:p>
            <a:r>
              <a:rPr lang="nb-NO" dirty="0" smtClean="0"/>
              <a:t>Smartere NFA-algoritme med implementasjon</a:t>
            </a:r>
          </a:p>
          <a:p>
            <a:r>
              <a:rPr lang="nb-NO" dirty="0" smtClean="0"/>
              <a:t>Regulære uttrykk i praksis, </a:t>
            </a:r>
            <a:r>
              <a:rPr lang="nb-NO" dirty="0"/>
              <a:t>særlig i </a:t>
            </a:r>
            <a:r>
              <a:rPr lang="nb-NO" dirty="0" smtClean="0"/>
              <a:t>Python</a:t>
            </a:r>
          </a:p>
          <a:p>
            <a:r>
              <a:rPr lang="nb-NO" dirty="0" err="1" smtClean="0">
                <a:solidFill>
                  <a:srgbClr val="FF0000"/>
                </a:solidFill>
              </a:rPr>
              <a:t>Tokenisering</a:t>
            </a:r>
            <a:endParaRPr lang="nb-NO" dirty="0" smtClean="0">
              <a:solidFill>
                <a:srgbClr val="FF0000"/>
              </a:solidFill>
            </a:endParaRP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Tokenisering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Neste uke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B0959-C9B2-4568-9A7A-D0018E0798F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26391"/>
      </p:ext>
    </p:extLst>
  </p:cSld>
  <p:clrMapOvr>
    <a:masterClrMapping/>
  </p:clrMapOvr>
</p:sld>
</file>

<file path=ppt/theme/theme1.xml><?xml version="1.0" encoding="utf-8"?>
<a:theme xmlns:a="http://schemas.openxmlformats.org/drawingml/2006/main" name="Ifi_mal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34634</TotalTime>
  <Words>1634</Words>
  <Application>Microsoft Office PowerPoint</Application>
  <PresentationFormat>On-screen Show (4:3)</PresentationFormat>
  <Paragraphs>422</Paragraphs>
  <Slides>34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DFKai-SB</vt:lpstr>
      <vt:lpstr>Arial</vt:lpstr>
      <vt:lpstr>Calibri</vt:lpstr>
      <vt:lpstr>Courier New</vt:lpstr>
      <vt:lpstr>Symbol</vt:lpstr>
      <vt:lpstr>TheSansBold-Plain</vt:lpstr>
      <vt:lpstr>TheSans-Plain</vt:lpstr>
      <vt:lpstr>Ifi_mal_2</vt:lpstr>
      <vt:lpstr>Formel</vt:lpstr>
      <vt:lpstr>INF2820 Datalingvistikk – V2018</vt:lpstr>
      <vt:lpstr>Hva her vi lært?</vt:lpstr>
      <vt:lpstr>I dag </vt:lpstr>
      <vt:lpstr>DFA i Python</vt:lpstr>
      <vt:lpstr>DFA i Python – datastruktur</vt:lpstr>
      <vt:lpstr>DFA i Python – datastruktur</vt:lpstr>
      <vt:lpstr>I dag </vt:lpstr>
      <vt:lpstr>PowerPoint Presentation</vt:lpstr>
      <vt:lpstr>PowerPoint Presentation</vt:lpstr>
      <vt:lpstr>PowerPoint Presentation</vt:lpstr>
      <vt:lpstr>Egenskaper ved algoritmene</vt:lpstr>
      <vt:lpstr>I dag </vt:lpstr>
      <vt:lpstr>En raskere algoritme</vt:lpstr>
      <vt:lpstr>Smart NFA-anerkjenning i Python </vt:lpstr>
      <vt:lpstr>NFA datastruktur</vt:lpstr>
      <vt:lpstr>Python: ”list comprehension”</vt:lpstr>
      <vt:lpstr>Python: ”list comprehension”</vt:lpstr>
      <vt:lpstr>Egenskaper</vt:lpstr>
      <vt:lpstr>Hva har vi lært:</vt:lpstr>
      <vt:lpstr>I dag </vt:lpstr>
      <vt:lpstr>Regulære uttrykk – to tilnærminger</vt:lpstr>
      <vt:lpstr>Praktiske regex</vt:lpstr>
      <vt:lpstr>Flere sammensetninger</vt:lpstr>
      <vt:lpstr>Basissymboler</vt:lpstr>
      <vt:lpstr>Spenn og forkortelser</vt:lpstr>
      <vt:lpstr>Uttrykk for posisjoner</vt:lpstr>
      <vt:lpstr>Presedens</vt:lpstr>
      <vt:lpstr>Eksempler</vt:lpstr>
      <vt:lpstr>Anvendelse av regulære uttrykk</vt:lpstr>
      <vt:lpstr>Pythons re.search</vt:lpstr>
      <vt:lpstr>Pythons re.findall</vt:lpstr>
      <vt:lpstr>Extended RegEx =/= teoretiske RE</vt:lpstr>
      <vt:lpstr>I dag </vt:lpstr>
      <vt:lpstr>Tokenisering</vt:lpstr>
    </vt:vector>
  </TitlesOfParts>
  <Company>Edesign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Erlend Eide</dc:creator>
  <cp:lastModifiedBy>Jan Tore Lønning</cp:lastModifiedBy>
  <cp:revision>299</cp:revision>
  <cp:lastPrinted>2018-01-29T11:04:27Z</cp:lastPrinted>
  <dcterms:created xsi:type="dcterms:W3CDTF">2007-06-29T10:27:51Z</dcterms:created>
  <dcterms:modified xsi:type="dcterms:W3CDTF">2018-01-29T13:38:25Z</dcterms:modified>
</cp:coreProperties>
</file>