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235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2B6A10AA-5CB3-428E-BAD0-2F8A84490C62}" type="datetimeFigureOut">
              <a:rPr lang="nb-NO" smtClean="0"/>
              <a:t>01.12.2015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4880DE5E-A127-48D9-BD4A-C2BBD7519C4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3878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A10AA-5CB3-428E-BAD0-2F8A84490C62}" type="datetimeFigureOut">
              <a:rPr lang="nb-NO" smtClean="0"/>
              <a:t>01.12.2015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0DE5E-A127-48D9-BD4A-C2BBD7519C4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9457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A10AA-5CB3-428E-BAD0-2F8A84490C62}" type="datetimeFigureOut">
              <a:rPr lang="nb-NO" smtClean="0"/>
              <a:t>01.12.2015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0DE5E-A127-48D9-BD4A-C2BBD7519C4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7620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A10AA-5CB3-428E-BAD0-2F8A84490C62}" type="datetimeFigureOut">
              <a:rPr lang="nb-NO" smtClean="0"/>
              <a:t>01.12.2015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0DE5E-A127-48D9-BD4A-C2BBD7519C4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9493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A10AA-5CB3-428E-BAD0-2F8A84490C62}" type="datetimeFigureOut">
              <a:rPr lang="nb-NO" smtClean="0"/>
              <a:t>01.12.2015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0DE5E-A127-48D9-BD4A-C2BBD7519C4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40147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A10AA-5CB3-428E-BAD0-2F8A84490C62}" type="datetimeFigureOut">
              <a:rPr lang="nb-NO" smtClean="0"/>
              <a:t>01.12.2015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0DE5E-A127-48D9-BD4A-C2BBD7519C4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10836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A10AA-5CB3-428E-BAD0-2F8A84490C62}" type="datetimeFigureOut">
              <a:rPr lang="nb-NO" smtClean="0"/>
              <a:t>01.12.2015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0DE5E-A127-48D9-BD4A-C2BBD7519C4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0901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A10AA-5CB3-428E-BAD0-2F8A84490C62}" type="datetimeFigureOut">
              <a:rPr lang="nb-NO" smtClean="0"/>
              <a:t>01.12.2015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0DE5E-A127-48D9-BD4A-C2BBD7519C4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3195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A10AA-5CB3-428E-BAD0-2F8A84490C62}" type="datetimeFigureOut">
              <a:rPr lang="nb-NO" smtClean="0"/>
              <a:t>01.12.2015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0DE5E-A127-48D9-BD4A-C2BBD7519C4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5836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A10AA-5CB3-428E-BAD0-2F8A84490C62}" type="datetimeFigureOut">
              <a:rPr lang="nb-NO" smtClean="0"/>
              <a:t>01.12.2015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0DE5E-A127-48D9-BD4A-C2BBD7519C4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0712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A10AA-5CB3-428E-BAD0-2F8A84490C62}" type="datetimeFigureOut">
              <a:rPr lang="nb-NO" smtClean="0"/>
              <a:t>01.12.2015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0DE5E-A127-48D9-BD4A-C2BBD7519C4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4531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A10AA-5CB3-428E-BAD0-2F8A84490C62}" type="datetimeFigureOut">
              <a:rPr lang="nb-NO" smtClean="0"/>
              <a:t>01.12.2015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0DE5E-A127-48D9-BD4A-C2BBD7519C4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27560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A10AA-5CB3-428E-BAD0-2F8A84490C62}" type="datetimeFigureOut">
              <a:rPr lang="nb-NO" smtClean="0"/>
              <a:t>01.12.2015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0DE5E-A127-48D9-BD4A-C2BBD7519C4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715915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A10AA-5CB3-428E-BAD0-2F8A84490C62}" type="datetimeFigureOut">
              <a:rPr lang="nb-NO" smtClean="0"/>
              <a:t>01.12.2015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0DE5E-A127-48D9-BD4A-C2BBD7519C4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83664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A10AA-5CB3-428E-BAD0-2F8A84490C62}" type="datetimeFigureOut">
              <a:rPr lang="nb-NO" smtClean="0"/>
              <a:t>01.12.2015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0DE5E-A127-48D9-BD4A-C2BBD7519C4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49588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2B6A10AA-5CB3-428E-BAD0-2F8A84490C62}" type="datetimeFigureOut">
              <a:rPr lang="nb-NO" smtClean="0"/>
              <a:t>01.12.2015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0DE5E-A127-48D9-BD4A-C2BBD7519C4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41758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2B6A10AA-5CB3-428E-BAD0-2F8A84490C62}" type="datetimeFigureOut">
              <a:rPr lang="nb-NO" smtClean="0"/>
              <a:t>01.12.2015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0DE5E-A127-48D9-BD4A-C2BBD7519C4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0075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6A10AA-5CB3-428E-BAD0-2F8A84490C62}" type="datetimeFigureOut">
              <a:rPr lang="nb-NO" smtClean="0"/>
              <a:t>01.12.2015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nb-NO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4880DE5E-A127-48D9-BD4A-C2BBD7519C4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4223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runejen@ifi.uio.no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INF3110 Group 2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err="1" smtClean="0"/>
              <a:t>Exam</a:t>
            </a:r>
            <a:r>
              <a:rPr lang="nb-NO" dirty="0" smtClean="0"/>
              <a:t> 2013 </a:t>
            </a:r>
            <a:r>
              <a:rPr lang="nb-NO" dirty="0" err="1" smtClean="0"/>
              <a:t>solutions</a:t>
            </a:r>
            <a:r>
              <a:rPr lang="nb-NO" dirty="0" smtClean="0"/>
              <a:t> and hints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1705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6884" y="270711"/>
            <a:ext cx="7465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But</a:t>
            </a:r>
            <a:r>
              <a:rPr lang="nb-NO" dirty="0" smtClean="0"/>
              <a:t> first, an </a:t>
            </a:r>
            <a:r>
              <a:rPr lang="nb-NO" dirty="0" err="1" smtClean="0"/>
              <a:t>example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compile</a:t>
            </a:r>
            <a:r>
              <a:rPr lang="nb-NO" dirty="0" smtClean="0"/>
              <a:t>-time and run-time type </a:t>
            </a:r>
            <a:r>
              <a:rPr lang="nb-NO" dirty="0" err="1" smtClean="0"/>
              <a:t>checking</a:t>
            </a:r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884" y="807870"/>
            <a:ext cx="6087979" cy="9273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883" y="3569071"/>
            <a:ext cx="6082757" cy="22687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6884" y="2659627"/>
            <a:ext cx="402065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smtClean="0"/>
              <a:t>Imagine </a:t>
            </a:r>
            <a:r>
              <a:rPr lang="nb-NO" sz="1400" dirty="0" err="1" smtClean="0"/>
              <a:t>we</a:t>
            </a:r>
            <a:r>
              <a:rPr lang="nb-NO" sz="1400" dirty="0" smtClean="0"/>
              <a:t> have </a:t>
            </a:r>
            <a:r>
              <a:rPr lang="nb-NO" sz="1400" dirty="0" err="1" smtClean="0"/>
              <a:t>the</a:t>
            </a:r>
            <a:r>
              <a:rPr lang="nb-NO" sz="1400" dirty="0" smtClean="0"/>
              <a:t> </a:t>
            </a:r>
            <a:r>
              <a:rPr lang="nb-NO" sz="1400" dirty="0" err="1" smtClean="0"/>
              <a:t>following</a:t>
            </a:r>
            <a:r>
              <a:rPr lang="nb-NO" sz="1400" dirty="0" smtClean="0"/>
              <a:t> </a:t>
            </a:r>
            <a:r>
              <a:rPr lang="nb-NO" sz="1400" dirty="0" err="1" smtClean="0"/>
              <a:t>code</a:t>
            </a:r>
            <a:r>
              <a:rPr lang="nb-NO" sz="1400" dirty="0" smtClean="0"/>
              <a:t>.</a:t>
            </a:r>
          </a:p>
          <a:p>
            <a:r>
              <a:rPr lang="nb-NO" sz="1400" dirty="0" err="1" smtClean="0"/>
              <a:t>What</a:t>
            </a:r>
            <a:r>
              <a:rPr lang="nb-NO" sz="1400" dirty="0" smtClean="0"/>
              <a:t> </a:t>
            </a:r>
            <a:r>
              <a:rPr lang="nb-NO" sz="1400" dirty="0" err="1" smtClean="0"/>
              <a:t>would</a:t>
            </a:r>
            <a:r>
              <a:rPr lang="nb-NO" sz="1400" dirty="0" smtClean="0"/>
              <a:t> be </a:t>
            </a:r>
            <a:r>
              <a:rPr lang="nb-NO" sz="1400" dirty="0" err="1" smtClean="0"/>
              <a:t>returned</a:t>
            </a:r>
            <a:r>
              <a:rPr lang="nb-NO" sz="1400" dirty="0" smtClean="0"/>
              <a:t> by «</a:t>
            </a:r>
            <a:r>
              <a:rPr lang="nb-NO" sz="1400" dirty="0" err="1" smtClean="0"/>
              <a:t>new</a:t>
            </a:r>
            <a:r>
              <a:rPr lang="nb-NO" sz="1400" dirty="0" smtClean="0"/>
              <a:t> B().</a:t>
            </a:r>
            <a:r>
              <a:rPr lang="nb-NO" sz="1400" dirty="0" err="1" smtClean="0"/>
              <a:t>me</a:t>
            </a:r>
            <a:r>
              <a:rPr lang="nb-NO" sz="1400" dirty="0" smtClean="0"/>
              <a:t>()»?</a:t>
            </a:r>
            <a:br>
              <a:rPr lang="nb-NO" sz="1400" dirty="0" smtClean="0"/>
            </a:br>
            <a:r>
              <a:rPr lang="nb-NO" sz="1400" dirty="0" smtClean="0"/>
              <a:t>An A </a:t>
            </a:r>
            <a:r>
              <a:rPr lang="nb-NO" sz="1400" dirty="0" err="1" smtClean="0"/>
              <a:t>object</a:t>
            </a:r>
            <a:r>
              <a:rPr lang="nb-NO" sz="1400" dirty="0" smtClean="0"/>
              <a:t>? A B </a:t>
            </a:r>
            <a:r>
              <a:rPr lang="nb-NO" sz="1400" dirty="0" err="1" smtClean="0"/>
              <a:t>object</a:t>
            </a:r>
            <a:r>
              <a:rPr lang="nb-NO" sz="1400" dirty="0"/>
              <a:t>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36883" y="1735225"/>
            <a:ext cx="653416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smtClean="0"/>
              <a:t>So, </a:t>
            </a:r>
            <a:r>
              <a:rPr lang="nb-NO" sz="1400" dirty="0" err="1" smtClean="0"/>
              <a:t>static</a:t>
            </a:r>
            <a:r>
              <a:rPr lang="nb-NO" sz="1400" dirty="0" smtClean="0"/>
              <a:t> is </a:t>
            </a:r>
            <a:r>
              <a:rPr lang="nb-NO" sz="1400" dirty="0" err="1" smtClean="0"/>
              <a:t>compile</a:t>
            </a:r>
            <a:r>
              <a:rPr lang="nb-NO" sz="1400" dirty="0" smtClean="0"/>
              <a:t>-time and </a:t>
            </a:r>
            <a:r>
              <a:rPr lang="nb-NO" sz="1400" dirty="0" err="1" smtClean="0"/>
              <a:t>dynamic</a:t>
            </a:r>
            <a:r>
              <a:rPr lang="nb-NO" sz="1400" dirty="0" smtClean="0"/>
              <a:t> is run-time. In </a:t>
            </a:r>
            <a:r>
              <a:rPr lang="nb-NO" sz="1400" dirty="0" err="1" smtClean="0"/>
              <a:t>this</a:t>
            </a:r>
            <a:r>
              <a:rPr lang="nb-NO" sz="1400" dirty="0" smtClean="0"/>
              <a:t> </a:t>
            </a:r>
            <a:r>
              <a:rPr lang="nb-NO" sz="1400" dirty="0" err="1" smtClean="0"/>
              <a:t>example</a:t>
            </a:r>
            <a:r>
              <a:rPr lang="nb-NO" sz="1400" dirty="0"/>
              <a:t> </a:t>
            </a:r>
            <a:r>
              <a:rPr lang="nb-NO" sz="1400" dirty="0" smtClean="0"/>
              <a:t>(Java)</a:t>
            </a:r>
            <a:br>
              <a:rPr lang="nb-NO" sz="1400" dirty="0" smtClean="0"/>
            </a:br>
            <a:r>
              <a:rPr lang="nb-NO" sz="1400" dirty="0" err="1" smtClean="0"/>
              <a:t>will</a:t>
            </a:r>
            <a:r>
              <a:rPr lang="nb-NO" sz="1400" dirty="0" smtClean="0"/>
              <a:t> </a:t>
            </a:r>
            <a:r>
              <a:rPr lang="nb-NO" sz="1400" dirty="0" err="1" smtClean="0"/>
              <a:t>try</a:t>
            </a:r>
            <a:r>
              <a:rPr lang="nb-NO" sz="1400" dirty="0" smtClean="0"/>
              <a:t> to </a:t>
            </a:r>
            <a:r>
              <a:rPr lang="nb-NO" sz="1400" dirty="0" err="1" smtClean="0"/>
              <a:t>figure</a:t>
            </a:r>
            <a:r>
              <a:rPr lang="nb-NO" sz="1400" dirty="0" smtClean="0"/>
              <a:t> </a:t>
            </a:r>
            <a:r>
              <a:rPr lang="nb-NO" sz="1400" dirty="0" err="1" smtClean="0"/>
              <a:t>out</a:t>
            </a:r>
            <a:r>
              <a:rPr lang="nb-NO" sz="1400" dirty="0" smtClean="0"/>
              <a:t> </a:t>
            </a:r>
            <a:r>
              <a:rPr lang="nb-NO" sz="1400" dirty="0" err="1" smtClean="0"/>
              <a:t>the</a:t>
            </a:r>
            <a:r>
              <a:rPr lang="nb-NO" sz="1400" dirty="0" smtClean="0"/>
              <a:t> types </a:t>
            </a:r>
            <a:r>
              <a:rPr lang="nb-NO" sz="1400" dirty="0" err="1" smtClean="0"/>
              <a:t>of</a:t>
            </a:r>
            <a:r>
              <a:rPr lang="nb-NO" sz="1400" dirty="0" smtClean="0"/>
              <a:t> all «elements», in an </a:t>
            </a:r>
            <a:r>
              <a:rPr lang="nb-NO" sz="1400" dirty="0" err="1" smtClean="0"/>
              <a:t>effort</a:t>
            </a:r>
            <a:r>
              <a:rPr lang="nb-NO" sz="1400" dirty="0" smtClean="0"/>
              <a:t> to </a:t>
            </a:r>
            <a:r>
              <a:rPr lang="nb-NO" sz="1400" dirty="0" err="1" smtClean="0"/>
              <a:t>prevent</a:t>
            </a:r>
            <a:r>
              <a:rPr lang="nb-NO" sz="1400" dirty="0" smtClean="0"/>
              <a:t> bad</a:t>
            </a:r>
            <a:br>
              <a:rPr lang="nb-NO" sz="1400" dirty="0" smtClean="0"/>
            </a:br>
            <a:r>
              <a:rPr lang="nb-NO" sz="1400" dirty="0" err="1" smtClean="0"/>
              <a:t>things</a:t>
            </a:r>
            <a:r>
              <a:rPr lang="nb-NO" sz="1400" dirty="0" smtClean="0"/>
              <a:t> from happening.</a:t>
            </a:r>
            <a:endParaRPr lang="nb-NO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336883" y="6008555"/>
            <a:ext cx="60869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The </a:t>
            </a:r>
            <a:r>
              <a:rPr lang="nb-NO" dirty="0" err="1" smtClean="0"/>
              <a:t>compiler</a:t>
            </a:r>
            <a:r>
              <a:rPr lang="nb-NO" dirty="0" smtClean="0"/>
              <a:t> </a:t>
            </a:r>
            <a:r>
              <a:rPr lang="nb-NO" dirty="0" err="1" smtClean="0"/>
              <a:t>only</a:t>
            </a:r>
            <a:r>
              <a:rPr lang="nb-NO" dirty="0" smtClean="0"/>
              <a:t> «sees» an A </a:t>
            </a:r>
            <a:r>
              <a:rPr lang="nb-NO" dirty="0" err="1" smtClean="0"/>
              <a:t>object</a:t>
            </a:r>
            <a:r>
              <a:rPr lang="nb-NO" dirty="0" smtClean="0"/>
              <a:t> </a:t>
            </a:r>
            <a:r>
              <a:rPr lang="nb-NO" dirty="0" err="1" smtClean="0"/>
              <a:t>being</a:t>
            </a:r>
            <a:r>
              <a:rPr lang="nb-NO" dirty="0" smtClean="0"/>
              <a:t> </a:t>
            </a:r>
            <a:r>
              <a:rPr lang="nb-NO" dirty="0" err="1" smtClean="0"/>
              <a:t>returned</a:t>
            </a:r>
            <a:r>
              <a:rPr lang="nb-NO" dirty="0" smtClean="0"/>
              <a:t>,</a:t>
            </a:r>
            <a:br>
              <a:rPr lang="nb-NO" dirty="0" smtClean="0"/>
            </a:br>
            <a:r>
              <a:rPr lang="nb-NO" dirty="0" err="1" smtClean="0"/>
              <a:t>but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object</a:t>
            </a:r>
            <a:r>
              <a:rPr lang="nb-NO" dirty="0" smtClean="0"/>
              <a:t> is </a:t>
            </a:r>
            <a:r>
              <a:rPr lang="nb-NO" dirty="0" err="1" smtClean="0"/>
              <a:t>actually</a:t>
            </a:r>
            <a:r>
              <a:rPr lang="nb-NO" dirty="0" smtClean="0"/>
              <a:t> a B </a:t>
            </a:r>
            <a:r>
              <a:rPr lang="nb-NO" dirty="0" err="1" smtClean="0"/>
              <a:t>object</a:t>
            </a:r>
            <a:r>
              <a:rPr lang="nb-NO" dirty="0" smtClean="0"/>
              <a:t>.</a:t>
            </a:r>
            <a:endParaRPr lang="nb-NO" dirty="0"/>
          </a:p>
        </p:txBody>
      </p:sp>
      <p:sp>
        <p:nvSpPr>
          <p:cNvPr id="10" name="TextBox 9"/>
          <p:cNvSpPr txBox="1"/>
          <p:nvPr/>
        </p:nvSpPr>
        <p:spPr>
          <a:xfrm>
            <a:off x="6984332" y="1550559"/>
            <a:ext cx="4919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Are </a:t>
            </a:r>
            <a:r>
              <a:rPr lang="nb-NO" dirty="0" err="1" smtClean="0"/>
              <a:t>there</a:t>
            </a:r>
            <a:r>
              <a:rPr lang="nb-NO" dirty="0" smtClean="0"/>
              <a:t> </a:t>
            </a:r>
            <a:r>
              <a:rPr lang="nb-NO" dirty="0" err="1" smtClean="0"/>
              <a:t>any</a:t>
            </a:r>
            <a:r>
              <a:rPr lang="nb-NO" dirty="0" smtClean="0"/>
              <a:t> </a:t>
            </a:r>
            <a:r>
              <a:rPr lang="nb-NO" dirty="0" err="1" smtClean="0"/>
              <a:t>potential</a:t>
            </a:r>
            <a:r>
              <a:rPr lang="nb-NO" dirty="0" smtClean="0"/>
              <a:t> problems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this</a:t>
            </a:r>
            <a:r>
              <a:rPr lang="nb-NO" dirty="0" smtClean="0"/>
              <a:t>?</a:t>
            </a:r>
            <a:endParaRPr lang="nb-NO" dirty="0"/>
          </a:p>
        </p:txBody>
      </p:sp>
      <p:sp>
        <p:nvSpPr>
          <p:cNvPr id="11" name="TextBox 10"/>
          <p:cNvSpPr txBox="1"/>
          <p:nvPr/>
        </p:nvSpPr>
        <p:spPr>
          <a:xfrm>
            <a:off x="6984332" y="2104557"/>
            <a:ext cx="47676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Since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compiler</a:t>
            </a:r>
            <a:r>
              <a:rPr lang="nb-NO" dirty="0" smtClean="0"/>
              <a:t> </a:t>
            </a:r>
            <a:r>
              <a:rPr lang="nb-NO" dirty="0" err="1" smtClean="0"/>
              <a:t>thinks</a:t>
            </a:r>
            <a:r>
              <a:rPr lang="nb-NO" dirty="0" smtClean="0"/>
              <a:t> </a:t>
            </a:r>
            <a:r>
              <a:rPr lang="nb-NO" dirty="0" err="1" smtClean="0"/>
              <a:t>it’s</a:t>
            </a:r>
            <a:r>
              <a:rPr lang="nb-NO" dirty="0" smtClean="0"/>
              <a:t> an A </a:t>
            </a:r>
            <a:r>
              <a:rPr lang="nb-NO" dirty="0" err="1" smtClean="0"/>
              <a:t>object</a:t>
            </a:r>
            <a:r>
              <a:rPr lang="nb-NO" dirty="0" smtClean="0"/>
              <a:t>,</a:t>
            </a:r>
            <a:br>
              <a:rPr lang="nb-NO" dirty="0" smtClean="0"/>
            </a:br>
            <a:r>
              <a:rPr lang="nb-NO" dirty="0" smtClean="0"/>
              <a:t>and B </a:t>
            </a:r>
            <a:r>
              <a:rPr lang="nb-NO" dirty="0" err="1" smtClean="0"/>
              <a:t>extends</a:t>
            </a:r>
            <a:r>
              <a:rPr lang="nb-NO" dirty="0" smtClean="0"/>
              <a:t> A, </a:t>
            </a:r>
            <a:r>
              <a:rPr lang="nb-NO" dirty="0" err="1" smtClean="0"/>
              <a:t>inheriting</a:t>
            </a:r>
            <a:r>
              <a:rPr lang="nb-NO" dirty="0" smtClean="0"/>
              <a:t> </a:t>
            </a:r>
            <a:r>
              <a:rPr lang="nb-NO" dirty="0" err="1" smtClean="0"/>
              <a:t>methods</a:t>
            </a:r>
            <a:r>
              <a:rPr lang="nb-NO" dirty="0" smtClean="0"/>
              <a:t>, </a:t>
            </a:r>
            <a:r>
              <a:rPr lang="nb-NO" dirty="0" err="1" smtClean="0"/>
              <a:t>this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line is legal: </a:t>
            </a:r>
            <a:r>
              <a:rPr lang="nb-NO" dirty="0" err="1" smtClean="0"/>
              <a:t>new</a:t>
            </a:r>
            <a:r>
              <a:rPr lang="nb-NO" dirty="0" smtClean="0"/>
              <a:t> B().</a:t>
            </a:r>
            <a:r>
              <a:rPr lang="nb-NO" dirty="0" err="1" smtClean="0"/>
              <a:t>me</a:t>
            </a:r>
            <a:r>
              <a:rPr lang="nb-NO" dirty="0" smtClean="0"/>
              <a:t>().</a:t>
            </a:r>
            <a:r>
              <a:rPr lang="nb-NO" dirty="0" err="1" smtClean="0"/>
              <a:t>doA</a:t>
            </a:r>
            <a:r>
              <a:rPr lang="nb-NO" dirty="0" smtClean="0"/>
              <a:t>();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84332" y="3157660"/>
            <a:ext cx="47420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But</a:t>
            </a:r>
            <a:r>
              <a:rPr lang="nb-NO" dirty="0" smtClean="0"/>
              <a:t> </a:t>
            </a:r>
            <a:r>
              <a:rPr lang="nb-NO" dirty="0" err="1" smtClean="0"/>
              <a:t>it’s</a:t>
            </a:r>
            <a:r>
              <a:rPr lang="nb-NO" dirty="0" smtClean="0"/>
              <a:t> </a:t>
            </a:r>
            <a:r>
              <a:rPr lang="nb-NO" dirty="0" err="1" smtClean="0"/>
              <a:t>actually</a:t>
            </a:r>
            <a:r>
              <a:rPr lang="nb-NO" dirty="0" smtClean="0"/>
              <a:t> a B </a:t>
            </a:r>
            <a:r>
              <a:rPr lang="nb-NO" dirty="0" err="1" smtClean="0"/>
              <a:t>object</a:t>
            </a:r>
            <a:r>
              <a:rPr lang="nb-NO" dirty="0" smtClean="0"/>
              <a:t>, so:</a:t>
            </a:r>
            <a:br>
              <a:rPr lang="nb-NO" dirty="0" smtClean="0"/>
            </a:br>
            <a:r>
              <a:rPr lang="nb-NO" dirty="0" err="1" smtClean="0"/>
              <a:t>new</a:t>
            </a:r>
            <a:r>
              <a:rPr lang="nb-NO" dirty="0" smtClean="0"/>
              <a:t> B().</a:t>
            </a:r>
            <a:r>
              <a:rPr lang="nb-NO" dirty="0" err="1" smtClean="0"/>
              <a:t>me</a:t>
            </a:r>
            <a:r>
              <a:rPr lang="nb-NO" dirty="0" smtClean="0"/>
              <a:t>().</a:t>
            </a:r>
            <a:r>
              <a:rPr lang="nb-NO" dirty="0" err="1" smtClean="0"/>
              <a:t>doB</a:t>
            </a:r>
            <a:r>
              <a:rPr lang="nb-NO" dirty="0" smtClean="0"/>
              <a:t>(); </a:t>
            </a:r>
            <a:r>
              <a:rPr lang="nb-NO" dirty="0" err="1" smtClean="0"/>
              <a:t>should</a:t>
            </a:r>
            <a:r>
              <a:rPr lang="nb-NO" dirty="0" smtClean="0"/>
              <a:t> be legal </a:t>
            </a:r>
            <a:r>
              <a:rPr lang="nb-NO" dirty="0" err="1" smtClean="0"/>
              <a:t>too</a:t>
            </a:r>
            <a:r>
              <a:rPr lang="nb-NO" dirty="0"/>
              <a:t>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84332" y="3933764"/>
            <a:ext cx="472116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But</a:t>
            </a:r>
            <a:r>
              <a:rPr lang="nb-NO" dirty="0" smtClean="0"/>
              <a:t> </a:t>
            </a:r>
            <a:r>
              <a:rPr lang="nb-NO" dirty="0" err="1" smtClean="0"/>
              <a:t>it’s</a:t>
            </a:r>
            <a:r>
              <a:rPr lang="nb-NO" dirty="0" smtClean="0"/>
              <a:t> not. The </a:t>
            </a:r>
            <a:r>
              <a:rPr lang="nb-NO" dirty="0" err="1" smtClean="0"/>
              <a:t>compiler</a:t>
            </a:r>
            <a:r>
              <a:rPr lang="nb-NO" dirty="0" smtClean="0"/>
              <a:t> </a:t>
            </a:r>
            <a:r>
              <a:rPr lang="nb-NO" dirty="0" err="1" smtClean="0"/>
              <a:t>can’t</a:t>
            </a:r>
            <a:r>
              <a:rPr lang="nb-NO" dirty="0" smtClean="0"/>
              <a:t> </a:t>
            </a:r>
            <a:r>
              <a:rPr lang="nb-NO" dirty="0" err="1" smtClean="0"/>
              <a:t>figure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err="1" smtClean="0"/>
              <a:t>out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this</a:t>
            </a:r>
            <a:r>
              <a:rPr lang="nb-NO" dirty="0" smtClean="0"/>
              <a:t> </a:t>
            </a:r>
            <a:r>
              <a:rPr lang="nb-NO" dirty="0" err="1" smtClean="0"/>
              <a:t>should</a:t>
            </a:r>
            <a:r>
              <a:rPr lang="nb-NO" dirty="0" smtClean="0"/>
              <a:t> be legal. So </a:t>
            </a:r>
            <a:r>
              <a:rPr lang="nb-NO" dirty="0" err="1" smtClean="0"/>
              <a:t>we</a:t>
            </a:r>
            <a:r>
              <a:rPr lang="nb-NO" dirty="0" smtClean="0"/>
              <a:t> have</a:t>
            </a:r>
            <a:br>
              <a:rPr lang="nb-NO" dirty="0" smtClean="0"/>
            </a:br>
            <a:r>
              <a:rPr lang="nb-NO" dirty="0" smtClean="0"/>
              <a:t>to </a:t>
            </a:r>
            <a:r>
              <a:rPr lang="nb-NO" dirty="0" err="1" smtClean="0"/>
              <a:t>cast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object</a:t>
            </a:r>
            <a:r>
              <a:rPr lang="nb-NO" dirty="0" smtClean="0"/>
              <a:t> to a B </a:t>
            </a:r>
            <a:r>
              <a:rPr lang="nb-NO" dirty="0" err="1" smtClean="0"/>
              <a:t>object</a:t>
            </a:r>
            <a:r>
              <a:rPr lang="nb-NO" dirty="0" smtClean="0"/>
              <a:t>:</a:t>
            </a:r>
            <a:br>
              <a:rPr lang="nb-NO" dirty="0" smtClean="0"/>
            </a:br>
            <a:r>
              <a:rPr lang="nb-NO" dirty="0" smtClean="0"/>
              <a:t>((B) </a:t>
            </a:r>
            <a:r>
              <a:rPr lang="nb-NO" dirty="0" err="1" smtClean="0"/>
              <a:t>new</a:t>
            </a:r>
            <a:r>
              <a:rPr lang="nb-NO" dirty="0" smtClean="0"/>
              <a:t> B().</a:t>
            </a:r>
            <a:r>
              <a:rPr lang="nb-NO" dirty="0" err="1" smtClean="0"/>
              <a:t>me</a:t>
            </a:r>
            <a:r>
              <a:rPr lang="nb-NO" dirty="0" smtClean="0"/>
              <a:t>().</a:t>
            </a:r>
            <a:r>
              <a:rPr lang="nb-NO" dirty="0" err="1" smtClean="0"/>
              <a:t>doB</a:t>
            </a:r>
            <a:r>
              <a:rPr lang="nb-NO" dirty="0" smtClean="0"/>
              <a:t>();</a:t>
            </a:r>
            <a:endParaRPr lang="nb-NO" dirty="0"/>
          </a:p>
        </p:txBody>
      </p:sp>
      <p:sp>
        <p:nvSpPr>
          <p:cNvPr id="14" name="TextBox 13"/>
          <p:cNvSpPr txBox="1"/>
          <p:nvPr/>
        </p:nvSpPr>
        <p:spPr>
          <a:xfrm>
            <a:off x="6984332" y="5215689"/>
            <a:ext cx="51379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The </a:t>
            </a:r>
            <a:r>
              <a:rPr lang="nb-NO" dirty="0" err="1" smtClean="0"/>
              <a:t>compiler</a:t>
            </a:r>
            <a:r>
              <a:rPr lang="nb-NO" dirty="0" smtClean="0"/>
              <a:t> </a:t>
            </a:r>
            <a:r>
              <a:rPr lang="nb-NO" dirty="0" err="1" smtClean="0"/>
              <a:t>then</a:t>
            </a:r>
            <a:r>
              <a:rPr lang="nb-NO" dirty="0" smtClean="0"/>
              <a:t> «trusts» </a:t>
            </a:r>
            <a:r>
              <a:rPr lang="nb-NO" dirty="0" err="1" smtClean="0"/>
              <a:t>the</a:t>
            </a:r>
            <a:r>
              <a:rPr lang="nb-NO" dirty="0" smtClean="0"/>
              <a:t> programmer</a:t>
            </a:r>
            <a:br>
              <a:rPr lang="nb-NO" dirty="0" smtClean="0"/>
            </a:br>
            <a:r>
              <a:rPr lang="nb-NO" dirty="0" smtClean="0"/>
              <a:t>and lets it pass </a:t>
            </a:r>
            <a:r>
              <a:rPr lang="nb-NO" dirty="0" err="1" smtClean="0"/>
              <a:t>without</a:t>
            </a:r>
            <a:r>
              <a:rPr lang="nb-NO" dirty="0" smtClean="0"/>
              <a:t> it </a:t>
            </a:r>
            <a:r>
              <a:rPr lang="nb-NO" dirty="0" err="1" smtClean="0"/>
              <a:t>being</a:t>
            </a:r>
            <a:r>
              <a:rPr lang="nb-NO" dirty="0" smtClean="0"/>
              <a:t> </a:t>
            </a:r>
            <a:r>
              <a:rPr lang="nb-NO" dirty="0" err="1" smtClean="0"/>
              <a:t>able</a:t>
            </a:r>
            <a:r>
              <a:rPr lang="nb-NO" dirty="0" smtClean="0"/>
              <a:t> to </a:t>
            </a:r>
            <a:r>
              <a:rPr lang="nb-NO" dirty="0" err="1" smtClean="0"/>
              <a:t>verify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err="1" smtClean="0"/>
              <a:t>that</a:t>
            </a:r>
            <a:r>
              <a:rPr lang="nb-NO" dirty="0" smtClean="0"/>
              <a:t> is </a:t>
            </a:r>
            <a:r>
              <a:rPr lang="nb-NO" dirty="0" err="1" smtClean="0"/>
              <a:t>actually</a:t>
            </a:r>
            <a:r>
              <a:rPr lang="nb-NO" dirty="0" smtClean="0"/>
              <a:t> is ok.</a:t>
            </a:r>
            <a:endParaRPr lang="nb-NO" dirty="0"/>
          </a:p>
        </p:txBody>
      </p:sp>
      <p:sp>
        <p:nvSpPr>
          <p:cNvPr id="15" name="TextBox 14"/>
          <p:cNvSpPr txBox="1"/>
          <p:nvPr/>
        </p:nvSpPr>
        <p:spPr>
          <a:xfrm>
            <a:off x="4869971" y="6439442"/>
            <a:ext cx="72523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dirty="0" smtClean="0"/>
              <a:t>Full </a:t>
            </a:r>
            <a:r>
              <a:rPr lang="nb-NO" sz="1000" dirty="0" err="1" smtClean="0"/>
              <a:t>example</a:t>
            </a:r>
            <a:r>
              <a:rPr lang="nb-NO" sz="1000" dirty="0" smtClean="0"/>
              <a:t> </a:t>
            </a:r>
            <a:r>
              <a:rPr lang="nb-NO" sz="1000" dirty="0" err="1" smtClean="0"/>
              <a:t>can</a:t>
            </a:r>
            <a:r>
              <a:rPr lang="nb-NO" sz="1000" dirty="0" smtClean="0"/>
              <a:t> be </a:t>
            </a:r>
            <a:r>
              <a:rPr lang="nb-NO" sz="1000" dirty="0" err="1" smtClean="0"/>
              <a:t>found</a:t>
            </a:r>
            <a:r>
              <a:rPr lang="nb-NO" sz="1000" dirty="0" smtClean="0"/>
              <a:t> at http://www.programcreek.com/2011/12/an-example-of-java-static-type-checking/</a:t>
            </a:r>
            <a:endParaRPr lang="nb-NO" sz="1000" dirty="0"/>
          </a:p>
        </p:txBody>
      </p:sp>
    </p:spTree>
    <p:extLst>
      <p:ext uri="{BB962C8B-B14F-4D97-AF65-F5344CB8AC3E}">
        <p14:creationId xmlns:p14="http://schemas.microsoft.com/office/powerpoint/2010/main" val="2436016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539" y="607594"/>
            <a:ext cx="5072072" cy="583381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39063" y="607594"/>
            <a:ext cx="43123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So </a:t>
            </a:r>
            <a:r>
              <a:rPr lang="nb-NO" dirty="0" err="1" smtClean="0"/>
              <a:t>we’re</a:t>
            </a:r>
            <a:r>
              <a:rPr lang="nb-NO" dirty="0" smtClean="0"/>
              <a:t> to </a:t>
            </a:r>
            <a:r>
              <a:rPr lang="nb-NO" dirty="0" err="1" smtClean="0"/>
              <a:t>draw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run-time </a:t>
            </a:r>
            <a:r>
              <a:rPr lang="nb-NO" dirty="0" err="1" smtClean="0"/>
              <a:t>stack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err="1" smtClean="0"/>
              <a:t>while</a:t>
            </a:r>
            <a:r>
              <a:rPr lang="nb-NO" dirty="0" smtClean="0"/>
              <a:t> </a:t>
            </a:r>
            <a:r>
              <a:rPr lang="nb-NO" dirty="0" err="1" smtClean="0"/>
              <a:t>executing</a:t>
            </a:r>
            <a:r>
              <a:rPr lang="nb-NO" dirty="0" smtClean="0"/>
              <a:t> </a:t>
            </a:r>
            <a:r>
              <a:rPr lang="nb-NO" dirty="0" err="1" smtClean="0"/>
              <a:t>reduction</a:t>
            </a:r>
            <a:r>
              <a:rPr lang="nb-NO" dirty="0" smtClean="0"/>
              <a:t>(</a:t>
            </a:r>
            <a:r>
              <a:rPr lang="nb-NO" dirty="0" err="1" smtClean="0"/>
              <a:t>address</a:t>
            </a:r>
            <a:r>
              <a:rPr lang="nb-NO" dirty="0" smtClean="0"/>
              <a:t>())</a:t>
            </a:r>
          </a:p>
        </p:txBody>
      </p:sp>
      <p:cxnSp>
        <p:nvCxnSpPr>
          <p:cNvPr id="5" name="Straight Arrow Connector 4"/>
          <p:cNvCxnSpPr>
            <a:stCxn id="3" idx="1"/>
          </p:cNvCxnSpPr>
          <p:nvPr/>
        </p:nvCxnSpPr>
        <p:spPr>
          <a:xfrm flipH="1">
            <a:off x="2731168" y="930760"/>
            <a:ext cx="3007895" cy="29253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5675" y="3140993"/>
            <a:ext cx="5952400" cy="330041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739063" y="1392425"/>
            <a:ext cx="62295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Yes</a:t>
            </a:r>
            <a:r>
              <a:rPr lang="nb-NO" dirty="0" smtClean="0"/>
              <a:t>, </a:t>
            </a: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did</a:t>
            </a:r>
            <a:r>
              <a:rPr lang="nb-NO" dirty="0" smtClean="0"/>
              <a:t> </a:t>
            </a:r>
            <a:r>
              <a:rPr lang="nb-NO" dirty="0" err="1" smtClean="0"/>
              <a:t>this</a:t>
            </a:r>
            <a:r>
              <a:rPr lang="nb-NO" dirty="0" smtClean="0"/>
              <a:t> </a:t>
            </a:r>
            <a:r>
              <a:rPr lang="nb-NO" dirty="0" err="1" smtClean="0"/>
              <a:t>exact</a:t>
            </a:r>
            <a:r>
              <a:rPr lang="nb-NO" dirty="0" smtClean="0"/>
              <a:t> </a:t>
            </a:r>
            <a:r>
              <a:rPr lang="nb-NO" dirty="0" err="1" smtClean="0"/>
              <a:t>exercise</a:t>
            </a:r>
            <a:r>
              <a:rPr lang="nb-NO" dirty="0" smtClean="0"/>
              <a:t> a </a:t>
            </a:r>
            <a:r>
              <a:rPr lang="nb-NO" dirty="0" err="1" smtClean="0"/>
              <a:t>couple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weeks</a:t>
            </a:r>
            <a:r>
              <a:rPr lang="nb-NO" dirty="0" smtClean="0"/>
              <a:t> </a:t>
            </a:r>
            <a:r>
              <a:rPr lang="nb-NO" dirty="0" err="1" smtClean="0"/>
              <a:t>ago</a:t>
            </a:r>
            <a:endParaRPr lang="nb-NO" dirty="0"/>
          </a:p>
        </p:txBody>
      </p:sp>
      <p:sp>
        <p:nvSpPr>
          <p:cNvPr id="9" name="TextBox 8"/>
          <p:cNvSpPr txBox="1"/>
          <p:nvPr/>
        </p:nvSpPr>
        <p:spPr>
          <a:xfrm>
            <a:off x="5739063" y="2177235"/>
            <a:ext cx="25170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So, </a:t>
            </a:r>
            <a:r>
              <a:rPr lang="nb-NO" dirty="0" err="1" smtClean="0"/>
              <a:t>how</a:t>
            </a:r>
            <a:r>
              <a:rPr lang="nb-NO" dirty="0" smtClean="0"/>
              <a:t> do </a:t>
            </a:r>
            <a:r>
              <a:rPr lang="nb-NO" dirty="0" err="1" smtClean="0"/>
              <a:t>we</a:t>
            </a:r>
            <a:r>
              <a:rPr lang="nb-NO" dirty="0" smtClean="0"/>
              <a:t> start?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93606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683" y="300539"/>
            <a:ext cx="6518870" cy="54866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014411" y="583532"/>
            <a:ext cx="312617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So, </a:t>
            </a: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want</a:t>
            </a:r>
            <a:r>
              <a:rPr lang="nb-NO" dirty="0" smtClean="0"/>
              <a:t> to </a:t>
            </a:r>
            <a:r>
              <a:rPr lang="nb-NO" dirty="0" err="1" smtClean="0"/>
              <a:t>figure</a:t>
            </a:r>
            <a:r>
              <a:rPr lang="nb-NO" dirty="0" smtClean="0"/>
              <a:t> </a:t>
            </a:r>
            <a:r>
              <a:rPr lang="nb-NO" dirty="0" err="1" smtClean="0"/>
              <a:t>out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err="1" smtClean="0"/>
              <a:t>if</a:t>
            </a:r>
            <a:r>
              <a:rPr lang="nb-NO" dirty="0" smtClean="0"/>
              <a:t> </a:t>
            </a:r>
            <a:r>
              <a:rPr lang="nb-NO" dirty="0" err="1" smtClean="0"/>
              <a:t>quality</a:t>
            </a:r>
            <a:r>
              <a:rPr lang="nb-NO" dirty="0" smtClean="0"/>
              <a:t> </a:t>
            </a:r>
            <a:r>
              <a:rPr lang="nb-NO" dirty="0" err="1" smtClean="0"/>
              <a:t>should</a:t>
            </a:r>
            <a:r>
              <a:rPr lang="nb-NO" dirty="0" smtClean="0"/>
              <a:t> be </a:t>
            </a:r>
            <a:r>
              <a:rPr lang="nb-NO" dirty="0" err="1" smtClean="0"/>
              <a:t>called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value</a:t>
            </a:r>
            <a:r>
              <a:rPr lang="nb-NO" dirty="0" smtClean="0"/>
              <a:t> or by </a:t>
            </a:r>
            <a:r>
              <a:rPr lang="nb-NO" dirty="0" err="1" smtClean="0"/>
              <a:t>reference</a:t>
            </a:r>
            <a:endParaRPr lang="nb-NO" dirty="0"/>
          </a:p>
        </p:txBody>
      </p:sp>
      <p:cxnSp>
        <p:nvCxnSpPr>
          <p:cNvPr id="5" name="Straight Arrow Connector 4"/>
          <p:cNvCxnSpPr>
            <a:stCxn id="3" idx="1"/>
          </p:cNvCxnSpPr>
          <p:nvPr/>
        </p:nvCxnSpPr>
        <p:spPr>
          <a:xfrm flipH="1">
            <a:off x="1955132" y="1045197"/>
            <a:ext cx="5059279" cy="21130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>
            <a:stCxn id="3" idx="2"/>
          </p:cNvCxnSpPr>
          <p:nvPr/>
        </p:nvCxnSpPr>
        <p:spPr>
          <a:xfrm flipH="1">
            <a:off x="4132847" y="1506862"/>
            <a:ext cx="4444653" cy="36667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1497932" y="1506862"/>
            <a:ext cx="5672889" cy="29267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871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683" y="300539"/>
            <a:ext cx="6518870" cy="54866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014411" y="583532"/>
            <a:ext cx="312617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So, </a:t>
            </a: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want</a:t>
            </a:r>
            <a:r>
              <a:rPr lang="nb-NO" dirty="0" smtClean="0"/>
              <a:t> to </a:t>
            </a:r>
            <a:r>
              <a:rPr lang="nb-NO" dirty="0" err="1" smtClean="0"/>
              <a:t>figure</a:t>
            </a:r>
            <a:r>
              <a:rPr lang="nb-NO" dirty="0" smtClean="0"/>
              <a:t> </a:t>
            </a:r>
            <a:r>
              <a:rPr lang="nb-NO" dirty="0" err="1" smtClean="0"/>
              <a:t>out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err="1" smtClean="0"/>
              <a:t>if</a:t>
            </a:r>
            <a:r>
              <a:rPr lang="nb-NO" dirty="0" smtClean="0"/>
              <a:t> </a:t>
            </a:r>
            <a:r>
              <a:rPr lang="nb-NO" dirty="0" err="1" smtClean="0"/>
              <a:t>quality</a:t>
            </a:r>
            <a:r>
              <a:rPr lang="nb-NO" dirty="0" smtClean="0"/>
              <a:t> </a:t>
            </a:r>
            <a:r>
              <a:rPr lang="nb-NO" dirty="0" err="1" smtClean="0"/>
              <a:t>should</a:t>
            </a:r>
            <a:r>
              <a:rPr lang="nb-NO" dirty="0" smtClean="0"/>
              <a:t> be </a:t>
            </a:r>
            <a:r>
              <a:rPr lang="nb-NO" dirty="0" err="1" smtClean="0"/>
              <a:t>called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value</a:t>
            </a:r>
            <a:r>
              <a:rPr lang="nb-NO" dirty="0" smtClean="0"/>
              <a:t> or by </a:t>
            </a:r>
            <a:r>
              <a:rPr lang="nb-NO" dirty="0" err="1" smtClean="0"/>
              <a:t>reference</a:t>
            </a:r>
            <a:endParaRPr lang="nb-NO" dirty="0"/>
          </a:p>
        </p:txBody>
      </p:sp>
      <p:sp>
        <p:nvSpPr>
          <p:cNvPr id="4" name="TextBox 3"/>
          <p:cNvSpPr txBox="1"/>
          <p:nvPr/>
        </p:nvSpPr>
        <p:spPr>
          <a:xfrm>
            <a:off x="7014411" y="1828800"/>
            <a:ext cx="4312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What</a:t>
            </a:r>
            <a:r>
              <a:rPr lang="nb-NO" dirty="0" smtClean="0"/>
              <a:t> </a:t>
            </a:r>
            <a:r>
              <a:rPr lang="nb-NO" dirty="0" err="1" smtClean="0"/>
              <a:t>would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different </a:t>
            </a:r>
            <a:r>
              <a:rPr lang="nb-NO" dirty="0" err="1" smtClean="0"/>
              <a:t>effects</a:t>
            </a:r>
            <a:r>
              <a:rPr lang="nb-NO" dirty="0" smtClean="0"/>
              <a:t> be?</a:t>
            </a:r>
            <a:endParaRPr lang="nb-NO" dirty="0"/>
          </a:p>
        </p:txBody>
      </p:sp>
      <p:sp>
        <p:nvSpPr>
          <p:cNvPr id="6" name="TextBox 5"/>
          <p:cNvSpPr txBox="1"/>
          <p:nvPr/>
        </p:nvSpPr>
        <p:spPr>
          <a:xfrm>
            <a:off x="7014411" y="2430379"/>
            <a:ext cx="2108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So in </a:t>
            </a:r>
            <a:r>
              <a:rPr lang="nb-NO" dirty="0" err="1" smtClean="0"/>
              <a:t>conclusion</a:t>
            </a:r>
            <a:r>
              <a:rPr lang="nb-NO" dirty="0" smtClean="0"/>
              <a:t>?</a:t>
            </a:r>
            <a:endParaRPr lang="nb-NO" dirty="0"/>
          </a:p>
        </p:txBody>
      </p:sp>
      <p:sp>
        <p:nvSpPr>
          <p:cNvPr id="8" name="TextBox 7"/>
          <p:cNvSpPr txBox="1"/>
          <p:nvPr/>
        </p:nvSpPr>
        <p:spPr>
          <a:xfrm>
            <a:off x="7014411" y="3212432"/>
            <a:ext cx="363432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By </a:t>
            </a:r>
            <a:r>
              <a:rPr lang="nb-NO" dirty="0" err="1" smtClean="0"/>
              <a:t>reference</a:t>
            </a:r>
            <a:r>
              <a:rPr lang="nb-NO" dirty="0" smtClean="0"/>
              <a:t> so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printLabel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err="1" smtClean="0"/>
              <a:t>method</a:t>
            </a:r>
            <a:r>
              <a:rPr lang="nb-NO" dirty="0" smtClean="0"/>
              <a:t> has </a:t>
            </a:r>
            <a:r>
              <a:rPr lang="nb-NO" dirty="0" err="1" smtClean="0"/>
              <a:t>access</a:t>
            </a:r>
            <a:r>
              <a:rPr lang="nb-NO" dirty="0" smtClean="0"/>
              <a:t> to </a:t>
            </a:r>
            <a:r>
              <a:rPr lang="nb-NO" dirty="0" err="1" smtClean="0"/>
              <a:t>change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value</a:t>
            </a:r>
            <a:r>
              <a:rPr lang="nb-NO" dirty="0" smtClean="0"/>
              <a:t> in </a:t>
            </a:r>
            <a:r>
              <a:rPr lang="nb-NO" dirty="0" err="1" smtClean="0"/>
              <a:t>printQuality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35171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433" y="300288"/>
            <a:ext cx="5369027" cy="402506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843086" y="1840832"/>
            <a:ext cx="6072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A person </a:t>
            </a:r>
            <a:r>
              <a:rPr lang="nb-NO" dirty="0" err="1" smtClean="0"/>
              <a:t>does</a:t>
            </a:r>
            <a:r>
              <a:rPr lang="nb-NO" dirty="0" smtClean="0"/>
              <a:t> not </a:t>
            </a:r>
            <a:r>
              <a:rPr lang="nb-NO" dirty="0" err="1" smtClean="0"/>
              <a:t>define</a:t>
            </a:r>
            <a:r>
              <a:rPr lang="nb-NO" dirty="0" smtClean="0"/>
              <a:t> a «</a:t>
            </a:r>
            <a:r>
              <a:rPr lang="nb-NO" dirty="0" err="1" smtClean="0"/>
              <a:t>visitingAddress</a:t>
            </a:r>
            <a:r>
              <a:rPr lang="nb-NO" dirty="0" smtClean="0"/>
              <a:t>» </a:t>
            </a:r>
            <a:r>
              <a:rPr lang="nb-NO" dirty="0" err="1" smtClean="0"/>
              <a:t>method</a:t>
            </a:r>
            <a:endParaRPr lang="nb-NO" dirty="0"/>
          </a:p>
        </p:txBody>
      </p:sp>
      <p:cxnSp>
        <p:nvCxnSpPr>
          <p:cNvPr id="5" name="Straight Arrow Connector 4"/>
          <p:cNvCxnSpPr>
            <a:stCxn id="3" idx="1"/>
          </p:cNvCxnSpPr>
          <p:nvPr/>
        </p:nvCxnSpPr>
        <p:spPr>
          <a:xfrm flipH="1">
            <a:off x="3278605" y="2025498"/>
            <a:ext cx="2564481" cy="15117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433" y="4547937"/>
            <a:ext cx="3517484" cy="23713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29460" y="4415739"/>
            <a:ext cx="6264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Can</a:t>
            </a:r>
            <a:r>
              <a:rPr lang="nb-NO" dirty="0" smtClean="0"/>
              <a:t> </a:t>
            </a:r>
            <a:r>
              <a:rPr lang="nb-NO" dirty="0" err="1" smtClean="0"/>
              <a:t>avoid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type </a:t>
            </a:r>
            <a:r>
              <a:rPr lang="nb-NO" dirty="0" err="1" smtClean="0"/>
              <a:t>error</a:t>
            </a:r>
            <a:r>
              <a:rPr lang="nb-NO" dirty="0" smtClean="0"/>
              <a:t> by casting p to </a:t>
            </a:r>
            <a:r>
              <a:rPr lang="nb-NO" dirty="0" err="1" smtClean="0"/>
              <a:t>VisitingPerson</a:t>
            </a:r>
            <a:endParaRPr lang="nb-NO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5629460" y="5019142"/>
            <a:ext cx="4716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But</a:t>
            </a:r>
            <a:r>
              <a:rPr lang="nb-NO" dirty="0" smtClean="0"/>
              <a:t> is </a:t>
            </a:r>
            <a:r>
              <a:rPr lang="nb-NO" dirty="0" err="1" smtClean="0"/>
              <a:t>this</a:t>
            </a:r>
            <a:r>
              <a:rPr lang="nb-NO" dirty="0" smtClean="0"/>
              <a:t> </a:t>
            </a:r>
            <a:r>
              <a:rPr lang="nb-NO" dirty="0" err="1" smtClean="0"/>
              <a:t>actually</a:t>
            </a:r>
            <a:r>
              <a:rPr lang="nb-NO" dirty="0" smtClean="0"/>
              <a:t> safe? </a:t>
            </a:r>
            <a:r>
              <a:rPr lang="nb-NO" dirty="0" err="1" smtClean="0"/>
              <a:t>Why</a:t>
            </a:r>
            <a:r>
              <a:rPr lang="nb-NO" dirty="0"/>
              <a:t> </a:t>
            </a:r>
            <a:r>
              <a:rPr lang="nb-NO" dirty="0" smtClean="0"/>
              <a:t>or </a:t>
            </a:r>
            <a:r>
              <a:rPr lang="nb-NO" dirty="0" err="1" smtClean="0"/>
              <a:t>why</a:t>
            </a:r>
            <a:r>
              <a:rPr lang="nb-NO" dirty="0" smtClean="0"/>
              <a:t> not?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68428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887" y="313824"/>
            <a:ext cx="5497429" cy="142128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87" y="1828800"/>
            <a:ext cx="4648130" cy="487404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23284" y="485858"/>
            <a:ext cx="476444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 smtClean="0"/>
              <a:t>So, </a:t>
            </a:r>
            <a:r>
              <a:rPr lang="nb-NO" sz="1600" dirty="0" err="1" smtClean="0"/>
              <a:t>we</a:t>
            </a:r>
            <a:r>
              <a:rPr lang="nb-NO" sz="1600" dirty="0" smtClean="0"/>
              <a:t> </a:t>
            </a:r>
            <a:r>
              <a:rPr lang="nb-NO" sz="1600" dirty="0" err="1" smtClean="0"/>
              <a:t>want</a:t>
            </a:r>
            <a:r>
              <a:rPr lang="nb-NO" sz="1600" dirty="0" smtClean="0"/>
              <a:t> to </a:t>
            </a:r>
            <a:r>
              <a:rPr lang="nb-NO" sz="1600" dirty="0" err="1" smtClean="0"/>
              <a:t>print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name</a:t>
            </a:r>
            <a:r>
              <a:rPr lang="nb-NO" sz="1600" dirty="0" smtClean="0"/>
              <a:t/>
            </a:r>
            <a:br>
              <a:rPr lang="nb-NO" sz="1600" dirty="0" smtClean="0"/>
            </a:br>
            <a:r>
              <a:rPr lang="nb-NO" sz="1600" dirty="0" smtClean="0"/>
              <a:t>as </a:t>
            </a:r>
            <a:r>
              <a:rPr lang="nb-NO" sz="1600" dirty="0" err="1" smtClean="0"/>
              <a:t>well</a:t>
            </a:r>
            <a:r>
              <a:rPr lang="nb-NO" sz="1600" dirty="0" smtClean="0"/>
              <a:t> </a:t>
            </a:r>
            <a:r>
              <a:rPr lang="nb-NO" sz="1600" dirty="0" err="1" smtClean="0"/>
              <a:t>when</a:t>
            </a:r>
            <a:r>
              <a:rPr lang="nb-NO" sz="1600" dirty="0" smtClean="0"/>
              <a:t> calling </a:t>
            </a:r>
            <a:r>
              <a:rPr lang="nb-NO" sz="1600" dirty="0" err="1" smtClean="0"/>
              <a:t>upon</a:t>
            </a:r>
            <a:r>
              <a:rPr lang="nb-NO" sz="1600" dirty="0" smtClean="0"/>
              <a:t> </a:t>
            </a:r>
            <a:r>
              <a:rPr lang="nb-NO" sz="1600" dirty="0" err="1" smtClean="0"/>
              <a:t>printLabel</a:t>
            </a:r>
            <a:r>
              <a:rPr lang="nb-NO" sz="1600" dirty="0" smtClean="0"/>
              <a:t>.</a:t>
            </a:r>
            <a:br>
              <a:rPr lang="nb-NO" sz="1600" dirty="0" smtClean="0"/>
            </a:br>
            <a:r>
              <a:rPr lang="nb-NO" sz="1600" dirty="0" smtClean="0"/>
              <a:t>At </a:t>
            </a:r>
            <a:r>
              <a:rPr lang="nb-NO" sz="1600" dirty="0" err="1" smtClean="0"/>
              <a:t>the</a:t>
            </a:r>
            <a:r>
              <a:rPr lang="nb-NO" sz="1600" dirty="0" smtClean="0"/>
              <a:t> same time </a:t>
            </a:r>
            <a:r>
              <a:rPr lang="nb-NO" sz="1600" dirty="0" err="1" smtClean="0"/>
              <a:t>we</a:t>
            </a:r>
            <a:r>
              <a:rPr lang="nb-NO" sz="1600" dirty="0" smtClean="0"/>
              <a:t> </a:t>
            </a:r>
            <a:r>
              <a:rPr lang="nb-NO" sz="1600" dirty="0" err="1" smtClean="0"/>
              <a:t>wish</a:t>
            </a:r>
            <a:r>
              <a:rPr lang="nb-NO" sz="1600" dirty="0" smtClean="0"/>
              <a:t> to preserve</a:t>
            </a:r>
            <a:br>
              <a:rPr lang="nb-NO" sz="1600" dirty="0" smtClean="0"/>
            </a:b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call</a:t>
            </a:r>
            <a:r>
              <a:rPr lang="nb-NO" sz="1600" dirty="0" smtClean="0"/>
              <a:t>, so it </a:t>
            </a:r>
            <a:r>
              <a:rPr lang="nb-NO" sz="1600" dirty="0" err="1" smtClean="0"/>
              <a:t>should</a:t>
            </a:r>
            <a:r>
              <a:rPr lang="nb-NO" sz="1600" dirty="0" smtClean="0"/>
              <a:t> still be </a:t>
            </a:r>
            <a:r>
              <a:rPr lang="nb-NO" sz="1600" dirty="0" err="1" smtClean="0"/>
              <a:t>p.addr.printLabel</a:t>
            </a:r>
            <a:r>
              <a:rPr lang="nb-NO" sz="1600" dirty="0" smtClean="0"/>
              <a:t>();</a:t>
            </a:r>
            <a:endParaRPr lang="nb-NO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6023284" y="1577800"/>
            <a:ext cx="48830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 smtClean="0"/>
              <a:t>The given hints </a:t>
            </a:r>
            <a:r>
              <a:rPr lang="nb-NO" sz="1600" dirty="0" err="1" smtClean="0"/>
              <a:t>here</a:t>
            </a:r>
            <a:r>
              <a:rPr lang="nb-NO" sz="1600" dirty="0" smtClean="0"/>
              <a:t> </a:t>
            </a:r>
            <a:r>
              <a:rPr lang="nb-NO" sz="1600" dirty="0" err="1" smtClean="0"/>
              <a:t>are</a:t>
            </a:r>
            <a:r>
              <a:rPr lang="nb-NO" sz="1600" dirty="0" smtClean="0"/>
              <a:t> </a:t>
            </a:r>
            <a:r>
              <a:rPr lang="nb-NO" sz="1600" dirty="0" err="1" smtClean="0"/>
              <a:t>what</a:t>
            </a:r>
            <a:r>
              <a:rPr lang="nb-NO" sz="1600" dirty="0" smtClean="0"/>
              <a:t> </a:t>
            </a:r>
            <a:r>
              <a:rPr lang="nb-NO" sz="1600" dirty="0" err="1" smtClean="0"/>
              <a:t>you</a:t>
            </a:r>
            <a:r>
              <a:rPr lang="nb-NO" sz="1600" dirty="0" smtClean="0"/>
              <a:t> </a:t>
            </a:r>
            <a:r>
              <a:rPr lang="nb-NO" sz="1600" dirty="0" err="1" smtClean="0"/>
              <a:t>may</a:t>
            </a:r>
            <a:r>
              <a:rPr lang="nb-NO" sz="1600" dirty="0" smtClean="0"/>
              <a:t> </a:t>
            </a:r>
            <a:r>
              <a:rPr lang="nb-NO" sz="1600" dirty="0" err="1" smtClean="0"/>
              <a:t>assume</a:t>
            </a:r>
            <a:r>
              <a:rPr lang="nb-NO" sz="1600" dirty="0" smtClean="0"/>
              <a:t>.</a:t>
            </a:r>
            <a:br>
              <a:rPr lang="nb-NO" sz="1600" dirty="0" smtClean="0"/>
            </a:br>
            <a:r>
              <a:rPr lang="nb-NO" sz="1600" dirty="0" smtClean="0"/>
              <a:t>So </a:t>
            </a:r>
            <a:r>
              <a:rPr lang="nb-NO" sz="1600" dirty="0" err="1" smtClean="0"/>
              <a:t>we</a:t>
            </a:r>
            <a:r>
              <a:rPr lang="nb-NO" sz="1600" dirty="0" smtClean="0"/>
              <a:t> have </a:t>
            </a:r>
            <a:r>
              <a:rPr lang="nb-NO" sz="1600" dirty="0" err="1" smtClean="0"/>
              <a:t>calls</a:t>
            </a:r>
            <a:r>
              <a:rPr lang="nb-NO" sz="1600" dirty="0" smtClean="0"/>
              <a:t> to </a:t>
            </a:r>
            <a:r>
              <a:rPr lang="nb-NO" sz="1600" dirty="0" err="1" smtClean="0"/>
              <a:t>superclasses</a:t>
            </a:r>
            <a:r>
              <a:rPr lang="nb-NO" sz="1600" dirty="0" smtClean="0"/>
              <a:t> </a:t>
            </a:r>
            <a:r>
              <a:rPr lang="nb-NO" sz="1600" dirty="0" err="1" smtClean="0"/>
              <a:t>using</a:t>
            </a:r>
            <a:r>
              <a:rPr lang="nb-NO" sz="1600" dirty="0" smtClean="0"/>
              <a:t> </a:t>
            </a:r>
            <a:r>
              <a:rPr lang="nb-NO" sz="1600" dirty="0" err="1" smtClean="0"/>
              <a:t>super.x</a:t>
            </a:r>
            <a:r>
              <a:rPr lang="nb-NO" sz="1600" dirty="0" smtClean="0"/>
              <a:t>()</a:t>
            </a:r>
            <a:br>
              <a:rPr lang="nb-NO" sz="1600" dirty="0" smtClean="0"/>
            </a:br>
            <a:r>
              <a:rPr lang="nb-NO" sz="1600" dirty="0" smtClean="0"/>
              <a:t>and </a:t>
            </a:r>
            <a:r>
              <a:rPr lang="nb-NO" sz="1600" dirty="0" err="1" smtClean="0"/>
              <a:t>we</a:t>
            </a:r>
            <a:r>
              <a:rPr lang="nb-NO" sz="1600" dirty="0" smtClean="0"/>
              <a:t> have support for </a:t>
            </a:r>
            <a:r>
              <a:rPr lang="nb-NO" sz="1600" dirty="0" err="1" smtClean="0"/>
              <a:t>anonymous</a:t>
            </a:r>
            <a:r>
              <a:rPr lang="nb-NO" sz="1600" dirty="0" smtClean="0"/>
              <a:t> </a:t>
            </a:r>
            <a:r>
              <a:rPr lang="nb-NO" sz="1600" dirty="0" err="1" smtClean="0"/>
              <a:t>classes</a:t>
            </a:r>
            <a:r>
              <a:rPr lang="nb-NO" sz="1600" dirty="0" smtClean="0"/>
              <a:t>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4603" y="3046873"/>
            <a:ext cx="3801979" cy="105207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54365" y="2462098"/>
            <a:ext cx="52501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 smtClean="0"/>
              <a:t>The </a:t>
            </a:r>
            <a:r>
              <a:rPr lang="nb-NO" sz="1600" dirty="0" err="1" smtClean="0"/>
              <a:t>solution</a:t>
            </a:r>
            <a:r>
              <a:rPr lang="nb-NO" sz="1600" dirty="0" smtClean="0"/>
              <a:t> given is </a:t>
            </a:r>
            <a:r>
              <a:rPr lang="nb-NO" sz="1600" dirty="0" err="1" smtClean="0"/>
              <a:t>this</a:t>
            </a:r>
            <a:r>
              <a:rPr lang="nb-NO" sz="1600" dirty="0" smtClean="0"/>
              <a:t>, </a:t>
            </a:r>
            <a:r>
              <a:rPr lang="nb-NO" sz="1600" dirty="0" err="1" smtClean="0"/>
              <a:t>but</a:t>
            </a:r>
            <a:r>
              <a:rPr lang="nb-NO" sz="1600" dirty="0"/>
              <a:t> </a:t>
            </a:r>
            <a:r>
              <a:rPr lang="nb-NO" sz="1600" dirty="0" err="1" smtClean="0"/>
              <a:t>someone</a:t>
            </a:r>
            <a:r>
              <a:rPr lang="nb-NO" sz="1600" dirty="0" smtClean="0"/>
              <a:t> more </a:t>
            </a:r>
            <a:r>
              <a:rPr lang="nb-NO" sz="1600" dirty="0" err="1" smtClean="0"/>
              <a:t>awake</a:t>
            </a:r>
            <a:r>
              <a:rPr lang="nb-NO" sz="1600" dirty="0" smtClean="0"/>
              <a:t/>
            </a:r>
            <a:br>
              <a:rPr lang="nb-NO" sz="1600" dirty="0" smtClean="0"/>
            </a:br>
            <a:r>
              <a:rPr lang="nb-NO" sz="1600" dirty="0" err="1" smtClean="0"/>
              <a:t>than</a:t>
            </a:r>
            <a:r>
              <a:rPr lang="nb-NO" sz="1600" dirty="0" smtClean="0"/>
              <a:t> </a:t>
            </a:r>
            <a:r>
              <a:rPr lang="nb-NO" sz="1600" dirty="0" err="1" smtClean="0"/>
              <a:t>me</a:t>
            </a:r>
            <a:r>
              <a:rPr lang="nb-NO" sz="1600" dirty="0" smtClean="0"/>
              <a:t> </a:t>
            </a:r>
            <a:r>
              <a:rPr lang="nb-NO" sz="1600" dirty="0" err="1" smtClean="0"/>
              <a:t>pointed</a:t>
            </a:r>
            <a:r>
              <a:rPr lang="nb-NO" sz="1600" dirty="0" smtClean="0"/>
              <a:t> </a:t>
            </a:r>
            <a:r>
              <a:rPr lang="nb-NO" sz="1600" dirty="0" err="1" smtClean="0"/>
              <a:t>me</a:t>
            </a:r>
            <a:r>
              <a:rPr lang="nb-NO" sz="1600" dirty="0" smtClean="0"/>
              <a:t> to a problem </a:t>
            </a:r>
            <a:r>
              <a:rPr lang="nb-NO" sz="1600" dirty="0" err="1" smtClean="0"/>
              <a:t>with</a:t>
            </a:r>
            <a:r>
              <a:rPr lang="nb-NO" sz="1600" dirty="0" smtClean="0"/>
              <a:t> </a:t>
            </a:r>
            <a:r>
              <a:rPr lang="nb-NO" sz="1600" dirty="0" err="1" smtClean="0"/>
              <a:t>this</a:t>
            </a:r>
            <a:r>
              <a:rPr lang="nb-NO" sz="1600" dirty="0" smtClean="0"/>
              <a:t> </a:t>
            </a:r>
            <a:r>
              <a:rPr lang="nb-NO" sz="1600" dirty="0" err="1" smtClean="0"/>
              <a:t>solution</a:t>
            </a:r>
            <a:endParaRPr lang="nb-NO" sz="16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5256" y="4518991"/>
            <a:ext cx="2524186" cy="154222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054365" y="4180437"/>
            <a:ext cx="42354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 smtClean="0"/>
              <a:t>So </a:t>
            </a:r>
            <a:r>
              <a:rPr lang="nb-NO" sz="1600" dirty="0" err="1" smtClean="0"/>
              <a:t>this</a:t>
            </a:r>
            <a:r>
              <a:rPr lang="nb-NO" sz="1600" dirty="0" smtClean="0"/>
              <a:t> </a:t>
            </a:r>
            <a:r>
              <a:rPr lang="nb-NO" sz="1600" dirty="0" err="1" smtClean="0"/>
              <a:t>would</a:t>
            </a:r>
            <a:r>
              <a:rPr lang="nb-NO" sz="1600" dirty="0" smtClean="0"/>
              <a:t> </a:t>
            </a:r>
            <a:r>
              <a:rPr lang="nb-NO" sz="1600" dirty="0" err="1" smtClean="0"/>
              <a:t>probably</a:t>
            </a:r>
            <a:r>
              <a:rPr lang="nb-NO" sz="1600" dirty="0" smtClean="0"/>
              <a:t> make more </a:t>
            </a:r>
            <a:r>
              <a:rPr lang="nb-NO" sz="1600" dirty="0" err="1" smtClean="0"/>
              <a:t>sense</a:t>
            </a:r>
            <a:endParaRPr lang="nb-NO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7848681" y="4600481"/>
            <a:ext cx="435888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If </a:t>
            </a:r>
            <a:r>
              <a:rPr lang="nb-NO" dirty="0" err="1" smtClean="0"/>
              <a:t>you</a:t>
            </a:r>
            <a:r>
              <a:rPr lang="nb-NO" dirty="0" smtClean="0"/>
              <a:t> </a:t>
            </a:r>
            <a:r>
              <a:rPr lang="nb-NO" dirty="0" err="1" smtClean="0"/>
              <a:t>get</a:t>
            </a:r>
            <a:r>
              <a:rPr lang="nb-NO" dirty="0" smtClean="0"/>
              <a:t> </a:t>
            </a:r>
            <a:r>
              <a:rPr lang="nb-NO" dirty="0" err="1" smtClean="0"/>
              <a:t>something</a:t>
            </a:r>
            <a:r>
              <a:rPr lang="nb-NO" dirty="0" smtClean="0"/>
              <a:t> </a:t>
            </a:r>
            <a:r>
              <a:rPr lang="nb-NO" dirty="0" err="1" smtClean="0"/>
              <a:t>similar</a:t>
            </a:r>
            <a:r>
              <a:rPr lang="nb-NO" dirty="0" smtClean="0"/>
              <a:t> and</a:t>
            </a:r>
            <a:br>
              <a:rPr lang="nb-NO" dirty="0" smtClean="0"/>
            </a:br>
            <a:r>
              <a:rPr lang="nb-NO" dirty="0" err="1" smtClean="0"/>
              <a:t>you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completly</a:t>
            </a:r>
            <a:r>
              <a:rPr lang="nb-NO" dirty="0" smtClean="0"/>
              <a:t> </a:t>
            </a:r>
            <a:r>
              <a:rPr lang="nb-NO" dirty="0" err="1" smtClean="0"/>
              <a:t>stuck</a:t>
            </a:r>
            <a:r>
              <a:rPr lang="nb-NO" dirty="0" smtClean="0"/>
              <a:t>, </a:t>
            </a:r>
            <a:r>
              <a:rPr lang="nb-NO" dirty="0" err="1" smtClean="0"/>
              <a:t>work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err="1" smtClean="0"/>
              <a:t>around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problem. It’s </a:t>
            </a:r>
            <a:r>
              <a:rPr lang="nb-NO" dirty="0" err="1" smtClean="0"/>
              <a:t>better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to </a:t>
            </a:r>
            <a:r>
              <a:rPr lang="nb-NO" dirty="0" err="1" smtClean="0"/>
              <a:t>solve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problem is a «bad»</a:t>
            </a:r>
            <a:br>
              <a:rPr lang="nb-NO" dirty="0" smtClean="0"/>
            </a:br>
            <a:r>
              <a:rPr lang="nb-NO" dirty="0" err="1" smtClean="0"/>
              <a:t>way</a:t>
            </a:r>
            <a:r>
              <a:rPr lang="nb-NO" dirty="0" smtClean="0"/>
              <a:t> </a:t>
            </a:r>
            <a:r>
              <a:rPr lang="nb-NO" dirty="0" err="1" smtClean="0"/>
              <a:t>than</a:t>
            </a:r>
            <a:r>
              <a:rPr lang="nb-NO" dirty="0" smtClean="0"/>
              <a:t> do </a:t>
            </a:r>
            <a:r>
              <a:rPr lang="nb-NO" dirty="0" err="1" smtClean="0"/>
              <a:t>nothing</a:t>
            </a:r>
            <a:r>
              <a:rPr lang="nb-NO" dirty="0" smtClean="0"/>
              <a:t>. </a:t>
            </a:r>
            <a:r>
              <a:rPr lang="nb-NO" dirty="0" err="1" smtClean="0"/>
              <a:t>Any</a:t>
            </a:r>
            <a:r>
              <a:rPr lang="nb-NO" dirty="0" smtClean="0"/>
              <a:t> </a:t>
            </a:r>
            <a:r>
              <a:rPr lang="nb-NO" dirty="0" err="1" smtClean="0"/>
              <a:t>ideas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how</a:t>
            </a:r>
            <a:r>
              <a:rPr lang="nb-NO" dirty="0" smtClean="0"/>
              <a:t> to </a:t>
            </a:r>
            <a:r>
              <a:rPr lang="nb-NO" dirty="0" err="1" smtClean="0"/>
              <a:t>work</a:t>
            </a:r>
            <a:r>
              <a:rPr lang="nb-NO" dirty="0" smtClean="0"/>
              <a:t> </a:t>
            </a:r>
            <a:r>
              <a:rPr lang="nb-NO" dirty="0" err="1" smtClean="0"/>
              <a:t>around</a:t>
            </a:r>
            <a:r>
              <a:rPr lang="nb-NO" dirty="0" smtClean="0"/>
              <a:t> </a:t>
            </a:r>
            <a:r>
              <a:rPr lang="nb-NO" dirty="0" err="1" smtClean="0"/>
              <a:t>this</a:t>
            </a:r>
            <a:r>
              <a:rPr lang="nb-NO" dirty="0" smtClean="0"/>
              <a:t> problem?</a:t>
            </a:r>
          </a:p>
        </p:txBody>
      </p:sp>
    </p:spTree>
    <p:extLst>
      <p:ext uri="{BB962C8B-B14F-4D97-AF65-F5344CB8AC3E}">
        <p14:creationId xmlns:p14="http://schemas.microsoft.com/office/powerpoint/2010/main" val="1747385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633" y="251409"/>
            <a:ext cx="5972175" cy="29622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308808" y="1132381"/>
            <a:ext cx="401424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So, </a:t>
            </a:r>
            <a:r>
              <a:rPr lang="nb-NO" dirty="0" err="1" smtClean="0"/>
              <a:t>we’re</a:t>
            </a:r>
            <a:r>
              <a:rPr lang="nb-NO" dirty="0" smtClean="0"/>
              <a:t> </a:t>
            </a:r>
            <a:r>
              <a:rPr lang="nb-NO" dirty="0" err="1" smtClean="0"/>
              <a:t>started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nice</a:t>
            </a:r>
            <a:r>
              <a:rPr lang="nb-NO" dirty="0" smtClean="0"/>
              <a:t> and </a:t>
            </a:r>
            <a:r>
              <a:rPr lang="nb-NO" dirty="0" err="1" smtClean="0"/>
              <a:t>easy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err="1" smtClean="0"/>
              <a:t>once</a:t>
            </a:r>
            <a:r>
              <a:rPr lang="nb-NO" dirty="0" smtClean="0"/>
              <a:t> </a:t>
            </a:r>
            <a:r>
              <a:rPr lang="nb-NO" dirty="0" err="1" smtClean="0"/>
              <a:t>again</a:t>
            </a:r>
            <a:r>
              <a:rPr lang="nb-NO" dirty="0" smtClean="0"/>
              <a:t>.</a:t>
            </a:r>
          </a:p>
          <a:p>
            <a:endParaRPr lang="nb-NO" dirty="0"/>
          </a:p>
          <a:p>
            <a:r>
              <a:rPr lang="nb-NO" dirty="0" err="1" smtClean="0"/>
              <a:t>What</a:t>
            </a:r>
            <a:r>
              <a:rPr lang="nb-NO" dirty="0" smtClean="0"/>
              <a:t> </a:t>
            </a:r>
            <a:r>
              <a:rPr lang="nb-NO" dirty="0" err="1" smtClean="0"/>
              <a:t>does</a:t>
            </a:r>
            <a:r>
              <a:rPr lang="nb-NO" dirty="0" smtClean="0"/>
              <a:t> fold </a:t>
            </a:r>
            <a:r>
              <a:rPr lang="nb-NO" dirty="0" err="1" smtClean="0"/>
              <a:t>actually</a:t>
            </a:r>
            <a:r>
              <a:rPr lang="nb-NO" dirty="0" smtClean="0"/>
              <a:t> do?</a:t>
            </a:r>
            <a:endParaRPr lang="nb-NO" dirty="0"/>
          </a:p>
        </p:txBody>
      </p:sp>
      <p:sp>
        <p:nvSpPr>
          <p:cNvPr id="4" name="TextBox 3"/>
          <p:cNvSpPr txBox="1"/>
          <p:nvPr/>
        </p:nvSpPr>
        <p:spPr>
          <a:xfrm>
            <a:off x="6308808" y="2386852"/>
            <a:ext cx="43861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So fold is a </a:t>
            </a:r>
            <a:r>
              <a:rPr lang="nb-NO" dirty="0" err="1" smtClean="0"/>
              <a:t>curried</a:t>
            </a:r>
            <a:r>
              <a:rPr lang="nb-NO" dirty="0" smtClean="0"/>
              <a:t> </a:t>
            </a:r>
            <a:r>
              <a:rPr lang="nb-NO" dirty="0" err="1" smtClean="0"/>
              <a:t>function</a:t>
            </a:r>
            <a:r>
              <a:rPr lang="nb-NO" dirty="0" smtClean="0"/>
              <a:t>, </a:t>
            </a:r>
            <a:r>
              <a:rPr lang="nb-NO" dirty="0" err="1" smtClean="0"/>
              <a:t>recurses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over a list, </a:t>
            </a:r>
            <a:r>
              <a:rPr lang="nb-NO" dirty="0" err="1" smtClean="0"/>
              <a:t>producing</a:t>
            </a:r>
            <a:r>
              <a:rPr lang="nb-NO" dirty="0" smtClean="0"/>
              <a:t> a </a:t>
            </a:r>
            <a:r>
              <a:rPr lang="nb-NO" dirty="0" err="1" smtClean="0"/>
              <a:t>value</a:t>
            </a:r>
            <a:r>
              <a:rPr lang="nb-NO" dirty="0" smtClean="0"/>
              <a:t> </a:t>
            </a:r>
            <a:r>
              <a:rPr lang="nb-NO" dirty="0" err="1" smtClean="0"/>
              <a:t>passed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err="1" smtClean="0"/>
              <a:t>on</a:t>
            </a:r>
            <a:r>
              <a:rPr lang="nb-NO" dirty="0" smtClean="0"/>
              <a:t> as ‘y’ by calling a given </a:t>
            </a:r>
            <a:r>
              <a:rPr lang="nb-NO" dirty="0" err="1" smtClean="0"/>
              <a:t>function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first element and </a:t>
            </a:r>
            <a:r>
              <a:rPr lang="nb-NO" dirty="0" err="1" smtClean="0"/>
              <a:t>the</a:t>
            </a:r>
            <a:r>
              <a:rPr lang="nb-NO" dirty="0" smtClean="0"/>
              <a:t> ‘y’ given.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6633" y="3402515"/>
            <a:ext cx="4046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So </a:t>
            </a:r>
            <a:r>
              <a:rPr lang="nb-NO" dirty="0" err="1" smtClean="0"/>
              <a:t>the</a:t>
            </a:r>
            <a:r>
              <a:rPr lang="nb-NO" dirty="0" smtClean="0"/>
              <a:t> first </a:t>
            </a:r>
            <a:r>
              <a:rPr lang="nb-NO" dirty="0" err="1" smtClean="0"/>
              <a:t>result</a:t>
            </a:r>
            <a:r>
              <a:rPr lang="nb-NO" dirty="0" smtClean="0"/>
              <a:t> is (((0+1)+2)+3) = 6</a:t>
            </a:r>
            <a:endParaRPr lang="nb-NO" dirty="0"/>
          </a:p>
        </p:txBody>
      </p:sp>
      <p:sp>
        <p:nvSpPr>
          <p:cNvPr id="6" name="TextBox 5"/>
          <p:cNvSpPr txBox="1"/>
          <p:nvPr/>
        </p:nvSpPr>
        <p:spPr>
          <a:xfrm>
            <a:off x="6308808" y="3771847"/>
            <a:ext cx="522450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The </a:t>
            </a:r>
            <a:r>
              <a:rPr lang="nb-NO" dirty="0" err="1" smtClean="0"/>
              <a:t>second</a:t>
            </a:r>
            <a:r>
              <a:rPr lang="nb-NO" dirty="0" smtClean="0"/>
              <a:t> </a:t>
            </a:r>
            <a:r>
              <a:rPr lang="nb-NO" dirty="0" err="1" smtClean="0"/>
              <a:t>expression</a:t>
            </a:r>
            <a:r>
              <a:rPr lang="nb-NO" dirty="0" smtClean="0"/>
              <a:t> is to mess </a:t>
            </a:r>
            <a:r>
              <a:rPr lang="nb-NO" dirty="0" err="1" smtClean="0"/>
              <a:t>with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err="1" smtClean="0"/>
              <a:t>your</a:t>
            </a:r>
            <a:r>
              <a:rPr lang="nb-NO" dirty="0" smtClean="0"/>
              <a:t> </a:t>
            </a:r>
            <a:r>
              <a:rPr lang="nb-NO" dirty="0" err="1" smtClean="0"/>
              <a:t>heads</a:t>
            </a:r>
            <a:r>
              <a:rPr lang="nb-NO" dirty="0" smtClean="0"/>
              <a:t>. </a:t>
            </a:r>
            <a:r>
              <a:rPr lang="nb-NO" dirty="0" err="1" smtClean="0"/>
              <a:t>But</a:t>
            </a:r>
            <a:r>
              <a:rPr lang="nb-NO" dirty="0" smtClean="0"/>
              <a:t> ok, </a:t>
            </a:r>
            <a:r>
              <a:rPr lang="nb-NO" dirty="0" err="1" smtClean="0"/>
              <a:t>what</a:t>
            </a:r>
            <a:r>
              <a:rPr lang="nb-NO" dirty="0" smtClean="0"/>
              <a:t> is happening?</a:t>
            </a:r>
          </a:p>
          <a:p>
            <a:r>
              <a:rPr lang="nb-NO" dirty="0" smtClean="0"/>
              <a:t>So </a:t>
            </a:r>
            <a:r>
              <a:rPr lang="nb-NO" dirty="0" err="1" smtClean="0"/>
              <a:t>inside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paranthesis</a:t>
            </a:r>
            <a:r>
              <a:rPr lang="nb-NO" dirty="0" smtClean="0"/>
              <a:t>, </a:t>
            </a:r>
            <a:r>
              <a:rPr lang="nb-NO" dirty="0" err="1" smtClean="0"/>
              <a:t>we</a:t>
            </a:r>
            <a:r>
              <a:rPr lang="nb-NO" dirty="0" smtClean="0"/>
              <a:t> have an</a:t>
            </a:r>
            <a:br>
              <a:rPr lang="nb-NO" dirty="0" smtClean="0"/>
            </a:br>
            <a:r>
              <a:rPr lang="nb-NO" dirty="0" err="1" smtClean="0"/>
              <a:t>anonymous</a:t>
            </a:r>
            <a:r>
              <a:rPr lang="nb-NO" dirty="0" smtClean="0"/>
              <a:t> </a:t>
            </a:r>
            <a:r>
              <a:rPr lang="nb-NO" dirty="0" err="1" smtClean="0"/>
              <a:t>function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takes</a:t>
            </a:r>
            <a:r>
              <a:rPr lang="nb-NO" dirty="0" smtClean="0"/>
              <a:t> a </a:t>
            </a:r>
            <a:r>
              <a:rPr lang="nb-NO" dirty="0" err="1" smtClean="0"/>
              <a:t>function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as a parameter and </a:t>
            </a:r>
            <a:r>
              <a:rPr lang="nb-NO" dirty="0" err="1" smtClean="0"/>
              <a:t>calls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function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number</a:t>
            </a:r>
            <a:r>
              <a:rPr lang="nb-NO" dirty="0" smtClean="0"/>
              <a:t> 2. The </a:t>
            </a:r>
            <a:r>
              <a:rPr lang="nb-NO" dirty="0" err="1" smtClean="0"/>
              <a:t>function</a:t>
            </a:r>
            <a:r>
              <a:rPr lang="nb-NO" dirty="0" smtClean="0"/>
              <a:t> </a:t>
            </a:r>
            <a:r>
              <a:rPr lang="nb-NO" dirty="0" err="1" smtClean="0"/>
              <a:t>it’s</a:t>
            </a:r>
            <a:r>
              <a:rPr lang="nb-NO" dirty="0" smtClean="0"/>
              <a:t> given, </a:t>
            </a:r>
            <a:r>
              <a:rPr lang="nb-NO" dirty="0" err="1" smtClean="0"/>
              <a:t>returns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a </a:t>
            </a:r>
            <a:r>
              <a:rPr lang="nb-NO" dirty="0" err="1" smtClean="0"/>
              <a:t>new</a:t>
            </a:r>
            <a:r>
              <a:rPr lang="nb-NO" dirty="0" smtClean="0"/>
              <a:t> </a:t>
            </a:r>
            <a:r>
              <a:rPr lang="nb-NO" dirty="0" err="1" smtClean="0"/>
              <a:t>anonymous</a:t>
            </a:r>
            <a:r>
              <a:rPr lang="nb-NO" dirty="0" smtClean="0"/>
              <a:t> </a:t>
            </a:r>
            <a:r>
              <a:rPr lang="nb-NO" dirty="0" err="1" smtClean="0"/>
              <a:t>function</a:t>
            </a:r>
            <a:r>
              <a:rPr lang="nb-NO" dirty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takes</a:t>
            </a:r>
            <a:r>
              <a:rPr lang="nb-NO" dirty="0" smtClean="0"/>
              <a:t> a</a:t>
            </a:r>
            <a:br>
              <a:rPr lang="nb-NO" dirty="0" smtClean="0"/>
            </a:br>
            <a:r>
              <a:rPr lang="nb-NO" dirty="0" smtClean="0"/>
              <a:t>parameter y, and </a:t>
            </a:r>
            <a:r>
              <a:rPr lang="nb-NO" dirty="0" err="1" smtClean="0"/>
              <a:t>calculates</a:t>
            </a:r>
            <a:r>
              <a:rPr lang="nb-NO" dirty="0" smtClean="0"/>
              <a:t> 2 * y. </a:t>
            </a:r>
            <a:r>
              <a:rPr lang="nb-NO" dirty="0" err="1" smtClean="0"/>
              <a:t>I’ll</a:t>
            </a:r>
            <a:r>
              <a:rPr lang="nb-NO" dirty="0" smtClean="0"/>
              <a:t> have to</a:t>
            </a:r>
            <a:br>
              <a:rPr lang="nb-NO" dirty="0" smtClean="0"/>
            </a:br>
            <a:r>
              <a:rPr lang="nb-NO" dirty="0" err="1" smtClean="0"/>
              <a:t>draw</a:t>
            </a:r>
            <a:r>
              <a:rPr lang="nb-NO" dirty="0" smtClean="0"/>
              <a:t> </a:t>
            </a:r>
            <a:r>
              <a:rPr lang="nb-NO" dirty="0" err="1" smtClean="0"/>
              <a:t>this</a:t>
            </a:r>
            <a:r>
              <a:rPr lang="nb-NO" dirty="0" smtClean="0"/>
              <a:t> to make it </a:t>
            </a:r>
            <a:r>
              <a:rPr lang="nb-NO" dirty="0" err="1" smtClean="0"/>
              <a:t>into</a:t>
            </a:r>
            <a:r>
              <a:rPr lang="nb-NO" dirty="0" smtClean="0"/>
              <a:t> </a:t>
            </a:r>
            <a:r>
              <a:rPr lang="nb-NO" dirty="0" err="1" smtClean="0"/>
              <a:t>something</a:t>
            </a:r>
            <a:r>
              <a:rPr lang="nb-NO" dirty="0" smtClean="0"/>
              <a:t> more</a:t>
            </a:r>
            <a:br>
              <a:rPr lang="nb-NO" dirty="0" smtClean="0"/>
            </a:br>
            <a:r>
              <a:rPr lang="nb-NO" dirty="0" smtClean="0"/>
              <a:t>sensible </a:t>
            </a:r>
            <a:r>
              <a:rPr lang="nb-NO" dirty="0" err="1" smtClean="0"/>
              <a:t>probably</a:t>
            </a:r>
            <a:r>
              <a:rPr lang="nb-NO" dirty="0" smtClean="0"/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36633" y="3960678"/>
            <a:ext cx="4293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So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result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second</a:t>
            </a:r>
            <a:r>
              <a:rPr lang="nb-NO" dirty="0" smtClean="0"/>
              <a:t> is 2 * 0 = 0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46765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0180" y="150394"/>
            <a:ext cx="902202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The b, c, d, e and f </a:t>
            </a:r>
            <a:r>
              <a:rPr lang="nb-NO" dirty="0" err="1" smtClean="0"/>
              <a:t>excersises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quite</a:t>
            </a:r>
            <a:r>
              <a:rPr lang="nb-NO" dirty="0" smtClean="0"/>
              <a:t> </a:t>
            </a:r>
            <a:r>
              <a:rPr lang="nb-NO" dirty="0" err="1" smtClean="0"/>
              <a:t>advanced</a:t>
            </a:r>
            <a:r>
              <a:rPr lang="nb-NO" dirty="0" smtClean="0"/>
              <a:t>, </a:t>
            </a:r>
            <a:r>
              <a:rPr lang="nb-NO" dirty="0" err="1" smtClean="0"/>
              <a:t>with</a:t>
            </a:r>
            <a:r>
              <a:rPr lang="nb-NO" dirty="0" smtClean="0"/>
              <a:t> a LOT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text</a:t>
            </a:r>
            <a:r>
              <a:rPr lang="nb-NO" dirty="0" smtClean="0"/>
              <a:t> and </a:t>
            </a:r>
            <a:r>
              <a:rPr lang="nb-NO" dirty="0" err="1" smtClean="0"/>
              <a:t>they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also</a:t>
            </a:r>
            <a:r>
              <a:rPr lang="nb-NO" dirty="0" smtClean="0"/>
              <a:t> </a:t>
            </a:r>
            <a:r>
              <a:rPr lang="nb-NO" dirty="0" err="1" smtClean="0"/>
              <a:t>quite</a:t>
            </a:r>
            <a:r>
              <a:rPr lang="nb-NO" dirty="0" smtClean="0"/>
              <a:t> </a:t>
            </a:r>
            <a:r>
              <a:rPr lang="nb-NO" dirty="0" err="1" smtClean="0"/>
              <a:t>tied</a:t>
            </a:r>
            <a:r>
              <a:rPr lang="nb-NO" dirty="0" smtClean="0"/>
              <a:t> </a:t>
            </a:r>
            <a:r>
              <a:rPr lang="nb-NO" dirty="0" err="1" smtClean="0"/>
              <a:t>together</a:t>
            </a:r>
            <a:r>
              <a:rPr lang="nb-NO" dirty="0"/>
              <a:t>.</a:t>
            </a:r>
            <a:r>
              <a:rPr lang="nb-NO" dirty="0" smtClean="0"/>
              <a:t> To be </a:t>
            </a:r>
            <a:r>
              <a:rPr lang="nb-NO" dirty="0" err="1" smtClean="0"/>
              <a:t>able</a:t>
            </a:r>
            <a:r>
              <a:rPr lang="nb-NO" dirty="0" smtClean="0"/>
              <a:t> to </a:t>
            </a:r>
            <a:r>
              <a:rPr lang="nb-NO" dirty="0" err="1" smtClean="0"/>
              <a:t>go</a:t>
            </a:r>
            <a:r>
              <a:rPr lang="nb-NO" dirty="0" smtClean="0"/>
              <a:t> </a:t>
            </a:r>
            <a:r>
              <a:rPr lang="nb-NO" dirty="0" err="1" smtClean="0"/>
              <a:t>through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rest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exam</a:t>
            </a:r>
            <a:r>
              <a:rPr lang="nb-NO" dirty="0" smtClean="0"/>
              <a:t>, </a:t>
            </a:r>
            <a:r>
              <a:rPr lang="nb-NO" dirty="0" err="1" smtClean="0"/>
              <a:t>I’ve</a:t>
            </a:r>
            <a:r>
              <a:rPr lang="nb-NO" dirty="0"/>
              <a:t/>
            </a:r>
            <a:br>
              <a:rPr lang="nb-NO" dirty="0"/>
            </a:br>
            <a:r>
              <a:rPr lang="nb-NO" dirty="0" err="1" smtClean="0"/>
              <a:t>decided</a:t>
            </a:r>
            <a:r>
              <a:rPr lang="nb-NO" dirty="0"/>
              <a:t> </a:t>
            </a:r>
            <a:r>
              <a:rPr lang="nb-NO" dirty="0" smtClean="0"/>
              <a:t>to skip </a:t>
            </a:r>
            <a:r>
              <a:rPr lang="nb-NO" dirty="0" err="1" smtClean="0"/>
              <a:t>them</a:t>
            </a:r>
            <a:r>
              <a:rPr lang="nb-NO" dirty="0" smtClean="0"/>
              <a:t>. </a:t>
            </a:r>
            <a:r>
              <a:rPr lang="nb-NO" dirty="0" err="1" smtClean="0"/>
              <a:t>But</a:t>
            </a:r>
            <a:r>
              <a:rPr lang="nb-NO" dirty="0" smtClean="0"/>
              <a:t> </a:t>
            </a:r>
            <a:r>
              <a:rPr lang="nb-NO" dirty="0" err="1" smtClean="0"/>
              <a:t>they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a </a:t>
            </a:r>
            <a:r>
              <a:rPr lang="nb-NO" dirty="0" err="1" smtClean="0"/>
              <a:t>great</a:t>
            </a:r>
            <a:r>
              <a:rPr lang="nb-NO" dirty="0" smtClean="0"/>
              <a:t> </a:t>
            </a:r>
            <a:r>
              <a:rPr lang="nb-NO" dirty="0" err="1" smtClean="0"/>
              <a:t>way</a:t>
            </a:r>
            <a:r>
              <a:rPr lang="nb-NO" dirty="0" smtClean="0"/>
              <a:t> to </a:t>
            </a:r>
            <a:r>
              <a:rPr lang="nb-NO" dirty="0" err="1" smtClean="0"/>
              <a:t>challenge</a:t>
            </a:r>
            <a:r>
              <a:rPr lang="nb-NO" dirty="0" smtClean="0"/>
              <a:t> </a:t>
            </a:r>
            <a:r>
              <a:rPr lang="nb-NO" dirty="0" err="1" smtClean="0"/>
              <a:t>yourself</a:t>
            </a:r>
            <a:r>
              <a:rPr lang="nb-NO" dirty="0" smtClean="0"/>
              <a:t> </a:t>
            </a:r>
            <a:r>
              <a:rPr lang="nb-NO" dirty="0" err="1" smtClean="0"/>
              <a:t>when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err="1" smtClean="0"/>
              <a:t>studing</a:t>
            </a:r>
            <a:r>
              <a:rPr lang="nb-NO" dirty="0" smtClean="0"/>
              <a:t> for </a:t>
            </a:r>
            <a:r>
              <a:rPr lang="nb-NO" dirty="0" err="1" smtClean="0"/>
              <a:t>the</a:t>
            </a:r>
            <a:r>
              <a:rPr lang="nb-NO" dirty="0" smtClean="0"/>
              <a:t> final </a:t>
            </a:r>
            <a:r>
              <a:rPr lang="nb-NO" dirty="0" err="1" smtClean="0"/>
              <a:t>exam</a:t>
            </a:r>
            <a:r>
              <a:rPr lang="nb-NO" dirty="0" smtClean="0"/>
              <a:t>, so </a:t>
            </a:r>
            <a:r>
              <a:rPr lang="nb-NO" dirty="0" err="1" smtClean="0"/>
              <a:t>highly</a:t>
            </a:r>
            <a:r>
              <a:rPr lang="nb-NO" dirty="0" smtClean="0"/>
              <a:t> </a:t>
            </a:r>
            <a:r>
              <a:rPr lang="nb-NO" dirty="0" err="1" smtClean="0"/>
              <a:t>recommended</a:t>
            </a:r>
            <a:r>
              <a:rPr lang="nb-NO" dirty="0" smtClean="0"/>
              <a:t> to </a:t>
            </a:r>
            <a:r>
              <a:rPr lang="nb-NO" dirty="0" err="1" smtClean="0"/>
              <a:t>try</a:t>
            </a:r>
            <a:r>
              <a:rPr lang="nb-NO" dirty="0" smtClean="0"/>
              <a:t> and understand </a:t>
            </a:r>
            <a:r>
              <a:rPr lang="nb-NO" dirty="0" err="1" smtClean="0"/>
              <a:t>them</a:t>
            </a:r>
            <a:r>
              <a:rPr lang="nb-NO" dirty="0" smtClean="0"/>
              <a:t>.</a:t>
            </a:r>
            <a:endParaRPr lang="nb-NO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496" y="1479383"/>
            <a:ext cx="6186654" cy="45063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212517" y="3363215"/>
            <a:ext cx="5639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Let’s</a:t>
            </a:r>
            <a:r>
              <a:rPr lang="nb-NO" dirty="0" smtClean="0"/>
              <a:t> do </a:t>
            </a:r>
            <a:r>
              <a:rPr lang="nb-NO" dirty="0" err="1" smtClean="0"/>
              <a:t>something</a:t>
            </a:r>
            <a:r>
              <a:rPr lang="nb-NO" dirty="0" smtClean="0"/>
              <a:t> </a:t>
            </a:r>
            <a:r>
              <a:rPr lang="nb-NO" dirty="0" err="1" smtClean="0"/>
              <a:t>scary</a:t>
            </a:r>
            <a:r>
              <a:rPr lang="nb-NO" dirty="0" smtClean="0"/>
              <a:t> and do it </a:t>
            </a:r>
            <a:r>
              <a:rPr lang="nb-NO" dirty="0" err="1" smtClean="0"/>
              <a:t>together</a:t>
            </a:r>
            <a:r>
              <a:rPr lang="nb-NO" dirty="0" smtClean="0"/>
              <a:t>, live.</a:t>
            </a:r>
            <a:endParaRPr lang="nb-NO" dirty="0"/>
          </a:p>
        </p:txBody>
      </p:sp>
      <p:sp>
        <p:nvSpPr>
          <p:cNvPr id="5" name="TextBox 4"/>
          <p:cNvSpPr txBox="1"/>
          <p:nvPr/>
        </p:nvSpPr>
        <p:spPr>
          <a:xfrm>
            <a:off x="4343400" y="4265195"/>
            <a:ext cx="54649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If </a:t>
            </a:r>
            <a:r>
              <a:rPr lang="nb-NO" dirty="0" err="1" smtClean="0"/>
              <a:t>you</a:t>
            </a:r>
            <a:r>
              <a:rPr lang="nb-NO" dirty="0" smtClean="0"/>
              <a:t> </a:t>
            </a:r>
            <a:r>
              <a:rPr lang="nb-NO" dirty="0" err="1" smtClean="0"/>
              <a:t>want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steps</a:t>
            </a:r>
            <a:r>
              <a:rPr lang="nb-NO" dirty="0" smtClean="0"/>
              <a:t>, </a:t>
            </a:r>
            <a:r>
              <a:rPr lang="nb-NO" dirty="0" err="1" smtClean="0"/>
              <a:t>you</a:t>
            </a:r>
            <a:r>
              <a:rPr lang="nb-NO" dirty="0" smtClean="0"/>
              <a:t> </a:t>
            </a:r>
            <a:r>
              <a:rPr lang="nb-NO" dirty="0" err="1" smtClean="0"/>
              <a:t>can</a:t>
            </a:r>
            <a:r>
              <a:rPr lang="nb-NO" dirty="0" smtClean="0"/>
              <a:t> </a:t>
            </a:r>
            <a:r>
              <a:rPr lang="nb-NO" dirty="0" err="1" smtClean="0"/>
              <a:t>find</a:t>
            </a:r>
            <a:r>
              <a:rPr lang="nb-NO" dirty="0" smtClean="0"/>
              <a:t> </a:t>
            </a:r>
            <a:r>
              <a:rPr lang="nb-NO" dirty="0" err="1" smtClean="0"/>
              <a:t>them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err="1" smtClean="0"/>
              <a:t>solutions</a:t>
            </a:r>
            <a:r>
              <a:rPr lang="nb-NO" dirty="0" smtClean="0"/>
              <a:t> for 2013 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course</a:t>
            </a:r>
            <a:r>
              <a:rPr lang="nb-NO" dirty="0" smtClean="0"/>
              <a:t> </a:t>
            </a:r>
            <a:r>
              <a:rPr lang="nb-NO" dirty="0" err="1" smtClean="0"/>
              <a:t>page</a:t>
            </a:r>
            <a:r>
              <a:rPr lang="nb-NO" dirty="0" smtClean="0"/>
              <a:t> for 2014.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98398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771" y="244391"/>
            <a:ext cx="5572173" cy="437573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72" y="4620126"/>
            <a:ext cx="5310926" cy="4331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30878" y="1479883"/>
            <a:ext cx="442460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So </a:t>
            </a: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want</a:t>
            </a:r>
            <a:r>
              <a:rPr lang="nb-NO" dirty="0" smtClean="0"/>
              <a:t> a </a:t>
            </a:r>
            <a:r>
              <a:rPr lang="nb-NO" dirty="0" err="1" smtClean="0"/>
              <a:t>predicate</a:t>
            </a:r>
            <a:r>
              <a:rPr lang="nb-NO" dirty="0" smtClean="0"/>
              <a:t> to </a:t>
            </a:r>
            <a:r>
              <a:rPr lang="nb-NO" dirty="0" err="1" smtClean="0"/>
              <a:t>convert</a:t>
            </a:r>
            <a:r>
              <a:rPr lang="nb-NO" dirty="0"/>
              <a:t/>
            </a:r>
            <a:br>
              <a:rPr lang="nb-NO" dirty="0"/>
            </a:br>
            <a:r>
              <a:rPr lang="nb-NO" dirty="0" smtClean="0"/>
              <a:t>a </a:t>
            </a:r>
            <a:r>
              <a:rPr lang="nb-NO" dirty="0" err="1" smtClean="0"/>
              <a:t>tree</a:t>
            </a:r>
            <a:r>
              <a:rPr lang="nb-NO" dirty="0" smtClean="0"/>
              <a:t> </a:t>
            </a:r>
            <a:r>
              <a:rPr lang="nb-NO" dirty="0" err="1" smtClean="0"/>
              <a:t>into</a:t>
            </a:r>
            <a:r>
              <a:rPr lang="nb-NO" dirty="0" smtClean="0"/>
              <a:t> a </a:t>
            </a:r>
            <a:r>
              <a:rPr lang="nb-NO" dirty="0" err="1" smtClean="0"/>
              <a:t>depth</a:t>
            </a:r>
            <a:r>
              <a:rPr lang="nb-NO" dirty="0" smtClean="0"/>
              <a:t>-first </a:t>
            </a:r>
            <a:r>
              <a:rPr lang="nb-NO" dirty="0" err="1" smtClean="0"/>
              <a:t>traversed</a:t>
            </a:r>
            <a:r>
              <a:rPr lang="nb-NO" dirty="0" smtClean="0"/>
              <a:t> list</a:t>
            </a:r>
            <a:br>
              <a:rPr lang="nb-NO" dirty="0" smtClean="0"/>
            </a:br>
            <a:r>
              <a:rPr lang="nb-NO" dirty="0" smtClean="0"/>
              <a:t>and </a:t>
            </a:r>
            <a:r>
              <a:rPr lang="nb-NO" dirty="0" err="1" smtClean="0"/>
              <a:t>we’re</a:t>
            </a:r>
            <a:r>
              <a:rPr lang="nb-NO" dirty="0" smtClean="0"/>
              <a:t> given a hint </a:t>
            </a:r>
            <a:r>
              <a:rPr lang="nb-NO" dirty="0" err="1" smtClean="0"/>
              <a:t>saying</a:t>
            </a:r>
            <a:r>
              <a:rPr lang="nb-NO" dirty="0" smtClean="0"/>
              <a:t> </a:t>
            </a: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can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err="1" smtClean="0"/>
              <a:t>use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predicate</a:t>
            </a:r>
            <a:r>
              <a:rPr lang="nb-NO" dirty="0" smtClean="0"/>
              <a:t> </a:t>
            </a:r>
            <a:r>
              <a:rPr lang="nb-NO" dirty="0" err="1" smtClean="0"/>
              <a:t>append</a:t>
            </a:r>
            <a:r>
              <a:rPr lang="nb-NO" dirty="0" smtClean="0"/>
              <a:t>/3.</a:t>
            </a:r>
            <a:endParaRPr lang="nb-NO" dirty="0"/>
          </a:p>
        </p:txBody>
      </p:sp>
      <p:sp>
        <p:nvSpPr>
          <p:cNvPr id="5" name="TextBox 4"/>
          <p:cNvSpPr txBox="1"/>
          <p:nvPr/>
        </p:nvSpPr>
        <p:spPr>
          <a:xfrm>
            <a:off x="6430878" y="2851484"/>
            <a:ext cx="4908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So </a:t>
            </a:r>
            <a:r>
              <a:rPr lang="nb-NO" dirty="0" err="1" smtClean="0"/>
              <a:t>how</a:t>
            </a:r>
            <a:r>
              <a:rPr lang="nb-NO" dirty="0" smtClean="0"/>
              <a:t> </a:t>
            </a:r>
            <a:r>
              <a:rPr lang="nb-NO" dirty="0" err="1" smtClean="0"/>
              <a:t>should</a:t>
            </a:r>
            <a:r>
              <a:rPr lang="nb-NO" dirty="0" smtClean="0"/>
              <a:t> </a:t>
            </a: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solve</a:t>
            </a:r>
            <a:r>
              <a:rPr lang="nb-NO" dirty="0" smtClean="0"/>
              <a:t> problems like</a:t>
            </a:r>
            <a:r>
              <a:rPr lang="nb-NO" dirty="0"/>
              <a:t> </a:t>
            </a:r>
            <a:r>
              <a:rPr lang="nb-NO" dirty="0" err="1" smtClean="0"/>
              <a:t>this</a:t>
            </a:r>
            <a:r>
              <a:rPr lang="nb-NO" dirty="0" smtClean="0"/>
              <a:t>?</a:t>
            </a:r>
            <a:endParaRPr lang="nb-NO" dirty="0"/>
          </a:p>
        </p:txBody>
      </p:sp>
      <p:sp>
        <p:nvSpPr>
          <p:cNvPr id="6" name="TextBox 5"/>
          <p:cNvSpPr txBox="1"/>
          <p:nvPr/>
        </p:nvSpPr>
        <p:spPr>
          <a:xfrm>
            <a:off x="6430878" y="3326732"/>
            <a:ext cx="47484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Let’s</a:t>
            </a:r>
            <a:r>
              <a:rPr lang="nb-NO" dirty="0" smtClean="0"/>
              <a:t> start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base case, </a:t>
            </a:r>
            <a:r>
              <a:rPr lang="nb-NO" dirty="0" err="1" smtClean="0"/>
              <a:t>what</a:t>
            </a:r>
            <a:r>
              <a:rPr lang="nb-NO" dirty="0" smtClean="0"/>
              <a:t> is </a:t>
            </a:r>
            <a:r>
              <a:rPr lang="nb-NO" dirty="0" err="1" smtClean="0"/>
              <a:t>the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base case in </a:t>
            </a:r>
            <a:r>
              <a:rPr lang="nb-NO" dirty="0" err="1" smtClean="0"/>
              <a:t>this</a:t>
            </a:r>
            <a:r>
              <a:rPr lang="nb-NO" dirty="0" smtClean="0"/>
              <a:t> scenario?</a:t>
            </a:r>
            <a:endParaRPr lang="nb-NO" dirty="0"/>
          </a:p>
        </p:txBody>
      </p:sp>
      <p:sp>
        <p:nvSpPr>
          <p:cNvPr id="7" name="TextBox 6"/>
          <p:cNvSpPr txBox="1"/>
          <p:nvPr/>
        </p:nvSpPr>
        <p:spPr>
          <a:xfrm>
            <a:off x="6430878" y="4078979"/>
            <a:ext cx="45288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So, </a:t>
            </a:r>
            <a:r>
              <a:rPr lang="nb-NO" dirty="0" err="1" smtClean="0"/>
              <a:t>having</a:t>
            </a:r>
            <a:r>
              <a:rPr lang="nb-NO" dirty="0" smtClean="0"/>
              <a:t> gotten </a:t>
            </a:r>
            <a:r>
              <a:rPr lang="nb-NO" dirty="0" err="1" smtClean="0"/>
              <a:t>the</a:t>
            </a:r>
            <a:r>
              <a:rPr lang="nb-NO" dirty="0" smtClean="0"/>
              <a:t> base case, </a:t>
            </a:r>
            <a:r>
              <a:rPr lang="nb-NO" dirty="0" err="1" smtClean="0"/>
              <a:t>what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err="1" smtClean="0"/>
              <a:t>needs</a:t>
            </a:r>
            <a:r>
              <a:rPr lang="nb-NO" dirty="0" smtClean="0"/>
              <a:t> to </a:t>
            </a:r>
            <a:r>
              <a:rPr lang="nb-NO" dirty="0" err="1" smtClean="0"/>
              <a:t>happen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other</a:t>
            </a:r>
            <a:r>
              <a:rPr lang="nb-NO" dirty="0" smtClean="0"/>
              <a:t> nodes?</a:t>
            </a:r>
            <a:endParaRPr lang="nb-NO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771" y="5156535"/>
            <a:ext cx="2324100" cy="1905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771" y="5330994"/>
            <a:ext cx="4972050" cy="55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975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223" y="218073"/>
            <a:ext cx="6052136" cy="155424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0223" y="1900990"/>
            <a:ext cx="87110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Ok, </a:t>
            </a: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want</a:t>
            </a:r>
            <a:r>
              <a:rPr lang="nb-NO" dirty="0" smtClean="0"/>
              <a:t> to be </a:t>
            </a:r>
            <a:r>
              <a:rPr lang="nb-NO" dirty="0" err="1" smtClean="0"/>
              <a:t>able</a:t>
            </a:r>
            <a:r>
              <a:rPr lang="nb-NO" dirty="0" smtClean="0"/>
              <a:t> to </a:t>
            </a:r>
            <a:r>
              <a:rPr lang="nb-NO" dirty="0" err="1" smtClean="0"/>
              <a:t>remove</a:t>
            </a:r>
            <a:r>
              <a:rPr lang="nb-NO" dirty="0" smtClean="0"/>
              <a:t> ONE </a:t>
            </a:r>
            <a:r>
              <a:rPr lang="nb-NO" dirty="0" err="1" smtClean="0"/>
              <a:t>instance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a given </a:t>
            </a:r>
            <a:r>
              <a:rPr lang="nb-NO" dirty="0" err="1" smtClean="0"/>
              <a:t>value</a:t>
            </a:r>
            <a:r>
              <a:rPr lang="nb-NO" dirty="0" smtClean="0"/>
              <a:t> from a list.</a:t>
            </a:r>
            <a:br>
              <a:rPr lang="nb-NO" dirty="0" smtClean="0"/>
            </a:b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should</a:t>
            </a:r>
            <a:r>
              <a:rPr lang="nb-NO" dirty="0" smtClean="0"/>
              <a:t> </a:t>
            </a:r>
            <a:r>
              <a:rPr lang="nb-NO" dirty="0" err="1" smtClean="0"/>
              <a:t>get</a:t>
            </a:r>
            <a:r>
              <a:rPr lang="nb-NO" dirty="0" smtClean="0"/>
              <a:t> multiple «hits» </a:t>
            </a:r>
            <a:r>
              <a:rPr lang="nb-NO" dirty="0" err="1" smtClean="0"/>
              <a:t>if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variable </a:t>
            </a:r>
            <a:r>
              <a:rPr lang="nb-NO" dirty="0" err="1" smtClean="0"/>
              <a:t>occurs</a:t>
            </a:r>
            <a:r>
              <a:rPr lang="nb-NO" dirty="0" smtClean="0"/>
              <a:t> multiple times in </a:t>
            </a:r>
            <a:r>
              <a:rPr lang="nb-NO" dirty="0" err="1" smtClean="0"/>
              <a:t>the</a:t>
            </a:r>
            <a:r>
              <a:rPr lang="nb-NO" dirty="0" smtClean="0"/>
              <a:t> list.</a:t>
            </a:r>
            <a:endParaRPr lang="nb-NO" dirty="0"/>
          </a:p>
        </p:txBody>
      </p:sp>
      <p:sp>
        <p:nvSpPr>
          <p:cNvPr id="4" name="TextBox 3"/>
          <p:cNvSpPr txBox="1"/>
          <p:nvPr/>
        </p:nvSpPr>
        <p:spPr>
          <a:xfrm>
            <a:off x="180223" y="2737184"/>
            <a:ext cx="8488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So, </a:t>
            </a:r>
            <a:r>
              <a:rPr lang="nb-NO" dirty="0" err="1" smtClean="0"/>
              <a:t>let’s</a:t>
            </a:r>
            <a:r>
              <a:rPr lang="nb-NO" dirty="0" smtClean="0"/>
              <a:t> </a:t>
            </a:r>
            <a:r>
              <a:rPr lang="nb-NO" dirty="0" err="1" smtClean="0"/>
              <a:t>once</a:t>
            </a:r>
            <a:r>
              <a:rPr lang="nb-NO" dirty="0"/>
              <a:t> </a:t>
            </a:r>
            <a:r>
              <a:rPr lang="nb-NO" dirty="0" err="1" smtClean="0"/>
              <a:t>again</a:t>
            </a:r>
            <a:r>
              <a:rPr lang="nb-NO" dirty="0" smtClean="0"/>
              <a:t> start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base case. </a:t>
            </a:r>
            <a:r>
              <a:rPr lang="nb-NO" dirty="0" err="1" smtClean="0"/>
              <a:t>When</a:t>
            </a:r>
            <a:r>
              <a:rPr lang="nb-NO" dirty="0" smtClean="0"/>
              <a:t> do </a:t>
            </a: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want</a:t>
            </a:r>
            <a:r>
              <a:rPr lang="nb-NO" dirty="0" smtClean="0"/>
              <a:t> to «stop»?</a:t>
            </a:r>
            <a:endParaRPr lang="nb-NO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223" y="5190372"/>
            <a:ext cx="2079464" cy="25993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0223" y="4308011"/>
            <a:ext cx="72507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… </a:t>
            </a:r>
            <a:r>
              <a:rPr lang="nb-NO" dirty="0" err="1" smtClean="0"/>
              <a:t>considering</a:t>
            </a:r>
            <a:r>
              <a:rPr lang="nb-NO" dirty="0" smtClean="0"/>
              <a:t> </a:t>
            </a: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using</a:t>
            </a:r>
            <a:r>
              <a:rPr lang="nb-NO" dirty="0" smtClean="0"/>
              <a:t> </a:t>
            </a:r>
            <a:r>
              <a:rPr lang="nb-NO" dirty="0" err="1" smtClean="0"/>
              <a:t>recursion</a:t>
            </a:r>
            <a:r>
              <a:rPr lang="nb-NO" dirty="0" smtClean="0"/>
              <a:t>,</a:t>
            </a:r>
            <a:br>
              <a:rPr lang="nb-NO" dirty="0" smtClean="0"/>
            </a:br>
            <a:r>
              <a:rPr lang="nb-NO" dirty="0" err="1" smtClean="0"/>
              <a:t>why</a:t>
            </a:r>
            <a:r>
              <a:rPr lang="nb-NO" dirty="0" smtClean="0"/>
              <a:t> </a:t>
            </a:r>
            <a:r>
              <a:rPr lang="nb-NO" dirty="0" err="1" smtClean="0"/>
              <a:t>can’t</a:t>
            </a:r>
            <a:r>
              <a:rPr lang="nb-NO" dirty="0" smtClean="0"/>
              <a:t> </a:t>
            </a:r>
            <a:r>
              <a:rPr lang="nb-NO" dirty="0" err="1" smtClean="0"/>
              <a:t>we</a:t>
            </a:r>
            <a:r>
              <a:rPr lang="nb-NO" dirty="0" smtClean="0"/>
              <a:t> have a base case </a:t>
            </a:r>
            <a:r>
              <a:rPr lang="nb-NO" dirty="0" err="1" smtClean="0"/>
              <a:t>something</a:t>
            </a:r>
            <a:r>
              <a:rPr lang="nb-NO" dirty="0" smtClean="0"/>
              <a:t> like: ‘del(_, [], []).’ ?</a:t>
            </a:r>
            <a:endParaRPr lang="nb-NO" dirty="0"/>
          </a:p>
        </p:txBody>
      </p:sp>
      <p:sp>
        <p:nvSpPr>
          <p:cNvPr id="7" name="TextBox 6"/>
          <p:cNvSpPr txBox="1"/>
          <p:nvPr/>
        </p:nvSpPr>
        <p:spPr>
          <a:xfrm>
            <a:off x="180223" y="3302121"/>
            <a:ext cx="6912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For </a:t>
            </a:r>
            <a:r>
              <a:rPr lang="nb-NO" dirty="0" err="1" smtClean="0"/>
              <a:t>the</a:t>
            </a:r>
            <a:r>
              <a:rPr lang="nb-NO" dirty="0" smtClean="0"/>
              <a:t> non base case, </a:t>
            </a:r>
            <a:r>
              <a:rPr lang="nb-NO" dirty="0" err="1" smtClean="0"/>
              <a:t>when</a:t>
            </a:r>
            <a:r>
              <a:rPr lang="nb-NO" dirty="0" smtClean="0"/>
              <a:t> do </a:t>
            </a: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want</a:t>
            </a:r>
            <a:r>
              <a:rPr lang="nb-NO" dirty="0" smtClean="0"/>
              <a:t> to </a:t>
            </a:r>
            <a:r>
              <a:rPr lang="nb-NO" dirty="0" err="1" smtClean="0"/>
              <a:t>continue</a:t>
            </a:r>
            <a:r>
              <a:rPr lang="nb-NO" dirty="0" smtClean="0"/>
              <a:t> </a:t>
            </a:r>
            <a:r>
              <a:rPr lang="nb-NO" dirty="0" err="1" smtClean="0"/>
              <a:t>then</a:t>
            </a:r>
            <a:r>
              <a:rPr lang="nb-NO" dirty="0" smtClean="0"/>
              <a:t>?</a:t>
            </a:r>
            <a:endParaRPr lang="nb-NO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223" y="5448210"/>
            <a:ext cx="4261162" cy="28483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80223" y="3805066"/>
            <a:ext cx="2271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And </a:t>
            </a:r>
            <a:r>
              <a:rPr lang="nb-NO" dirty="0" err="1" smtClean="0"/>
              <a:t>that’s</a:t>
            </a:r>
            <a:r>
              <a:rPr lang="nb-NO" dirty="0" smtClean="0"/>
              <a:t> it, </a:t>
            </a:r>
            <a:r>
              <a:rPr lang="nb-NO" dirty="0" err="1" smtClean="0"/>
              <a:t>but</a:t>
            </a:r>
            <a:r>
              <a:rPr lang="nb-NO" dirty="0" smtClean="0"/>
              <a:t>…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68907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904" y="384008"/>
            <a:ext cx="6875295" cy="12485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9904" y="1937085"/>
            <a:ext cx="7452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So, for </a:t>
            </a:r>
            <a:r>
              <a:rPr lang="nb-NO" dirty="0" err="1" smtClean="0"/>
              <a:t>the</a:t>
            </a:r>
            <a:r>
              <a:rPr lang="nb-NO" dirty="0" smtClean="0"/>
              <a:t> last </a:t>
            </a:r>
            <a:r>
              <a:rPr lang="nb-NO" dirty="0" err="1" smtClean="0"/>
              <a:t>excersise</a:t>
            </a:r>
            <a:r>
              <a:rPr lang="nb-NO" dirty="0"/>
              <a:t> </a:t>
            </a: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want</a:t>
            </a:r>
            <a:r>
              <a:rPr lang="nb-NO" dirty="0" smtClean="0"/>
              <a:t> to </a:t>
            </a:r>
            <a:r>
              <a:rPr lang="nb-NO" dirty="0" err="1" smtClean="0"/>
              <a:t>remove</a:t>
            </a:r>
            <a:r>
              <a:rPr lang="nb-NO" dirty="0" smtClean="0"/>
              <a:t> a given </a:t>
            </a:r>
            <a:r>
              <a:rPr lang="nb-NO" dirty="0" err="1" smtClean="0"/>
              <a:t>index</a:t>
            </a:r>
            <a:r>
              <a:rPr lang="nb-NO" dirty="0" smtClean="0"/>
              <a:t> in a list.</a:t>
            </a:r>
            <a:endParaRPr lang="nb-NO" dirty="0"/>
          </a:p>
        </p:txBody>
      </p:sp>
      <p:sp>
        <p:nvSpPr>
          <p:cNvPr id="4" name="TextBox 3"/>
          <p:cNvSpPr txBox="1"/>
          <p:nvPr/>
        </p:nvSpPr>
        <p:spPr>
          <a:xfrm>
            <a:off x="439904" y="2424363"/>
            <a:ext cx="101537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They</a:t>
            </a:r>
            <a:r>
              <a:rPr lang="nb-NO" dirty="0" smtClean="0"/>
              <a:t> </a:t>
            </a:r>
            <a:r>
              <a:rPr lang="nb-NO" dirty="0" err="1" smtClean="0"/>
              <a:t>provide</a:t>
            </a:r>
            <a:r>
              <a:rPr lang="nb-NO" dirty="0" smtClean="0"/>
              <a:t> </a:t>
            </a:r>
            <a:r>
              <a:rPr lang="nb-NO" dirty="0" err="1" smtClean="0"/>
              <a:t>us</a:t>
            </a:r>
            <a:r>
              <a:rPr lang="nb-NO" dirty="0" smtClean="0"/>
              <a:t> a </a:t>
            </a:r>
            <a:r>
              <a:rPr lang="nb-NO" dirty="0" err="1" smtClean="0"/>
              <a:t>couple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hints, like </a:t>
            </a:r>
            <a:r>
              <a:rPr lang="nb-NO" dirty="0" err="1" smtClean="0"/>
              <a:t>if</a:t>
            </a:r>
            <a:r>
              <a:rPr lang="nb-NO" dirty="0" smtClean="0"/>
              <a:t> </a:t>
            </a: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get</a:t>
            </a:r>
            <a:r>
              <a:rPr lang="nb-NO" dirty="0" smtClean="0"/>
              <a:t> 0 as </a:t>
            </a:r>
            <a:r>
              <a:rPr lang="nb-NO" dirty="0" err="1" smtClean="0"/>
              <a:t>index</a:t>
            </a:r>
            <a:r>
              <a:rPr lang="nb-NO" dirty="0" smtClean="0"/>
              <a:t>, </a:t>
            </a: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shouldn’t</a:t>
            </a:r>
            <a:r>
              <a:rPr lang="nb-NO" dirty="0" smtClean="0"/>
              <a:t> </a:t>
            </a:r>
            <a:r>
              <a:rPr lang="nb-NO" dirty="0" err="1" smtClean="0"/>
              <a:t>remove</a:t>
            </a:r>
            <a:r>
              <a:rPr lang="nb-NO" dirty="0" smtClean="0"/>
              <a:t> </a:t>
            </a:r>
            <a:r>
              <a:rPr lang="nb-NO" dirty="0" err="1" smtClean="0"/>
              <a:t>anything</a:t>
            </a:r>
            <a:r>
              <a:rPr lang="nb-NO" dirty="0" smtClean="0"/>
              <a:t>,</a:t>
            </a:r>
            <a:br>
              <a:rPr lang="nb-NO" dirty="0" smtClean="0"/>
            </a:br>
            <a:r>
              <a:rPr lang="nb-NO" dirty="0" smtClean="0"/>
              <a:t>so </a:t>
            </a:r>
            <a:r>
              <a:rPr lang="nb-NO" dirty="0" err="1" smtClean="0"/>
              <a:t>maybe</a:t>
            </a:r>
            <a:r>
              <a:rPr lang="nb-NO" dirty="0" smtClean="0"/>
              <a:t> </a:t>
            </a: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need</a:t>
            </a:r>
            <a:r>
              <a:rPr lang="nb-NO" dirty="0" smtClean="0"/>
              <a:t> multiple base cases </a:t>
            </a:r>
            <a:r>
              <a:rPr lang="nb-NO" dirty="0" err="1" smtClean="0"/>
              <a:t>this</a:t>
            </a:r>
            <a:r>
              <a:rPr lang="nb-NO" dirty="0" smtClean="0"/>
              <a:t> time?</a:t>
            </a:r>
            <a:endParaRPr lang="nb-NO" dirty="0"/>
          </a:p>
        </p:txBody>
      </p:sp>
      <p:sp>
        <p:nvSpPr>
          <p:cNvPr id="5" name="TextBox 4"/>
          <p:cNvSpPr txBox="1"/>
          <p:nvPr/>
        </p:nvSpPr>
        <p:spPr>
          <a:xfrm>
            <a:off x="439904" y="3188640"/>
            <a:ext cx="42691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So </a:t>
            </a:r>
            <a:r>
              <a:rPr lang="nb-NO" dirty="0" err="1" smtClean="0"/>
              <a:t>what</a:t>
            </a:r>
            <a:r>
              <a:rPr lang="nb-NO" dirty="0" smtClean="0"/>
              <a:t> </a:t>
            </a:r>
            <a:r>
              <a:rPr lang="nb-NO" dirty="0" err="1" smtClean="0"/>
              <a:t>would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base case(s) be?</a:t>
            </a:r>
            <a:endParaRPr lang="nb-NO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904" y="4534151"/>
            <a:ext cx="2815245" cy="81388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904" y="5348037"/>
            <a:ext cx="7488274" cy="34891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40511" y="3557972"/>
            <a:ext cx="7116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So </a:t>
            </a:r>
            <a:r>
              <a:rPr lang="nb-NO" dirty="0" err="1" smtClean="0"/>
              <a:t>what</a:t>
            </a:r>
            <a:r>
              <a:rPr lang="nb-NO" dirty="0" smtClean="0"/>
              <a:t> do </a:t>
            </a: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want</a:t>
            </a:r>
            <a:r>
              <a:rPr lang="nb-NO" dirty="0" smtClean="0"/>
              <a:t> to do </a:t>
            </a:r>
            <a:r>
              <a:rPr lang="nb-NO" dirty="0" err="1" smtClean="0"/>
              <a:t>if</a:t>
            </a:r>
            <a:r>
              <a:rPr lang="nb-NO" dirty="0" smtClean="0"/>
              <a:t> none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base cases </a:t>
            </a:r>
            <a:r>
              <a:rPr lang="nb-NO" dirty="0" err="1" smtClean="0"/>
              <a:t>are</a:t>
            </a:r>
            <a:r>
              <a:rPr lang="nb-NO" dirty="0" smtClean="0"/>
              <a:t> true?</a:t>
            </a:r>
            <a:endParaRPr lang="nb-NO" dirty="0"/>
          </a:p>
        </p:txBody>
      </p:sp>
      <p:sp>
        <p:nvSpPr>
          <p:cNvPr id="9" name="TextBox 8"/>
          <p:cNvSpPr txBox="1"/>
          <p:nvPr/>
        </p:nvSpPr>
        <p:spPr>
          <a:xfrm>
            <a:off x="439904" y="3927304"/>
            <a:ext cx="7151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Remember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we</a:t>
            </a:r>
            <a:r>
              <a:rPr lang="nb-NO" dirty="0" smtClean="0"/>
              <a:t> have to «force» prolog to </a:t>
            </a:r>
            <a:r>
              <a:rPr lang="nb-NO" dirty="0" err="1" smtClean="0"/>
              <a:t>calculate</a:t>
            </a:r>
            <a:r>
              <a:rPr lang="nb-NO" dirty="0" smtClean="0"/>
              <a:t> </a:t>
            </a:r>
            <a:r>
              <a:rPr lang="nb-NO" dirty="0" err="1" smtClean="0"/>
              <a:t>values</a:t>
            </a:r>
            <a:r>
              <a:rPr lang="nb-NO" dirty="0" smtClean="0"/>
              <a:t>.</a:t>
            </a:r>
            <a:endParaRPr lang="nb-NO" dirty="0"/>
          </a:p>
        </p:txBody>
      </p:sp>
      <p:sp>
        <p:nvSpPr>
          <p:cNvPr id="10" name="TextBox 9"/>
          <p:cNvSpPr txBox="1"/>
          <p:nvPr/>
        </p:nvSpPr>
        <p:spPr>
          <a:xfrm>
            <a:off x="5042285" y="5907505"/>
            <a:ext cx="6571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Yes</a:t>
            </a:r>
            <a:r>
              <a:rPr lang="nb-NO" dirty="0" smtClean="0"/>
              <a:t>, </a:t>
            </a:r>
            <a:r>
              <a:rPr lang="nb-NO" dirty="0" err="1" smtClean="0"/>
              <a:t>there</a:t>
            </a:r>
            <a:r>
              <a:rPr lang="nb-NO" dirty="0" smtClean="0"/>
              <a:t> is a </a:t>
            </a:r>
            <a:r>
              <a:rPr lang="nb-NO" dirty="0" err="1" smtClean="0"/>
              <a:t>paranthesis</a:t>
            </a:r>
            <a:r>
              <a:rPr lang="nb-NO" dirty="0" smtClean="0"/>
              <a:t> and a . </a:t>
            </a:r>
            <a:r>
              <a:rPr lang="nb-NO" dirty="0" err="1" smtClean="0"/>
              <a:t>missing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solution</a:t>
            </a:r>
            <a:r>
              <a:rPr lang="nb-NO" dirty="0" smtClean="0"/>
              <a:t> ;)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51814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04737" y="1191126"/>
            <a:ext cx="753764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Thanks</a:t>
            </a:r>
            <a:r>
              <a:rPr lang="nb-NO" dirty="0" smtClean="0"/>
              <a:t> for </a:t>
            </a:r>
            <a:r>
              <a:rPr lang="nb-NO" dirty="0" err="1" smtClean="0"/>
              <a:t>coming</a:t>
            </a:r>
            <a:r>
              <a:rPr lang="nb-NO" dirty="0" smtClean="0"/>
              <a:t> to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group</a:t>
            </a:r>
            <a:r>
              <a:rPr lang="nb-NO" dirty="0" smtClean="0"/>
              <a:t> </a:t>
            </a:r>
            <a:r>
              <a:rPr lang="nb-NO" dirty="0" err="1" smtClean="0"/>
              <a:t>lectures</a:t>
            </a:r>
            <a:r>
              <a:rPr lang="nb-NO" dirty="0" smtClean="0"/>
              <a:t>. </a:t>
            </a:r>
            <a:r>
              <a:rPr lang="nb-NO" dirty="0" err="1" smtClean="0"/>
              <a:t>I’ve</a:t>
            </a:r>
            <a:r>
              <a:rPr lang="nb-NO" dirty="0" smtClean="0"/>
              <a:t> </a:t>
            </a:r>
            <a:r>
              <a:rPr lang="nb-NO" dirty="0" err="1" smtClean="0"/>
              <a:t>learned</a:t>
            </a:r>
            <a:r>
              <a:rPr lang="nb-NO" dirty="0" smtClean="0"/>
              <a:t> a lot from all</a:t>
            </a:r>
            <a:br>
              <a:rPr lang="nb-NO" dirty="0" smtClean="0"/>
            </a:b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you</a:t>
            </a:r>
            <a:r>
              <a:rPr lang="nb-NO" dirty="0" smtClean="0"/>
              <a:t> and have </a:t>
            </a:r>
            <a:r>
              <a:rPr lang="nb-NO" dirty="0" err="1" smtClean="0"/>
              <a:t>enjoyed</a:t>
            </a:r>
            <a:r>
              <a:rPr lang="nb-NO" dirty="0" smtClean="0"/>
              <a:t> </a:t>
            </a:r>
            <a:r>
              <a:rPr lang="nb-NO" dirty="0" err="1" smtClean="0"/>
              <a:t>spending</a:t>
            </a:r>
            <a:r>
              <a:rPr lang="nb-NO" dirty="0" smtClean="0"/>
              <a:t> </a:t>
            </a:r>
            <a:r>
              <a:rPr lang="nb-NO" dirty="0" err="1" smtClean="0"/>
              <a:t>this</a:t>
            </a:r>
            <a:r>
              <a:rPr lang="nb-NO" dirty="0" smtClean="0"/>
              <a:t> time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you</a:t>
            </a:r>
            <a:r>
              <a:rPr lang="nb-NO" dirty="0" smtClean="0"/>
              <a:t>.</a:t>
            </a:r>
          </a:p>
          <a:p>
            <a:endParaRPr lang="nb-NO" dirty="0"/>
          </a:p>
          <a:p>
            <a:r>
              <a:rPr lang="nb-NO" dirty="0" smtClean="0"/>
              <a:t>I hope </a:t>
            </a:r>
            <a:r>
              <a:rPr lang="nb-NO" dirty="0" err="1" smtClean="0"/>
              <a:t>you</a:t>
            </a:r>
            <a:r>
              <a:rPr lang="nb-NO" dirty="0" smtClean="0"/>
              <a:t> have </a:t>
            </a:r>
            <a:r>
              <a:rPr lang="nb-NO" dirty="0" err="1" smtClean="0"/>
              <a:t>learned</a:t>
            </a:r>
            <a:r>
              <a:rPr lang="nb-NO" dirty="0" smtClean="0"/>
              <a:t> </a:t>
            </a:r>
            <a:r>
              <a:rPr lang="nb-NO" dirty="0" err="1" smtClean="0"/>
              <a:t>something</a:t>
            </a:r>
            <a:r>
              <a:rPr lang="nb-NO" dirty="0" smtClean="0"/>
              <a:t> from </a:t>
            </a:r>
            <a:r>
              <a:rPr lang="nb-NO" dirty="0" err="1" smtClean="0"/>
              <a:t>these</a:t>
            </a:r>
            <a:r>
              <a:rPr lang="nb-NO" dirty="0" smtClean="0"/>
              <a:t> sessions, and</a:t>
            </a:r>
            <a:br>
              <a:rPr lang="nb-NO" dirty="0" smtClean="0"/>
            </a:br>
            <a:r>
              <a:rPr lang="nb-NO" dirty="0" err="1" smtClean="0"/>
              <a:t>wish</a:t>
            </a:r>
            <a:r>
              <a:rPr lang="nb-NO" dirty="0" smtClean="0"/>
              <a:t> </a:t>
            </a:r>
            <a:r>
              <a:rPr lang="nb-NO" dirty="0" err="1" smtClean="0"/>
              <a:t>you</a:t>
            </a:r>
            <a:r>
              <a:rPr lang="nb-NO" dirty="0" smtClean="0"/>
              <a:t> all </a:t>
            </a:r>
            <a:r>
              <a:rPr lang="nb-NO" dirty="0" err="1" smtClean="0"/>
              <a:t>the</a:t>
            </a:r>
            <a:r>
              <a:rPr lang="nb-NO" dirty="0" smtClean="0"/>
              <a:t> best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luck</a:t>
            </a:r>
            <a:r>
              <a:rPr lang="nb-NO" dirty="0" smtClean="0"/>
              <a:t> for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exam</a:t>
            </a:r>
            <a:r>
              <a:rPr lang="nb-NO" dirty="0" smtClean="0"/>
              <a:t>.</a:t>
            </a:r>
            <a:endParaRPr lang="nb-NO" dirty="0"/>
          </a:p>
        </p:txBody>
      </p:sp>
      <p:sp>
        <p:nvSpPr>
          <p:cNvPr id="3" name="TextBox 2"/>
          <p:cNvSpPr txBox="1"/>
          <p:nvPr/>
        </p:nvSpPr>
        <p:spPr>
          <a:xfrm>
            <a:off x="1804737" y="4054642"/>
            <a:ext cx="753122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Oh</a:t>
            </a:r>
            <a:r>
              <a:rPr lang="nb-NO" dirty="0" smtClean="0"/>
              <a:t>, and </a:t>
            </a:r>
            <a:r>
              <a:rPr lang="nb-NO" dirty="0" err="1" smtClean="0"/>
              <a:t>btw</a:t>
            </a:r>
            <a:r>
              <a:rPr lang="nb-NO" dirty="0" smtClean="0"/>
              <a:t>, I </a:t>
            </a:r>
            <a:r>
              <a:rPr lang="nb-NO" dirty="0" err="1" smtClean="0"/>
              <a:t>found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exam</a:t>
            </a:r>
            <a:r>
              <a:rPr lang="nb-NO" dirty="0" smtClean="0"/>
              <a:t> given last </a:t>
            </a:r>
            <a:r>
              <a:rPr lang="nb-NO" dirty="0" err="1" smtClean="0"/>
              <a:t>year</a:t>
            </a:r>
            <a:r>
              <a:rPr lang="nb-NO" dirty="0" smtClean="0"/>
              <a:t>, send </a:t>
            </a:r>
            <a:r>
              <a:rPr lang="nb-NO" dirty="0" err="1" smtClean="0"/>
              <a:t>me</a:t>
            </a:r>
            <a:r>
              <a:rPr lang="nb-NO" dirty="0" smtClean="0"/>
              <a:t> a mail at</a:t>
            </a:r>
            <a:br>
              <a:rPr lang="nb-NO" dirty="0" smtClean="0"/>
            </a:br>
            <a:r>
              <a:rPr lang="nb-NO" dirty="0" smtClean="0">
                <a:hlinkClick r:id="rId2"/>
              </a:rPr>
              <a:t>runejen@ifi.uio.no</a:t>
            </a:r>
            <a:r>
              <a:rPr lang="nb-NO" dirty="0" smtClean="0"/>
              <a:t> </a:t>
            </a:r>
            <a:r>
              <a:rPr lang="nb-NO" dirty="0" err="1" smtClean="0"/>
              <a:t>if</a:t>
            </a:r>
            <a:r>
              <a:rPr lang="nb-NO" dirty="0" smtClean="0"/>
              <a:t> </a:t>
            </a:r>
            <a:r>
              <a:rPr lang="nb-NO" dirty="0" err="1" smtClean="0"/>
              <a:t>you</a:t>
            </a:r>
            <a:r>
              <a:rPr lang="nb-NO" dirty="0" smtClean="0"/>
              <a:t> </a:t>
            </a:r>
            <a:r>
              <a:rPr lang="nb-NO" dirty="0" err="1" smtClean="0"/>
              <a:t>want</a:t>
            </a:r>
            <a:r>
              <a:rPr lang="nb-NO" dirty="0" smtClean="0"/>
              <a:t> </a:t>
            </a:r>
            <a:r>
              <a:rPr lang="nb-NO" dirty="0" err="1" smtClean="0"/>
              <a:t>me</a:t>
            </a:r>
            <a:r>
              <a:rPr lang="nb-NO" dirty="0" smtClean="0"/>
              <a:t> to send it to </a:t>
            </a:r>
            <a:r>
              <a:rPr lang="nb-NO" dirty="0" err="1" smtClean="0"/>
              <a:t>you</a:t>
            </a:r>
            <a:r>
              <a:rPr lang="nb-NO" dirty="0" smtClean="0"/>
              <a:t>. I </a:t>
            </a:r>
            <a:r>
              <a:rPr lang="nb-NO" dirty="0" err="1" smtClean="0"/>
              <a:t>can’t</a:t>
            </a:r>
            <a:r>
              <a:rPr lang="nb-NO" dirty="0" smtClean="0"/>
              <a:t> </a:t>
            </a:r>
            <a:r>
              <a:rPr lang="nb-NO" dirty="0" err="1" smtClean="0"/>
              <a:t>promise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err="1" smtClean="0"/>
              <a:t>it’s</a:t>
            </a:r>
            <a:r>
              <a:rPr lang="nb-NO" dirty="0" smtClean="0"/>
              <a:t> relevant, and I </a:t>
            </a:r>
            <a:r>
              <a:rPr lang="nb-NO" dirty="0" err="1" smtClean="0"/>
              <a:t>also</a:t>
            </a:r>
            <a:r>
              <a:rPr lang="nb-NO" dirty="0" smtClean="0"/>
              <a:t> </a:t>
            </a:r>
            <a:r>
              <a:rPr lang="nb-NO" dirty="0" err="1" smtClean="0"/>
              <a:t>can’t</a:t>
            </a:r>
            <a:r>
              <a:rPr lang="nb-NO" dirty="0" smtClean="0"/>
              <a:t> </a:t>
            </a:r>
            <a:r>
              <a:rPr lang="nb-NO" dirty="0" err="1" smtClean="0"/>
              <a:t>provide</a:t>
            </a:r>
            <a:r>
              <a:rPr lang="nb-NO" dirty="0" smtClean="0"/>
              <a:t> a </a:t>
            </a:r>
            <a:r>
              <a:rPr lang="nb-NO" dirty="0" err="1" smtClean="0"/>
              <a:t>solution</a:t>
            </a:r>
            <a:r>
              <a:rPr lang="nb-NO" dirty="0" smtClean="0"/>
              <a:t>, </a:t>
            </a:r>
            <a:r>
              <a:rPr lang="nb-NO" dirty="0" err="1" smtClean="0"/>
              <a:t>but</a:t>
            </a:r>
            <a:r>
              <a:rPr lang="nb-NO" dirty="0" smtClean="0"/>
              <a:t> </a:t>
            </a:r>
            <a:r>
              <a:rPr lang="nb-NO" dirty="0" err="1" smtClean="0"/>
              <a:t>you</a:t>
            </a:r>
            <a:r>
              <a:rPr lang="nb-NO" dirty="0" smtClean="0"/>
              <a:t> </a:t>
            </a:r>
            <a:r>
              <a:rPr lang="nb-NO" dirty="0" err="1" smtClean="0"/>
              <a:t>can</a:t>
            </a:r>
            <a:r>
              <a:rPr lang="nb-NO" dirty="0" smtClean="0"/>
              <a:t> </a:t>
            </a:r>
            <a:r>
              <a:rPr lang="nb-NO" dirty="0" err="1" smtClean="0"/>
              <a:t>take</a:t>
            </a:r>
            <a:endParaRPr lang="nb-NO" dirty="0"/>
          </a:p>
          <a:p>
            <a:r>
              <a:rPr lang="nb-NO" dirty="0" smtClean="0"/>
              <a:t>a </a:t>
            </a:r>
            <a:r>
              <a:rPr lang="nb-NO" dirty="0" err="1" smtClean="0"/>
              <a:t>look</a:t>
            </a:r>
            <a:r>
              <a:rPr lang="nb-NO" dirty="0"/>
              <a:t> </a:t>
            </a:r>
            <a:r>
              <a:rPr lang="nb-NO" dirty="0" err="1" smtClean="0"/>
              <a:t>if</a:t>
            </a:r>
            <a:r>
              <a:rPr lang="nb-NO" dirty="0" smtClean="0"/>
              <a:t> </a:t>
            </a:r>
            <a:r>
              <a:rPr lang="nb-NO" dirty="0" err="1" smtClean="0"/>
              <a:t>you</a:t>
            </a:r>
            <a:r>
              <a:rPr lang="nb-NO" dirty="0" smtClean="0"/>
              <a:t> </a:t>
            </a:r>
            <a:r>
              <a:rPr lang="nb-NO" dirty="0" err="1" smtClean="0"/>
              <a:t>want</a:t>
            </a:r>
            <a:r>
              <a:rPr lang="nb-NO" dirty="0" smtClean="0"/>
              <a:t>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90369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170</TotalTime>
  <Words>561</Words>
  <Application>Microsoft Office PowerPoint</Application>
  <PresentationFormat>Widescreen</PresentationFormat>
  <Paragraphs>60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Century Gothic</vt:lpstr>
      <vt:lpstr>Wingdings 3</vt:lpstr>
      <vt:lpstr>Ion Boardroom</vt:lpstr>
      <vt:lpstr>INF3110 Group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INF3110 Group 2</dc:title>
  <dc:creator>Rune Jensen</dc:creator>
  <cp:lastModifiedBy>Rune Jensen</cp:lastModifiedBy>
  <cp:revision>16</cp:revision>
  <dcterms:created xsi:type="dcterms:W3CDTF">2015-12-01T21:53:19Z</dcterms:created>
  <dcterms:modified xsi:type="dcterms:W3CDTF">2015-12-02T00:43:22Z</dcterms:modified>
</cp:coreProperties>
</file>