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4" r:id="rId4"/>
    <p:sldId id="268" r:id="rId5"/>
    <p:sldId id="269" r:id="rId6"/>
    <p:sldId id="270" r:id="rId7"/>
    <p:sldId id="258" r:id="rId8"/>
    <p:sldId id="271" r:id="rId9"/>
    <p:sldId id="301" r:id="rId10"/>
    <p:sldId id="272" r:id="rId11"/>
    <p:sldId id="273" r:id="rId12"/>
    <p:sldId id="274" r:id="rId13"/>
    <p:sldId id="275" r:id="rId14"/>
    <p:sldId id="276" r:id="rId15"/>
    <p:sldId id="259" r:id="rId16"/>
    <p:sldId id="279" r:id="rId17"/>
    <p:sldId id="277" r:id="rId18"/>
    <p:sldId id="278" r:id="rId19"/>
    <p:sldId id="260" r:id="rId20"/>
    <p:sldId id="261" r:id="rId21"/>
    <p:sldId id="262" r:id="rId22"/>
    <p:sldId id="263" r:id="rId23"/>
    <p:sldId id="283" r:id="rId24"/>
    <p:sldId id="284" r:id="rId25"/>
    <p:sldId id="285" r:id="rId26"/>
    <p:sldId id="296" r:id="rId27"/>
    <p:sldId id="299" r:id="rId28"/>
    <p:sldId id="297" r:id="rId29"/>
    <p:sldId id="30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0401" autoAdjust="0"/>
  </p:normalViewPr>
  <p:slideViewPr>
    <p:cSldViewPr>
      <p:cViewPr varScale="1">
        <p:scale>
          <a:sx n="114" d="100"/>
          <a:sy n="114" d="100"/>
        </p:scale>
        <p:origin x="15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93ADF-220C-44D4-B4DE-F1387D99EC0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520E6-691C-4384-B575-A431667DD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36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Formal_language" TargetMode="External"/><Relationship Id="rId13" Type="http://schemas.openxmlformats.org/officeDocument/2006/relationships/hyperlink" Target="http://en.wikipedia.org/wiki/Van_Wijngaarden_grammar" TargetMode="External"/><Relationship Id="rId3" Type="http://schemas.openxmlformats.org/officeDocument/2006/relationships/hyperlink" Target="http://en.wikipedia.org/wiki/Computer_science" TargetMode="External"/><Relationship Id="rId7" Type="http://schemas.openxmlformats.org/officeDocument/2006/relationships/hyperlink" Target="http://en.wikipedia.org/wiki/Syntax" TargetMode="External"/><Relationship Id="rId12" Type="http://schemas.openxmlformats.org/officeDocument/2006/relationships/hyperlink" Target="http://en.wikipedia.org/wiki/Communication_protoco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Context-free_grammar" TargetMode="External"/><Relationship Id="rId11" Type="http://schemas.openxmlformats.org/officeDocument/2006/relationships/hyperlink" Target="http://en.wikipedia.org/wiki/Instruction_set" TargetMode="External"/><Relationship Id="rId5" Type="http://schemas.openxmlformats.org/officeDocument/2006/relationships/hyperlink" Target="http://en.wikipedia.org/wiki/Metasyntax" TargetMode="External"/><Relationship Id="rId10" Type="http://schemas.openxmlformats.org/officeDocument/2006/relationships/hyperlink" Target="http://en.wikipedia.org/wiki/Document_format" TargetMode="External"/><Relationship Id="rId4" Type="http://schemas.openxmlformats.org/officeDocument/2006/relationships/hyperlink" Target="http://en.wikipedia.org/wiki/Backus%E2%80%93Naur_Form" TargetMode="External"/><Relationship Id="rId9" Type="http://schemas.openxmlformats.org/officeDocument/2006/relationships/hyperlink" Target="http://en.wikipedia.org/wiki/Programming_language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Answer: new derivation, but same parse tree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sequence of replacement steps resulting in a string of terminals is called a </a:t>
            </a:r>
            <a:r>
              <a:rPr lang="en-US" i="1" dirty="0"/>
              <a:t>derivation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The nonterminnals are symbols that are used to write out the grammar,</a:t>
            </a:r>
            <a:r>
              <a:rPr lang="nb-NO" baseline="0" dirty="0"/>
              <a:t> and the terminals are symbols that appear in the language generated by grammar.</a:t>
            </a:r>
          </a:p>
          <a:p>
            <a:endParaRPr lang="en-US" baseline="0" dirty="0"/>
          </a:p>
          <a:p>
            <a:r>
              <a:rPr lang="en-US" baseline="0" dirty="0"/>
              <a:t>For above, e is the start symbol. Symbols e, n, and d are </a:t>
            </a:r>
            <a:r>
              <a:rPr lang="en-US" baseline="0" dirty="0" err="1"/>
              <a:t>nonterminals</a:t>
            </a:r>
            <a:r>
              <a:rPr lang="en-US" baseline="0" dirty="0"/>
              <a:t>. 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520E6-691C-4384-B575-A431667DD8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419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>
                <a:hlinkClick r:id="rId3" tooltip="Computer science"/>
              </a:rPr>
              <a:t>computer science</a:t>
            </a:r>
            <a:r>
              <a:rPr lang="en-US" dirty="0"/>
              <a:t>, </a:t>
            </a:r>
            <a:r>
              <a:rPr lang="en-US" b="1" dirty="0"/>
              <a:t>BNF</a:t>
            </a:r>
            <a:r>
              <a:rPr lang="en-US" dirty="0"/>
              <a:t> (</a:t>
            </a:r>
            <a:r>
              <a:rPr lang="en-US" b="1" dirty="0"/>
              <a:t>Backus Normal Form</a:t>
            </a:r>
            <a:r>
              <a:rPr lang="en-US" dirty="0"/>
              <a:t> or </a:t>
            </a:r>
            <a:r>
              <a:rPr lang="en-US" b="1" dirty="0"/>
              <a:t>Backus–</a:t>
            </a:r>
            <a:r>
              <a:rPr lang="en-US" b="1" dirty="0" err="1"/>
              <a:t>Naur</a:t>
            </a:r>
            <a:r>
              <a:rPr lang="en-US" b="1" dirty="0"/>
              <a:t> Form</a:t>
            </a:r>
            <a:r>
              <a:rPr lang="en-US" dirty="0"/>
              <a:t>) is one of the two </a:t>
            </a:r>
            <a:r>
              <a:rPr lang="en-US" baseline="30000" dirty="0">
                <a:hlinkClick r:id="rId4"/>
              </a:rPr>
              <a:t>[1]</a:t>
            </a:r>
            <a:r>
              <a:rPr lang="en-US" dirty="0"/>
              <a:t> main </a:t>
            </a:r>
            <a:r>
              <a:rPr lang="en-US" dirty="0">
                <a:hlinkClick r:id="rId5" tooltip="Metasyntax"/>
              </a:rPr>
              <a:t>notation techniques</a:t>
            </a:r>
            <a:r>
              <a:rPr lang="en-US" dirty="0"/>
              <a:t> for </a:t>
            </a:r>
            <a:r>
              <a:rPr lang="en-US" dirty="0">
                <a:hlinkClick r:id="rId6" tooltip="Context-free grammar"/>
              </a:rPr>
              <a:t>context-free grammars</a:t>
            </a:r>
            <a:r>
              <a:rPr lang="en-US" dirty="0"/>
              <a:t>, often used to describe the </a:t>
            </a:r>
            <a:r>
              <a:rPr lang="en-US" dirty="0">
                <a:hlinkClick r:id="rId7" tooltip="Syntax"/>
              </a:rPr>
              <a:t>syntax</a:t>
            </a:r>
            <a:r>
              <a:rPr lang="en-US" dirty="0"/>
              <a:t> of </a:t>
            </a:r>
            <a:r>
              <a:rPr lang="en-US" dirty="0">
                <a:hlinkClick r:id="rId8" tooltip="Formal language"/>
              </a:rPr>
              <a:t>languages</a:t>
            </a:r>
            <a:r>
              <a:rPr lang="en-US" dirty="0"/>
              <a:t> used in computing, such as computer </a:t>
            </a:r>
            <a:r>
              <a:rPr lang="en-US" dirty="0">
                <a:hlinkClick r:id="rId9" tooltip="Programming language"/>
              </a:rPr>
              <a:t>programming languages</a:t>
            </a:r>
            <a:r>
              <a:rPr lang="en-US" dirty="0"/>
              <a:t>, </a:t>
            </a:r>
            <a:r>
              <a:rPr lang="en-US" dirty="0">
                <a:hlinkClick r:id="rId10" tooltip="Document format"/>
              </a:rPr>
              <a:t>document formats</a:t>
            </a:r>
            <a:r>
              <a:rPr lang="en-US" dirty="0"/>
              <a:t>, </a:t>
            </a:r>
            <a:r>
              <a:rPr lang="en-US" dirty="0">
                <a:hlinkClick r:id="rId11" tooltip="Instruction set"/>
              </a:rPr>
              <a:t>instruction sets</a:t>
            </a:r>
            <a:r>
              <a:rPr lang="en-US" dirty="0"/>
              <a:t> and </a:t>
            </a:r>
            <a:r>
              <a:rPr lang="en-US" dirty="0">
                <a:hlinkClick r:id="rId12" tooltip="Communication protocol"/>
              </a:rPr>
              <a:t>communication protocol</a:t>
            </a:r>
            <a:r>
              <a:rPr lang="en-US" dirty="0"/>
              <a:t>; the other main technique for writing context-free grammars is the </a:t>
            </a:r>
            <a:r>
              <a:rPr lang="en-US" dirty="0">
                <a:hlinkClick r:id="rId13" tooltip="Van Wijngaarden grammar"/>
              </a:rPr>
              <a:t>van </a:t>
            </a:r>
            <a:r>
              <a:rPr lang="en-US" dirty="0" err="1">
                <a:hlinkClick r:id="rId13" tooltip="Van Wijngaarden grammar"/>
              </a:rPr>
              <a:t>Wijngaarden</a:t>
            </a:r>
            <a:r>
              <a:rPr lang="en-US" dirty="0">
                <a:hlinkClick r:id="rId13" tooltip="Van Wijngaarden grammar"/>
              </a:rPr>
              <a:t> form</a:t>
            </a:r>
            <a:r>
              <a:rPr lang="en-US" dirty="0"/>
              <a:t>. They are applied wherever exact descriptions of languages are needed: for instance, in official language specifications, in manuals, and in textbooks on programming language theory.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520E6-691C-4384-B575-A431667DD8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::</a:t>
            </a:r>
            <a:r>
              <a:rPr lang="en-US" baseline="0" dirty="0"/>
              <a:t> </a:t>
            </a:r>
            <a:r>
              <a:rPr lang="en-US" altLang="zh-CN" baseline="0" dirty="0"/>
              <a:t>is the </a:t>
            </a:r>
            <a:r>
              <a:rPr lang="en-US" altLang="zh-CN" baseline="0" dirty="0" err="1"/>
              <a:t>metasymbol</a:t>
            </a:r>
            <a:endParaRPr lang="en-US" altLang="zh-CN" baseline="0" dirty="0"/>
          </a:p>
          <a:p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{} curly brackets or braces </a:t>
            </a:r>
            <a:r>
              <a:rPr lang="zh-CN" altLang="en-US" dirty="0"/>
              <a:t>大括号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520E6-691C-4384-B575-A431667DD8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14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学生问题：两个</a:t>
            </a:r>
            <a:r>
              <a:rPr lang="en-US" altLang="zh-CN" dirty="0"/>
              <a:t>while</a:t>
            </a:r>
            <a:r>
              <a:rPr lang="zh-CN" altLang="en-US" dirty="0"/>
              <a:t>有什么不同？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520E6-691C-4384-B575-A431667DD88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59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Question to student:</a:t>
            </a:r>
            <a:r>
              <a:rPr lang="zh-CN" altLang="en-US" dirty="0"/>
              <a:t>为什么</a:t>
            </a:r>
            <a:r>
              <a:rPr lang="en-US" altLang="zh-CN" dirty="0"/>
              <a:t>while</a:t>
            </a:r>
            <a:r>
              <a:rPr lang="zh-CN" altLang="en-US" dirty="0"/>
              <a:t>可以在这边没掉一个？而不是全没？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520E6-691C-4384-B575-A431667DD88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63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520E6-691C-4384-B575-A431667DD8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0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Set: without order</a:t>
            </a:r>
          </a:p>
          <a:p>
            <a:r>
              <a:rPr lang="en-US" dirty="0"/>
              <a:t>List: with order</a:t>
            </a:r>
          </a:p>
          <a:p>
            <a:endParaRPr lang="en-US" dirty="0"/>
          </a:p>
          <a:p>
            <a:r>
              <a:rPr lang="en-US" dirty="0"/>
              <a:t>We</a:t>
            </a:r>
            <a:r>
              <a:rPr lang="en-US" baseline="0" dirty="0"/>
              <a:t> need orders for the </a:t>
            </a:r>
            <a:r>
              <a:rPr lang="en-US" baseline="0" dirty="0" err="1"/>
              <a:t>programm</a:t>
            </a:r>
            <a:r>
              <a:rPr lang="en-US" baseline="0" dirty="0"/>
              <a:t>(</a:t>
            </a:r>
            <a:r>
              <a:rPr lang="zh-CN" altLang="en-US" baseline="0" dirty="0"/>
              <a:t>顺序</a:t>
            </a:r>
            <a:r>
              <a:rPr lang="en-US" baseline="0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520E6-691C-4384-B575-A431667DD88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29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9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48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6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3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5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8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2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8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9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F0DDF-12A1-4F58-9528-31C87EAB9A65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4DDD6-F115-45B1-89F8-D5B5BB1B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9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eev.ee/blog/2016/12/01/lets-stop-copying-c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.kahoot.it/#/k/9aefdb6c-f715-430e-b807-1d04f05eac7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INF3110: Mandatory 1 and Exercises Part 1</a:t>
            </a:r>
            <a:br>
              <a:rPr lang="en-US" dirty="0"/>
            </a:br>
            <a:r>
              <a:rPr lang="en-US" dirty="0"/>
              <a:t>Comments and Solutions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962400"/>
            <a:ext cx="1625600" cy="162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80060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076585"/>
            <a:ext cx="1997829" cy="3133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65" y="2207313"/>
            <a:ext cx="376237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1" y="13716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4.1 Draw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b="1" dirty="0" err="1"/>
              <a:t>parse</a:t>
            </a:r>
            <a:r>
              <a:rPr lang="nb-NO" b="1" dirty="0"/>
              <a:t> </a:t>
            </a:r>
            <a:r>
              <a:rPr lang="nb-NO" b="1" dirty="0" err="1"/>
              <a:t>tree</a:t>
            </a:r>
            <a:r>
              <a:rPr lang="nb-NO" b="1" dirty="0"/>
              <a:t> </a:t>
            </a:r>
            <a:r>
              <a:rPr lang="nb-NO" dirty="0"/>
              <a:t>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derivation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expression</a:t>
            </a:r>
            <a:r>
              <a:rPr lang="nb-NO" dirty="0"/>
              <a:t> 25 given in </a:t>
            </a:r>
            <a:r>
              <a:rPr lang="nb-NO" dirty="0" err="1"/>
              <a:t>Subsection</a:t>
            </a:r>
            <a:r>
              <a:rPr lang="nb-NO" dirty="0"/>
              <a:t> 4.1.2. Is </a:t>
            </a:r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derivation</a:t>
            </a:r>
            <a:r>
              <a:rPr lang="nb-NO" dirty="0"/>
              <a:t> for 25? Is </a:t>
            </a:r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parse</a:t>
            </a:r>
            <a:r>
              <a:rPr lang="nb-NO" dirty="0"/>
              <a:t> </a:t>
            </a:r>
            <a:r>
              <a:rPr lang="nb-NO" dirty="0" err="1"/>
              <a:t>tree</a:t>
            </a:r>
            <a:r>
              <a:rPr lang="nb-NO" dirty="0"/>
              <a:t>?</a:t>
            </a:r>
          </a:p>
          <a:p>
            <a:r>
              <a:rPr lang="en-US" dirty="0"/>
              <a:t> </a:t>
            </a:r>
            <a:endParaRPr lang="nb-NO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0065" y="3274113"/>
            <a:ext cx="4395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Derivation:      e </a:t>
            </a:r>
            <a:r>
              <a:rPr lang="en-US" dirty="0">
                <a:sym typeface="Wingdings"/>
              </a:rPr>
              <a:t> n  </a:t>
            </a:r>
            <a:r>
              <a:rPr lang="en-US" dirty="0" err="1">
                <a:sym typeface="Wingdings"/>
              </a:rPr>
              <a:t>nd</a:t>
            </a:r>
            <a:r>
              <a:rPr lang="en-US" dirty="0">
                <a:sym typeface="Wingdings"/>
              </a:rPr>
              <a:t>  </a:t>
            </a:r>
            <a:r>
              <a:rPr lang="en-US" dirty="0" err="1">
                <a:sym typeface="Wingdings"/>
              </a:rPr>
              <a:t>dd</a:t>
            </a:r>
            <a:r>
              <a:rPr lang="en-US" dirty="0">
                <a:sym typeface="Wingdings"/>
              </a:rPr>
              <a:t>  2d  25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6265" y="4267200"/>
            <a:ext cx="492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Another derivation: e </a:t>
            </a:r>
            <a:r>
              <a:rPr lang="en-US" dirty="0">
                <a:sym typeface="Wingdings"/>
              </a:rPr>
              <a:t> n  </a:t>
            </a:r>
            <a:r>
              <a:rPr lang="en-US" dirty="0" err="1">
                <a:sym typeface="Wingdings"/>
              </a:rPr>
              <a:t>nd</a:t>
            </a:r>
            <a:r>
              <a:rPr lang="en-US" dirty="0">
                <a:sym typeface="Wingdings"/>
              </a:rPr>
              <a:t>  n5  d5  25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716265" y="2207313"/>
            <a:ext cx="1138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Grammar: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485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>
                <a:latin typeface="Calibri"/>
                <a:ea typeface="Batang" pitchFamily="18" charset="-127"/>
                <a:cs typeface="Calibri"/>
              </a:rPr>
              <a:t>4.2 Draw parse trees for the following expressions, assuming the grammar and precedence described in Example 4.2:</a:t>
            </a:r>
          </a:p>
          <a:p>
            <a:pPr marL="971550" lvl="1" indent="-514350">
              <a:buFont typeface="+mj-lt"/>
              <a:buAutoNum type="alphaLcParenR"/>
            </a:pPr>
            <a:r>
              <a:rPr lang="nb-NO" sz="2000" dirty="0">
                <a:latin typeface="Calibri"/>
                <a:ea typeface="Batang" pitchFamily="18" charset="-127"/>
                <a:cs typeface="Calibri"/>
              </a:rPr>
              <a:t>1 - 1 * 1</a:t>
            </a:r>
          </a:p>
          <a:p>
            <a:pPr marL="971550" lvl="1" indent="-514350">
              <a:buFont typeface="+mj-lt"/>
              <a:buAutoNum type="alphaLcParenR"/>
            </a:pPr>
            <a:r>
              <a:rPr lang="nb-NO" sz="2000" dirty="0">
                <a:latin typeface="Calibri"/>
                <a:ea typeface="Batang" pitchFamily="18" charset="-127"/>
                <a:cs typeface="Calibri"/>
              </a:rPr>
              <a:t>1 – 1 + 1</a:t>
            </a:r>
          </a:p>
          <a:p>
            <a:pPr marL="971550" lvl="1" indent="-514350">
              <a:buFont typeface="+mj-lt"/>
              <a:buAutoNum type="alphaLcParenR"/>
            </a:pPr>
            <a:r>
              <a:rPr lang="nb-NO" sz="2000" dirty="0">
                <a:latin typeface="Calibri"/>
                <a:ea typeface="Batang" pitchFamily="18" charset="-127"/>
                <a:cs typeface="Calibri"/>
              </a:rPr>
              <a:t>1 – 1 + 1 – 1 + 1 , if we give + higher precedence than -</a:t>
            </a:r>
          </a:p>
          <a:p>
            <a:pPr marL="457200" lvl="1" indent="0">
              <a:buNone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1647734-102C-4546-9EBE-508F8680B87E}"/>
              </a:ext>
            </a:extLst>
          </p:cNvPr>
          <p:cNvSpPr/>
          <p:nvPr/>
        </p:nvSpPr>
        <p:spPr>
          <a:xfrm>
            <a:off x="1295400" y="41148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2000" dirty="0"/>
              <a:t>The corresponding grammar:</a:t>
            </a:r>
          </a:p>
          <a:p>
            <a:pPr lvl="1"/>
            <a:r>
              <a:rPr lang="en-US" sz="2000" dirty="0"/>
              <a:t>e ::= 0| 1| </a:t>
            </a:r>
            <a:r>
              <a:rPr lang="en-US" sz="2000" dirty="0" err="1"/>
              <a:t>e+e</a:t>
            </a:r>
            <a:r>
              <a:rPr lang="en-US" sz="2000" dirty="0"/>
              <a:t> | e-e | e*e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Precedence , highest to lowest :</a:t>
            </a:r>
          </a:p>
          <a:p>
            <a:pPr lvl="1"/>
            <a:r>
              <a:rPr lang="en-US" sz="2000" dirty="0"/>
              <a:t>*, - , +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799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457200">
              <a:buFont typeface="+mj-lt"/>
              <a:buAutoNum type="alphaLcParenR"/>
            </a:pPr>
            <a:r>
              <a:rPr lang="nb-NO" sz="2000" dirty="0">
                <a:latin typeface="Calibri"/>
                <a:ea typeface="Batang" pitchFamily="18" charset="-127"/>
                <a:cs typeface="Calibri"/>
              </a:rPr>
              <a:t>1 - 1 * 1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90800"/>
            <a:ext cx="4404477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74545" y="172554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2000" dirty="0"/>
              <a:t>The corresponding grammar:</a:t>
            </a:r>
          </a:p>
          <a:p>
            <a:pPr lvl="1"/>
            <a:r>
              <a:rPr lang="en-US" sz="2000" dirty="0"/>
              <a:t>e ::= 0| 1| </a:t>
            </a:r>
            <a:r>
              <a:rPr lang="en-US" sz="2000" dirty="0" err="1"/>
              <a:t>e+e</a:t>
            </a:r>
            <a:r>
              <a:rPr lang="en-US" sz="2000" dirty="0"/>
              <a:t> | e-e | e*e</a:t>
            </a:r>
          </a:p>
        </p:txBody>
      </p:sp>
    </p:spTree>
    <p:extLst>
      <p:ext uri="{BB962C8B-B14F-4D97-AF65-F5344CB8AC3E}">
        <p14:creationId xmlns:p14="http://schemas.microsoft.com/office/powerpoint/2010/main" val="30142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3200"/>
            <a:ext cx="4495800" cy="3566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67200" y="13716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2000" dirty="0"/>
              <a:t>The corresponding grammar:</a:t>
            </a:r>
          </a:p>
          <a:p>
            <a:pPr lvl="1"/>
            <a:r>
              <a:rPr lang="en-US" sz="2000" dirty="0"/>
              <a:t>e ::= 0| 1| </a:t>
            </a:r>
            <a:r>
              <a:rPr lang="en-US" sz="2000" dirty="0" err="1"/>
              <a:t>e+e</a:t>
            </a:r>
            <a:r>
              <a:rPr lang="en-US" sz="2000" dirty="0"/>
              <a:t> | e-e | e*e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524000"/>
            <a:ext cx="133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zh-CN" sz="2000" dirty="0">
                <a:ea typeface="Batang" pitchFamily="18" charset="-127"/>
                <a:cs typeface="Times New Roman" pitchFamily="18" charset="0"/>
              </a:rPr>
              <a:t>b) </a:t>
            </a:r>
            <a:r>
              <a:rPr lang="nb-NO" sz="2000" dirty="0">
                <a:ea typeface="Batang" pitchFamily="18" charset="-127"/>
                <a:cs typeface="Times New Roman" pitchFamily="18" charset="0"/>
              </a:rPr>
              <a:t>1 – 1 + 1</a:t>
            </a:r>
          </a:p>
        </p:txBody>
      </p:sp>
    </p:spTree>
    <p:extLst>
      <p:ext uri="{BB962C8B-B14F-4D97-AF65-F5344CB8AC3E}">
        <p14:creationId xmlns:p14="http://schemas.microsoft.com/office/powerpoint/2010/main" val="298037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39943"/>
            <a:ext cx="4648200" cy="388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07317" y="21336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2000" dirty="0"/>
              <a:t>The corresponding grammar:</a:t>
            </a:r>
          </a:p>
          <a:p>
            <a:pPr lvl="1"/>
            <a:r>
              <a:rPr lang="en-US" sz="2000" dirty="0"/>
              <a:t>e ::= 0| 1| </a:t>
            </a:r>
            <a:r>
              <a:rPr lang="en-US" sz="2000" dirty="0" err="1"/>
              <a:t>e+e</a:t>
            </a:r>
            <a:r>
              <a:rPr lang="en-US" sz="2000" dirty="0"/>
              <a:t> | e-e | e*e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600200"/>
            <a:ext cx="607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nb-NO" sz="2000" dirty="0">
                <a:latin typeface="Calibri"/>
                <a:ea typeface="Batang" pitchFamily="18" charset="-127"/>
                <a:cs typeface="Calibri"/>
              </a:rPr>
              <a:t>c) 1 – 1 + 1 – 1 + 1 , </a:t>
            </a:r>
            <a:r>
              <a:rPr lang="nb-NO" sz="2000" dirty="0" err="1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if</a:t>
            </a:r>
            <a:r>
              <a:rPr lang="nb-NO" sz="2000" dirty="0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we</a:t>
            </a:r>
            <a:r>
              <a:rPr lang="nb-NO" sz="2000" dirty="0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give</a:t>
            </a:r>
            <a:r>
              <a:rPr lang="nb-NO" sz="2000" dirty="0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 + </a:t>
            </a:r>
            <a:r>
              <a:rPr lang="nb-NO" sz="2000" dirty="0" err="1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higher</a:t>
            </a:r>
            <a:r>
              <a:rPr lang="nb-NO" sz="2000" dirty="0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precedence</a:t>
            </a:r>
            <a:r>
              <a:rPr lang="nb-NO" sz="2000" dirty="0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than</a:t>
            </a:r>
            <a:r>
              <a:rPr lang="nb-NO" sz="2000" dirty="0">
                <a:solidFill>
                  <a:srgbClr val="FF0000"/>
                </a:solidFill>
                <a:latin typeface="Calibri"/>
                <a:ea typeface="Batang" pitchFamily="18" charset="-127"/>
                <a:cs typeface="Calibri"/>
              </a:rPr>
              <a:t> -</a:t>
            </a:r>
            <a:endParaRPr lang="en-US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24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 2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058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19"/>
          <a:stretch/>
        </p:blipFill>
        <p:spPr bwMode="auto">
          <a:xfrm>
            <a:off x="838200" y="4343399"/>
            <a:ext cx="2605302" cy="1819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39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 2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86200"/>
            <a:ext cx="6296025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4848225" cy="356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2209800"/>
            <a:ext cx="30099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79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C7CFE8-01C4-4327-8F3E-965D1B52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EA25CF-4764-491E-8878-A20768D6C8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60" y="2057400"/>
            <a:ext cx="8229600" cy="30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3BA46F98-3A1C-4766-ADC4-048615CCF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35" y="2615363"/>
            <a:ext cx="6489394" cy="33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B3E28F3C-0F98-44D8-8BEE-3BA8EF3EB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38" y="5029200"/>
            <a:ext cx="8354131" cy="48602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E38A1FA-A258-4B02-8A6F-0AB9EA9CF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43400"/>
            <a:ext cx="6076950" cy="264695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E1672ADB-1D1D-4826-8F98-8FD463EC1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03" y="3429000"/>
            <a:ext cx="8229600" cy="272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632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 2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24200"/>
            <a:ext cx="61341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7467600" cy="279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4" y="2238375"/>
            <a:ext cx="22574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17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 2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0"/>
            <a:ext cx="7467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71433"/>
            <a:ext cx="6489394" cy="33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9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 2</a:t>
            </a:r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96" y="1676400"/>
            <a:ext cx="8354131" cy="48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362200"/>
            <a:ext cx="30194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48" y="2971800"/>
            <a:ext cx="6524625" cy="311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 2</a:t>
            </a:r>
            <a:endParaRPr lang="en-U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6076950" cy="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73" y="2604342"/>
            <a:ext cx="868680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09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 2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2" y="2819400"/>
            <a:ext cx="57816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32639"/>
            <a:ext cx="8229600" cy="272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86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524875" cy="3058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815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/>
          </a:bodyPr>
          <a:lstStyle/>
          <a:p>
            <a:r>
              <a:rPr lang="en-US" sz="3200"/>
              <a:t>Difference between </a:t>
            </a:r>
            <a:r>
              <a:rPr lang="en-US" sz="3200" dirty="0"/>
              <a:t>Parse Tree and Abstract Syntax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parse tree is a </a:t>
            </a:r>
            <a:r>
              <a:rPr lang="en-US" sz="2400" i="1" dirty="0">
                <a:solidFill>
                  <a:srgbClr val="7030A0"/>
                </a:solidFill>
              </a:rPr>
              <a:t>concrete </a:t>
            </a:r>
            <a:r>
              <a:rPr lang="en-US" sz="2400" dirty="0"/>
              <a:t>syntax tree.</a:t>
            </a:r>
          </a:p>
          <a:p>
            <a:r>
              <a:rPr lang="en-US" sz="2400" dirty="0"/>
              <a:t>The parse tree contains all the artifacts (parenthesis, brackets, etc.) from the original document you parse</a:t>
            </a:r>
          </a:p>
          <a:p>
            <a:r>
              <a:rPr lang="en-US" sz="2400" dirty="0"/>
              <a:t>An </a:t>
            </a:r>
            <a:r>
              <a:rPr lang="en-US" sz="2400" dirty="0">
                <a:solidFill>
                  <a:srgbClr val="7030A0"/>
                </a:solidFill>
              </a:rPr>
              <a:t>AST</a:t>
            </a:r>
            <a:r>
              <a:rPr lang="en-US" sz="2400" dirty="0"/>
              <a:t> describes the source code conceptually</a:t>
            </a:r>
          </a:p>
          <a:p>
            <a:pPr lvl="1"/>
            <a:r>
              <a:rPr lang="en-US" sz="2000" dirty="0"/>
              <a:t>doesn't need to contain all the syntactical elements required to parse (curly braces, keywords, parenthesis etc.). </a:t>
            </a:r>
          </a:p>
          <a:p>
            <a:pPr lvl="1"/>
            <a:r>
              <a:rPr lang="en-US" altLang="zh-CN" sz="2000" dirty="0"/>
              <a:t>It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7030A0"/>
                </a:solidFill>
              </a:rPr>
              <a:t>only contains all 'useful' elements that will be used for further processing</a:t>
            </a:r>
          </a:p>
        </p:txBody>
      </p:sp>
    </p:spTree>
    <p:extLst>
      <p:ext uri="{BB962C8B-B14F-4D97-AF65-F5344CB8AC3E}">
        <p14:creationId xmlns:p14="http://schemas.microsoft.com/office/powerpoint/2010/main" val="281019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25" y="1248121"/>
            <a:ext cx="7490743" cy="5609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0025"/>
            <a:ext cx="15621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274" y="304800"/>
            <a:ext cx="526452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592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3632940" cy="2720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612"/>
            <a:ext cx="15621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694766" y="1972753"/>
            <a:ext cx="1254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assignment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609600" y="2590800"/>
            <a:ext cx="1043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identifier</a:t>
            </a:r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740508" y="2591041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numberExp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989198" y="3516868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2209800" y="34665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567358" y="1972753"/>
            <a:ext cx="11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whileStmt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1740508" y="1138757"/>
            <a:ext cx="984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program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3666488" y="3144798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boolExp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2515364" y="3788250"/>
            <a:ext cx="1043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identifier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715863" y="3789819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numberExp</a:t>
            </a:r>
            <a:endParaRPr lang="nb-NO" dirty="0"/>
          </a:p>
        </p:txBody>
      </p:sp>
      <p:sp>
        <p:nvSpPr>
          <p:cNvPr id="18" name="TekstSylinder 17"/>
          <p:cNvSpPr txBox="1"/>
          <p:nvPr/>
        </p:nvSpPr>
        <p:spPr>
          <a:xfrm>
            <a:off x="3640782" y="3788250"/>
            <a:ext cx="1004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operator</a:t>
            </a:r>
          </a:p>
        </p:txBody>
      </p:sp>
      <p:cxnSp>
        <p:nvCxnSpPr>
          <p:cNvPr id="19" name="Rett linje 18"/>
          <p:cNvCxnSpPr>
            <a:stCxn id="14" idx="2"/>
            <a:endCxn id="4" idx="0"/>
          </p:cNvCxnSpPr>
          <p:nvPr/>
        </p:nvCxnSpPr>
        <p:spPr>
          <a:xfrm flipH="1">
            <a:off x="1322246" y="1508089"/>
            <a:ext cx="910320" cy="464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>
            <a:stCxn id="14" idx="2"/>
            <a:endCxn id="11" idx="0"/>
          </p:cNvCxnSpPr>
          <p:nvPr/>
        </p:nvCxnSpPr>
        <p:spPr>
          <a:xfrm>
            <a:off x="2232566" y="1508089"/>
            <a:ext cx="1902159" cy="464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/>
          <p:cNvCxnSpPr>
            <a:stCxn id="11" idx="2"/>
            <a:endCxn id="15" idx="0"/>
          </p:cNvCxnSpPr>
          <p:nvPr/>
        </p:nvCxnSpPr>
        <p:spPr>
          <a:xfrm>
            <a:off x="4134725" y="2342085"/>
            <a:ext cx="1" cy="80271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linje 25"/>
          <p:cNvCxnSpPr>
            <a:stCxn id="4" idx="2"/>
            <a:endCxn id="7" idx="0"/>
          </p:cNvCxnSpPr>
          <p:nvPr/>
        </p:nvCxnSpPr>
        <p:spPr>
          <a:xfrm flipH="1">
            <a:off x="1131282" y="2342085"/>
            <a:ext cx="190964" cy="248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linje 28"/>
          <p:cNvCxnSpPr>
            <a:stCxn id="4" idx="2"/>
            <a:endCxn id="8" idx="0"/>
          </p:cNvCxnSpPr>
          <p:nvPr/>
        </p:nvCxnSpPr>
        <p:spPr>
          <a:xfrm>
            <a:off x="1322246" y="2342085"/>
            <a:ext cx="1050006" cy="248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>
            <a:stCxn id="7" idx="2"/>
            <a:endCxn id="9" idx="0"/>
          </p:cNvCxnSpPr>
          <p:nvPr/>
        </p:nvCxnSpPr>
        <p:spPr>
          <a:xfrm flipH="1">
            <a:off x="1107981" y="2960132"/>
            <a:ext cx="23301" cy="556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/>
          <p:cNvCxnSpPr>
            <a:stCxn id="8" idx="2"/>
          </p:cNvCxnSpPr>
          <p:nvPr/>
        </p:nvCxnSpPr>
        <p:spPr>
          <a:xfrm>
            <a:off x="2372252" y="2960373"/>
            <a:ext cx="0" cy="468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/>
          <p:cNvSpPr txBox="1"/>
          <p:nvPr/>
        </p:nvSpPr>
        <p:spPr>
          <a:xfrm>
            <a:off x="2918262" y="4761189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</a:t>
            </a:r>
          </a:p>
        </p:txBody>
      </p:sp>
      <p:cxnSp>
        <p:nvCxnSpPr>
          <p:cNvPr id="40" name="Rett linje 39"/>
          <p:cNvCxnSpPr>
            <a:stCxn id="16" idx="2"/>
            <a:endCxn id="39" idx="0"/>
          </p:cNvCxnSpPr>
          <p:nvPr/>
        </p:nvCxnSpPr>
        <p:spPr>
          <a:xfrm flipH="1">
            <a:off x="3037045" y="4157582"/>
            <a:ext cx="1" cy="6036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linje 42"/>
          <p:cNvCxnSpPr>
            <a:stCxn id="15" idx="2"/>
            <a:endCxn id="18" idx="0"/>
          </p:cNvCxnSpPr>
          <p:nvPr/>
        </p:nvCxnSpPr>
        <p:spPr>
          <a:xfrm>
            <a:off x="4134726" y="3514130"/>
            <a:ext cx="8213" cy="274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/>
          <p:cNvSpPr txBox="1"/>
          <p:nvPr/>
        </p:nvSpPr>
        <p:spPr>
          <a:xfrm>
            <a:off x="4008528" y="473928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&lt;</a:t>
            </a:r>
          </a:p>
        </p:txBody>
      </p:sp>
      <p:cxnSp>
        <p:nvCxnSpPr>
          <p:cNvPr id="46" name="Rett linje 45"/>
          <p:cNvCxnSpPr>
            <a:stCxn id="18" idx="2"/>
            <a:endCxn id="45" idx="0"/>
          </p:cNvCxnSpPr>
          <p:nvPr/>
        </p:nvCxnSpPr>
        <p:spPr>
          <a:xfrm>
            <a:off x="4142939" y="4157582"/>
            <a:ext cx="15630" cy="581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kstSylinder 46"/>
          <p:cNvSpPr txBox="1"/>
          <p:nvPr/>
        </p:nvSpPr>
        <p:spPr>
          <a:xfrm>
            <a:off x="5138254" y="48450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10</a:t>
            </a:r>
          </a:p>
        </p:txBody>
      </p:sp>
      <p:cxnSp>
        <p:nvCxnSpPr>
          <p:cNvPr id="48" name="Rett linje 47"/>
          <p:cNvCxnSpPr>
            <a:stCxn id="17" idx="2"/>
            <a:endCxn id="47" idx="0"/>
          </p:cNvCxnSpPr>
          <p:nvPr/>
        </p:nvCxnSpPr>
        <p:spPr>
          <a:xfrm flipH="1">
            <a:off x="5347606" y="4159151"/>
            <a:ext cx="1" cy="685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ett linje 51"/>
          <p:cNvCxnSpPr>
            <a:stCxn id="15" idx="2"/>
            <a:endCxn id="16" idx="0"/>
          </p:cNvCxnSpPr>
          <p:nvPr/>
        </p:nvCxnSpPr>
        <p:spPr>
          <a:xfrm flipH="1">
            <a:off x="3037046" y="3514130"/>
            <a:ext cx="1097680" cy="274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ett linje 53"/>
          <p:cNvCxnSpPr>
            <a:stCxn id="15" idx="2"/>
            <a:endCxn id="17" idx="0"/>
          </p:cNvCxnSpPr>
          <p:nvPr/>
        </p:nvCxnSpPr>
        <p:spPr>
          <a:xfrm>
            <a:off x="4134726" y="3514130"/>
            <a:ext cx="1212881" cy="2756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linje 55"/>
          <p:cNvCxnSpPr>
            <a:stCxn id="11" idx="2"/>
          </p:cNvCxnSpPr>
          <p:nvPr/>
        </p:nvCxnSpPr>
        <p:spPr>
          <a:xfrm>
            <a:off x="4134725" y="2342085"/>
            <a:ext cx="3028075" cy="1446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kstSylinder 56"/>
          <p:cNvSpPr txBox="1"/>
          <p:nvPr/>
        </p:nvSpPr>
        <p:spPr>
          <a:xfrm>
            <a:off x="6332490" y="3906798"/>
            <a:ext cx="1254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assignment</a:t>
            </a:r>
            <a:endParaRPr lang="nb-NO" dirty="0"/>
          </a:p>
        </p:txBody>
      </p:sp>
      <p:sp>
        <p:nvSpPr>
          <p:cNvPr id="59" name="TekstSylinder 58"/>
          <p:cNvSpPr txBox="1"/>
          <p:nvPr/>
        </p:nvSpPr>
        <p:spPr>
          <a:xfrm>
            <a:off x="7760965" y="3897868"/>
            <a:ext cx="1254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assignment</a:t>
            </a:r>
            <a:endParaRPr lang="nb-NO" dirty="0"/>
          </a:p>
        </p:txBody>
      </p:sp>
      <p:cxnSp>
        <p:nvCxnSpPr>
          <p:cNvPr id="60" name="Rett linje 59"/>
          <p:cNvCxnSpPr>
            <a:stCxn id="11" idx="2"/>
            <a:endCxn id="59" idx="0"/>
          </p:cNvCxnSpPr>
          <p:nvPr/>
        </p:nvCxnSpPr>
        <p:spPr>
          <a:xfrm>
            <a:off x="4134725" y="2342085"/>
            <a:ext cx="4253720" cy="15557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kstSylinder 60"/>
          <p:cNvSpPr txBox="1"/>
          <p:nvPr/>
        </p:nvSpPr>
        <p:spPr>
          <a:xfrm>
            <a:off x="8216762" y="4391857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63" name="TekstSylinder 62"/>
          <p:cNvSpPr txBox="1"/>
          <p:nvPr/>
        </p:nvSpPr>
        <p:spPr>
          <a:xfrm>
            <a:off x="6906655" y="4431268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4121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39" grpId="0"/>
      <p:bldP spid="45" grpId="0"/>
      <p:bldP spid="47" grpId="0"/>
      <p:bldP spid="57" grpId="0"/>
      <p:bldP spid="59" grpId="0"/>
      <p:bldP spid="61" grpId="0"/>
      <p:bldP spid="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4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99422"/>
            <a:ext cx="8305800" cy="175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075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7" y="1752600"/>
            <a:ext cx="8576733" cy="4060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40" y="228600"/>
            <a:ext cx="6323911" cy="126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5943600"/>
            <a:ext cx="17240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0331" y="6351058"/>
            <a:ext cx="16954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743200" y="5954196"/>
            <a:ext cx="3462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Generalization: “Is-a” relationship; </a:t>
            </a:r>
          </a:p>
        </p:txBody>
      </p:sp>
      <p:sp>
        <p:nvSpPr>
          <p:cNvPr id="4" name="Rectangle 3"/>
          <p:cNvSpPr/>
          <p:nvPr/>
        </p:nvSpPr>
        <p:spPr>
          <a:xfrm>
            <a:off x="2787538" y="6351058"/>
            <a:ext cx="3374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Composition: “Has-a” relationship</a:t>
            </a:r>
          </a:p>
        </p:txBody>
      </p:sp>
    </p:spTree>
    <p:extLst>
      <p:ext uri="{BB962C8B-B14F-4D97-AF65-F5344CB8AC3E}">
        <p14:creationId xmlns:p14="http://schemas.microsoft.com/office/powerpoint/2010/main" val="149201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6323911" cy="126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4832"/>
            <a:ext cx="7924800" cy="4788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54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6286500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"/>
            <a:ext cx="6181725" cy="343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497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4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18" y="1219200"/>
            <a:ext cx="8077200" cy="157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58171"/>
            <a:ext cx="7162800" cy="279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53097"/>
            <a:ext cx="3581400" cy="70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95600"/>
            <a:ext cx="5486400" cy="109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37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51" y="1295400"/>
            <a:ext cx="8382000" cy="4135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972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8" y="152400"/>
            <a:ext cx="5780919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8" y="1828800"/>
            <a:ext cx="7562850" cy="44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1307"/>
            <a:ext cx="7162800" cy="440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87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7E91A-CC78-4F5D-BADA-29D2EDA12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A </a:t>
            </a:r>
            <a:r>
              <a:rPr lang="nb-NO" dirty="0" err="1"/>
              <a:t>sneak</a:t>
            </a:r>
            <a:r>
              <a:rPr lang="nb-NO" dirty="0"/>
              <a:t> </a:t>
            </a:r>
            <a:r>
              <a:rPr lang="nb-NO" dirty="0" err="1"/>
              <a:t>peak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upcoming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: Types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9371FF-8C49-4BD6-890E-F0E61B286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Static</a:t>
            </a:r>
            <a:r>
              <a:rPr lang="nb-NO" dirty="0"/>
              <a:t> </a:t>
            </a:r>
            <a:r>
              <a:rPr lang="nb-NO" dirty="0" err="1"/>
              <a:t>typing</a:t>
            </a:r>
            <a:endParaRPr lang="nb-NO" dirty="0"/>
          </a:p>
          <a:p>
            <a:pPr lvl="1"/>
            <a:r>
              <a:rPr lang="nb-NO" dirty="0"/>
              <a:t>Type </a:t>
            </a:r>
            <a:r>
              <a:rPr lang="nb-NO" dirty="0" err="1"/>
              <a:t>checking</a:t>
            </a:r>
            <a:r>
              <a:rPr lang="nb-NO" dirty="0"/>
              <a:t> is done at </a:t>
            </a:r>
            <a:r>
              <a:rPr lang="nb-NO" dirty="0" err="1"/>
              <a:t>compile</a:t>
            </a:r>
            <a:r>
              <a:rPr lang="nb-NO" dirty="0"/>
              <a:t> time</a:t>
            </a:r>
          </a:p>
          <a:p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typing</a:t>
            </a:r>
            <a:endParaRPr lang="nb-NO" dirty="0"/>
          </a:p>
          <a:p>
            <a:pPr lvl="1"/>
            <a:r>
              <a:rPr lang="nb-NO" dirty="0"/>
              <a:t>Type </a:t>
            </a:r>
            <a:r>
              <a:rPr lang="nb-NO" dirty="0" err="1"/>
              <a:t>checking</a:t>
            </a:r>
            <a:r>
              <a:rPr lang="nb-NO" dirty="0"/>
              <a:t> is done at run-time</a:t>
            </a:r>
          </a:p>
          <a:p>
            <a:r>
              <a:rPr lang="nb-NO" dirty="0"/>
              <a:t>Languages?</a:t>
            </a:r>
          </a:p>
          <a:p>
            <a:r>
              <a:rPr lang="nb-NO" dirty="0" err="1"/>
              <a:t>Pros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static</a:t>
            </a:r>
            <a:r>
              <a:rPr lang="nb-NO" dirty="0"/>
              <a:t> </a:t>
            </a:r>
            <a:r>
              <a:rPr lang="nb-NO" dirty="0" err="1"/>
              <a:t>typing</a:t>
            </a:r>
            <a:r>
              <a:rPr lang="nb-NO" dirty="0"/>
              <a:t>?</a:t>
            </a:r>
          </a:p>
          <a:p>
            <a:r>
              <a:rPr lang="nb-NO" dirty="0" err="1"/>
              <a:t>Cons</a:t>
            </a:r>
            <a:r>
              <a:rPr lang="nb-NO" dirty="0"/>
              <a:t>?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7106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FE9AB2-D0C0-43B1-99A2-EB4B9281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141AC6-CF6D-4955-BEB5-E290E247A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Pros:</a:t>
            </a:r>
          </a:p>
          <a:p>
            <a:r>
              <a:rPr lang="en-US" dirty="0"/>
              <a:t>    Gets rid of a lot of errors and bugs</a:t>
            </a:r>
          </a:p>
          <a:p>
            <a:r>
              <a:rPr lang="en-US" dirty="0"/>
              <a:t>    Good and correct! documentation </a:t>
            </a:r>
          </a:p>
          <a:p>
            <a:r>
              <a:rPr lang="en-US" dirty="0"/>
              <a:t>    Safer refactoring</a:t>
            </a:r>
          </a:p>
          <a:p>
            <a:r>
              <a:rPr lang="en-US" dirty="0"/>
              <a:t>    Better tooling / IDE support because of better static analysis capabilities</a:t>
            </a:r>
          </a:p>
          <a:p>
            <a:r>
              <a:rPr lang="en-US" dirty="0"/>
              <a:t>    If the type system is good enough, you can sometimes reduce a lot of boilerplate</a:t>
            </a:r>
          </a:p>
          <a:p>
            <a:r>
              <a:rPr lang="en-US" dirty="0"/>
              <a:t>    Compiler optimization =&gt; faster code</a:t>
            </a:r>
          </a:p>
          <a:p>
            <a:r>
              <a:rPr lang="en-US" dirty="0"/>
              <a:t>    </a:t>
            </a:r>
          </a:p>
          <a:p>
            <a:r>
              <a:rPr lang="en-US" dirty="0"/>
              <a:t>Cons:</a:t>
            </a:r>
          </a:p>
          <a:p>
            <a:r>
              <a:rPr lang="en-US" dirty="0"/>
              <a:t>    Simple type systems reduces expressiveness and needs a lot of boilerplate</a:t>
            </a:r>
          </a:p>
          <a:p>
            <a:r>
              <a:rPr lang="en-US" dirty="0"/>
              <a:t>    Expressive type systems can be hard to learn</a:t>
            </a:r>
          </a:p>
          <a:p>
            <a:r>
              <a:rPr lang="en-US" dirty="0"/>
              <a:t>    Can lead to more verbose code (at least without type inference)</a:t>
            </a:r>
          </a:p>
          <a:p>
            <a:r>
              <a:rPr lang="en-US" dirty="0"/>
              <a:t>    There are a lot of bugs that the type checker does not find</a:t>
            </a:r>
          </a:p>
          <a:p>
            <a:r>
              <a:rPr lang="en-US" dirty="0"/>
              <a:t>    Possibly slow compilation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7585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434260-461E-411F-A648-7FC17C27C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«Fun» </a:t>
            </a:r>
            <a:r>
              <a:rPr lang="nb-NO" dirty="0" err="1"/>
              <a:t>extra</a:t>
            </a:r>
            <a:r>
              <a:rPr lang="nb-NO" dirty="0"/>
              <a:t> </a:t>
            </a:r>
            <a:r>
              <a:rPr lang="nb-NO" dirty="0" err="1"/>
              <a:t>reading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38F6C5-AC1A-4B2F-B612-07C9E873E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u="sng" dirty="0" err="1">
                <a:hlinkClick r:id="rId2"/>
              </a:rPr>
              <a:t>Let’s</a:t>
            </a:r>
            <a:r>
              <a:rPr lang="nb-NO" b="1" u="sng" dirty="0">
                <a:hlinkClick r:id="rId2"/>
              </a:rPr>
              <a:t> stop </a:t>
            </a:r>
            <a:r>
              <a:rPr lang="nb-NO" b="1" u="sng" dirty="0" err="1">
                <a:hlinkClick r:id="rId2"/>
              </a:rPr>
              <a:t>copying</a:t>
            </a:r>
            <a:r>
              <a:rPr lang="nb-NO" b="1" u="sng" dirty="0">
                <a:hlinkClick r:id="rId2"/>
              </a:rPr>
              <a:t> C</a:t>
            </a:r>
            <a:endParaRPr lang="nb-NO" dirty="0"/>
          </a:p>
          <a:p>
            <a:r>
              <a:rPr lang="nb-NO" dirty="0">
                <a:hlinkClick r:id="rId2"/>
              </a:rPr>
              <a:t>https://eev.ee/blog/2016/12/01/lets-stop-copying-c/</a:t>
            </a:r>
            <a:endParaRPr lang="nb-NO" dirty="0"/>
          </a:p>
          <a:p>
            <a:r>
              <a:rPr lang="nb-NO" dirty="0"/>
              <a:t>An </a:t>
            </a:r>
            <a:r>
              <a:rPr lang="nb-NO" dirty="0" err="1"/>
              <a:t>interesting</a:t>
            </a:r>
            <a:r>
              <a:rPr lang="nb-NO" dirty="0"/>
              <a:t> </a:t>
            </a:r>
            <a:r>
              <a:rPr lang="nb-NO" dirty="0" err="1"/>
              <a:t>blog</a:t>
            </a:r>
            <a:r>
              <a:rPr lang="nb-NO" dirty="0"/>
              <a:t> post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compares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syntax</a:t>
            </a:r>
            <a:r>
              <a:rPr lang="nb-NO" dirty="0"/>
              <a:t> and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aspects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lot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programming</a:t>
            </a:r>
            <a:r>
              <a:rPr lang="nb-NO" dirty="0"/>
              <a:t> </a:t>
            </a:r>
            <a:r>
              <a:rPr lang="nb-NO" dirty="0" err="1"/>
              <a:t>languages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2904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1A55B5-72EB-4216-B97C-1B6297186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Kahoot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78855B-BFEF-4C84-8E7B-275322A62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 </a:t>
            </a:r>
            <a:r>
              <a:rPr lang="nb-NO" dirty="0" err="1"/>
              <a:t>short</a:t>
            </a:r>
            <a:r>
              <a:rPr lang="nb-NO" dirty="0"/>
              <a:t> </a:t>
            </a:r>
            <a:r>
              <a:rPr lang="nb-NO" dirty="0" err="1"/>
              <a:t>kahoot</a:t>
            </a:r>
            <a:r>
              <a:rPr lang="nb-NO" dirty="0"/>
              <a:t> : ~5 </a:t>
            </a:r>
            <a:r>
              <a:rPr lang="nb-NO" dirty="0" err="1"/>
              <a:t>minutes</a:t>
            </a:r>
            <a:endParaRPr lang="nb-NO" dirty="0"/>
          </a:p>
          <a:p>
            <a:r>
              <a:rPr lang="nb-NO" dirty="0">
                <a:hlinkClick r:id="rId2"/>
              </a:rPr>
              <a:t>https://play.kahoot.it/#/k/9aefdb6c-f715-430e-b807-1d04f05eac7c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28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11093</TotalTime>
  <Words>794</Words>
  <Application>Microsoft Office PowerPoint</Application>
  <PresentationFormat>Skjermfremvisning (4:3)</PresentationFormat>
  <Paragraphs>122</Paragraphs>
  <Slides>29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6" baseType="lpstr">
      <vt:lpstr>Batang</vt:lpstr>
      <vt:lpstr>宋体</vt:lpstr>
      <vt:lpstr>Arial</vt:lpstr>
      <vt:lpstr>Calibri</vt:lpstr>
      <vt:lpstr>Times New Roman</vt:lpstr>
      <vt:lpstr>Wingdings</vt:lpstr>
      <vt:lpstr>Office Theme</vt:lpstr>
      <vt:lpstr>INF3110: Mandatory 1 and Exercises Part 1 Comments and Solutions</vt:lpstr>
      <vt:lpstr>Problem 1</vt:lpstr>
      <vt:lpstr>Problem 1</vt:lpstr>
      <vt:lpstr>Problem 1</vt:lpstr>
      <vt:lpstr>Problem 1</vt:lpstr>
      <vt:lpstr>Problem 1</vt:lpstr>
      <vt:lpstr>Problem 2</vt:lpstr>
      <vt:lpstr>Problem 2</vt:lpstr>
      <vt:lpstr>PowerPoint-presentasjon</vt:lpstr>
      <vt:lpstr>Problem 2</vt:lpstr>
      <vt:lpstr>Problem 2</vt:lpstr>
      <vt:lpstr>Problem 2</vt:lpstr>
      <vt:lpstr>Problem 2</vt:lpstr>
      <vt:lpstr>Problem 2</vt:lpstr>
      <vt:lpstr>Problem 3</vt:lpstr>
      <vt:lpstr>Difference between Parse Tree and Abstract Syntax Tree</vt:lpstr>
      <vt:lpstr>PowerPoint-presentasjon</vt:lpstr>
      <vt:lpstr>PowerPoint-presentasjon</vt:lpstr>
      <vt:lpstr>Problem 4</vt:lpstr>
      <vt:lpstr>PowerPoint-presentasjon</vt:lpstr>
      <vt:lpstr>PowerPoint-presentasjon</vt:lpstr>
      <vt:lpstr>PowerPoint-presentasjon</vt:lpstr>
      <vt:lpstr>Problem 4</vt:lpstr>
      <vt:lpstr>PowerPoint-presentasjon</vt:lpstr>
      <vt:lpstr>PowerPoint-presentasjon</vt:lpstr>
      <vt:lpstr>A sneak peak at the upcoming lecture : Types &lt;3</vt:lpstr>
      <vt:lpstr>PowerPoint-presentasjon</vt:lpstr>
      <vt:lpstr>«Fun» extra reading</vt:lpstr>
      <vt:lpstr>Kahoot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Weiqing</dc:creator>
  <cp:lastModifiedBy>Morten Aske Kolstad</cp:lastModifiedBy>
  <cp:revision>132</cp:revision>
  <dcterms:created xsi:type="dcterms:W3CDTF">2011-09-08T08:54:07Z</dcterms:created>
  <dcterms:modified xsi:type="dcterms:W3CDTF">2018-08-29T14:11:30Z</dcterms:modified>
</cp:coreProperties>
</file>