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jpeg" ContentType="image/jpeg"/>
  <Default Extension="xml" ContentType="application/xml"/>
  <Override PartName="/ppt/presentation.xml" ContentType="application/vnd.openxmlformats-officedocument.presentationml.presentation.main+xml"/>
  <Override PartName="/ppt/slides/slide24.xml" ContentType="application/vnd.openxmlformats-officedocument.presentationml.slide+xml"/>
  <Override PartName="/ppt/slides/slide15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27.xml" ContentType="application/vnd.openxmlformats-officedocument.presentationml.slide+xml"/>
  <Override PartName="/ppt/slides/slide13.xml" ContentType="application/vnd.openxmlformats-officedocument.presentationml.slide+xml"/>
  <Override PartName="/ppt/slides/slide28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5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6" r:id="rId3"/>
    <p:sldId id="270" r:id="rId4"/>
    <p:sldId id="288" r:id="rId5"/>
    <p:sldId id="269" r:id="rId6"/>
    <p:sldId id="272" r:id="rId7"/>
    <p:sldId id="276" r:id="rId8"/>
    <p:sldId id="267" r:id="rId9"/>
    <p:sldId id="268" r:id="rId10"/>
    <p:sldId id="258" r:id="rId11"/>
    <p:sldId id="271" r:id="rId12"/>
    <p:sldId id="273" r:id="rId13"/>
    <p:sldId id="265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60" r:id="rId22"/>
    <p:sldId id="264" r:id="rId23"/>
    <p:sldId id="287" r:id="rId24"/>
    <p:sldId id="261" r:id="rId25"/>
    <p:sldId id="262" r:id="rId26"/>
    <p:sldId id="274" r:id="rId27"/>
    <p:sldId id="263" r:id="rId28"/>
    <p:sldId id="285" r:id="rId29"/>
  </p:sldIdLst>
  <p:sldSz cx="9906000" cy="6858000" type="A4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5" autoAdjust="0"/>
    <p:restoredTop sz="86416" autoAdjust="0"/>
  </p:normalViewPr>
  <p:slideViewPr>
    <p:cSldViewPr>
      <p:cViewPr varScale="1">
        <p:scale>
          <a:sx n="116" d="100"/>
          <a:sy n="116" d="100"/>
        </p:scale>
        <p:origin x="-1158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8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826" cy="34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79756" y="0"/>
            <a:ext cx="3962826" cy="34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4487"/>
            <a:ext cx="3962826" cy="34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b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79756" y="6514487"/>
            <a:ext cx="3962826" cy="34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76993B18-CA02-4467-B52C-76317F891DE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826" cy="34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79756" y="0"/>
            <a:ext cx="3962826" cy="34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16213" y="514350"/>
            <a:ext cx="3711575" cy="257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827" y="3257244"/>
            <a:ext cx="7314348" cy="3087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4487"/>
            <a:ext cx="3962826" cy="34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b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79756" y="6514487"/>
            <a:ext cx="3962826" cy="34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12" tIns="44106" rIns="88212" bIns="44106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5C8CB5E2-598D-45A3-9B92-591397D92C3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Interrupts and exceptions</a:t>
            </a:r>
            <a:r>
              <a:rPr lang="en-US" baseline="0" dirty="0" smtClean="0"/>
              <a:t> are conceptually similar,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Interrupts happen at any time, asynchronous to the execution of instructions</a:t>
            </a:r>
          </a:p>
          <a:p>
            <a:r>
              <a:rPr lang="en-US" baseline="0" dirty="0" smtClean="0"/>
              <a:t>The occurrence of an interrupt is registered as a “pending interrupt”</a:t>
            </a:r>
          </a:p>
          <a:p>
            <a:r>
              <a:rPr lang="en-US" baseline="0" dirty="0" smtClean="0"/>
              <a:t>Before fetching the next instruction, the processor control section checks for pending interrupts</a:t>
            </a:r>
          </a:p>
          <a:p>
            <a:r>
              <a:rPr lang="en-US" baseline="0" dirty="0" smtClean="0"/>
              <a:t>In effect, pending interrupts are ignored until the processor is ready to fetch a new instruction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Exceptions may occur at most phases of the instruction cycle; i.e.. Fetch, Decode, Execute, Memory, Write Back</a:t>
            </a:r>
          </a:p>
          <a:p>
            <a:r>
              <a:rPr lang="en-US" baseline="0" dirty="0" smtClean="0"/>
              <a:t>Faults must be handled in ways that allow re-executing the faulting instruction when </a:t>
            </a:r>
            <a:r>
              <a:rPr lang="en-US" baseline="0" smtClean="0"/>
              <a:t>appropiate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9BC2F-AAD4-4927-87F0-D14512DA64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 baseline="-25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F10DD9-B586-4D66-8EBB-A333B03919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A728C-F1C4-4363-97B2-BE1CFA2F16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ABC38-F578-40C2-8F2C-B6B2574FF8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F26DA-67AD-4478-8A29-BA45C6CE05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F96B1-A4AE-4DF5-9670-964CC437F2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C37B6-9837-491D-9060-57E8A4E20F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4DDA9-6FA5-4959-ADF6-D59656644F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F8D029-BDDC-41B2-A342-06F3981E55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C7E389-3E6F-4D3F-B902-A91F9BC9B7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2D226-1472-4F48-84E5-4E9E617773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smtClean="0"/>
              <a:t>7.10.09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INF3151 - Tore Larsen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8DB669-A4BE-4B37-A442-FBA674274EB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csapp.cs.cmu.ed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tel.com/design/processor/manuals/253669.pdf" TargetMode="External"/><Relationship Id="rId5" Type="http://schemas.openxmlformats.org/officeDocument/2006/relationships/hyperlink" Target="http://www.intel.com/design/processor/manuals/253668.pdf" TargetMode="External"/><Relationship Id="rId4" Type="http://schemas.openxmlformats.org/officeDocument/2006/relationships/hyperlink" Target="http://www.intel.com/design/processor/manuals/25366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Intel IA32 OS </a:t>
            </a:r>
            <a:r>
              <a:rPr lang="en-US" dirty="0" smtClean="0"/>
              <a:t>Support</a:t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en-US" i="1" dirty="0" smtClean="0"/>
              <a:t>Refresh</a:t>
            </a:r>
            <a:endParaRPr lang="en-US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Tore </a:t>
            </a:r>
            <a:r>
              <a:rPr lang="en-US" dirty="0" smtClean="0"/>
              <a:t>Larsen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 to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 OS to control system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Allow</a:t>
            </a:r>
            <a:r>
              <a:rPr lang="en-US" sz="3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OS to interact with I/O</a:t>
            </a:r>
            <a:endParaRPr lang="en-US" sz="3200" dirty="0" smtClean="0"/>
          </a:p>
          <a:p>
            <a:r>
              <a:rPr lang="en-US" dirty="0" smtClean="0"/>
              <a:t>Allow other parts to request OS services</a:t>
            </a:r>
          </a:p>
          <a:p>
            <a:r>
              <a:rPr lang="en-US" dirty="0" smtClean="0"/>
              <a:t>Protect OS from other parts of system</a:t>
            </a:r>
          </a:p>
          <a:p>
            <a:r>
              <a:rPr lang="en-US" dirty="0" smtClean="0"/>
              <a:t>Protect user processes from each other</a:t>
            </a:r>
          </a:p>
          <a:p>
            <a:r>
              <a:rPr lang="en-US" sz="3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 I/O devices from access by </a:t>
            </a:r>
            <a:r>
              <a:rPr lang="en-US" baseline="0" dirty="0" smtClean="0"/>
              <a:t>other parts</a:t>
            </a:r>
          </a:p>
          <a:p>
            <a:r>
              <a:rPr lang="en-US" baseline="0" dirty="0" smtClean="0"/>
              <a:t>Key resources</a:t>
            </a:r>
          </a:p>
          <a:p>
            <a:pPr lvl="1"/>
            <a:r>
              <a:rPr lang="en-US" dirty="0" smtClean="0"/>
              <a:t>CPU, Memory, I/O devices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0DD9-B586-4D66-8EBB-A333B039190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9A06-2A45-4ECF-B902-EFEC31C17050}" type="slidenum">
              <a:rPr lang="en-US"/>
              <a:pPr/>
              <a:t>3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of OS Support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Memory management</a:t>
            </a:r>
          </a:p>
          <a:p>
            <a:pPr>
              <a:lnSpc>
                <a:spcPct val="90000"/>
              </a:lnSpc>
            </a:pPr>
            <a:r>
              <a:rPr lang="en-US"/>
              <a:t>Protection of SW modules</a:t>
            </a:r>
          </a:p>
          <a:p>
            <a:pPr>
              <a:lnSpc>
                <a:spcPct val="90000"/>
              </a:lnSpc>
            </a:pPr>
            <a:r>
              <a:rPr lang="en-US"/>
              <a:t>Multitasking</a:t>
            </a:r>
          </a:p>
          <a:p>
            <a:pPr>
              <a:lnSpc>
                <a:spcPct val="90000"/>
              </a:lnSpc>
            </a:pPr>
            <a:r>
              <a:rPr lang="en-US"/>
              <a:t>Exception &amp; interrupt handling</a:t>
            </a:r>
          </a:p>
          <a:p>
            <a:pPr>
              <a:lnSpc>
                <a:spcPct val="90000"/>
              </a:lnSpc>
            </a:pPr>
            <a:r>
              <a:rPr lang="en-US"/>
              <a:t>Multiprocessing</a:t>
            </a:r>
          </a:p>
          <a:p>
            <a:pPr>
              <a:lnSpc>
                <a:spcPct val="90000"/>
              </a:lnSpc>
            </a:pPr>
            <a:r>
              <a:rPr lang="en-US"/>
              <a:t>Cache management</a:t>
            </a:r>
          </a:p>
          <a:p>
            <a:pPr>
              <a:lnSpc>
                <a:spcPct val="90000"/>
              </a:lnSpc>
            </a:pPr>
            <a:r>
              <a:rPr lang="en-US"/>
              <a:t>Hardware resource &amp; power management</a:t>
            </a:r>
          </a:p>
          <a:p>
            <a:pPr>
              <a:lnSpc>
                <a:spcPct val="90000"/>
              </a:lnSpc>
            </a:pPr>
            <a:r>
              <a:rPr lang="en-US"/>
              <a:t>Debugging, performance monitoring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Privilege levels</a:t>
            </a:r>
          </a:p>
          <a:p>
            <a:r>
              <a:rPr lang="en-US" dirty="0" smtClean="0"/>
              <a:t>HW-level exceptional control flow</a:t>
            </a:r>
          </a:p>
          <a:p>
            <a:pPr lvl="1"/>
            <a:r>
              <a:rPr lang="en-US" dirty="0" smtClean="0"/>
              <a:t>Interrupts</a:t>
            </a:r>
          </a:p>
          <a:p>
            <a:pPr lvl="1"/>
            <a:r>
              <a:rPr lang="en-US" dirty="0" smtClean="0"/>
              <a:t>Traps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 baseline="-25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0DD9-B586-4D66-8EBB-A333B039190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E034-3834-409A-B919-AADFDC8C72C2}" type="slidenum">
              <a:rPr lang="en-US"/>
              <a:pPr/>
              <a:t>5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Privilege </a:t>
            </a:r>
            <a:r>
              <a:rPr lang="en-US" dirty="0"/>
              <a:t>Levels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An fundamental concept for protection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Intel offers four levels of privilege (0—3), at any instant in time, the processor is </a:t>
            </a:r>
            <a:r>
              <a:rPr lang="en-US" sz="2000" dirty="0" smtClean="0"/>
              <a:t>logically at </a:t>
            </a:r>
            <a:r>
              <a:rPr lang="en-US" sz="2000" dirty="0"/>
              <a:t>exactly one level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Many </a:t>
            </a:r>
            <a:r>
              <a:rPr lang="en-US" sz="2000" dirty="0" err="1"/>
              <a:t>OS’es</a:t>
            </a:r>
            <a:r>
              <a:rPr lang="en-US" sz="2000" dirty="0"/>
              <a:t> use only the highest (0), and the lowest (3) </a:t>
            </a:r>
            <a:r>
              <a:rPr lang="en-US" sz="2000" dirty="0" smtClean="0"/>
              <a:t>levels 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Classic UNIX position. Portability reasons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000" dirty="0"/>
              <a:t>High privilege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You can do anything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Used for the OS kernel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Low privilege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You can do less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Used for application programs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Used to protect other modules and the kernel from the application programs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Privilege levels are applied by other system </a:t>
            </a:r>
            <a:r>
              <a:rPr lang="en-US" sz="2000" dirty="0" smtClean="0"/>
              <a:t>mechanisms</a:t>
            </a:r>
          </a:p>
          <a:p>
            <a:pPr>
              <a:lnSpc>
                <a:spcPct val="80000"/>
              </a:lnSpc>
            </a:pPr>
            <a:r>
              <a:rPr lang="en-US" sz="2000" i="1" dirty="0" smtClean="0"/>
              <a:t>How about privilege levels when executing more than one instruction at any time?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6C28-9822-4841-8FC2-574E54E6A84A}" type="slidenum">
              <a:rPr lang="en-US"/>
              <a:pPr/>
              <a:t>6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Protecting Instructions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Privileged instructions are legal only when processor is the corresponding privilege level</a:t>
            </a:r>
          </a:p>
          <a:p>
            <a:r>
              <a:rPr lang="en-US"/>
              <a:t>If the processor is not at a sufficiently high privilege level, the instruction faults, and the OS is invoked and notified that an illegal instruction was issued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6903-0969-481F-8739-A8817B2A82E2}" type="slidenum">
              <a:rPr lang="en-US"/>
              <a:pPr/>
              <a:t>7</a:t>
            </a:fld>
            <a:endParaRPr lang="en-US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0975" y="0"/>
            <a:ext cx="4721225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A2D18-B3B5-4643-8D0B-F12E8DECC81B}" type="slidenum">
              <a:rPr lang="en-US"/>
              <a:pPr/>
              <a:t>8</a:t>
            </a:fld>
            <a:endParaRPr lang="en-US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1113" y="0"/>
            <a:ext cx="6840537" cy="615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D9DF-3660-422B-B806-37B4B8ED24E6}" type="slidenum">
              <a:rPr lang="en-US"/>
              <a:pPr/>
              <a:t>9</a:t>
            </a:fld>
            <a:endParaRPr lang="en-US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188" y="1844675"/>
            <a:ext cx="8208962" cy="331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System Level Registers &amp; Data Structures (ii)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92CE-3E48-407B-8F99-5C141441484A}" type="slidenum">
              <a:rPr lang="en-US"/>
              <a:pPr/>
              <a:t>10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Privileged Registers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/>
              <a:t>Flag register, EFLAG</a:t>
            </a:r>
          </a:p>
          <a:p>
            <a:pPr lvl="2"/>
            <a:r>
              <a:rPr lang="en-US"/>
              <a:t>Processor state indicator bits</a:t>
            </a:r>
          </a:p>
          <a:p>
            <a:pPr lvl="1"/>
            <a:r>
              <a:rPr lang="en-US"/>
              <a:t>Control registers</a:t>
            </a:r>
          </a:p>
          <a:p>
            <a:pPr lvl="2"/>
            <a:r>
              <a:rPr lang="en-US"/>
              <a:t>CR0	System control flags</a:t>
            </a:r>
          </a:p>
          <a:p>
            <a:pPr lvl="2"/>
            <a:r>
              <a:rPr lang="en-US"/>
              <a:t>CR2	Page fault linear address</a:t>
            </a:r>
          </a:p>
          <a:p>
            <a:pPr lvl="2"/>
            <a:r>
              <a:rPr lang="en-US"/>
              <a:t>CR3	Page directory base</a:t>
            </a:r>
          </a:p>
          <a:p>
            <a:pPr lvl="2"/>
            <a:r>
              <a:rPr lang="en-US"/>
              <a:t>CR4	Extensions</a:t>
            </a:r>
          </a:p>
          <a:p>
            <a:pPr lvl="1"/>
            <a:r>
              <a:rPr lang="en-US"/>
              <a:t>Instruction pointer register, EIP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8101-77E7-44EF-B5F6-F4AA733FD259}" type="slidenum">
              <a:rPr lang="en-US"/>
              <a:pPr/>
              <a:t>11</a:t>
            </a:fld>
            <a:endParaRPr lang="en-US"/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2550" y="2133600"/>
            <a:ext cx="7416800" cy="24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System Instructions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117A7-A12E-48FC-9260-07B350A132A6}" type="slidenum">
              <a:rPr lang="en-US"/>
              <a:pPr/>
              <a:t>12</a:t>
            </a:fld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650" y="1412875"/>
            <a:ext cx="8353425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92B9D-9A6A-49D1-A143-95F8308018C7}" type="slidenum">
              <a:rPr lang="en-US"/>
              <a:pPr/>
              <a:t>13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Transferring Control Across Privilege Levels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Gates</a:t>
            </a:r>
          </a:p>
          <a:p>
            <a:pPr lvl="1"/>
            <a:r>
              <a:rPr lang="nb-NO"/>
              <a:t>Call gates</a:t>
            </a:r>
          </a:p>
          <a:p>
            <a:pPr lvl="1"/>
            <a:r>
              <a:rPr lang="nb-NO"/>
              <a:t>Trap gates</a:t>
            </a:r>
          </a:p>
          <a:p>
            <a:pPr lvl="1"/>
            <a:r>
              <a:rPr lang="nb-NO"/>
              <a:t>Interrupt gates</a:t>
            </a:r>
          </a:p>
          <a:p>
            <a:pPr lvl="1"/>
            <a:r>
              <a:rPr lang="nb-NO"/>
              <a:t>Task gates</a:t>
            </a:r>
          </a:p>
          <a:p>
            <a:r>
              <a:rPr lang="nb-NO"/>
              <a:t>Sysenter/sysexit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0E272-7052-401E-9BE5-A6878DA2D9A1}" type="slidenum">
              <a:rPr lang="en-US"/>
              <a:pPr/>
              <a:t>14</a:t>
            </a:fld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30" y="274638"/>
            <a:ext cx="9101170" cy="1143000"/>
          </a:xfrm>
        </p:spPr>
        <p:txBody>
          <a:bodyPr/>
          <a:lstStyle/>
          <a:p>
            <a:r>
              <a:rPr lang="en-US" dirty="0" smtClean="0"/>
              <a:t>HW</a:t>
            </a:r>
            <a:r>
              <a:rPr lang="en-US" baseline="0" dirty="0" smtClean="0"/>
              <a:t> Level Exceptional Control Flow</a:t>
            </a:r>
            <a:br>
              <a:rPr lang="en-US" baseline="0" dirty="0" smtClean="0"/>
            </a:br>
            <a:r>
              <a:rPr lang="en-US" i="1" baseline="0" dirty="0" smtClean="0"/>
              <a:t>(</a:t>
            </a:r>
            <a:r>
              <a:rPr lang="en-US" sz="4000" i="1" dirty="0" smtClean="0"/>
              <a:t>Intel Terminology)</a:t>
            </a:r>
            <a:endParaRPr lang="en-US" i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Interrupt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Asynchronous event, typically triggered by an I/O </a:t>
            </a:r>
            <a:r>
              <a:rPr lang="en-US" sz="2000" dirty="0" smtClean="0"/>
              <a:t>device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Pending interrupts checked (and handled) before each instruction fetch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Eventually resumes at next instruction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Exception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Synchronous event, triggered by the processing of an instruction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Three classes of exceptions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Trap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Intentional. Resumes at next instruction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Fault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Error conditions that may be handled by handler. Re-executes faulting instruction if doable, otherwise makes sure faulting process is aborted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Abort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Unrecoverable, fatal error. Terminates process, …possibly also system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IA-32 supports precise interrupts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B0C2E-C611-474A-A38E-7ED951A03183}" type="slidenum">
              <a:rPr lang="en-US"/>
              <a:pPr/>
              <a:t>15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Actions taken on interrupt/exception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Processor pushes status information (SS, EFLAGS register, CS (code segment register), and return address (EIP) onto stack</a:t>
            </a:r>
          </a:p>
          <a:p>
            <a:r>
              <a:rPr lang="en-US"/>
              <a:t>Pushes error code (if appropriate) onto stack</a:t>
            </a:r>
          </a:p>
          <a:p>
            <a:r>
              <a:rPr lang="en-US"/>
              <a:t>Service routine executed</a:t>
            </a:r>
          </a:p>
          <a:p>
            <a:r>
              <a:rPr lang="en-US"/>
              <a:t>Return from interrupt instruction restores state of interrupted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FA53-FBF8-4FDD-B95C-672C31EDB6C6}" type="slidenum">
              <a:rPr lang="en-US"/>
              <a:pPr/>
              <a:t>16</a:t>
            </a:fld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Description Table (IDT)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Used to locate appropriate service routine for each interrupt type</a:t>
            </a:r>
          </a:p>
          <a:p>
            <a:pPr>
              <a:lnSpc>
                <a:spcPct val="90000"/>
              </a:lnSpc>
            </a:pPr>
            <a:r>
              <a:rPr lang="en-US" sz="2400"/>
              <a:t>Used similarly for interrupts and exceptions</a:t>
            </a:r>
          </a:p>
          <a:p>
            <a:pPr>
              <a:lnSpc>
                <a:spcPct val="90000"/>
              </a:lnSpc>
            </a:pPr>
            <a:r>
              <a:rPr lang="en-US" sz="2400"/>
              <a:t>IDTR register specifies </a:t>
            </a:r>
            <a:r>
              <a:rPr lang="en-US" sz="2400" i="1"/>
              <a:t>base address</a:t>
            </a:r>
            <a:r>
              <a:rPr lang="en-US" sz="2400"/>
              <a:t> &amp; </a:t>
            </a:r>
            <a:r>
              <a:rPr lang="en-US" sz="2400" i="1"/>
              <a:t>length</a:t>
            </a:r>
            <a:r>
              <a:rPr lang="en-US" sz="2400"/>
              <a:t> of IDT  </a:t>
            </a:r>
          </a:p>
          <a:p>
            <a:pPr>
              <a:lnSpc>
                <a:spcPct val="90000"/>
              </a:lnSpc>
            </a:pPr>
            <a:r>
              <a:rPr lang="en-US" sz="2400"/>
              <a:t>Intel uses </a:t>
            </a:r>
            <a:r>
              <a:rPr lang="en-US" sz="2400" i="1"/>
              <a:t>vectored interrupts</a:t>
            </a:r>
            <a:r>
              <a:rPr lang="en-US" sz="2400"/>
              <a:t>. The vector is a number provided by the interrupting unit that identifies the interrupt type. The vector (scaled by eight) is used to index into the IDT</a:t>
            </a:r>
          </a:p>
          <a:p>
            <a:pPr>
              <a:lnSpc>
                <a:spcPct val="90000"/>
              </a:lnSpc>
            </a:pPr>
            <a:r>
              <a:rPr lang="en-US" sz="2400"/>
              <a:t>Each entry in IDT is an eight-byte descriptor which contains a segment selector for the handler’s code segment, an offset within the code segment, and access rights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54FA-EEBE-41B6-97B9-B0BCC0F23B66}" type="slidenum">
              <a:rPr lang="en-US"/>
              <a:pPr/>
              <a:t>17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IDT entries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Max 256 entries</a:t>
            </a:r>
          </a:p>
          <a:p>
            <a:r>
              <a:rPr lang="en-US"/>
              <a:t>0—31: Architecture-defined, or reserved by Intel for future use</a:t>
            </a:r>
          </a:p>
          <a:p>
            <a:r>
              <a:rPr lang="en-US"/>
              <a:t>32—255: ”User defined,” i.e. OS-defined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A51C-5DE2-45E4-9E48-255B0DBC2B99}" type="slidenum">
              <a:rPr lang="en-US"/>
              <a:pPr/>
              <a:t>18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priorities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Simultaneous exceptions and interrupts are prioritized in eight classes</a:t>
            </a:r>
          </a:p>
          <a:p>
            <a:r>
              <a:rPr lang="en-US"/>
              <a:t>Highest class (1)</a:t>
            </a:r>
          </a:p>
          <a:p>
            <a:pPr lvl="1"/>
            <a:r>
              <a:rPr lang="en-US"/>
              <a:t>Hardware reset, machine check</a:t>
            </a:r>
          </a:p>
          <a:p>
            <a:r>
              <a:rPr lang="en-US"/>
              <a:t>Lowest class (8) </a:t>
            </a:r>
          </a:p>
          <a:p>
            <a:pPr lvl="1"/>
            <a:r>
              <a:rPr lang="en-US"/>
              <a:t>Faults on executing an instruction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0D05-70D1-4AF1-81DD-6EB31BBF2AF8}" type="slidenum">
              <a:rPr lang="en-US"/>
              <a:pPr/>
              <a:t>19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Masking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IF- and RF-flags in the EFLAGS register may be used to inhibit the generation of some interrupts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82CF-8B0E-45EF-BEBF-847BBF57B294}" type="slidenum">
              <a:rPr lang="en-US"/>
              <a:pPr/>
              <a:t>20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Some interrupt handling instructions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LIDT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Load IDTR register (32 bit) from memory. Privileged instruction (CPL = 0)</a:t>
            </a:r>
          </a:p>
          <a:p>
            <a:pPr>
              <a:lnSpc>
                <a:spcPct val="80000"/>
              </a:lnSpc>
            </a:pPr>
            <a:r>
              <a:rPr lang="en-US" sz="2000"/>
              <a:t>SIDT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Store IDTR register (32 bit) to memory. Non-privileged instruction</a:t>
            </a:r>
          </a:p>
          <a:p>
            <a:pPr>
              <a:lnSpc>
                <a:spcPct val="80000"/>
              </a:lnSpc>
            </a:pPr>
            <a:r>
              <a:rPr lang="en-US" sz="2000"/>
              <a:t>INT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Explicit call to any specific exception</a:t>
            </a:r>
          </a:p>
          <a:p>
            <a:pPr>
              <a:lnSpc>
                <a:spcPct val="80000"/>
              </a:lnSpc>
            </a:pPr>
            <a:r>
              <a:rPr lang="en-US" sz="2000"/>
              <a:t>INTO, INT 3, BOUND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Allow SW exception checking. Respectively Overflow, Breakpoint, and Range</a:t>
            </a:r>
          </a:p>
          <a:p>
            <a:pPr>
              <a:lnSpc>
                <a:spcPct val="80000"/>
              </a:lnSpc>
            </a:pPr>
            <a:r>
              <a:rPr lang="en-US" sz="2000"/>
              <a:t>CLI, STI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Clear/Set Interrupt Enable Flag</a:t>
            </a:r>
          </a:p>
          <a:p>
            <a:pPr>
              <a:lnSpc>
                <a:spcPct val="80000"/>
              </a:lnSpc>
            </a:pPr>
            <a:r>
              <a:rPr lang="en-US" sz="2000"/>
              <a:t>PUSHF, POPF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Push/pop Flags on/off stack</a:t>
            </a:r>
          </a:p>
          <a:p>
            <a:pPr>
              <a:lnSpc>
                <a:spcPct val="80000"/>
              </a:lnSpc>
            </a:pPr>
            <a:r>
              <a:rPr lang="en-US" sz="2000"/>
              <a:t>IRET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Return from interrupt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FAD5B-2C5B-4E81-86E7-0A4C6EB7459E}" type="slidenum">
              <a:rPr lang="en-US"/>
              <a:pPr/>
              <a:t>21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Virtual memory support</a:t>
            </a:r>
            <a:br>
              <a:rPr lang="en-US" sz="4000" dirty="0"/>
            </a:br>
            <a:r>
              <a:rPr lang="en-US" sz="4000" dirty="0"/>
              <a:t>(Providing and Protecting Memory)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Segmentation and paging </a:t>
            </a:r>
          </a:p>
          <a:p>
            <a:pPr>
              <a:lnSpc>
                <a:spcPct val="80000"/>
              </a:lnSpc>
            </a:pPr>
            <a:r>
              <a:rPr lang="en-US" sz="2400"/>
              <a:t>Basic flat memory model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Contiguous unsegmented address space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Set up (at least) one code and one data segment that both map entire address space</a:t>
            </a:r>
          </a:p>
          <a:p>
            <a:pPr>
              <a:lnSpc>
                <a:spcPct val="80000"/>
              </a:lnSpc>
            </a:pPr>
            <a:r>
              <a:rPr lang="en-US" sz="2400"/>
              <a:t>Protected flat memory model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As above except segment limits set to match physical memory present</a:t>
            </a:r>
          </a:p>
          <a:p>
            <a:pPr>
              <a:lnSpc>
                <a:spcPct val="80000"/>
              </a:lnSpc>
            </a:pPr>
            <a:r>
              <a:rPr lang="en-US" sz="2400"/>
              <a:t>Multi segment model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Each process is given its own table of segment descriptors and its own segments</a:t>
            </a:r>
          </a:p>
          <a:p>
            <a:pPr>
              <a:lnSpc>
                <a:spcPct val="80000"/>
              </a:lnSpc>
            </a:pPr>
            <a:r>
              <a:rPr lang="en-US" sz="2400"/>
              <a:t>Works intimately with privilege level and access control</a:t>
            </a:r>
          </a:p>
          <a:p>
            <a:pPr>
              <a:lnSpc>
                <a:spcPct val="80000"/>
              </a:lnSpc>
            </a:pPr>
            <a:r>
              <a:rPr lang="en-US" sz="2400" i="1"/>
              <a:t>Let’s skip the grimy details for 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F1619-E5DB-435F-987B-7064F70A04E2}" type="slidenum">
              <a:rPr lang="en-US"/>
              <a:pPr/>
              <a:t>22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memory support ii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Segment registers contain segment selectors (14 bit)</a:t>
            </a:r>
          </a:p>
          <a:p>
            <a:r>
              <a:rPr lang="en-US"/>
              <a:t>Segment selectors index into one of two (GDT/LDT) descriptor tables, containing segment descriptors</a:t>
            </a:r>
          </a:p>
          <a:p>
            <a:r>
              <a:rPr lang="en-US"/>
              <a:t>Segment descriptors contain page directory base address and limit, ++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D9DF-3660-422B-B806-37B4B8ED24E6}" type="slidenum">
              <a:rPr lang="en-US"/>
              <a:pPr/>
              <a:t>23</a:t>
            </a:fld>
            <a:endParaRPr lang="en-US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188" y="1844675"/>
            <a:ext cx="8208962" cy="331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System Level Registers &amp; Data Structures (ii)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AB2A4-CC5D-4447-A9B8-71966A391B3A}" type="slidenum">
              <a:rPr lang="en-US"/>
              <a:pPr/>
              <a:t>24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support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Cache policy set through CD and NW bits in CR3 (bits 4 and 3)</a:t>
            </a:r>
          </a:p>
          <a:p>
            <a:pPr lvl="1"/>
            <a:r>
              <a:rPr lang="en-US"/>
              <a:t>Write back</a:t>
            </a:r>
          </a:p>
          <a:p>
            <a:pPr lvl="1"/>
            <a:r>
              <a:rPr lang="en-US"/>
              <a:t>Write through</a:t>
            </a:r>
          </a:p>
          <a:p>
            <a:pPr lvl="1"/>
            <a:r>
              <a:rPr lang="en-US"/>
              <a:t>Cache disabled</a:t>
            </a:r>
          </a:p>
          <a:p>
            <a:r>
              <a:rPr lang="en-US"/>
              <a:t>INVD, Invalidate internal caches</a:t>
            </a:r>
          </a:p>
          <a:p>
            <a:r>
              <a:rPr lang="en-US"/>
              <a:t>WBINVD, Write back, and invalidate internal caches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B088-5861-47B3-9B40-DB24990AEFE0}" type="slidenum">
              <a:rPr lang="en-US"/>
              <a:pPr/>
              <a:t>25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support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foils on </a:t>
            </a:r>
            <a:r>
              <a:rPr lang="en-US" dirty="0" smtClean="0"/>
              <a:t>I/O</a:t>
            </a:r>
          </a:p>
          <a:p>
            <a:r>
              <a:rPr lang="en-US" dirty="0" smtClean="0"/>
              <a:t>Special instructions</a:t>
            </a:r>
          </a:p>
          <a:p>
            <a:r>
              <a:rPr lang="en-US" dirty="0" smtClean="0"/>
              <a:t>Memory mapped I/O</a:t>
            </a:r>
          </a:p>
          <a:p>
            <a:r>
              <a:rPr lang="en-US" dirty="0" smtClean="0"/>
              <a:t>Interrupts</a:t>
            </a:r>
          </a:p>
          <a:p>
            <a:r>
              <a:rPr lang="en-US" dirty="0" smtClean="0"/>
              <a:t>Polling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9AD42-6AEA-44B0-9AE4-568C73BC5FB4}" type="slidenum">
              <a:rPr lang="en-US"/>
              <a:pPr/>
              <a:t>26</a:t>
            </a:fld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Machine Extensions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Support for running several virtual machines concurrently on single physical processor</a:t>
            </a:r>
          </a:p>
          <a:p>
            <a:r>
              <a:rPr lang="en-US"/>
              <a:t>Virtual Machine Monitors (VMM)</a:t>
            </a:r>
          </a:p>
          <a:p>
            <a:r>
              <a:rPr lang="en-US"/>
              <a:t>Guest software</a:t>
            </a:r>
          </a:p>
          <a:p>
            <a:r>
              <a:rPr lang="en-US"/>
              <a:t>Important resurface of technology similar to IBM/VM</a:t>
            </a:r>
          </a:p>
          <a:p>
            <a:r>
              <a:rPr lang="en-US" i="1"/>
              <a:t>However, not a core issue on this course 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CEC6-2FD2-457C-830B-5B5BBC03EC91}" type="slidenum">
              <a:rPr lang="en-US"/>
              <a:pPr/>
              <a:t>27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Multiprocessor support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Multiple processors</a:t>
            </a:r>
          </a:p>
          <a:p>
            <a:r>
              <a:rPr lang="en-US" dirty="0"/>
              <a:t>Single “</a:t>
            </a:r>
            <a:r>
              <a:rPr lang="en-US" dirty="0" err="1"/>
              <a:t>hyperthreaded</a:t>
            </a:r>
            <a:r>
              <a:rPr lang="en-US" dirty="0"/>
              <a:t>” processor</a:t>
            </a:r>
          </a:p>
          <a:p>
            <a:r>
              <a:rPr lang="en-US" dirty="0"/>
              <a:t>Single “multi-core” </a:t>
            </a:r>
            <a:r>
              <a:rPr lang="en-US" dirty="0" smtClean="0"/>
              <a:t>processor chip</a:t>
            </a:r>
            <a:endParaRPr lang="en-US" dirty="0"/>
          </a:p>
          <a:p>
            <a:r>
              <a:rPr lang="en-US" dirty="0"/>
              <a:t>Combinations of above</a:t>
            </a:r>
          </a:p>
          <a:p>
            <a:r>
              <a:rPr lang="en-US" dirty="0"/>
              <a:t>Some issues</a:t>
            </a:r>
          </a:p>
          <a:p>
            <a:pPr lvl="1"/>
            <a:r>
              <a:rPr lang="en-US" dirty="0"/>
              <a:t>Distribution of tasks among processors</a:t>
            </a:r>
          </a:p>
          <a:p>
            <a:pPr lvl="1"/>
            <a:r>
              <a:rPr lang="en-US" dirty="0"/>
              <a:t>Distribution of interrupts among processors</a:t>
            </a:r>
          </a:p>
          <a:p>
            <a:pPr lvl="1"/>
            <a:r>
              <a:rPr lang="en-US" dirty="0"/>
              <a:t>Ensuring memory consistency and cache coherence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7.10.09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INF3151 - Tore Larsen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8CD3-FB1B-4AAC-A63A-95DB6A9FCAF8}" type="slidenum">
              <a:rPr lang="en-US"/>
              <a:pPr/>
              <a:t>28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Randal E. Bryant and David </a:t>
            </a:r>
            <a:r>
              <a:rPr lang="en-US" sz="2400" dirty="0" err="1" smtClean="0"/>
              <a:t>O’Hallaron</a:t>
            </a:r>
            <a:r>
              <a:rPr lang="en-US" sz="2400" dirty="0" smtClean="0"/>
              <a:t>, Computer Systems: A Programmer’s Perspective, Prentice-Hall, 2003. Chapter Eight, pp. 585-648.</a:t>
            </a:r>
          </a:p>
          <a:p>
            <a:pPr lvl="1"/>
            <a:r>
              <a:rPr lang="en-US" sz="2000" dirty="0" smtClean="0">
                <a:hlinkClick r:id="rId3"/>
              </a:rPr>
              <a:t>http://csapp.cs.cmu.edu/</a:t>
            </a:r>
            <a:endParaRPr lang="en-US" sz="2000" dirty="0" smtClean="0"/>
          </a:p>
          <a:p>
            <a:r>
              <a:rPr lang="en-US" sz="2400" dirty="0" smtClean="0"/>
              <a:t>Intel</a:t>
            </a:r>
            <a:r>
              <a:rPr lang="en-US" sz="2400" dirty="0" smtClean="0"/>
              <a:t>® 64 and IA-32 </a:t>
            </a:r>
            <a:r>
              <a:rPr lang="en-US" sz="2400" dirty="0" smtClean="0"/>
              <a:t>Architectures Software </a:t>
            </a:r>
            <a:r>
              <a:rPr lang="en-US" sz="2400" dirty="0" smtClean="0"/>
              <a:t>Developer’s </a:t>
            </a:r>
            <a:r>
              <a:rPr lang="en-US" sz="2400" dirty="0" smtClean="0"/>
              <a:t>Manual, </a:t>
            </a:r>
            <a:r>
              <a:rPr lang="en-US" sz="2400" dirty="0" smtClean="0"/>
              <a:t>Volume </a:t>
            </a:r>
            <a:r>
              <a:rPr lang="en-US" sz="2400" dirty="0" smtClean="0"/>
              <a:t>1: Basic </a:t>
            </a:r>
            <a:r>
              <a:rPr lang="en-US" sz="2400" dirty="0" smtClean="0"/>
              <a:t>Architecture</a:t>
            </a:r>
            <a:endParaRPr lang="en-US" sz="2400" dirty="0"/>
          </a:p>
          <a:p>
            <a:pPr lvl="4"/>
            <a:r>
              <a:rPr lang="en-US" sz="1600" dirty="0" smtClean="0">
                <a:hlinkClick r:id="rId4"/>
              </a:rPr>
              <a:t>http://www.intel.com/design/processor/manuals/253665.pdf</a:t>
            </a:r>
            <a:r>
              <a:rPr lang="en-US" sz="1600" dirty="0" smtClean="0"/>
              <a:t> </a:t>
            </a:r>
            <a:endParaRPr lang="en-US" sz="1600" dirty="0" smtClean="0"/>
          </a:p>
          <a:p>
            <a:r>
              <a:rPr lang="en-US" sz="2400" dirty="0" smtClean="0"/>
              <a:t>Intel® 64 and IA-32 Architectures Software Developer’s Manual Volume 3A: System Programming Guide, </a:t>
            </a:r>
            <a:r>
              <a:rPr lang="en-US" sz="2400" dirty="0" smtClean="0">
                <a:hlinkClick r:id="rId5"/>
              </a:rPr>
              <a:t>Part 1</a:t>
            </a:r>
            <a:endParaRPr lang="en-US" sz="2400" dirty="0" smtClean="0"/>
          </a:p>
          <a:p>
            <a:pPr lvl="4"/>
            <a:r>
              <a:rPr lang="en-US" sz="1200" dirty="0" smtClean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www.intel.com/design/processor/manuals/253668.pdf</a:t>
            </a:r>
            <a:endParaRPr lang="en-US" sz="1200" dirty="0" smtClean="0"/>
          </a:p>
          <a:p>
            <a:r>
              <a:rPr lang="en-US" sz="2400" dirty="0" smtClean="0"/>
              <a:t>Intel® 64 and IA-32 Architectures Software Developer’s Manual Volume 3B: System Programming Guide, </a:t>
            </a:r>
            <a:r>
              <a:rPr lang="en-US" sz="2400" dirty="0" smtClean="0">
                <a:hlinkClick r:id="rId6"/>
              </a:rPr>
              <a:t>Part 2</a:t>
            </a:r>
            <a:endParaRPr lang="en-US" sz="2400" dirty="0" smtClean="0"/>
          </a:p>
          <a:p>
            <a:pPr lvl="4"/>
            <a:r>
              <a:rPr lang="en-US" sz="1200" dirty="0" smtClean="0">
                <a:hlinkClick r:id="rId6"/>
              </a:rPr>
              <a:t>http://www.intel.com/design/processor/manuals/253669.pdf</a:t>
            </a:r>
            <a:r>
              <a:rPr lang="en-US" sz="1200" dirty="0" smtClean="0"/>
              <a:t> </a:t>
            </a:r>
            <a:endParaRPr lang="en-US" sz="1800" dirty="0" smtClean="0"/>
          </a:p>
          <a:p>
            <a:endParaRPr lang="en-US" sz="2400" dirty="0" smtClean="0"/>
          </a:p>
          <a:p>
            <a:endParaRPr lang="en-US" sz="36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5764</TotalTime>
  <Words>1283</Words>
  <Application>Microsoft Office PowerPoint</Application>
  <PresentationFormat>A4 Paper (210x297 mm)</PresentationFormat>
  <Paragraphs>258</Paragraphs>
  <Slides>28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Design</vt:lpstr>
      <vt:lpstr>Intel IA32 OS Support -Refresh</vt:lpstr>
      <vt:lpstr>We need to …</vt:lpstr>
      <vt:lpstr>Areas of OS Support</vt:lpstr>
      <vt:lpstr>Fundamental Concepts</vt:lpstr>
      <vt:lpstr>Privilege Levels</vt:lpstr>
      <vt:lpstr>Protecting Instructions</vt:lpstr>
      <vt:lpstr>Slide 7</vt:lpstr>
      <vt:lpstr>Slide 8</vt:lpstr>
      <vt:lpstr>System Level Registers &amp; Data Structures (ii)</vt:lpstr>
      <vt:lpstr>Example Privileged Registers</vt:lpstr>
      <vt:lpstr>Example System Instructions</vt:lpstr>
      <vt:lpstr>Tasks</vt:lpstr>
      <vt:lpstr>Transferring Control Across Privilege Levels</vt:lpstr>
      <vt:lpstr>HW Level Exceptional Control Flow (Intel Terminology)</vt:lpstr>
      <vt:lpstr>Actions taken on interrupt/exception</vt:lpstr>
      <vt:lpstr>Interrupt Description Table (IDT)</vt:lpstr>
      <vt:lpstr>IDT entries</vt:lpstr>
      <vt:lpstr>Interrupt priorities</vt:lpstr>
      <vt:lpstr>Masking</vt:lpstr>
      <vt:lpstr>Some interrupt handling instructions</vt:lpstr>
      <vt:lpstr>Virtual memory support (Providing and Protecting Memory)</vt:lpstr>
      <vt:lpstr>Virtual memory support ii</vt:lpstr>
      <vt:lpstr>System Level Registers &amp; Data Structures (ii)</vt:lpstr>
      <vt:lpstr>Cache support</vt:lpstr>
      <vt:lpstr>I/O support</vt:lpstr>
      <vt:lpstr>Virtual Machine Extensions</vt:lpstr>
      <vt:lpstr>Multiprocessor support</vt:lpstr>
      <vt:lpstr>Literature</vt:lpstr>
    </vt:vector>
  </TitlesOfParts>
  <Company>Tromso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 IA32 OS Support</dc:title>
  <dc:creator>Tore Larsen</dc:creator>
  <cp:lastModifiedBy>Tore Larsen</cp:lastModifiedBy>
  <cp:revision>77</cp:revision>
  <dcterms:created xsi:type="dcterms:W3CDTF">2003-08-25T20:39:15Z</dcterms:created>
  <dcterms:modified xsi:type="dcterms:W3CDTF">2009-10-07T09:58:16Z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-888444376</vt:i4>
  </property>
  <property fmtid="{D5CDD505-2E9C-101B-9397-08002B2CF9AE}" pid="3" name="_NewReviewCycle">
    <vt:lpwstr/>
  </property>
  <property fmtid="{D5CDD505-2E9C-101B-9397-08002B2CF9AE}" pid="4" name="_EmailSubject">
    <vt:lpwstr>Slides for INF3151 forelesning</vt:lpwstr>
  </property>
  <property fmtid="{D5CDD505-2E9C-101B-9397-08002B2CF9AE}" pid="5" name="_AuthorEmail">
    <vt:lpwstr>tore@cs.uit.no</vt:lpwstr>
  </property>
  <property fmtid="{D5CDD505-2E9C-101B-9397-08002B2CF9AE}" pid="6" name="_AuthorEmailDisplayName">
    <vt:lpwstr>Tore Larsen</vt:lpwstr>
  </property>
</Properties>
</file>