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28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47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49"/>
  </p:notesMasterIdLst>
  <p:handoutMasterIdLst>
    <p:handoutMasterId r:id="rId50"/>
  </p:handoutMasterIdLst>
  <p:sldIdLst>
    <p:sldId id="305" r:id="rId2"/>
    <p:sldId id="295" r:id="rId3"/>
    <p:sldId id="344" r:id="rId4"/>
    <p:sldId id="306" r:id="rId5"/>
    <p:sldId id="307" r:id="rId6"/>
    <p:sldId id="327" r:id="rId7"/>
    <p:sldId id="296" r:id="rId8"/>
    <p:sldId id="298" r:id="rId9"/>
    <p:sldId id="328" r:id="rId10"/>
    <p:sldId id="322" r:id="rId11"/>
    <p:sldId id="309" r:id="rId12"/>
    <p:sldId id="323" r:id="rId13"/>
    <p:sldId id="324" r:id="rId14"/>
    <p:sldId id="310" r:id="rId15"/>
    <p:sldId id="304" r:id="rId16"/>
    <p:sldId id="268" r:id="rId17"/>
    <p:sldId id="339" r:id="rId18"/>
    <p:sldId id="269" r:id="rId19"/>
    <p:sldId id="270" r:id="rId20"/>
    <p:sldId id="294" r:id="rId21"/>
    <p:sldId id="318" r:id="rId22"/>
    <p:sldId id="319" r:id="rId23"/>
    <p:sldId id="320" r:id="rId24"/>
    <p:sldId id="312" r:id="rId25"/>
    <p:sldId id="321" r:id="rId26"/>
    <p:sldId id="331" r:id="rId27"/>
    <p:sldId id="334" r:id="rId28"/>
    <p:sldId id="335" r:id="rId29"/>
    <p:sldId id="336" r:id="rId30"/>
    <p:sldId id="337" r:id="rId31"/>
    <p:sldId id="338" r:id="rId32"/>
    <p:sldId id="325" r:id="rId33"/>
    <p:sldId id="332" r:id="rId34"/>
    <p:sldId id="293" r:id="rId35"/>
    <p:sldId id="291" r:id="rId36"/>
    <p:sldId id="280" r:id="rId37"/>
    <p:sldId id="333" r:id="rId38"/>
    <p:sldId id="316" r:id="rId39"/>
    <p:sldId id="289" r:id="rId40"/>
    <p:sldId id="345" r:id="rId41"/>
    <p:sldId id="346" r:id="rId42"/>
    <p:sldId id="287" r:id="rId43"/>
    <p:sldId id="347" r:id="rId44"/>
    <p:sldId id="348" r:id="rId45"/>
    <p:sldId id="342" r:id="rId46"/>
    <p:sldId id="343" r:id="rId47"/>
    <p:sldId id="326" r:id="rId48"/>
  </p:sldIdLst>
  <p:sldSz cx="9144000" cy="6858000" type="screen4x3"/>
  <p:notesSz cx="9144000" cy="6858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00" autoAdjust="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640"/>
    </p:cViewPr>
  </p:outlineViewPr>
  <p:notesTextViewPr>
    <p:cViewPr>
      <p:scale>
        <a:sx n="100" d="100"/>
        <a:sy n="100" d="100"/>
      </p:scale>
      <p:origin x="0" y="336"/>
    </p:cViewPr>
  </p:notesTextViewPr>
  <p:sorterViewPr>
    <p:cViewPr>
      <p:scale>
        <a:sx n="66" d="100"/>
        <a:sy n="66" d="100"/>
      </p:scale>
      <p:origin x="0" y="26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NUL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defTabSz="914485">
              <a:defRPr sz="1200">
                <a:latin typeface="Times New Roman" pitchFamily="18" charset="0"/>
              </a:defRPr>
            </a:lvl1pPr>
          </a:lstStyle>
          <a:p>
            <a:endParaRPr lang="nb-NO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79220" y="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485">
              <a:defRPr sz="1200">
                <a:latin typeface="Times New Roman" pitchFamily="18" charset="0"/>
              </a:defRPr>
            </a:lvl1pPr>
          </a:lstStyle>
          <a:p>
            <a:endParaRPr lang="nb-NO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51442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defTabSz="914485">
              <a:defRPr sz="1200">
                <a:latin typeface="Times New Roman" pitchFamily="18" charset="0"/>
              </a:defRPr>
            </a:lvl1pPr>
          </a:lstStyle>
          <a:p>
            <a:endParaRPr lang="nb-NO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79220" y="651442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4485">
              <a:defRPr sz="1200">
                <a:latin typeface="Times New Roman" pitchFamily="18" charset="0"/>
              </a:defRPr>
            </a:lvl1pPr>
          </a:lstStyle>
          <a:p>
            <a:fld id="{D213F1F4-4808-4F48-81E6-FCEA25EBB6A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33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defTabSz="914485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220" y="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485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7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7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98" y="3257778"/>
            <a:ext cx="7314407" cy="308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51442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defTabSz="914485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220" y="6514420"/>
            <a:ext cx="3962797" cy="34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4485">
              <a:defRPr sz="1200">
                <a:latin typeface="Times New Roman" pitchFamily="18" charset="0"/>
              </a:defRPr>
            </a:lvl1pPr>
          </a:lstStyle>
          <a:p>
            <a:fld id="{6CD8C302-F8F9-4215-81F6-56B85271D1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47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0CB870-D48B-4BA2-BE16-71E3769CF373}" type="slidenum">
              <a:rPr lang="en-US"/>
              <a:pPr/>
              <a:t>8</a:t>
            </a:fld>
            <a:endParaRPr 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Event - hendelse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C43429-1EB5-41B3-B653-AE53D33CC8AB}" type="slidenum">
              <a:rPr lang="en-US"/>
              <a:pPr/>
              <a:t>9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Gjensidig utelukkelse</a:t>
            </a:r>
          </a:p>
          <a:p>
            <a:r>
              <a:rPr lang="en-US"/>
              <a:t>Hold og vent</a:t>
            </a:r>
          </a:p>
          <a:p>
            <a:r>
              <a:rPr lang="en-US"/>
              <a:t>Ingen 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example does not match the textbook (Fig. 6-4, pg. 440). The example is in error when illustrating how deadlock can be avoided.</a:t>
            </a:r>
          </a:p>
          <a:p>
            <a:endParaRPr lang="en-US" dirty="0" smtClean="0"/>
          </a:p>
          <a:p>
            <a:r>
              <a:rPr lang="en-US" dirty="0" smtClean="0"/>
              <a:t>Mismatch with textbook:</a:t>
            </a:r>
            <a:r>
              <a:rPr lang="en-US" baseline="0" dirty="0" smtClean="0"/>
              <a:t> The request-release ordering is nested for each process. This is not the case for the textbook.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Error in foils: B request S and should block. Instead it shown to continue and request T. This is </a:t>
            </a:r>
            <a:r>
              <a:rPr lang="en-US" baseline="0" smtClean="0"/>
              <a:t>not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46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BE0480-1A6D-4EE9-B47A-D1BDF881902D}" type="slidenum">
              <a:rPr lang="en-US"/>
              <a:pPr/>
              <a:t>14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Avoid – unngaa</a:t>
            </a:r>
          </a:p>
          <a:p>
            <a:r>
              <a:rPr lang="en-US"/>
              <a:t>Prevent - forhindre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5DF65-9406-4B4A-B468-F6771DA6ECC2}" type="slidenum">
              <a:rPr lang="en-US"/>
              <a:pPr/>
              <a:t>16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Frigjoere</a:t>
            </a:r>
          </a:p>
          <a:p>
            <a:r>
              <a:rPr lang="en-US"/>
              <a:t>tildele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Flowchart not complete.</a:t>
            </a:r>
          </a:p>
          <a:p>
            <a:endParaRPr lang="en-US" dirty="0" smtClean="0"/>
          </a:p>
          <a:p>
            <a:r>
              <a:rPr lang="en-US" dirty="0" smtClean="0"/>
              <a:t>Left arrow</a:t>
            </a:r>
            <a:r>
              <a:rPr lang="en-US" baseline="0" dirty="0" smtClean="0"/>
              <a:t> out of first test is “Yes.” Down is “No.”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second test, down arrow is “Yes,” right is “No.”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Attempt to backtrack out of first node is termination criteria when whole graph tested and no cycle detected.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Cy</a:t>
            </a:r>
          </a:p>
          <a:p>
            <a:endParaRPr lang="en-US" dirty="0" smtClean="0"/>
          </a:p>
          <a:p>
            <a:r>
              <a:rPr lang="en-US" dirty="0" err="1" smtClean="0"/>
              <a:t>Må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terminere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16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for processes that can run to completion, i.e. resource demand  can be met by available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P1 cannot run, there is no CD-Rom </a:t>
            </a:r>
            <a:r>
              <a:rPr lang="en-US" dirty="0" err="1" smtClean="0"/>
              <a:t>avalable</a:t>
            </a:r>
            <a:endParaRPr lang="en-US" dirty="0" smtClean="0"/>
          </a:p>
          <a:p>
            <a:r>
              <a:rPr lang="en-US" dirty="0" smtClean="0"/>
              <a:t>P2 cannot run, no scanner available</a:t>
            </a:r>
          </a:p>
          <a:p>
            <a:r>
              <a:rPr lang="en-US" dirty="0" smtClean="0"/>
              <a:t>P3 can run, runs, returns it resources, A</a:t>
            </a:r>
            <a:r>
              <a:rPr lang="en-US" baseline="0" dirty="0" smtClean="0"/>
              <a:t> = (2,2,2,0)</a:t>
            </a:r>
          </a:p>
          <a:p>
            <a:r>
              <a:rPr lang="en-US" baseline="0" dirty="0" smtClean="0"/>
              <a:t>P2 now can run, does returns everything, A = (4,2,2,1)</a:t>
            </a:r>
          </a:p>
          <a:p>
            <a:r>
              <a:rPr lang="en-US" baseline="0" dirty="0" smtClean="0"/>
              <a:t>P1 now can run, no deadlock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dirty="0" smtClean="0"/>
              <a:t>Run B</a:t>
            </a:r>
            <a:r>
              <a:rPr lang="en-US" baseline="0" dirty="0" smtClean="0"/>
              <a:t> to completion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Run C to completion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Run A to completion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Run A, request and grant one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E:	Existing</a:t>
            </a:r>
            <a:r>
              <a:rPr lang="en-US" baseline="0" dirty="0" smtClean="0"/>
              <a:t> resources</a:t>
            </a:r>
          </a:p>
          <a:p>
            <a:r>
              <a:rPr lang="en-US" baseline="0" dirty="0" smtClean="0"/>
              <a:t>P:	Possessed (!) resources, i.e. resources that are currently allocated (granted)</a:t>
            </a:r>
          </a:p>
          <a:p>
            <a:r>
              <a:rPr lang="en-US" baseline="0" dirty="0" smtClean="0"/>
              <a:t>A:	Available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8C302-F8F9-4215-81F6-56B85271D1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27088" y="1700213"/>
            <a:ext cx="7772400" cy="14620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512888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5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585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585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26A5C5-0403-4E38-BADD-AFCFBD8402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82633-C8FC-447B-AA8E-398927FD7B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7A1FA-8ABB-4F44-AFCF-7C7D7A8A85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268413"/>
            <a:ext cx="431165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268413"/>
            <a:ext cx="431165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946FB-97C8-4A9D-99E3-F8EB40CF8F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0BBF6-7CEE-44DE-9693-391787FCA5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FEBD2-803B-4D27-8A3D-5302E56BAF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F2E1B-F0A9-4577-95EE-E27EB2C012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D6764-6495-4D7E-8E64-D6169EA904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1661-83B0-47AF-B52D-088E932F8D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906DC-AF32-4505-A8A3-9459072C51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1163" y="214313"/>
            <a:ext cx="2193925" cy="6094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214313"/>
            <a:ext cx="6429375" cy="6094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C2670-1A04-4F67-A314-DF5FC34BD3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14313"/>
            <a:ext cx="8764587" cy="766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268413"/>
            <a:ext cx="87757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388" y="3863975"/>
            <a:ext cx="87757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183AB7E-A72A-4567-8FEE-C936A00F8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14313"/>
            <a:ext cx="8764587" cy="766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88" y="1268413"/>
            <a:ext cx="431165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268413"/>
            <a:ext cx="431165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B2F45A-12E8-4719-B1E8-77ACF3061B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79388" y="214313"/>
            <a:ext cx="8764587" cy="766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388" y="1268413"/>
            <a:ext cx="431165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268413"/>
            <a:ext cx="431165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79388" y="3863975"/>
            <a:ext cx="431165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863975"/>
            <a:ext cx="431165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DD2F27-519F-418F-8798-B072DA77B5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214313"/>
            <a:ext cx="8764587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268413"/>
            <a:ext cx="87757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F7B4F9B3-69A8-4027-952A-A266C26E9FC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Deadlocks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Tore Larsen</a:t>
            </a: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With slides from </a:t>
            </a:r>
            <a:r>
              <a:rPr lang="en-US" sz="2000" dirty="0" smtClean="0"/>
              <a:t>T. Plagemann, C</a:t>
            </a:r>
            <a:r>
              <a:rPr lang="en-US" sz="2000" dirty="0"/>
              <a:t>. </a:t>
            </a:r>
            <a:r>
              <a:rPr lang="en-US" sz="2000" dirty="0" err="1"/>
              <a:t>Griwodz</a:t>
            </a:r>
            <a:r>
              <a:rPr lang="en-US" sz="2000" dirty="0"/>
              <a:t>, K. Li,</a:t>
            </a:r>
            <a:br>
              <a:rPr lang="en-US" sz="2000" dirty="0"/>
            </a:br>
            <a:r>
              <a:rPr lang="en-US" sz="2000" dirty="0"/>
              <a:t>A. </a:t>
            </a:r>
            <a:r>
              <a:rPr lang="en-US" sz="2000" dirty="0" err="1"/>
              <a:t>Tanenbaum</a:t>
            </a:r>
            <a:r>
              <a:rPr lang="en-US" sz="2000" dirty="0"/>
              <a:t> and M. van Steen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Resource allocation is a central OS concern</a:t>
            </a:r>
          </a:p>
          <a:p>
            <a:r>
              <a:rPr lang="en-US" dirty="0" smtClean="0"/>
              <a:t>Examples </a:t>
            </a:r>
            <a:r>
              <a:rPr lang="en-US" dirty="0"/>
              <a:t>of computer resources</a:t>
            </a:r>
          </a:p>
          <a:p>
            <a:pPr lvl="1"/>
            <a:r>
              <a:rPr lang="en-US" dirty="0"/>
              <a:t>CPU</a:t>
            </a:r>
          </a:p>
          <a:p>
            <a:pPr lvl="1"/>
            <a:r>
              <a:rPr lang="en-US" dirty="0"/>
              <a:t>Memory</a:t>
            </a:r>
          </a:p>
          <a:p>
            <a:pPr lvl="1"/>
            <a:r>
              <a:rPr lang="en-US" dirty="0"/>
              <a:t>Disk drive</a:t>
            </a:r>
          </a:p>
          <a:p>
            <a:pPr lvl="1"/>
            <a:r>
              <a:rPr lang="en-US" dirty="0"/>
              <a:t>Tape drives</a:t>
            </a:r>
          </a:p>
          <a:p>
            <a:pPr lvl="1"/>
            <a:r>
              <a:rPr lang="en-US" dirty="0"/>
              <a:t>Printers</a:t>
            </a:r>
          </a:p>
          <a:p>
            <a:pPr lvl="1"/>
            <a:r>
              <a:rPr lang="en-US" dirty="0"/>
              <a:t>Plotter</a:t>
            </a:r>
          </a:p>
          <a:p>
            <a:pPr lvl="1"/>
            <a:r>
              <a:rPr lang="en-US" dirty="0" smtClean="0"/>
              <a:t>Loudspeaker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Resource</a:t>
            </a:r>
            <a:r>
              <a:rPr lang="en-US" baseline="0" dirty="0" smtClean="0"/>
              <a:t>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uphold some policies</a:t>
            </a:r>
          </a:p>
          <a:p>
            <a:pPr lvl="1"/>
            <a:r>
              <a:rPr lang="en-US" dirty="0" smtClean="0"/>
              <a:t>Effective use</a:t>
            </a:r>
          </a:p>
          <a:p>
            <a:pPr lvl="1"/>
            <a:r>
              <a:rPr lang="en-US" dirty="0" smtClean="0"/>
              <a:t>Fairness</a:t>
            </a:r>
          </a:p>
          <a:p>
            <a:pPr lvl="1"/>
            <a:r>
              <a:rPr lang="en-US" dirty="0" smtClean="0"/>
              <a:t>If possible, allow processes to complete</a:t>
            </a:r>
          </a:p>
          <a:p>
            <a:pPr lvl="2"/>
            <a:r>
              <a:rPr lang="en-US" dirty="0" smtClean="0"/>
              <a:t>Want to avoid deadlocks</a:t>
            </a:r>
          </a:p>
          <a:p>
            <a:r>
              <a:rPr lang="en-US" dirty="0" smtClean="0"/>
              <a:t>Topics</a:t>
            </a:r>
          </a:p>
          <a:p>
            <a:pPr lvl="1"/>
            <a:r>
              <a:rPr lang="en-US" dirty="0" smtClean="0"/>
              <a:t>Modeling resource allocation</a:t>
            </a:r>
          </a:p>
          <a:p>
            <a:pPr lvl="1"/>
            <a:r>
              <a:rPr lang="en-US" dirty="0" smtClean="0"/>
              <a:t>Conditions for deadlocks</a:t>
            </a:r>
          </a:p>
          <a:p>
            <a:pPr lvl="1"/>
            <a:r>
              <a:rPr lang="en-US" dirty="0" smtClean="0"/>
              <a:t>Strategies to deal with deadlocks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Processes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Need access to resources in reasonable order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Typical way to use a resource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Request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Use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Release</a:t>
            </a:r>
          </a:p>
          <a:p>
            <a:pPr>
              <a:lnSpc>
                <a:spcPct val="90000"/>
              </a:lnSpc>
            </a:pPr>
            <a:r>
              <a:rPr lang="en-US" sz="2800"/>
              <a:t>Suppose a process holds resource A and requests resource B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At same time another process holds B and requests 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Both are blocked and remain 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Active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Provides a service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CPU, network adaptor</a:t>
            </a:r>
          </a:p>
          <a:p>
            <a:pPr>
              <a:lnSpc>
                <a:spcPct val="80000"/>
              </a:lnSpc>
            </a:pPr>
            <a:r>
              <a:rPr lang="en-US" sz="2800"/>
              <a:t>Passive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System capabilities that are required by active resources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memory, network bandwidth</a:t>
            </a:r>
          </a:p>
          <a:p>
            <a:pPr lvl="1"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800"/>
              <a:t>Exclusive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Only one process at a time can use it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loudspeaker, processor</a:t>
            </a:r>
          </a:p>
          <a:p>
            <a:pPr>
              <a:lnSpc>
                <a:spcPct val="80000"/>
              </a:lnSpc>
            </a:pPr>
            <a:r>
              <a:rPr lang="en-US" sz="2800"/>
              <a:t>Shared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Can be used by multiple processes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memory, bandwidth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Single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Exists only once in the system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loudspeaker</a:t>
            </a:r>
          </a:p>
          <a:p>
            <a:pPr>
              <a:lnSpc>
                <a:spcPct val="80000"/>
              </a:lnSpc>
            </a:pPr>
            <a:r>
              <a:rPr lang="en-US" sz="2800"/>
              <a:t>Multiple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Exists several time in the system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processor in a multiprocessor system</a:t>
            </a:r>
          </a:p>
          <a:p>
            <a:pPr lvl="1"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800"/>
              <a:t>Preemptable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Resource that can be taken away from a process</a:t>
            </a:r>
            <a:endParaRPr lang="en-US" sz="2000"/>
          </a:p>
          <a:p>
            <a:pPr lvl="1">
              <a:lnSpc>
                <a:spcPct val="80000"/>
              </a:lnSpc>
            </a:pPr>
            <a:r>
              <a:rPr lang="en-US" sz="2400"/>
              <a:t>E.g. CPU can be taken away from processes in user space</a:t>
            </a:r>
          </a:p>
          <a:p>
            <a:pPr>
              <a:lnSpc>
                <a:spcPct val="80000"/>
              </a:lnSpc>
            </a:pPr>
            <a:r>
              <a:rPr lang="en-US" sz="2800"/>
              <a:t>Non-preemptable resource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Taking it away will cause processes to fail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E.g. Disk, files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Process must wait if request is denied</a:t>
            </a:r>
          </a:p>
          <a:p>
            <a:pPr lvl="1"/>
            <a:r>
              <a:rPr lang="en-US"/>
              <a:t>Requesting process may be blocked</a:t>
            </a:r>
          </a:p>
          <a:p>
            <a:pPr lvl="1"/>
            <a:r>
              <a:rPr lang="en-US"/>
              <a:t>May fail with error code</a:t>
            </a:r>
          </a:p>
          <a:p>
            <a:endParaRPr lang="en-US"/>
          </a:p>
          <a:p>
            <a:r>
              <a:rPr lang="en-US"/>
              <a:t>Deadlocks</a:t>
            </a:r>
          </a:p>
          <a:p>
            <a:pPr lvl="1"/>
            <a:r>
              <a:rPr lang="en-US"/>
              <a:t>Occur only when</a:t>
            </a:r>
            <a:br>
              <a:rPr lang="en-US"/>
            </a:br>
            <a:r>
              <a:rPr lang="en-US"/>
              <a:t>processes are granted exclusive access to resources</a:t>
            </a:r>
          </a:p>
        </p:txBody>
      </p:sp>
      <p:grpSp>
        <p:nvGrpSpPr>
          <p:cNvPr id="88084" name="Group 20"/>
          <p:cNvGrpSpPr>
            <a:grpSpLocks/>
          </p:cNvGrpSpPr>
          <p:nvPr/>
        </p:nvGrpSpPr>
        <p:grpSpPr bwMode="auto">
          <a:xfrm>
            <a:off x="5508625" y="619125"/>
            <a:ext cx="2663825" cy="2520950"/>
            <a:chOff x="3470" y="390"/>
            <a:chExt cx="1678" cy="1588"/>
          </a:xfrm>
        </p:grpSpPr>
        <p:sp>
          <p:nvSpPr>
            <p:cNvPr id="88068" name="Rectangle 4"/>
            <p:cNvSpPr>
              <a:spLocks noChangeArrowheads="1"/>
            </p:cNvSpPr>
            <p:nvPr/>
          </p:nvSpPr>
          <p:spPr bwMode="auto">
            <a:xfrm>
              <a:off x="4468" y="799"/>
              <a:ext cx="680" cy="36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block</a:t>
              </a:r>
            </a:p>
          </p:txBody>
        </p:sp>
        <p:sp>
          <p:nvSpPr>
            <p:cNvPr id="88070" name="Line 6"/>
            <p:cNvSpPr>
              <a:spLocks noChangeShapeType="1"/>
            </p:cNvSpPr>
            <p:nvPr/>
          </p:nvSpPr>
          <p:spPr bwMode="auto">
            <a:xfrm>
              <a:off x="3832" y="390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1" name="Rectangle 7"/>
            <p:cNvSpPr>
              <a:spLocks noChangeArrowheads="1"/>
            </p:cNvSpPr>
            <p:nvPr/>
          </p:nvSpPr>
          <p:spPr bwMode="auto">
            <a:xfrm>
              <a:off x="3470" y="799"/>
              <a:ext cx="725" cy="36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acquire</a:t>
              </a:r>
            </a:p>
          </p:txBody>
        </p:sp>
        <p:sp>
          <p:nvSpPr>
            <p:cNvPr id="88072" name="Line 8"/>
            <p:cNvSpPr>
              <a:spLocks noChangeShapeType="1"/>
            </p:cNvSpPr>
            <p:nvPr/>
          </p:nvSpPr>
          <p:spPr bwMode="auto">
            <a:xfrm>
              <a:off x="4195" y="980"/>
              <a:ext cx="27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3" name="Line 9"/>
            <p:cNvSpPr>
              <a:spLocks noChangeShapeType="1"/>
            </p:cNvSpPr>
            <p:nvPr/>
          </p:nvSpPr>
          <p:spPr bwMode="auto">
            <a:xfrm>
              <a:off x="3832" y="1161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4" name="Rectangle 10"/>
            <p:cNvSpPr>
              <a:spLocks noChangeArrowheads="1"/>
            </p:cNvSpPr>
            <p:nvPr/>
          </p:nvSpPr>
          <p:spPr bwMode="auto">
            <a:xfrm>
              <a:off x="3515" y="1615"/>
              <a:ext cx="725" cy="36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use</a:t>
              </a:r>
            </a:p>
          </p:txBody>
        </p:sp>
        <p:sp>
          <p:nvSpPr>
            <p:cNvPr id="88075" name="Line 11"/>
            <p:cNvSpPr>
              <a:spLocks noChangeShapeType="1"/>
            </p:cNvSpPr>
            <p:nvPr/>
          </p:nvSpPr>
          <p:spPr bwMode="auto">
            <a:xfrm flipH="1">
              <a:off x="4105" y="1161"/>
              <a:ext cx="544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85" name="Group 21"/>
          <p:cNvGrpSpPr>
            <a:grpSpLocks/>
          </p:cNvGrpSpPr>
          <p:nvPr/>
        </p:nvGrpSpPr>
        <p:grpSpPr bwMode="auto">
          <a:xfrm>
            <a:off x="5580063" y="3643313"/>
            <a:ext cx="2374900" cy="2520950"/>
            <a:chOff x="3515" y="2295"/>
            <a:chExt cx="1496" cy="1588"/>
          </a:xfrm>
        </p:grpSpPr>
        <p:sp>
          <p:nvSpPr>
            <p:cNvPr id="88077" name="Line 13"/>
            <p:cNvSpPr>
              <a:spLocks noChangeShapeType="1"/>
            </p:cNvSpPr>
            <p:nvPr/>
          </p:nvSpPr>
          <p:spPr bwMode="auto">
            <a:xfrm>
              <a:off x="3877" y="2295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8" name="Rectangle 14"/>
            <p:cNvSpPr>
              <a:spLocks noChangeArrowheads="1"/>
            </p:cNvSpPr>
            <p:nvPr/>
          </p:nvSpPr>
          <p:spPr bwMode="auto">
            <a:xfrm>
              <a:off x="3515" y="2704"/>
              <a:ext cx="725" cy="36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acquire</a:t>
              </a:r>
            </a:p>
          </p:txBody>
        </p:sp>
        <p:sp>
          <p:nvSpPr>
            <p:cNvPr id="88079" name="Line 15"/>
            <p:cNvSpPr>
              <a:spLocks noChangeShapeType="1"/>
            </p:cNvSpPr>
            <p:nvPr/>
          </p:nvSpPr>
          <p:spPr bwMode="auto">
            <a:xfrm>
              <a:off x="4240" y="2885"/>
              <a:ext cx="7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80" name="Line 16"/>
            <p:cNvSpPr>
              <a:spLocks noChangeShapeType="1"/>
            </p:cNvSpPr>
            <p:nvPr/>
          </p:nvSpPr>
          <p:spPr bwMode="auto">
            <a:xfrm>
              <a:off x="3877" y="3066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81" name="Rectangle 17"/>
            <p:cNvSpPr>
              <a:spLocks noChangeArrowheads="1"/>
            </p:cNvSpPr>
            <p:nvPr/>
          </p:nvSpPr>
          <p:spPr bwMode="auto">
            <a:xfrm>
              <a:off x="3560" y="3520"/>
              <a:ext cx="725" cy="363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use</a:t>
              </a:r>
            </a:p>
          </p:txBody>
        </p:sp>
      </p:grpSp>
      <p:sp>
        <p:nvSpPr>
          <p:cNvPr id="88083" name="Freeform 19"/>
          <p:cNvSpPr>
            <a:spLocks/>
          </p:cNvSpPr>
          <p:nvPr/>
        </p:nvSpPr>
        <p:spPr bwMode="auto">
          <a:xfrm>
            <a:off x="6154738" y="3854450"/>
            <a:ext cx="1417637" cy="725488"/>
          </a:xfrm>
          <a:custGeom>
            <a:avLst/>
            <a:gdLst/>
            <a:ahLst/>
            <a:cxnLst>
              <a:cxn ang="0">
                <a:pos x="893" y="457"/>
              </a:cxn>
              <a:cxn ang="0">
                <a:pos x="893" y="0"/>
              </a:cxn>
              <a:cxn ang="0">
                <a:pos x="0" y="3"/>
              </a:cxn>
            </a:cxnLst>
            <a:rect l="0" t="0" r="r" b="b"/>
            <a:pathLst>
              <a:path w="893" h="457">
                <a:moveTo>
                  <a:pt x="893" y="457"/>
                </a:moveTo>
                <a:lnTo>
                  <a:pt x="893" y="0"/>
                </a:lnTo>
                <a:lnTo>
                  <a:pt x="0" y="3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6" name="Rectangle 22"/>
          <p:cNvSpPr>
            <a:spLocks noChangeArrowheads="1"/>
          </p:cNvSpPr>
          <p:nvPr/>
        </p:nvSpPr>
        <p:spPr bwMode="auto">
          <a:xfrm>
            <a:off x="5580063" y="2565400"/>
            <a:ext cx="1152525" cy="576263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5651500" y="5589588"/>
            <a:ext cx="1152525" cy="576262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946FB-97C8-4A9D-99E3-F8EB40CF8F1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Formal definition :</a:t>
            </a:r>
          </a:p>
          <a:p>
            <a:pPr algn="ctr">
              <a:buFont typeface="Wingdings" pitchFamily="2" charset="2"/>
              <a:buNone/>
            </a:pPr>
            <a:r>
              <a:rPr lang="en-US" sz="2400" i="1">
                <a:solidFill>
                  <a:schemeClr val="hlink"/>
                </a:solidFill>
              </a:rPr>
              <a:t>A set of processes is deadlocked</a:t>
            </a:r>
            <a:br>
              <a:rPr lang="en-US" sz="2400" i="1">
                <a:solidFill>
                  <a:schemeClr val="hlink"/>
                </a:solidFill>
              </a:rPr>
            </a:br>
            <a:r>
              <a:rPr lang="en-US" sz="2400" i="1">
                <a:solidFill>
                  <a:schemeClr val="hlink"/>
                </a:solidFill>
              </a:rPr>
              <a:t>if each process in the set is waiting for an event</a:t>
            </a:r>
            <a:br>
              <a:rPr lang="en-US" sz="2400" i="1">
                <a:solidFill>
                  <a:schemeClr val="hlink"/>
                </a:solidFill>
              </a:rPr>
            </a:br>
            <a:r>
              <a:rPr lang="en-US" sz="2400" i="1">
                <a:solidFill>
                  <a:schemeClr val="hlink"/>
                </a:solidFill>
              </a:rPr>
              <a:t>that only another process in the set can cause</a:t>
            </a:r>
          </a:p>
          <a:p>
            <a:endParaRPr lang="en-US" sz="2800"/>
          </a:p>
          <a:p>
            <a:r>
              <a:rPr lang="en-US" sz="2800"/>
              <a:t>Usually the </a:t>
            </a:r>
            <a:r>
              <a:rPr lang="en-US" sz="2800" i="1"/>
              <a:t>event</a:t>
            </a:r>
            <a:r>
              <a:rPr lang="en-US" sz="2800"/>
              <a:t> is release of a currently held resource</a:t>
            </a:r>
          </a:p>
          <a:p>
            <a:r>
              <a:rPr lang="en-US" sz="2800"/>
              <a:t>None of the processes can …</a:t>
            </a:r>
          </a:p>
          <a:p>
            <a:pPr lvl="1"/>
            <a:r>
              <a:rPr lang="en-US" sz="2400"/>
              <a:t>Run</a:t>
            </a:r>
          </a:p>
          <a:p>
            <a:pPr lvl="1"/>
            <a:r>
              <a:rPr lang="en-US" sz="2400"/>
              <a:t>Release resources</a:t>
            </a:r>
          </a:p>
          <a:p>
            <a:pPr lvl="1"/>
            <a:r>
              <a:rPr lang="en-US" sz="2400"/>
              <a:t>Be awakened</a:t>
            </a:r>
          </a:p>
          <a:p>
            <a:endParaRPr lang="en-US" sz="2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Conditions for Deadlock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1071546"/>
            <a:ext cx="8775700" cy="5040312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 b="1" dirty="0"/>
              <a:t>Mutual exclusion condition</a:t>
            </a:r>
          </a:p>
          <a:p>
            <a:pPr marL="914400" lvl="1" indent="-457200"/>
            <a:r>
              <a:rPr lang="en-US" sz="2400" dirty="0"/>
              <a:t>Each resource </a:t>
            </a:r>
            <a:r>
              <a:rPr lang="en-US" sz="2400" dirty="0" smtClean="0"/>
              <a:t>is either assigned </a:t>
            </a:r>
            <a:r>
              <a:rPr lang="en-US" sz="2400" dirty="0"/>
              <a:t>to </a:t>
            </a:r>
            <a:r>
              <a:rPr lang="en-US" sz="2400" dirty="0" smtClean="0"/>
              <a:t>one process </a:t>
            </a:r>
            <a:r>
              <a:rPr lang="en-US" sz="2400" dirty="0"/>
              <a:t>or </a:t>
            </a:r>
            <a:r>
              <a:rPr lang="en-US" sz="2400" dirty="0" smtClean="0"/>
              <a:t>it is </a:t>
            </a:r>
            <a:r>
              <a:rPr lang="en-US" sz="2400" dirty="0"/>
              <a:t>available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 b="1" dirty="0"/>
              <a:t>Hold and wait condition</a:t>
            </a:r>
          </a:p>
          <a:p>
            <a:pPr marL="914400" lvl="1" indent="-457200"/>
            <a:r>
              <a:rPr lang="en-US" sz="2400" dirty="0"/>
              <a:t>Process holding resources </a:t>
            </a:r>
            <a:r>
              <a:rPr lang="en-US" sz="2400" dirty="0" smtClean="0"/>
              <a:t>may request more resources</a:t>
            </a:r>
            <a:endParaRPr lang="en-US" sz="2400" dirty="0"/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 b="1" dirty="0"/>
              <a:t>No preemption condition</a:t>
            </a:r>
          </a:p>
          <a:p>
            <a:pPr marL="914400" lvl="1" indent="-457200"/>
            <a:r>
              <a:rPr lang="en-US" sz="2400" dirty="0"/>
              <a:t>Previously granted resources cannot </a:t>
            </a:r>
            <a:r>
              <a:rPr lang="en-US" sz="2400" dirty="0" smtClean="0"/>
              <a:t>be </a:t>
            </a:r>
            <a:r>
              <a:rPr lang="en-US" sz="2400" dirty="0"/>
              <a:t>taken </a:t>
            </a:r>
            <a:r>
              <a:rPr lang="en-US" sz="2400" dirty="0" smtClean="0"/>
              <a:t>away by force</a:t>
            </a:r>
            <a:endParaRPr lang="en-US" sz="2400" dirty="0"/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 b="1" dirty="0"/>
              <a:t>Circular wait condition</a:t>
            </a:r>
          </a:p>
          <a:p>
            <a:pPr marL="914400" lvl="1" indent="-457200"/>
            <a:r>
              <a:rPr lang="en-US" sz="2400" dirty="0"/>
              <a:t>Must be </a:t>
            </a:r>
            <a:r>
              <a:rPr lang="en-US" sz="2400" dirty="0" smtClean="0"/>
              <a:t>at least one </a:t>
            </a:r>
            <a:r>
              <a:rPr lang="en-US" sz="2400" dirty="0"/>
              <a:t>circular chain </a:t>
            </a:r>
            <a:r>
              <a:rPr lang="en-US" sz="2400" dirty="0" smtClean="0"/>
              <a:t>involving two or </a:t>
            </a:r>
            <a:r>
              <a:rPr lang="en-US" sz="2400" dirty="0"/>
              <a:t>more processes</a:t>
            </a:r>
          </a:p>
          <a:p>
            <a:pPr marL="914400" lvl="1" indent="-457200"/>
            <a:r>
              <a:rPr lang="en-US" sz="2400" dirty="0"/>
              <a:t>Each is waiting for resource held by next member of the chain</a:t>
            </a:r>
          </a:p>
          <a:p>
            <a:pPr marL="533400" indent="-533400"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Modeling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878522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Modeled with directed graphs</a:t>
            </a:r>
          </a:p>
        </p:txBody>
      </p:sp>
      <p:sp>
        <p:nvSpPr>
          <p:cNvPr id="128014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4941888"/>
            <a:ext cx="8704263" cy="1366837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/>
              <a:t>Resource R assigned to process A</a:t>
            </a:r>
          </a:p>
          <a:p>
            <a:pPr lvl="1">
              <a:lnSpc>
                <a:spcPct val="90000"/>
              </a:lnSpc>
            </a:pPr>
            <a:r>
              <a:rPr lang="en-US"/>
              <a:t>Process B is requesting/waiting for resource S</a:t>
            </a:r>
          </a:p>
          <a:p>
            <a:pPr lvl="1">
              <a:lnSpc>
                <a:spcPct val="90000"/>
              </a:lnSpc>
            </a:pPr>
            <a:r>
              <a:rPr lang="en-US"/>
              <a:t>Process C and D are in deadlock over resources T and U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grpSp>
        <p:nvGrpSpPr>
          <p:cNvPr id="128006" name="Group 6"/>
          <p:cNvGrpSpPr>
            <a:grpSpLocks/>
          </p:cNvGrpSpPr>
          <p:nvPr/>
        </p:nvGrpSpPr>
        <p:grpSpPr bwMode="auto">
          <a:xfrm>
            <a:off x="1476375" y="2205038"/>
            <a:ext cx="576263" cy="2160587"/>
            <a:chOff x="3424" y="981"/>
            <a:chExt cx="363" cy="1361"/>
          </a:xfrm>
        </p:grpSpPr>
        <p:sp>
          <p:nvSpPr>
            <p:cNvPr id="128007" name="Oval 7"/>
            <p:cNvSpPr>
              <a:spLocks noChangeArrowheads="1"/>
            </p:cNvSpPr>
            <p:nvPr/>
          </p:nvSpPr>
          <p:spPr bwMode="auto">
            <a:xfrm>
              <a:off x="3424" y="981"/>
              <a:ext cx="363" cy="3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A</a:t>
              </a:r>
            </a:p>
          </p:txBody>
        </p:sp>
        <p:sp>
          <p:nvSpPr>
            <p:cNvPr id="128008" name="Rectangle 8"/>
            <p:cNvSpPr>
              <a:spLocks noChangeArrowheads="1"/>
            </p:cNvSpPr>
            <p:nvPr/>
          </p:nvSpPr>
          <p:spPr bwMode="auto">
            <a:xfrm>
              <a:off x="3424" y="1979"/>
              <a:ext cx="363" cy="36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R</a:t>
              </a:r>
            </a:p>
          </p:txBody>
        </p:sp>
        <p:sp>
          <p:nvSpPr>
            <p:cNvPr id="128009" name="Line 9"/>
            <p:cNvSpPr>
              <a:spLocks noChangeShapeType="1"/>
            </p:cNvSpPr>
            <p:nvPr/>
          </p:nvSpPr>
          <p:spPr bwMode="auto">
            <a:xfrm flipV="1">
              <a:off x="3606" y="1344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8015" name="Group 15"/>
          <p:cNvGrpSpPr>
            <a:grpSpLocks/>
          </p:cNvGrpSpPr>
          <p:nvPr/>
        </p:nvGrpSpPr>
        <p:grpSpPr bwMode="auto">
          <a:xfrm>
            <a:off x="2917825" y="2206625"/>
            <a:ext cx="576263" cy="2160588"/>
            <a:chOff x="1838" y="1390"/>
            <a:chExt cx="363" cy="1361"/>
          </a:xfrm>
        </p:grpSpPr>
        <p:sp>
          <p:nvSpPr>
            <p:cNvPr id="128011" name="Oval 11"/>
            <p:cNvSpPr>
              <a:spLocks noChangeArrowheads="1"/>
            </p:cNvSpPr>
            <p:nvPr/>
          </p:nvSpPr>
          <p:spPr bwMode="auto">
            <a:xfrm>
              <a:off x="1838" y="2388"/>
              <a:ext cx="363" cy="3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B</a:t>
              </a:r>
            </a:p>
          </p:txBody>
        </p:sp>
        <p:sp>
          <p:nvSpPr>
            <p:cNvPr id="128012" name="Rectangle 12"/>
            <p:cNvSpPr>
              <a:spLocks noChangeArrowheads="1"/>
            </p:cNvSpPr>
            <p:nvPr/>
          </p:nvSpPr>
          <p:spPr bwMode="auto">
            <a:xfrm>
              <a:off x="1838" y="1390"/>
              <a:ext cx="363" cy="36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S</a:t>
              </a:r>
            </a:p>
          </p:txBody>
        </p:sp>
        <p:sp>
          <p:nvSpPr>
            <p:cNvPr id="128013" name="Line 13"/>
            <p:cNvSpPr>
              <a:spLocks noChangeShapeType="1"/>
            </p:cNvSpPr>
            <p:nvPr/>
          </p:nvSpPr>
          <p:spPr bwMode="auto">
            <a:xfrm flipV="1">
              <a:off x="2019" y="1753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8031" name="Group 31"/>
          <p:cNvGrpSpPr>
            <a:grpSpLocks/>
          </p:cNvGrpSpPr>
          <p:nvPr/>
        </p:nvGrpSpPr>
        <p:grpSpPr bwMode="auto">
          <a:xfrm>
            <a:off x="5148263" y="2205038"/>
            <a:ext cx="576262" cy="2160587"/>
            <a:chOff x="3424" y="981"/>
            <a:chExt cx="363" cy="1361"/>
          </a:xfrm>
        </p:grpSpPr>
        <p:sp>
          <p:nvSpPr>
            <p:cNvPr id="128032" name="Oval 32"/>
            <p:cNvSpPr>
              <a:spLocks noChangeArrowheads="1"/>
            </p:cNvSpPr>
            <p:nvPr/>
          </p:nvSpPr>
          <p:spPr bwMode="auto">
            <a:xfrm>
              <a:off x="3424" y="981"/>
              <a:ext cx="363" cy="3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C</a:t>
              </a:r>
            </a:p>
          </p:txBody>
        </p:sp>
        <p:sp>
          <p:nvSpPr>
            <p:cNvPr id="128033" name="Rectangle 33"/>
            <p:cNvSpPr>
              <a:spLocks noChangeArrowheads="1"/>
            </p:cNvSpPr>
            <p:nvPr/>
          </p:nvSpPr>
          <p:spPr bwMode="auto">
            <a:xfrm>
              <a:off x="3424" y="1979"/>
              <a:ext cx="363" cy="36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U</a:t>
              </a:r>
            </a:p>
          </p:txBody>
        </p:sp>
        <p:sp>
          <p:nvSpPr>
            <p:cNvPr id="128034" name="Line 34"/>
            <p:cNvSpPr>
              <a:spLocks noChangeShapeType="1"/>
            </p:cNvSpPr>
            <p:nvPr/>
          </p:nvSpPr>
          <p:spPr bwMode="auto">
            <a:xfrm flipV="1">
              <a:off x="3606" y="1344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8039" name="Group 39"/>
          <p:cNvGrpSpPr>
            <a:grpSpLocks/>
          </p:cNvGrpSpPr>
          <p:nvPr/>
        </p:nvGrpSpPr>
        <p:grpSpPr bwMode="auto">
          <a:xfrm>
            <a:off x="6589713" y="2206625"/>
            <a:ext cx="576262" cy="2160588"/>
            <a:chOff x="3924" y="1390"/>
            <a:chExt cx="363" cy="1361"/>
          </a:xfrm>
        </p:grpSpPr>
        <p:sp>
          <p:nvSpPr>
            <p:cNvPr id="128036" name="Oval 36"/>
            <p:cNvSpPr>
              <a:spLocks noChangeArrowheads="1"/>
            </p:cNvSpPr>
            <p:nvPr/>
          </p:nvSpPr>
          <p:spPr bwMode="auto">
            <a:xfrm>
              <a:off x="3924" y="2388"/>
              <a:ext cx="363" cy="3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D</a:t>
              </a:r>
            </a:p>
          </p:txBody>
        </p:sp>
        <p:sp>
          <p:nvSpPr>
            <p:cNvPr id="128037" name="Rectangle 37"/>
            <p:cNvSpPr>
              <a:spLocks noChangeArrowheads="1"/>
            </p:cNvSpPr>
            <p:nvPr/>
          </p:nvSpPr>
          <p:spPr bwMode="auto">
            <a:xfrm>
              <a:off x="3924" y="1390"/>
              <a:ext cx="363" cy="36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T</a:t>
              </a:r>
            </a:p>
          </p:txBody>
        </p:sp>
        <p:sp>
          <p:nvSpPr>
            <p:cNvPr id="128038" name="Line 38"/>
            <p:cNvSpPr>
              <a:spLocks noChangeShapeType="1"/>
            </p:cNvSpPr>
            <p:nvPr/>
          </p:nvSpPr>
          <p:spPr bwMode="auto">
            <a:xfrm flipV="1">
              <a:off x="4105" y="1753"/>
              <a:ext cx="0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stealth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8051" name="Line 51"/>
          <p:cNvSpPr>
            <a:spLocks noChangeShapeType="1"/>
          </p:cNvSpPr>
          <p:nvPr/>
        </p:nvSpPr>
        <p:spPr bwMode="auto">
          <a:xfrm flipH="1" flipV="1">
            <a:off x="5724525" y="2492375"/>
            <a:ext cx="86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052" name="Line 52"/>
          <p:cNvSpPr>
            <a:spLocks noChangeShapeType="1"/>
          </p:cNvSpPr>
          <p:nvPr/>
        </p:nvSpPr>
        <p:spPr bwMode="auto">
          <a:xfrm>
            <a:off x="5724525" y="4076700"/>
            <a:ext cx="86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946FB-97C8-4A9D-99E3-F8EB40CF8F1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51" grpId="0" animBg="1"/>
      <p:bldP spid="1280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Example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303712" cy="5040312"/>
          </a:xfrm>
        </p:spPr>
        <p:txBody>
          <a:bodyPr/>
          <a:lstStyle/>
          <a:p>
            <a:r>
              <a:rPr lang="en-US"/>
              <a:t>A utility program</a:t>
            </a:r>
          </a:p>
          <a:p>
            <a:pPr lvl="1"/>
            <a:r>
              <a:rPr lang="en-US"/>
              <a:t>Copies a file from a tape to disk</a:t>
            </a:r>
          </a:p>
          <a:p>
            <a:pPr lvl="1"/>
            <a:r>
              <a:rPr lang="en-US"/>
              <a:t>Prints  the file to a printer</a:t>
            </a:r>
          </a:p>
          <a:p>
            <a:r>
              <a:rPr lang="en-US"/>
              <a:t>Resources</a:t>
            </a:r>
          </a:p>
          <a:p>
            <a:pPr lvl="1"/>
            <a:r>
              <a:rPr lang="en-US"/>
              <a:t>Tape</a:t>
            </a:r>
          </a:p>
          <a:p>
            <a:pPr lvl="1"/>
            <a:r>
              <a:rPr lang="en-US"/>
              <a:t>Disk</a:t>
            </a:r>
          </a:p>
          <a:p>
            <a:pPr lvl="1"/>
            <a:r>
              <a:rPr lang="en-US"/>
              <a:t>Printer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1375" y="1268413"/>
            <a:ext cx="4303713" cy="933450"/>
          </a:xfrm>
        </p:spPr>
        <p:txBody>
          <a:bodyPr/>
          <a:lstStyle/>
          <a:p>
            <a:r>
              <a:rPr lang="en-US"/>
              <a:t>A deadlock</a:t>
            </a: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4876800" y="3810000"/>
            <a:ext cx="6858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2000">
                <a:latin typeface="Times New Roman" pitchFamily="18" charset="0"/>
              </a:rPr>
              <a:t>tape</a:t>
            </a:r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5867400" y="3810000"/>
            <a:ext cx="6858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2000">
                <a:latin typeface="Times New Roman" pitchFamily="18" charset="0"/>
              </a:rPr>
              <a:t>disk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6858000" y="3810000"/>
            <a:ext cx="762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2000">
                <a:latin typeface="Times New Roman" pitchFamily="18" charset="0"/>
              </a:rPr>
              <a:t>printer</a:t>
            </a:r>
          </a:p>
        </p:txBody>
      </p:sp>
      <p:sp>
        <p:nvSpPr>
          <p:cNvPr id="107528" name="Oval 8"/>
          <p:cNvSpPr>
            <a:spLocks noChangeArrowheads="1"/>
          </p:cNvSpPr>
          <p:nvPr/>
        </p:nvSpPr>
        <p:spPr bwMode="auto">
          <a:xfrm>
            <a:off x="5867400" y="26670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>
                <a:latin typeface="Times New Roman" pitchFamily="18" charset="0"/>
              </a:rPr>
              <a:t>A</a:t>
            </a:r>
          </a:p>
        </p:txBody>
      </p:sp>
      <p:cxnSp>
        <p:nvCxnSpPr>
          <p:cNvPr id="107529" name="AutoShape 9"/>
          <p:cNvCxnSpPr>
            <a:cxnSpLocks noChangeShapeType="1"/>
            <a:stCxn id="107525" idx="0"/>
            <a:endCxn id="107528" idx="3"/>
          </p:cNvCxnSpPr>
          <p:nvPr/>
        </p:nvCxnSpPr>
        <p:spPr bwMode="auto">
          <a:xfrm flipV="1">
            <a:off x="5219700" y="3057525"/>
            <a:ext cx="714375" cy="7524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cxnSp>
        <p:nvCxnSpPr>
          <p:cNvPr id="107530" name="AutoShape 10"/>
          <p:cNvCxnSpPr>
            <a:cxnSpLocks noChangeShapeType="1"/>
            <a:stCxn id="107526" idx="0"/>
            <a:endCxn id="107528" idx="4"/>
          </p:cNvCxnSpPr>
          <p:nvPr/>
        </p:nvCxnSpPr>
        <p:spPr bwMode="auto">
          <a:xfrm flipH="1" flipV="1">
            <a:off x="6096000" y="3124200"/>
            <a:ext cx="114300" cy="685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cxnSp>
        <p:nvCxnSpPr>
          <p:cNvPr id="107531" name="AutoShape 11"/>
          <p:cNvCxnSpPr>
            <a:cxnSpLocks noChangeShapeType="1"/>
            <a:stCxn id="107528" idx="5"/>
            <a:endCxn id="107527" idx="0"/>
          </p:cNvCxnSpPr>
          <p:nvPr/>
        </p:nvCxnSpPr>
        <p:spPr bwMode="auto">
          <a:xfrm>
            <a:off x="6257925" y="3057525"/>
            <a:ext cx="981075" cy="7524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sp>
        <p:nvSpPr>
          <p:cNvPr id="107532" name="Oval 12"/>
          <p:cNvSpPr>
            <a:spLocks noChangeArrowheads="1"/>
          </p:cNvSpPr>
          <p:nvPr/>
        </p:nvSpPr>
        <p:spPr bwMode="auto">
          <a:xfrm>
            <a:off x="5943600" y="51054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>
                <a:latin typeface="Times New Roman" pitchFamily="18" charset="0"/>
              </a:rPr>
              <a:t>B</a:t>
            </a:r>
          </a:p>
        </p:txBody>
      </p:sp>
      <p:cxnSp>
        <p:nvCxnSpPr>
          <p:cNvPr id="107533" name="AutoShape 13"/>
          <p:cNvCxnSpPr>
            <a:cxnSpLocks noChangeShapeType="1"/>
            <a:stCxn id="107527" idx="2"/>
            <a:endCxn id="107532" idx="7"/>
          </p:cNvCxnSpPr>
          <p:nvPr/>
        </p:nvCxnSpPr>
        <p:spPr bwMode="auto">
          <a:xfrm flipH="1">
            <a:off x="6334125" y="4343400"/>
            <a:ext cx="904875" cy="8286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cxnSp>
        <p:nvCxnSpPr>
          <p:cNvPr id="107534" name="AutoShape 14"/>
          <p:cNvCxnSpPr>
            <a:cxnSpLocks noChangeShapeType="1"/>
            <a:stCxn id="107532" idx="0"/>
            <a:endCxn id="107526" idx="2"/>
          </p:cNvCxnSpPr>
          <p:nvPr/>
        </p:nvCxnSpPr>
        <p:spPr bwMode="auto">
          <a:xfrm flipV="1">
            <a:off x="6172200" y="4343400"/>
            <a:ext cx="3810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cxnSp>
        <p:nvCxnSpPr>
          <p:cNvPr id="107535" name="AutoShape 15"/>
          <p:cNvCxnSpPr>
            <a:cxnSpLocks noChangeShapeType="1"/>
            <a:stCxn id="107532" idx="1"/>
            <a:endCxn id="107525" idx="2"/>
          </p:cNvCxnSpPr>
          <p:nvPr/>
        </p:nvCxnSpPr>
        <p:spPr bwMode="auto">
          <a:xfrm flipH="1" flipV="1">
            <a:off x="5219700" y="4343400"/>
            <a:ext cx="790575" cy="8286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946FB-97C8-4A9D-99E3-F8EB40CF8F1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Modeling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79388" y="1268413"/>
            <a:ext cx="8775700" cy="503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How deadlock occurs</a:t>
            </a:r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 flipV="1">
            <a:off x="4017963" y="3392488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9" name="Line 11"/>
          <p:cNvSpPr>
            <a:spLocks noChangeShapeType="1"/>
          </p:cNvSpPr>
          <p:nvPr/>
        </p:nvSpPr>
        <p:spPr bwMode="auto">
          <a:xfrm flipV="1">
            <a:off x="5026025" y="3392488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 flipV="1">
            <a:off x="6034088" y="3392488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>
            <a:off x="4160838" y="3319463"/>
            <a:ext cx="647700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>
            <a:off x="5168900" y="3319463"/>
            <a:ext cx="647700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69" name="Freeform 21"/>
          <p:cNvSpPr>
            <a:spLocks/>
          </p:cNvSpPr>
          <p:nvPr/>
        </p:nvSpPr>
        <p:spPr bwMode="auto">
          <a:xfrm>
            <a:off x="4232275" y="3319463"/>
            <a:ext cx="2460625" cy="2065337"/>
          </a:xfrm>
          <a:custGeom>
            <a:avLst/>
            <a:gdLst/>
            <a:ahLst/>
            <a:cxnLst>
              <a:cxn ang="0">
                <a:pos x="1225" y="0"/>
              </a:cxn>
              <a:cxn ang="0">
                <a:pos x="1437" y="1090"/>
              </a:cxn>
              <a:cxn ang="0">
                <a:pos x="547" y="1268"/>
              </a:cxn>
              <a:cxn ang="0">
                <a:pos x="0" y="1043"/>
              </a:cxn>
            </a:cxnLst>
            <a:rect l="0" t="0" r="r" b="b"/>
            <a:pathLst>
              <a:path w="1550" h="1301">
                <a:moveTo>
                  <a:pt x="1225" y="0"/>
                </a:moveTo>
                <a:cubicBezTo>
                  <a:pt x="1260" y="182"/>
                  <a:pt x="1550" y="879"/>
                  <a:pt x="1437" y="1090"/>
                </a:cubicBezTo>
                <a:cubicBezTo>
                  <a:pt x="1324" y="1301"/>
                  <a:pt x="787" y="1276"/>
                  <a:pt x="547" y="1268"/>
                </a:cubicBezTo>
                <a:cubicBezTo>
                  <a:pt x="307" y="1260"/>
                  <a:pt x="114" y="1090"/>
                  <a:pt x="0" y="104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70" name="Text Box 22"/>
          <p:cNvSpPr txBox="1">
            <a:spLocks noChangeArrowheads="1"/>
          </p:cNvSpPr>
          <p:nvPr/>
        </p:nvSpPr>
        <p:spPr bwMode="auto">
          <a:xfrm>
            <a:off x="323850" y="1773238"/>
            <a:ext cx="13779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</a:t>
            </a:r>
          </a:p>
          <a:p>
            <a:pPr marL="457200" indent="-457200"/>
            <a:r>
              <a:rPr lang="en-US" sz="1800"/>
              <a:t>Requests R</a:t>
            </a:r>
          </a:p>
          <a:p>
            <a:pPr marL="457200" indent="-457200"/>
            <a:r>
              <a:rPr lang="en-US" sz="1800"/>
              <a:t>Requests S</a:t>
            </a:r>
          </a:p>
          <a:p>
            <a:pPr marL="457200" indent="-457200"/>
            <a:r>
              <a:rPr lang="en-US" sz="1800"/>
              <a:t>Releases S</a:t>
            </a:r>
          </a:p>
          <a:p>
            <a:pPr marL="457200" indent="-457200"/>
            <a:r>
              <a:rPr lang="en-US" sz="1800"/>
              <a:t>Releases R</a:t>
            </a:r>
          </a:p>
        </p:txBody>
      </p:sp>
      <p:sp>
        <p:nvSpPr>
          <p:cNvPr id="130071" name="Text Box 23"/>
          <p:cNvSpPr txBox="1">
            <a:spLocks noChangeArrowheads="1"/>
          </p:cNvSpPr>
          <p:nvPr/>
        </p:nvSpPr>
        <p:spPr bwMode="auto">
          <a:xfrm>
            <a:off x="344488" y="3319463"/>
            <a:ext cx="13652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B</a:t>
            </a:r>
          </a:p>
          <a:p>
            <a:pPr marL="457200" indent="-457200"/>
            <a:r>
              <a:rPr lang="en-US" sz="1800"/>
              <a:t>Requests S</a:t>
            </a:r>
          </a:p>
          <a:p>
            <a:pPr marL="457200" indent="-457200"/>
            <a:r>
              <a:rPr lang="en-US" sz="1800"/>
              <a:t>Requests T</a:t>
            </a:r>
          </a:p>
          <a:p>
            <a:pPr marL="457200" indent="-457200"/>
            <a:r>
              <a:rPr lang="en-US" sz="1800"/>
              <a:t>Releases T</a:t>
            </a:r>
          </a:p>
          <a:p>
            <a:pPr marL="457200" indent="-457200"/>
            <a:r>
              <a:rPr lang="en-US" sz="1800"/>
              <a:t>Releases S</a:t>
            </a:r>
          </a:p>
        </p:txBody>
      </p:sp>
      <p:sp>
        <p:nvSpPr>
          <p:cNvPr id="130072" name="Text Box 24"/>
          <p:cNvSpPr txBox="1">
            <a:spLocks noChangeArrowheads="1"/>
          </p:cNvSpPr>
          <p:nvPr/>
        </p:nvSpPr>
        <p:spPr bwMode="auto">
          <a:xfrm>
            <a:off x="273050" y="4760913"/>
            <a:ext cx="13779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C</a:t>
            </a:r>
          </a:p>
          <a:p>
            <a:pPr marL="457200" indent="-457200"/>
            <a:r>
              <a:rPr lang="en-US" sz="1800"/>
              <a:t>Requests T</a:t>
            </a:r>
          </a:p>
          <a:p>
            <a:pPr marL="457200" indent="-457200"/>
            <a:r>
              <a:rPr lang="en-US" sz="1800"/>
              <a:t>Requests R</a:t>
            </a:r>
          </a:p>
          <a:p>
            <a:pPr marL="457200" indent="-457200"/>
            <a:r>
              <a:rPr lang="en-US" sz="1800"/>
              <a:t>Releases R</a:t>
            </a:r>
          </a:p>
          <a:p>
            <a:pPr marL="457200" indent="-457200"/>
            <a:r>
              <a:rPr lang="en-US" sz="1800"/>
              <a:t>Releases T</a:t>
            </a:r>
          </a:p>
        </p:txBody>
      </p:sp>
      <p:sp>
        <p:nvSpPr>
          <p:cNvPr id="130073" name="Text Box 25"/>
          <p:cNvSpPr txBox="1">
            <a:spLocks noChangeArrowheads="1"/>
          </p:cNvSpPr>
          <p:nvPr/>
        </p:nvSpPr>
        <p:spPr bwMode="auto">
          <a:xfrm>
            <a:off x="7329488" y="1663700"/>
            <a:ext cx="1517650" cy="17399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l"/>
            <a:r>
              <a:rPr lang="en-US" sz="1800"/>
              <a:t>A requests R</a:t>
            </a:r>
          </a:p>
          <a:p>
            <a:pPr marL="457200" indent="-457200" algn="l"/>
            <a:r>
              <a:rPr lang="en-US" sz="1800"/>
              <a:t>B requests S</a:t>
            </a:r>
          </a:p>
          <a:p>
            <a:pPr marL="457200" indent="-457200" algn="l"/>
            <a:r>
              <a:rPr lang="en-US" sz="1800"/>
              <a:t>C requests T</a:t>
            </a:r>
          </a:p>
          <a:p>
            <a:pPr marL="457200" indent="-457200" algn="l"/>
            <a:r>
              <a:rPr lang="en-US" sz="1800"/>
              <a:t>A requests S</a:t>
            </a:r>
          </a:p>
          <a:p>
            <a:pPr marL="457200" indent="-457200" algn="l"/>
            <a:r>
              <a:rPr lang="en-US" sz="1800"/>
              <a:t>B requests T</a:t>
            </a:r>
          </a:p>
          <a:p>
            <a:pPr marL="457200" indent="-457200" algn="l"/>
            <a:r>
              <a:rPr lang="en-US" sz="1800"/>
              <a:t>C requests R</a:t>
            </a:r>
          </a:p>
        </p:txBody>
      </p:sp>
      <p:sp>
        <p:nvSpPr>
          <p:cNvPr id="130074" name="Text Box 26"/>
          <p:cNvSpPr txBox="1">
            <a:spLocks noChangeArrowheads="1"/>
          </p:cNvSpPr>
          <p:nvPr/>
        </p:nvSpPr>
        <p:spPr bwMode="auto">
          <a:xfrm>
            <a:off x="1784350" y="4471988"/>
            <a:ext cx="164306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Resources</a:t>
            </a:r>
          </a:p>
        </p:txBody>
      </p:sp>
      <p:sp>
        <p:nvSpPr>
          <p:cNvPr id="130075" name="Text Box 27"/>
          <p:cNvSpPr txBox="1">
            <a:spLocks noChangeArrowheads="1"/>
          </p:cNvSpPr>
          <p:nvPr/>
        </p:nvSpPr>
        <p:spPr bwMode="auto">
          <a:xfrm>
            <a:off x="1857375" y="2887663"/>
            <a:ext cx="16081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Processes</a:t>
            </a:r>
          </a:p>
        </p:txBody>
      </p:sp>
      <p:sp>
        <p:nvSpPr>
          <p:cNvPr id="130054" name="Oval 6"/>
          <p:cNvSpPr>
            <a:spLocks noChangeArrowheads="1"/>
          </p:cNvSpPr>
          <p:nvPr/>
        </p:nvSpPr>
        <p:spPr bwMode="auto">
          <a:xfrm>
            <a:off x="3729038" y="2816225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30057" name="Oval 9"/>
          <p:cNvSpPr>
            <a:spLocks noChangeArrowheads="1"/>
          </p:cNvSpPr>
          <p:nvPr/>
        </p:nvSpPr>
        <p:spPr bwMode="auto">
          <a:xfrm>
            <a:off x="4737100" y="2816225"/>
            <a:ext cx="576263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30064" name="Oval 16"/>
          <p:cNvSpPr>
            <a:spLocks noChangeArrowheads="1"/>
          </p:cNvSpPr>
          <p:nvPr/>
        </p:nvSpPr>
        <p:spPr bwMode="auto">
          <a:xfrm>
            <a:off x="5745163" y="2816225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3729038" y="4400550"/>
            <a:ext cx="5762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R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4737100" y="4400550"/>
            <a:ext cx="576263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S</a:t>
            </a:r>
          </a:p>
        </p:txBody>
      </p:sp>
      <p:sp>
        <p:nvSpPr>
          <p:cNvPr id="130065" name="Rectangle 17"/>
          <p:cNvSpPr>
            <a:spLocks noChangeArrowheads="1"/>
          </p:cNvSpPr>
          <p:nvPr/>
        </p:nvSpPr>
        <p:spPr bwMode="auto">
          <a:xfrm>
            <a:off x="5745163" y="4400550"/>
            <a:ext cx="5762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T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3AB7E-A72A-4567-8FEE-C936A00F85A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6" grpId="0" animBg="1"/>
      <p:bldP spid="130059" grpId="0" animBg="1"/>
      <p:bldP spid="130066" grpId="0" animBg="1"/>
      <p:bldP spid="130067" grpId="0" animBg="1"/>
      <p:bldP spid="130068" grpId="0" animBg="1"/>
      <p:bldP spid="130069" grpId="0" animBg="1"/>
      <p:bldP spid="130070" grpId="0"/>
      <p:bldP spid="130071" grpId="0"/>
      <p:bldP spid="130072" grpId="0"/>
      <p:bldP spid="130073" grpId="0" uiExpand="1" build="allAtOnce"/>
      <p:bldP spid="130074" grpId="0"/>
      <p:bldP spid="130075" grpId="0"/>
      <p:bldP spid="130054" grpId="0" animBg="1"/>
      <p:bldP spid="130057" grpId="0" animBg="1"/>
      <p:bldP spid="130064" grpId="0" animBg="1"/>
      <p:bldP spid="130055" grpId="0" animBg="1"/>
      <p:bldP spid="130058" grpId="0" animBg="1"/>
      <p:bldP spid="1300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Modeling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388" y="1268413"/>
            <a:ext cx="8775700" cy="503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How deadlock can be avoided</a:t>
            </a:r>
          </a:p>
        </p:txBody>
      </p:sp>
      <p:sp>
        <p:nvSpPr>
          <p:cNvPr id="131078" name="Line 6"/>
          <p:cNvSpPr>
            <a:spLocks noChangeShapeType="1"/>
          </p:cNvSpPr>
          <p:nvPr/>
        </p:nvSpPr>
        <p:spPr bwMode="auto">
          <a:xfrm flipV="1">
            <a:off x="4017963" y="3392488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84" name="Line 12"/>
          <p:cNvSpPr>
            <a:spLocks noChangeShapeType="1"/>
          </p:cNvSpPr>
          <p:nvPr/>
        </p:nvSpPr>
        <p:spPr bwMode="auto">
          <a:xfrm flipV="1">
            <a:off x="6034088" y="3392488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85" name="Line 13"/>
          <p:cNvSpPr>
            <a:spLocks noChangeShapeType="1"/>
          </p:cNvSpPr>
          <p:nvPr/>
        </p:nvSpPr>
        <p:spPr bwMode="auto">
          <a:xfrm>
            <a:off x="4160838" y="3319463"/>
            <a:ext cx="647700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87" name="Freeform 15"/>
          <p:cNvSpPr>
            <a:spLocks/>
          </p:cNvSpPr>
          <p:nvPr/>
        </p:nvSpPr>
        <p:spPr bwMode="auto">
          <a:xfrm>
            <a:off x="4284663" y="3284538"/>
            <a:ext cx="2460625" cy="2065337"/>
          </a:xfrm>
          <a:custGeom>
            <a:avLst/>
            <a:gdLst/>
            <a:ahLst/>
            <a:cxnLst>
              <a:cxn ang="0">
                <a:pos x="1225" y="0"/>
              </a:cxn>
              <a:cxn ang="0">
                <a:pos x="1437" y="1090"/>
              </a:cxn>
              <a:cxn ang="0">
                <a:pos x="547" y="1268"/>
              </a:cxn>
              <a:cxn ang="0">
                <a:pos x="0" y="1043"/>
              </a:cxn>
            </a:cxnLst>
            <a:rect l="0" t="0" r="r" b="b"/>
            <a:pathLst>
              <a:path w="1550" h="1301">
                <a:moveTo>
                  <a:pt x="1225" y="0"/>
                </a:moveTo>
                <a:cubicBezTo>
                  <a:pt x="1260" y="182"/>
                  <a:pt x="1550" y="879"/>
                  <a:pt x="1437" y="1090"/>
                </a:cubicBezTo>
                <a:cubicBezTo>
                  <a:pt x="1324" y="1301"/>
                  <a:pt x="787" y="1276"/>
                  <a:pt x="547" y="1268"/>
                </a:cubicBezTo>
                <a:cubicBezTo>
                  <a:pt x="307" y="1260"/>
                  <a:pt x="114" y="1090"/>
                  <a:pt x="0" y="104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88" name="Text Box 16"/>
          <p:cNvSpPr txBox="1">
            <a:spLocks noChangeArrowheads="1"/>
          </p:cNvSpPr>
          <p:nvPr/>
        </p:nvSpPr>
        <p:spPr bwMode="auto">
          <a:xfrm>
            <a:off x="323850" y="1773238"/>
            <a:ext cx="13779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</a:t>
            </a:r>
          </a:p>
          <a:p>
            <a:pPr marL="457200" indent="-457200"/>
            <a:r>
              <a:rPr lang="en-US" sz="1800"/>
              <a:t>Requests R</a:t>
            </a:r>
          </a:p>
          <a:p>
            <a:pPr marL="457200" indent="-457200"/>
            <a:r>
              <a:rPr lang="en-US" sz="1800"/>
              <a:t>Requests S</a:t>
            </a:r>
          </a:p>
          <a:p>
            <a:pPr marL="457200" indent="-457200"/>
            <a:r>
              <a:rPr lang="en-US" sz="1800"/>
              <a:t>Releases S</a:t>
            </a:r>
          </a:p>
          <a:p>
            <a:pPr marL="457200" indent="-457200"/>
            <a:r>
              <a:rPr lang="en-US" sz="1800"/>
              <a:t>Releases R</a:t>
            </a:r>
          </a:p>
        </p:txBody>
      </p:sp>
      <p:sp>
        <p:nvSpPr>
          <p:cNvPr id="131089" name="Text Box 17"/>
          <p:cNvSpPr txBox="1">
            <a:spLocks noChangeArrowheads="1"/>
          </p:cNvSpPr>
          <p:nvPr/>
        </p:nvSpPr>
        <p:spPr bwMode="auto">
          <a:xfrm>
            <a:off x="344488" y="3319463"/>
            <a:ext cx="13652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B</a:t>
            </a:r>
          </a:p>
          <a:p>
            <a:pPr marL="457200" indent="-457200"/>
            <a:r>
              <a:rPr lang="en-US" sz="1800"/>
              <a:t>Requests S</a:t>
            </a:r>
          </a:p>
          <a:p>
            <a:pPr marL="457200" indent="-457200"/>
            <a:r>
              <a:rPr lang="en-US" sz="1800"/>
              <a:t>Requests T</a:t>
            </a:r>
          </a:p>
          <a:p>
            <a:pPr marL="457200" indent="-457200"/>
            <a:r>
              <a:rPr lang="en-US" sz="1800"/>
              <a:t>Releases T</a:t>
            </a:r>
          </a:p>
          <a:p>
            <a:pPr marL="457200" indent="-457200"/>
            <a:r>
              <a:rPr lang="en-US" sz="1800"/>
              <a:t>Releases S</a:t>
            </a:r>
          </a:p>
        </p:txBody>
      </p:sp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273050" y="4760913"/>
            <a:ext cx="1377950" cy="146526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C</a:t>
            </a:r>
          </a:p>
          <a:p>
            <a:pPr marL="457200" indent="-457200"/>
            <a:r>
              <a:rPr lang="en-US" sz="1800"/>
              <a:t>Requests T</a:t>
            </a:r>
          </a:p>
          <a:p>
            <a:pPr marL="457200" indent="-457200"/>
            <a:r>
              <a:rPr lang="en-US" sz="1800"/>
              <a:t>Requests R</a:t>
            </a:r>
          </a:p>
          <a:p>
            <a:pPr marL="457200" indent="-457200"/>
            <a:r>
              <a:rPr lang="en-US" sz="1800"/>
              <a:t>Releases R</a:t>
            </a:r>
          </a:p>
          <a:p>
            <a:pPr marL="457200" indent="-457200"/>
            <a:r>
              <a:rPr lang="en-US" sz="1800"/>
              <a:t>Releases T</a:t>
            </a:r>
          </a:p>
        </p:txBody>
      </p:sp>
      <p:sp>
        <p:nvSpPr>
          <p:cNvPr id="131091" name="Text Box 19"/>
          <p:cNvSpPr txBox="1">
            <a:spLocks noChangeArrowheads="1"/>
          </p:cNvSpPr>
          <p:nvPr/>
        </p:nvSpPr>
        <p:spPr bwMode="auto">
          <a:xfrm>
            <a:off x="7329488" y="1663700"/>
            <a:ext cx="1517650" cy="283845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l"/>
            <a:r>
              <a:rPr lang="en-US" sz="1800"/>
              <a:t>A requests R</a:t>
            </a:r>
          </a:p>
          <a:p>
            <a:pPr marL="457200" indent="-457200" algn="l"/>
            <a:r>
              <a:rPr lang="en-US" sz="1800"/>
              <a:t>C requests T</a:t>
            </a:r>
          </a:p>
          <a:p>
            <a:pPr marL="457200" indent="-457200" algn="l"/>
            <a:r>
              <a:rPr lang="en-US" sz="1800"/>
              <a:t>A requests S</a:t>
            </a:r>
          </a:p>
          <a:p>
            <a:pPr marL="457200" indent="-457200" algn="l"/>
            <a:r>
              <a:rPr lang="en-US" sz="1800"/>
              <a:t>B requests S</a:t>
            </a:r>
          </a:p>
          <a:p>
            <a:pPr marL="457200" indent="-457200" algn="l"/>
            <a:r>
              <a:rPr lang="en-US" sz="1800"/>
              <a:t>B requests T</a:t>
            </a:r>
          </a:p>
          <a:p>
            <a:pPr marL="457200" indent="-457200" algn="l"/>
            <a:r>
              <a:rPr lang="en-US" sz="1800"/>
              <a:t>C requests R</a:t>
            </a:r>
          </a:p>
          <a:p>
            <a:pPr marL="457200" indent="-457200" algn="l"/>
            <a:r>
              <a:rPr lang="en-US" sz="1800"/>
              <a:t>A releases S</a:t>
            </a:r>
          </a:p>
          <a:p>
            <a:pPr marL="457200" indent="-457200" algn="l"/>
            <a:r>
              <a:rPr lang="en-US" sz="1800"/>
              <a:t>A releases R</a:t>
            </a:r>
          </a:p>
          <a:p>
            <a:pPr marL="457200" indent="-457200" algn="l"/>
            <a:r>
              <a:rPr lang="en-US" sz="1800"/>
              <a:t>C releases R</a:t>
            </a:r>
          </a:p>
          <a:p>
            <a:pPr marL="457200" indent="-457200" algn="l"/>
            <a:r>
              <a:rPr lang="en-US" sz="1800"/>
              <a:t>C releases T</a:t>
            </a:r>
          </a:p>
        </p:txBody>
      </p:sp>
      <p:sp>
        <p:nvSpPr>
          <p:cNvPr id="131092" name="Text Box 20"/>
          <p:cNvSpPr txBox="1">
            <a:spLocks noChangeArrowheads="1"/>
          </p:cNvSpPr>
          <p:nvPr/>
        </p:nvSpPr>
        <p:spPr bwMode="auto">
          <a:xfrm>
            <a:off x="1784350" y="4471988"/>
            <a:ext cx="164306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Resources</a:t>
            </a:r>
          </a:p>
        </p:txBody>
      </p:sp>
      <p:sp>
        <p:nvSpPr>
          <p:cNvPr id="131093" name="Text Box 21"/>
          <p:cNvSpPr txBox="1">
            <a:spLocks noChangeArrowheads="1"/>
          </p:cNvSpPr>
          <p:nvPr/>
        </p:nvSpPr>
        <p:spPr bwMode="auto">
          <a:xfrm>
            <a:off x="1857375" y="2887663"/>
            <a:ext cx="16081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Processes</a:t>
            </a:r>
          </a:p>
        </p:txBody>
      </p:sp>
      <p:sp>
        <p:nvSpPr>
          <p:cNvPr id="131094" name="Freeform 22"/>
          <p:cNvSpPr>
            <a:spLocks/>
          </p:cNvSpPr>
          <p:nvPr/>
        </p:nvSpPr>
        <p:spPr bwMode="auto">
          <a:xfrm>
            <a:off x="4284663" y="3284538"/>
            <a:ext cx="2460625" cy="2065337"/>
          </a:xfrm>
          <a:custGeom>
            <a:avLst/>
            <a:gdLst/>
            <a:ahLst/>
            <a:cxnLst>
              <a:cxn ang="0">
                <a:pos x="1225" y="0"/>
              </a:cxn>
              <a:cxn ang="0">
                <a:pos x="1437" y="1090"/>
              </a:cxn>
              <a:cxn ang="0">
                <a:pos x="547" y="1268"/>
              </a:cxn>
              <a:cxn ang="0">
                <a:pos x="0" y="1043"/>
              </a:cxn>
            </a:cxnLst>
            <a:rect l="0" t="0" r="r" b="b"/>
            <a:pathLst>
              <a:path w="1550" h="1301">
                <a:moveTo>
                  <a:pt x="1225" y="0"/>
                </a:moveTo>
                <a:cubicBezTo>
                  <a:pt x="1260" y="182"/>
                  <a:pt x="1550" y="879"/>
                  <a:pt x="1437" y="1090"/>
                </a:cubicBezTo>
                <a:cubicBezTo>
                  <a:pt x="1324" y="1301"/>
                  <a:pt x="787" y="1276"/>
                  <a:pt x="547" y="1268"/>
                </a:cubicBezTo>
                <a:cubicBezTo>
                  <a:pt x="307" y="1260"/>
                  <a:pt x="114" y="1090"/>
                  <a:pt x="0" y="104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95" name="Line 23"/>
          <p:cNvSpPr>
            <a:spLocks noChangeShapeType="1"/>
          </p:cNvSpPr>
          <p:nvPr/>
        </p:nvSpPr>
        <p:spPr bwMode="auto">
          <a:xfrm flipV="1">
            <a:off x="5003800" y="3357563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96" name="Line 24"/>
          <p:cNvSpPr>
            <a:spLocks noChangeShapeType="1"/>
          </p:cNvSpPr>
          <p:nvPr/>
        </p:nvSpPr>
        <p:spPr bwMode="auto">
          <a:xfrm flipV="1">
            <a:off x="5003800" y="3357563"/>
            <a:ext cx="0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97" name="Line 25"/>
          <p:cNvSpPr>
            <a:spLocks noChangeShapeType="1"/>
          </p:cNvSpPr>
          <p:nvPr/>
        </p:nvSpPr>
        <p:spPr bwMode="auto">
          <a:xfrm>
            <a:off x="5219700" y="3284538"/>
            <a:ext cx="647700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98" name="Line 26"/>
          <p:cNvSpPr>
            <a:spLocks noChangeShapeType="1"/>
          </p:cNvSpPr>
          <p:nvPr/>
        </p:nvSpPr>
        <p:spPr bwMode="auto">
          <a:xfrm>
            <a:off x="5219700" y="3284538"/>
            <a:ext cx="647700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6" name="Oval 4"/>
          <p:cNvSpPr>
            <a:spLocks noChangeArrowheads="1"/>
          </p:cNvSpPr>
          <p:nvPr/>
        </p:nvSpPr>
        <p:spPr bwMode="auto">
          <a:xfrm>
            <a:off x="3729038" y="2816225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4737100" y="2816225"/>
            <a:ext cx="576263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31082" name="Oval 10"/>
          <p:cNvSpPr>
            <a:spLocks noChangeArrowheads="1"/>
          </p:cNvSpPr>
          <p:nvPr/>
        </p:nvSpPr>
        <p:spPr bwMode="auto">
          <a:xfrm>
            <a:off x="5745163" y="2816225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3729038" y="4400550"/>
            <a:ext cx="5762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R</a:t>
            </a:r>
          </a:p>
        </p:txBody>
      </p:sp>
      <p:sp>
        <p:nvSpPr>
          <p:cNvPr id="131080" name="Rectangle 8"/>
          <p:cNvSpPr>
            <a:spLocks noChangeArrowheads="1"/>
          </p:cNvSpPr>
          <p:nvPr/>
        </p:nvSpPr>
        <p:spPr bwMode="auto">
          <a:xfrm>
            <a:off x="4737100" y="4400550"/>
            <a:ext cx="576263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S</a:t>
            </a:r>
          </a:p>
        </p:txBody>
      </p:sp>
      <p:sp>
        <p:nvSpPr>
          <p:cNvPr id="131083" name="Rectangle 11"/>
          <p:cNvSpPr>
            <a:spLocks noChangeArrowheads="1"/>
          </p:cNvSpPr>
          <p:nvPr/>
        </p:nvSpPr>
        <p:spPr bwMode="auto">
          <a:xfrm>
            <a:off x="5745163" y="4400550"/>
            <a:ext cx="5762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T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3AB7E-A72A-4567-8FEE-C936A00F85A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310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310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8" grpId="0" animBg="1"/>
      <p:bldP spid="131084" grpId="0" animBg="1"/>
      <p:bldP spid="131085" grpId="0" animBg="1"/>
      <p:bldP spid="131087" grpId="0" animBg="1"/>
      <p:bldP spid="131087" grpId="1" animBg="1"/>
      <p:bldP spid="131091" grpId="0" uiExpand="1" build="allAtOnce"/>
      <p:bldP spid="131094" grpId="0" animBg="1"/>
      <p:bldP spid="131095" grpId="0" animBg="1"/>
      <p:bldP spid="131096" grpId="0" animBg="1"/>
      <p:bldP spid="131096" grpId="1" animBg="1"/>
      <p:bldP spid="131097" grpId="0" animBg="1"/>
      <p:bldP spid="131097" grpId="1" animBg="1"/>
      <p:bldP spid="1310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Deadlocks: Strategies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Ignore the problem</a:t>
            </a:r>
          </a:p>
          <a:p>
            <a:pPr lvl="1"/>
            <a:r>
              <a:rPr lang="en-US"/>
              <a:t>It is user’s fault</a:t>
            </a:r>
          </a:p>
          <a:p>
            <a:r>
              <a:rPr lang="en-US"/>
              <a:t>Detection and recovery</a:t>
            </a:r>
          </a:p>
          <a:p>
            <a:pPr lvl="1"/>
            <a:r>
              <a:rPr lang="en-US"/>
              <a:t>Fix the problem afterwards</a:t>
            </a:r>
          </a:p>
          <a:p>
            <a:r>
              <a:rPr lang="en-US"/>
              <a:t>Dynamic avoidance</a:t>
            </a:r>
          </a:p>
          <a:p>
            <a:pPr lvl="1"/>
            <a:r>
              <a:rPr lang="en-US"/>
              <a:t>Careful allocation</a:t>
            </a:r>
          </a:p>
          <a:p>
            <a:r>
              <a:rPr lang="en-US"/>
              <a:t>Prevention</a:t>
            </a:r>
          </a:p>
          <a:p>
            <a:pPr lvl="1"/>
            <a:r>
              <a:rPr lang="en-US"/>
              <a:t>Negate one of the four conditions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Ostrich Algorithm</a:t>
            </a:r>
          </a:p>
        </p:txBody>
      </p:sp>
      <p:sp>
        <p:nvSpPr>
          <p:cNvPr id="101379" name="Rectangle 3"/>
          <p:cNvSpPr>
            <a:spLocks noGrp="1" noChangeAspec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Pretend there is no problem</a:t>
            </a:r>
          </a:p>
          <a:p>
            <a:endParaRPr lang="en-US"/>
          </a:p>
          <a:p>
            <a:r>
              <a:rPr lang="en-US"/>
              <a:t>Reasonable if </a:t>
            </a:r>
          </a:p>
          <a:p>
            <a:pPr lvl="1"/>
            <a:r>
              <a:rPr lang="en-US"/>
              <a:t>Deadlocks occur very rarely </a:t>
            </a:r>
          </a:p>
          <a:p>
            <a:pPr lvl="1"/>
            <a:r>
              <a:rPr lang="en-US"/>
              <a:t>Cost of prevention is high</a:t>
            </a:r>
          </a:p>
          <a:p>
            <a:r>
              <a:rPr lang="en-US"/>
              <a:t>UNIX and Windows take this approach</a:t>
            </a:r>
          </a:p>
          <a:p>
            <a:r>
              <a:rPr lang="en-US"/>
              <a:t>It is a trade-off between </a:t>
            </a:r>
          </a:p>
          <a:p>
            <a:pPr lvl="1"/>
            <a:r>
              <a:rPr lang="en-US"/>
              <a:t>Convenience</a:t>
            </a:r>
          </a:p>
          <a:p>
            <a:pPr lvl="1"/>
            <a:r>
              <a:rPr lang="en-US"/>
              <a:t>Correctness</a:t>
            </a:r>
          </a:p>
          <a:p>
            <a:endParaRPr lang="en-US"/>
          </a:p>
        </p:txBody>
      </p:sp>
      <p:pic>
        <p:nvPicPr>
          <p:cNvPr id="101383" name="Picture 7" descr="amdukn1c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125538"/>
            <a:ext cx="2478088" cy="2879725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One Resource of Each Type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900" y="5013325"/>
            <a:ext cx="8801100" cy="1225550"/>
          </a:xfrm>
        </p:spPr>
        <p:txBody>
          <a:bodyPr/>
          <a:lstStyle/>
          <a:p>
            <a:r>
              <a:rPr lang="en-US"/>
              <a:t>A cycle can be found within the graph, denoting deadlock</a:t>
            </a: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 rot="5400000" flipV="1">
            <a:off x="2555082" y="1197768"/>
            <a:ext cx="0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Freeform 7"/>
          <p:cNvSpPr>
            <a:spLocks/>
          </p:cNvSpPr>
          <p:nvPr/>
        </p:nvSpPr>
        <p:spPr bwMode="auto">
          <a:xfrm>
            <a:off x="4572000" y="3781425"/>
            <a:ext cx="2016125" cy="728663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1270" y="459"/>
              </a:cxn>
              <a:cxn ang="0">
                <a:pos x="1270" y="0"/>
              </a:cxn>
            </a:cxnLst>
            <a:rect l="0" t="0" r="r" b="b"/>
            <a:pathLst>
              <a:path w="1270" h="459">
                <a:moveTo>
                  <a:pt x="0" y="454"/>
                </a:moveTo>
                <a:lnTo>
                  <a:pt x="1270" y="459"/>
                </a:lnTo>
                <a:lnTo>
                  <a:pt x="1270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2843213" y="1196975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49167" name="Oval 15"/>
          <p:cNvSpPr>
            <a:spLocks noChangeArrowheads="1"/>
          </p:cNvSpPr>
          <p:nvPr/>
        </p:nvSpPr>
        <p:spPr bwMode="auto">
          <a:xfrm>
            <a:off x="5146675" y="1196975"/>
            <a:ext cx="576263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49168" name="Oval 16"/>
          <p:cNvSpPr>
            <a:spLocks noChangeArrowheads="1"/>
          </p:cNvSpPr>
          <p:nvPr/>
        </p:nvSpPr>
        <p:spPr bwMode="auto">
          <a:xfrm>
            <a:off x="1690688" y="2205038"/>
            <a:ext cx="576262" cy="5762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1690688" y="1196975"/>
            <a:ext cx="576262" cy="5762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R</a:t>
            </a: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2843213" y="2205038"/>
            <a:ext cx="576262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S</a:t>
            </a: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5146675" y="2205038"/>
            <a:ext cx="576263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T</a:t>
            </a:r>
          </a:p>
        </p:txBody>
      </p:sp>
      <p:sp>
        <p:nvSpPr>
          <p:cNvPr id="49172" name="Oval 20"/>
          <p:cNvSpPr>
            <a:spLocks noChangeArrowheads="1"/>
          </p:cNvSpPr>
          <p:nvPr/>
        </p:nvSpPr>
        <p:spPr bwMode="auto">
          <a:xfrm>
            <a:off x="3995738" y="2205038"/>
            <a:ext cx="576262" cy="5762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6299200" y="2205038"/>
            <a:ext cx="576263" cy="5762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2843213" y="3213100"/>
            <a:ext cx="576262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F</a:t>
            </a:r>
          </a:p>
        </p:txBody>
      </p:sp>
      <p:sp>
        <p:nvSpPr>
          <p:cNvPr id="49175" name="Oval 23"/>
          <p:cNvSpPr>
            <a:spLocks noChangeArrowheads="1"/>
          </p:cNvSpPr>
          <p:nvPr/>
        </p:nvSpPr>
        <p:spPr bwMode="auto">
          <a:xfrm>
            <a:off x="3995738" y="4221163"/>
            <a:ext cx="576262" cy="5762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G</a:t>
            </a:r>
          </a:p>
        </p:txBody>
      </p:sp>
      <p:sp>
        <p:nvSpPr>
          <p:cNvPr id="49178" name="Rectangle 26"/>
          <p:cNvSpPr>
            <a:spLocks noChangeArrowheads="1"/>
          </p:cNvSpPr>
          <p:nvPr/>
        </p:nvSpPr>
        <p:spPr bwMode="auto">
          <a:xfrm>
            <a:off x="3995738" y="3211513"/>
            <a:ext cx="576262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U</a:t>
            </a:r>
          </a:p>
        </p:txBody>
      </p:sp>
      <p:sp>
        <p:nvSpPr>
          <p:cNvPr id="49179" name="Rectangle 27"/>
          <p:cNvSpPr>
            <a:spLocks noChangeArrowheads="1"/>
          </p:cNvSpPr>
          <p:nvPr/>
        </p:nvSpPr>
        <p:spPr bwMode="auto">
          <a:xfrm>
            <a:off x="6299200" y="3211513"/>
            <a:ext cx="576263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V</a:t>
            </a:r>
          </a:p>
        </p:txBody>
      </p:sp>
      <p:sp>
        <p:nvSpPr>
          <p:cNvPr id="49180" name="Rectangle 28"/>
          <p:cNvSpPr>
            <a:spLocks noChangeArrowheads="1"/>
          </p:cNvSpPr>
          <p:nvPr/>
        </p:nvSpPr>
        <p:spPr bwMode="auto">
          <a:xfrm>
            <a:off x="2843213" y="4221163"/>
            <a:ext cx="576262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W</a:t>
            </a:r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 rot="16200000" flipV="1">
            <a:off x="3707607" y="2204243"/>
            <a:ext cx="0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85" name="Line 33"/>
          <p:cNvSpPr>
            <a:spLocks noChangeShapeType="1"/>
          </p:cNvSpPr>
          <p:nvPr/>
        </p:nvSpPr>
        <p:spPr bwMode="auto">
          <a:xfrm>
            <a:off x="3130550" y="1773238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87" name="Line 35"/>
          <p:cNvSpPr>
            <a:spLocks noChangeShapeType="1"/>
          </p:cNvSpPr>
          <p:nvPr/>
        </p:nvSpPr>
        <p:spPr bwMode="auto">
          <a:xfrm rot="5400000" flipV="1">
            <a:off x="2555082" y="2204243"/>
            <a:ext cx="0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1" name="Line 39"/>
          <p:cNvSpPr>
            <a:spLocks noChangeShapeType="1"/>
          </p:cNvSpPr>
          <p:nvPr/>
        </p:nvSpPr>
        <p:spPr bwMode="auto">
          <a:xfrm rot="5400000" flipV="1">
            <a:off x="4860132" y="2204243"/>
            <a:ext cx="0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3" name="Line 41"/>
          <p:cNvSpPr>
            <a:spLocks noChangeShapeType="1"/>
          </p:cNvSpPr>
          <p:nvPr/>
        </p:nvSpPr>
        <p:spPr bwMode="auto">
          <a:xfrm rot="5400000" flipV="1">
            <a:off x="6011069" y="2204244"/>
            <a:ext cx="0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5" name="Line 43"/>
          <p:cNvSpPr>
            <a:spLocks noChangeShapeType="1"/>
          </p:cNvSpPr>
          <p:nvPr/>
        </p:nvSpPr>
        <p:spPr bwMode="auto">
          <a:xfrm>
            <a:off x="5435600" y="1773238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6" name="Line 44"/>
          <p:cNvSpPr>
            <a:spLocks noChangeShapeType="1"/>
          </p:cNvSpPr>
          <p:nvPr/>
        </p:nvSpPr>
        <p:spPr bwMode="auto">
          <a:xfrm>
            <a:off x="6588125" y="2781300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7" name="Line 45"/>
          <p:cNvSpPr>
            <a:spLocks noChangeShapeType="1"/>
          </p:cNvSpPr>
          <p:nvPr/>
        </p:nvSpPr>
        <p:spPr bwMode="auto">
          <a:xfrm flipV="1">
            <a:off x="4283075" y="2781300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8" name="Line 46"/>
          <p:cNvSpPr>
            <a:spLocks noChangeShapeType="1"/>
          </p:cNvSpPr>
          <p:nvPr/>
        </p:nvSpPr>
        <p:spPr bwMode="auto">
          <a:xfrm flipV="1">
            <a:off x="3130550" y="2781300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99" name="Line 47"/>
          <p:cNvSpPr>
            <a:spLocks noChangeShapeType="1"/>
          </p:cNvSpPr>
          <p:nvPr/>
        </p:nvSpPr>
        <p:spPr bwMode="auto">
          <a:xfrm flipV="1">
            <a:off x="3130550" y="3789363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200" name="Line 48"/>
          <p:cNvSpPr>
            <a:spLocks noChangeShapeType="1"/>
          </p:cNvSpPr>
          <p:nvPr/>
        </p:nvSpPr>
        <p:spPr bwMode="auto">
          <a:xfrm flipV="1">
            <a:off x="4283075" y="3789363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303712" cy="5040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GB" sz="2800"/>
          </a:p>
          <a:p>
            <a:endParaRPr lang="en-US" sz="2800"/>
          </a:p>
        </p:txBody>
      </p:sp>
      <p:pic>
        <p:nvPicPr>
          <p:cNvPr id="16794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668463"/>
            <a:ext cx="9144000" cy="4800600"/>
          </a:xfrm>
          <a:noFill/>
          <a:ln/>
        </p:spPr>
      </p:pic>
      <p:sp>
        <p:nvSpPr>
          <p:cNvPr id="1679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One Resource of Each </a:t>
            </a:r>
            <a:r>
              <a:rPr lang="en-US" sz="3200" dirty="0" smtClean="0"/>
              <a:t>Type, do for each node</a:t>
            </a:r>
            <a:endParaRPr lang="nb-NO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2F45A-12E8-4719-B1E8-77ACF3061B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Multiple Resources of Each Type</a:t>
            </a:r>
          </a:p>
        </p:txBody>
      </p:sp>
      <p:graphicFrame>
        <p:nvGraphicFramePr>
          <p:cNvPr id="50184" name="Rectangle 8"/>
          <p:cNvGraphicFramePr>
            <a:graphicFrameLocks noGrp="1"/>
          </p:cNvGraphicFramePr>
          <p:nvPr>
            <p:ph sz="quarter" idx="1"/>
          </p:nvPr>
        </p:nvGraphicFramePr>
        <p:xfrm>
          <a:off x="788988" y="2060575"/>
          <a:ext cx="3665537" cy="244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2" name="Equation" r:id="rId4" imgW="0" imgH="0" progId="Equation.3">
                  <p:embed/>
                </p:oleObj>
              </mc:Choice>
              <mc:Fallback>
                <p:oleObj name="Equation" r:id="rId4" imgW="0" imgH="0" progId="Equation.3">
                  <p:embed/>
                  <p:pic>
                    <p:nvPicPr>
                      <p:cNvPr id="0" name="Rectangle 8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2060575"/>
                        <a:ext cx="3665537" cy="244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7450" y="2852738"/>
          <a:ext cx="33750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3" name="Equation" r:id="rId5" imgW="1688760" imgH="939600" progId="Equation.3">
                  <p:embed/>
                </p:oleObj>
              </mc:Choice>
              <mc:Fallback>
                <p:oleObj name="Equation" r:id="rId5" imgW="1688760" imgH="939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852738"/>
                        <a:ext cx="3375025" cy="187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8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003800" y="2851150"/>
          <a:ext cx="3351213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4" name="Equation" r:id="rId7" imgW="1676160" imgH="939600" progId="Equation.3">
                  <p:embed/>
                </p:oleObj>
              </mc:Choice>
              <mc:Fallback>
                <p:oleObj name="Equation" r:id="rId7" imgW="1676160" imgH="939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851150"/>
                        <a:ext cx="3351213" cy="187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546225" y="1268413"/>
            <a:ext cx="20510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Existing resources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5580063" y="1268413"/>
            <a:ext cx="2179637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Available resources</a:t>
            </a:r>
          </a:p>
        </p:txBody>
      </p:sp>
      <p:graphicFrame>
        <p:nvGraphicFramePr>
          <p:cNvPr id="50190" name="Rectangle 14"/>
          <p:cNvGraphicFramePr>
            <a:graphicFrameLocks noGrp="1"/>
          </p:cNvGraphicFramePr>
          <p:nvPr>
            <p:ph sz="quarter" idx="4"/>
          </p:nvPr>
        </p:nvGraphicFramePr>
        <p:xfrm>
          <a:off x="4965700" y="3863975"/>
          <a:ext cx="3667125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5" name="Equation" r:id="rId9" imgW="0" imgH="0" progId="Equation.3">
                  <p:embed/>
                </p:oleObj>
              </mc:Choice>
              <mc:Fallback>
                <p:oleObj name="Equation" r:id="rId9" imgW="0" imgH="0" progId="Equation.3">
                  <p:embed/>
                  <p:pic>
                    <p:nvPicPr>
                      <p:cNvPr id="0" name="Rectangle 14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5700" y="3863975"/>
                        <a:ext cx="3667125" cy="244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1474788" y="1628775"/>
          <a:ext cx="218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6" name="Equation" r:id="rId10" imgW="1091880" imgH="228600" progId="Equation.3">
                  <p:embed/>
                </p:oleObj>
              </mc:Choice>
              <mc:Fallback>
                <p:oleObj name="Equation" r:id="rId10" imgW="109188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788" y="1628775"/>
                        <a:ext cx="2184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/>
          <p:cNvGraphicFramePr>
            <a:graphicFrameLocks noChangeAspect="1"/>
          </p:cNvGraphicFramePr>
          <p:nvPr/>
        </p:nvGraphicFramePr>
        <p:xfrm>
          <a:off x="5580063" y="1628775"/>
          <a:ext cx="2108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7" name="Equation" r:id="rId12" imgW="1054080" imgH="228600" progId="Equation.3">
                  <p:embed/>
                </p:oleObj>
              </mc:Choice>
              <mc:Fallback>
                <p:oleObj name="Equation" r:id="rId12" imgW="1054080" imgH="2286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1628775"/>
                        <a:ext cx="2108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1544638" y="2419350"/>
            <a:ext cx="3057248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 dirty="0" smtClean="0"/>
              <a:t>C - Current </a:t>
            </a:r>
            <a:r>
              <a:rPr lang="en-US" sz="1800" dirty="0"/>
              <a:t>allocation matrix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5818188" y="2420938"/>
            <a:ext cx="2108269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 dirty="0" smtClean="0"/>
              <a:t>R - Request </a:t>
            </a:r>
            <a:r>
              <a:rPr lang="en-US" sz="1800" dirty="0"/>
              <a:t>matrix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2F27-519F-418F-8798-B072DA77B55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Multiple Resources of Each Type</a:t>
            </a:r>
          </a:p>
        </p:txBody>
      </p:sp>
      <p:grpSp>
        <p:nvGrpSpPr>
          <p:cNvPr id="51243" name="Group 43"/>
          <p:cNvGrpSpPr>
            <a:grpSpLocks/>
          </p:cNvGrpSpPr>
          <p:nvPr/>
        </p:nvGrpSpPr>
        <p:grpSpPr bwMode="auto">
          <a:xfrm>
            <a:off x="2339975" y="2347913"/>
            <a:ext cx="1727200" cy="431800"/>
            <a:chOff x="975" y="1207"/>
            <a:chExt cx="1088" cy="272"/>
          </a:xfrm>
        </p:grpSpPr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975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247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519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3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1791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</p:grpSp>
      <p:grpSp>
        <p:nvGrpSpPr>
          <p:cNvPr id="51244" name="Group 44"/>
          <p:cNvGrpSpPr>
            <a:grpSpLocks/>
          </p:cNvGrpSpPr>
          <p:nvPr/>
        </p:nvGrpSpPr>
        <p:grpSpPr bwMode="auto">
          <a:xfrm>
            <a:off x="5940425" y="2347913"/>
            <a:ext cx="1727200" cy="431800"/>
            <a:chOff x="3107" y="1207"/>
            <a:chExt cx="1088" cy="272"/>
          </a:xfrm>
        </p:grpSpPr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3107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3379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651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3923" y="120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</p:grpSp>
      <p:grpSp>
        <p:nvGrpSpPr>
          <p:cNvPr id="51242" name="Group 42"/>
          <p:cNvGrpSpPr>
            <a:grpSpLocks/>
          </p:cNvGrpSpPr>
          <p:nvPr/>
        </p:nvGrpSpPr>
        <p:grpSpPr bwMode="auto">
          <a:xfrm>
            <a:off x="2338388" y="3644900"/>
            <a:ext cx="1727200" cy="1295400"/>
            <a:chOff x="975" y="2115"/>
            <a:chExt cx="1088" cy="816"/>
          </a:xfrm>
        </p:grpSpPr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975" y="2115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247" y="2115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519" y="2115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1791" y="2115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975" y="238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1247" y="238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1519" y="238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1791" y="2387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975" y="2659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247" y="2659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519" y="2659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1791" y="2659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</p:grpSp>
      <p:grpSp>
        <p:nvGrpSpPr>
          <p:cNvPr id="51241" name="Group 41"/>
          <p:cNvGrpSpPr>
            <a:grpSpLocks/>
          </p:cNvGrpSpPr>
          <p:nvPr/>
        </p:nvGrpSpPr>
        <p:grpSpPr bwMode="auto">
          <a:xfrm>
            <a:off x="5938838" y="3716338"/>
            <a:ext cx="1727200" cy="1295400"/>
            <a:chOff x="3198" y="2160"/>
            <a:chExt cx="1088" cy="816"/>
          </a:xfrm>
        </p:grpSpPr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3198" y="2160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3470" y="2160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742" y="2160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4014" y="2160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198" y="2432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3470" y="2432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3742" y="2432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4014" y="2432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3198" y="2704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3470" y="2704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3742" y="2704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4014" y="2704"/>
              <a:ext cx="272" cy="27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</p:grpSp>
      <p:sp>
        <p:nvSpPr>
          <p:cNvPr id="51245" name="Text Box 45"/>
          <p:cNvSpPr txBox="1">
            <a:spLocks noChangeArrowheads="1"/>
          </p:cNvSpPr>
          <p:nvPr/>
        </p:nvSpPr>
        <p:spPr bwMode="auto">
          <a:xfrm>
            <a:off x="1692275" y="2349500"/>
            <a:ext cx="6667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E=(</a:t>
            </a:r>
          </a:p>
        </p:txBody>
      </p:sp>
      <p:sp>
        <p:nvSpPr>
          <p:cNvPr id="51247" name="Text Box 47"/>
          <p:cNvSpPr txBox="1">
            <a:spLocks noChangeArrowheads="1"/>
          </p:cNvSpPr>
          <p:nvPr/>
        </p:nvSpPr>
        <p:spPr bwMode="auto">
          <a:xfrm>
            <a:off x="1908175" y="3213100"/>
            <a:ext cx="26606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Current allocation matrix</a:t>
            </a:r>
          </a:p>
        </p:txBody>
      </p:sp>
      <p:sp>
        <p:nvSpPr>
          <p:cNvPr id="51248" name="Text Box 48"/>
          <p:cNvSpPr txBox="1">
            <a:spLocks noChangeArrowheads="1"/>
          </p:cNvSpPr>
          <p:nvPr/>
        </p:nvSpPr>
        <p:spPr bwMode="auto">
          <a:xfrm>
            <a:off x="5940425" y="3284538"/>
            <a:ext cx="17208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Request matrix</a:t>
            </a:r>
          </a:p>
        </p:txBody>
      </p:sp>
      <p:grpSp>
        <p:nvGrpSpPr>
          <p:cNvPr id="51262" name="Group 62"/>
          <p:cNvGrpSpPr>
            <a:grpSpLocks/>
          </p:cNvGrpSpPr>
          <p:nvPr/>
        </p:nvGrpSpPr>
        <p:grpSpPr bwMode="auto">
          <a:xfrm>
            <a:off x="2268538" y="1779588"/>
            <a:ext cx="2262187" cy="441325"/>
            <a:chOff x="1429" y="1121"/>
            <a:chExt cx="1425" cy="278"/>
          </a:xfrm>
        </p:grpSpPr>
        <p:sp>
          <p:nvSpPr>
            <p:cNvPr id="51249" name="Text Box 49"/>
            <p:cNvSpPr txBox="1">
              <a:spLocks noChangeArrowheads="1"/>
            </p:cNvSpPr>
            <p:nvPr/>
          </p:nvSpPr>
          <p:spPr bwMode="auto">
            <a:xfrm rot="18900000">
              <a:off x="1429" y="1121"/>
              <a:ext cx="736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Tape drivers</a:t>
              </a:r>
            </a:p>
          </p:txBody>
        </p:sp>
        <p:sp>
          <p:nvSpPr>
            <p:cNvPr id="51250" name="Text Box 50"/>
            <p:cNvSpPr txBox="1">
              <a:spLocks noChangeArrowheads="1"/>
            </p:cNvSpPr>
            <p:nvPr/>
          </p:nvSpPr>
          <p:spPr bwMode="auto">
            <a:xfrm rot="18900000">
              <a:off x="1701" y="1207"/>
              <a:ext cx="495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Plotters</a:t>
              </a:r>
            </a:p>
          </p:txBody>
        </p:sp>
        <p:sp>
          <p:nvSpPr>
            <p:cNvPr id="51251" name="Text Box 51"/>
            <p:cNvSpPr txBox="1">
              <a:spLocks noChangeArrowheads="1"/>
            </p:cNvSpPr>
            <p:nvPr/>
          </p:nvSpPr>
          <p:spPr bwMode="auto">
            <a:xfrm rot="18900000">
              <a:off x="2245" y="1166"/>
              <a:ext cx="609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CD-Roms</a:t>
              </a:r>
            </a:p>
          </p:txBody>
        </p:sp>
        <p:sp>
          <p:nvSpPr>
            <p:cNvPr id="51252" name="Text Box 52"/>
            <p:cNvSpPr txBox="1">
              <a:spLocks noChangeArrowheads="1"/>
            </p:cNvSpPr>
            <p:nvPr/>
          </p:nvSpPr>
          <p:spPr bwMode="auto">
            <a:xfrm rot="18900000">
              <a:off x="1973" y="1174"/>
              <a:ext cx="588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Scanners</a:t>
              </a:r>
            </a:p>
          </p:txBody>
        </p:sp>
      </p:grpSp>
      <p:sp>
        <p:nvSpPr>
          <p:cNvPr id="51253" name="Text Box 53"/>
          <p:cNvSpPr txBox="1">
            <a:spLocks noChangeArrowheads="1"/>
          </p:cNvSpPr>
          <p:nvPr/>
        </p:nvSpPr>
        <p:spPr bwMode="auto">
          <a:xfrm>
            <a:off x="5292725" y="2349500"/>
            <a:ext cx="6667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A=(</a:t>
            </a:r>
          </a:p>
        </p:txBody>
      </p:sp>
      <p:sp>
        <p:nvSpPr>
          <p:cNvPr id="51254" name="Text Box 54"/>
          <p:cNvSpPr txBox="1">
            <a:spLocks noChangeArrowheads="1"/>
          </p:cNvSpPr>
          <p:nvPr/>
        </p:nvSpPr>
        <p:spPr bwMode="auto">
          <a:xfrm>
            <a:off x="4067175" y="2349500"/>
            <a:ext cx="2857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)</a:t>
            </a:r>
          </a:p>
        </p:txBody>
      </p:sp>
      <p:sp>
        <p:nvSpPr>
          <p:cNvPr id="51255" name="Text Box 55"/>
          <p:cNvSpPr txBox="1">
            <a:spLocks noChangeArrowheads="1"/>
          </p:cNvSpPr>
          <p:nvPr/>
        </p:nvSpPr>
        <p:spPr bwMode="auto">
          <a:xfrm>
            <a:off x="7667625" y="2349500"/>
            <a:ext cx="2857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)</a:t>
            </a:r>
          </a:p>
        </p:txBody>
      </p:sp>
      <p:grpSp>
        <p:nvGrpSpPr>
          <p:cNvPr id="51263" name="Group 63"/>
          <p:cNvGrpSpPr>
            <a:grpSpLocks/>
          </p:cNvGrpSpPr>
          <p:nvPr/>
        </p:nvGrpSpPr>
        <p:grpSpPr bwMode="auto">
          <a:xfrm>
            <a:off x="5867400" y="1779588"/>
            <a:ext cx="2262188" cy="441325"/>
            <a:chOff x="3696" y="1121"/>
            <a:chExt cx="1425" cy="278"/>
          </a:xfrm>
        </p:grpSpPr>
        <p:sp>
          <p:nvSpPr>
            <p:cNvPr id="51258" name="Text Box 58"/>
            <p:cNvSpPr txBox="1">
              <a:spLocks noChangeArrowheads="1"/>
            </p:cNvSpPr>
            <p:nvPr/>
          </p:nvSpPr>
          <p:spPr bwMode="auto">
            <a:xfrm rot="18900000">
              <a:off x="3696" y="1121"/>
              <a:ext cx="736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Tape drivers</a:t>
              </a:r>
            </a:p>
          </p:txBody>
        </p:sp>
        <p:sp>
          <p:nvSpPr>
            <p:cNvPr id="51259" name="Text Box 59"/>
            <p:cNvSpPr txBox="1">
              <a:spLocks noChangeArrowheads="1"/>
            </p:cNvSpPr>
            <p:nvPr/>
          </p:nvSpPr>
          <p:spPr bwMode="auto">
            <a:xfrm rot="18900000">
              <a:off x="3968" y="1207"/>
              <a:ext cx="495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Plotters</a:t>
              </a:r>
            </a:p>
          </p:txBody>
        </p:sp>
        <p:sp>
          <p:nvSpPr>
            <p:cNvPr id="51260" name="Text Box 60"/>
            <p:cNvSpPr txBox="1">
              <a:spLocks noChangeArrowheads="1"/>
            </p:cNvSpPr>
            <p:nvPr/>
          </p:nvSpPr>
          <p:spPr bwMode="auto">
            <a:xfrm rot="18900000">
              <a:off x="4512" y="1166"/>
              <a:ext cx="609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CD-Roms</a:t>
              </a:r>
            </a:p>
          </p:txBody>
        </p:sp>
        <p:sp>
          <p:nvSpPr>
            <p:cNvPr id="51261" name="Text Box 61"/>
            <p:cNvSpPr txBox="1">
              <a:spLocks noChangeArrowheads="1"/>
            </p:cNvSpPr>
            <p:nvPr/>
          </p:nvSpPr>
          <p:spPr bwMode="auto">
            <a:xfrm rot="18900000">
              <a:off x="4240" y="1174"/>
              <a:ext cx="588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400"/>
                <a:t>Scanners</a:t>
              </a:r>
            </a:p>
          </p:txBody>
        </p:sp>
      </p:grpSp>
      <p:sp>
        <p:nvSpPr>
          <p:cNvPr id="51264" name="Freeform 64"/>
          <p:cNvSpPr>
            <a:spLocks/>
          </p:cNvSpPr>
          <p:nvPr/>
        </p:nvSpPr>
        <p:spPr bwMode="auto">
          <a:xfrm>
            <a:off x="3995738" y="3644900"/>
            <a:ext cx="115887" cy="1296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73" y="817"/>
              </a:cxn>
              <a:cxn ang="0">
                <a:pos x="1" y="817"/>
              </a:cxn>
            </a:cxnLst>
            <a:rect l="0" t="0" r="r" b="b"/>
            <a:pathLst>
              <a:path w="73" h="817">
                <a:moveTo>
                  <a:pt x="0" y="0"/>
                </a:moveTo>
                <a:lnTo>
                  <a:pt x="68" y="0"/>
                </a:lnTo>
                <a:lnTo>
                  <a:pt x="73" y="817"/>
                </a:lnTo>
                <a:lnTo>
                  <a:pt x="1" y="817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5" name="Freeform 65"/>
          <p:cNvSpPr>
            <a:spLocks/>
          </p:cNvSpPr>
          <p:nvPr/>
        </p:nvSpPr>
        <p:spPr bwMode="auto">
          <a:xfrm flipH="1">
            <a:off x="2268538" y="3644900"/>
            <a:ext cx="115887" cy="1296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73" y="817"/>
              </a:cxn>
              <a:cxn ang="0">
                <a:pos x="1" y="817"/>
              </a:cxn>
            </a:cxnLst>
            <a:rect l="0" t="0" r="r" b="b"/>
            <a:pathLst>
              <a:path w="73" h="817">
                <a:moveTo>
                  <a:pt x="0" y="0"/>
                </a:moveTo>
                <a:lnTo>
                  <a:pt x="68" y="0"/>
                </a:lnTo>
                <a:lnTo>
                  <a:pt x="73" y="817"/>
                </a:lnTo>
                <a:lnTo>
                  <a:pt x="1" y="817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6" name="Freeform 66"/>
          <p:cNvSpPr>
            <a:spLocks/>
          </p:cNvSpPr>
          <p:nvPr/>
        </p:nvSpPr>
        <p:spPr bwMode="auto">
          <a:xfrm flipH="1">
            <a:off x="5867400" y="3716338"/>
            <a:ext cx="115888" cy="1296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73" y="817"/>
              </a:cxn>
              <a:cxn ang="0">
                <a:pos x="1" y="817"/>
              </a:cxn>
            </a:cxnLst>
            <a:rect l="0" t="0" r="r" b="b"/>
            <a:pathLst>
              <a:path w="73" h="817">
                <a:moveTo>
                  <a:pt x="0" y="0"/>
                </a:moveTo>
                <a:lnTo>
                  <a:pt x="68" y="0"/>
                </a:lnTo>
                <a:lnTo>
                  <a:pt x="73" y="817"/>
                </a:lnTo>
                <a:lnTo>
                  <a:pt x="1" y="817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7" name="Freeform 67"/>
          <p:cNvSpPr>
            <a:spLocks/>
          </p:cNvSpPr>
          <p:nvPr/>
        </p:nvSpPr>
        <p:spPr bwMode="auto">
          <a:xfrm>
            <a:off x="7594600" y="3716338"/>
            <a:ext cx="115888" cy="1296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73" y="817"/>
              </a:cxn>
              <a:cxn ang="0">
                <a:pos x="1" y="817"/>
              </a:cxn>
            </a:cxnLst>
            <a:rect l="0" t="0" r="r" b="b"/>
            <a:pathLst>
              <a:path w="73" h="817">
                <a:moveTo>
                  <a:pt x="0" y="0"/>
                </a:moveTo>
                <a:lnTo>
                  <a:pt x="68" y="0"/>
                </a:lnTo>
                <a:lnTo>
                  <a:pt x="73" y="817"/>
                </a:lnTo>
                <a:lnTo>
                  <a:pt x="1" y="817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9" name="Text Box 69"/>
          <p:cNvSpPr txBox="1">
            <a:spLocks noChangeArrowheads="1"/>
          </p:cNvSpPr>
          <p:nvPr/>
        </p:nvSpPr>
        <p:spPr bwMode="auto">
          <a:xfrm>
            <a:off x="5262563" y="4149725"/>
            <a:ext cx="58261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R=</a:t>
            </a:r>
          </a:p>
        </p:txBody>
      </p:sp>
      <p:sp>
        <p:nvSpPr>
          <p:cNvPr id="51270" name="Text Box 70"/>
          <p:cNvSpPr txBox="1">
            <a:spLocks noChangeArrowheads="1"/>
          </p:cNvSpPr>
          <p:nvPr/>
        </p:nvSpPr>
        <p:spPr bwMode="auto">
          <a:xfrm>
            <a:off x="1692275" y="4076700"/>
            <a:ext cx="58261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C=</a:t>
            </a: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Recovery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Recovery through preemption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Take a resource from some other process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Depends on nature of the resource</a:t>
            </a:r>
          </a:p>
          <a:p>
            <a:pPr>
              <a:lnSpc>
                <a:spcPct val="90000"/>
              </a:lnSpc>
            </a:pPr>
            <a:r>
              <a:rPr lang="en-US" sz="2800"/>
              <a:t>Recovery through rollback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Checkpoint a process periodically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Use this saved state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Restart the process if it is found deadlocked</a:t>
            </a:r>
          </a:p>
          <a:p>
            <a:pPr>
              <a:lnSpc>
                <a:spcPct val="90000"/>
              </a:lnSpc>
            </a:pPr>
            <a:r>
              <a:rPr lang="en-US" sz="2800"/>
              <a:t>Recovery through killing processes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Crudest but simplest way to break a deadlock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Kill one of the processes in the deadlock cycle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other processes get its resources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Choose process that can be rerun from the beginning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9" name="Rectangle 99" descr="Light downward diagonal"/>
          <p:cNvSpPr>
            <a:spLocks noChangeArrowheads="1"/>
          </p:cNvSpPr>
          <p:nvPr/>
        </p:nvSpPr>
        <p:spPr bwMode="auto">
          <a:xfrm>
            <a:off x="5435600" y="2565400"/>
            <a:ext cx="1512888" cy="720725"/>
          </a:xfrm>
          <a:prstGeom prst="rect">
            <a:avLst/>
          </a:prstGeom>
          <a:pattFill prst="ltDn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Resource Trajectories</a:t>
            </a:r>
          </a:p>
        </p:txBody>
      </p:sp>
      <p:sp>
        <p:nvSpPr>
          <p:cNvPr id="122900" name="Rectangle 20"/>
          <p:cNvSpPr>
            <a:spLocks noChangeArrowheads="1"/>
          </p:cNvSpPr>
          <p:nvPr/>
        </p:nvSpPr>
        <p:spPr bwMode="auto">
          <a:xfrm>
            <a:off x="6946900" y="1844675"/>
            <a:ext cx="1512888" cy="720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en-US" sz="2000"/>
          </a:p>
        </p:txBody>
      </p:sp>
      <p:sp>
        <p:nvSpPr>
          <p:cNvPr id="122903" name="Rectangle 23"/>
          <p:cNvSpPr>
            <a:spLocks noChangeArrowheads="1"/>
          </p:cNvSpPr>
          <p:nvPr/>
        </p:nvSpPr>
        <p:spPr bwMode="auto">
          <a:xfrm>
            <a:off x="3922713" y="3284538"/>
            <a:ext cx="1512887" cy="720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en-US" sz="2000"/>
          </a:p>
        </p:txBody>
      </p:sp>
      <p:grpSp>
        <p:nvGrpSpPr>
          <p:cNvPr id="122964" name="Group 84"/>
          <p:cNvGrpSpPr>
            <a:grpSpLocks/>
          </p:cNvGrpSpPr>
          <p:nvPr/>
        </p:nvGrpSpPr>
        <p:grpSpPr bwMode="auto">
          <a:xfrm>
            <a:off x="3922713" y="4005263"/>
            <a:ext cx="4537075" cy="720725"/>
            <a:chOff x="2471" y="2523"/>
            <a:chExt cx="2858" cy="454"/>
          </a:xfrm>
        </p:grpSpPr>
        <p:sp>
          <p:nvSpPr>
            <p:cNvPr id="122904" name="Rectangle 24"/>
            <p:cNvSpPr>
              <a:spLocks noChangeArrowheads="1"/>
            </p:cNvSpPr>
            <p:nvPr/>
          </p:nvSpPr>
          <p:spPr bwMode="auto">
            <a:xfrm>
              <a:off x="2471" y="2523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  <p:sp>
          <p:nvSpPr>
            <p:cNvPr id="122908" name="Rectangle 28"/>
            <p:cNvSpPr>
              <a:spLocks noChangeArrowheads="1"/>
            </p:cNvSpPr>
            <p:nvPr/>
          </p:nvSpPr>
          <p:spPr bwMode="auto">
            <a:xfrm>
              <a:off x="3424" y="2523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  <p:sp>
          <p:nvSpPr>
            <p:cNvPr id="122909" name="Rectangle 29"/>
            <p:cNvSpPr>
              <a:spLocks noChangeArrowheads="1"/>
            </p:cNvSpPr>
            <p:nvPr/>
          </p:nvSpPr>
          <p:spPr bwMode="auto">
            <a:xfrm>
              <a:off x="4376" y="2523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</p:grpSp>
      <p:sp>
        <p:nvSpPr>
          <p:cNvPr id="122911" name="Rectangle 31" descr="Light upward diagonal"/>
          <p:cNvSpPr>
            <a:spLocks noChangeArrowheads="1"/>
          </p:cNvSpPr>
          <p:nvPr/>
        </p:nvSpPr>
        <p:spPr bwMode="auto">
          <a:xfrm>
            <a:off x="3922713" y="2565400"/>
            <a:ext cx="1512887" cy="720725"/>
          </a:xfrm>
          <a:prstGeom prst="rect">
            <a:avLst/>
          </a:prstGeom>
          <a:pattFill prst="ltUp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912" name="Rectangle 32" descr="Light downward diagonal"/>
          <p:cNvSpPr>
            <a:spLocks noChangeArrowheads="1"/>
          </p:cNvSpPr>
          <p:nvPr/>
        </p:nvSpPr>
        <p:spPr bwMode="auto">
          <a:xfrm>
            <a:off x="6946900" y="2565400"/>
            <a:ext cx="1512888" cy="720725"/>
          </a:xfrm>
          <a:prstGeom prst="rect">
            <a:avLst/>
          </a:prstGeom>
          <a:pattFill prst="ltDn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913" name="Rectangle 33" descr="Light downward diagonal"/>
          <p:cNvSpPr>
            <a:spLocks noChangeArrowheads="1"/>
          </p:cNvSpPr>
          <p:nvPr/>
        </p:nvSpPr>
        <p:spPr bwMode="auto">
          <a:xfrm>
            <a:off x="5435600" y="3284538"/>
            <a:ext cx="1512888" cy="720725"/>
          </a:xfrm>
          <a:prstGeom prst="rect">
            <a:avLst/>
          </a:prstGeom>
          <a:pattFill prst="ltDn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914" name="Rectangle 34" descr="Light downward diagonal"/>
          <p:cNvSpPr>
            <a:spLocks noChangeArrowheads="1"/>
          </p:cNvSpPr>
          <p:nvPr/>
        </p:nvSpPr>
        <p:spPr bwMode="auto">
          <a:xfrm>
            <a:off x="6946900" y="3284538"/>
            <a:ext cx="1512888" cy="720725"/>
          </a:xfrm>
          <a:prstGeom prst="rect">
            <a:avLst/>
          </a:prstGeom>
          <a:pattFill prst="ltDn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915" name="Rectangle 35" descr="Light upward diagonal"/>
          <p:cNvSpPr>
            <a:spLocks noChangeArrowheads="1"/>
          </p:cNvSpPr>
          <p:nvPr/>
        </p:nvSpPr>
        <p:spPr bwMode="auto">
          <a:xfrm>
            <a:off x="5435600" y="1844675"/>
            <a:ext cx="1512888" cy="720725"/>
          </a:xfrm>
          <a:prstGeom prst="rect">
            <a:avLst/>
          </a:prstGeom>
          <a:pattFill prst="ltUp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sp>
        <p:nvSpPr>
          <p:cNvPr id="122916" name="Rectangle 36" descr="Light upward diagonal"/>
          <p:cNvSpPr>
            <a:spLocks noChangeArrowheads="1"/>
          </p:cNvSpPr>
          <p:nvPr/>
        </p:nvSpPr>
        <p:spPr bwMode="auto">
          <a:xfrm>
            <a:off x="3922713" y="1844675"/>
            <a:ext cx="1512887" cy="720725"/>
          </a:xfrm>
          <a:prstGeom prst="rect">
            <a:avLst/>
          </a:prstGeom>
          <a:pattFill prst="ltUpDiag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grpSp>
        <p:nvGrpSpPr>
          <p:cNvPr id="122956" name="Group 76"/>
          <p:cNvGrpSpPr>
            <a:grpSpLocks/>
          </p:cNvGrpSpPr>
          <p:nvPr/>
        </p:nvGrpSpPr>
        <p:grpSpPr bwMode="auto">
          <a:xfrm>
            <a:off x="2411413" y="1844675"/>
            <a:ext cx="1512887" cy="2881313"/>
            <a:chOff x="1519" y="1162"/>
            <a:chExt cx="953" cy="1815"/>
          </a:xfrm>
        </p:grpSpPr>
        <p:sp>
          <p:nvSpPr>
            <p:cNvPr id="122905" name="Rectangle 25"/>
            <p:cNvSpPr>
              <a:spLocks noChangeArrowheads="1"/>
            </p:cNvSpPr>
            <p:nvPr/>
          </p:nvSpPr>
          <p:spPr bwMode="auto">
            <a:xfrm>
              <a:off x="1519" y="2069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  <p:sp>
          <p:nvSpPr>
            <p:cNvPr id="122906" name="Rectangle 26"/>
            <p:cNvSpPr>
              <a:spLocks noChangeArrowheads="1"/>
            </p:cNvSpPr>
            <p:nvPr/>
          </p:nvSpPr>
          <p:spPr bwMode="auto">
            <a:xfrm>
              <a:off x="1519" y="1616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  <p:sp>
          <p:nvSpPr>
            <p:cNvPr id="122907" name="Rectangle 27"/>
            <p:cNvSpPr>
              <a:spLocks noChangeArrowheads="1"/>
            </p:cNvSpPr>
            <p:nvPr/>
          </p:nvSpPr>
          <p:spPr bwMode="auto">
            <a:xfrm>
              <a:off x="1519" y="1162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en-US" sz="2000"/>
            </a:p>
          </p:txBody>
        </p:sp>
        <p:sp>
          <p:nvSpPr>
            <p:cNvPr id="122917" name="Rectangle 37"/>
            <p:cNvSpPr>
              <a:spLocks noChangeArrowheads="1"/>
            </p:cNvSpPr>
            <p:nvPr/>
          </p:nvSpPr>
          <p:spPr bwMode="auto">
            <a:xfrm>
              <a:off x="1519" y="2523"/>
              <a:ext cx="953" cy="45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endParaRPr lang="nb-NO" sz="2000"/>
            </a:p>
          </p:txBody>
        </p:sp>
      </p:grpSp>
      <p:sp>
        <p:nvSpPr>
          <p:cNvPr id="122918" name="Rectangle 38" descr="Outlined diamond"/>
          <p:cNvSpPr>
            <a:spLocks noChangeArrowheads="1"/>
          </p:cNvSpPr>
          <p:nvPr/>
        </p:nvSpPr>
        <p:spPr bwMode="auto">
          <a:xfrm>
            <a:off x="5435600" y="2565400"/>
            <a:ext cx="1512888" cy="720725"/>
          </a:xfrm>
          <a:prstGeom prst="rect">
            <a:avLst/>
          </a:prstGeom>
          <a:pattFill prst="openDmnd">
            <a:fgClr>
              <a:schemeClr val="tx2"/>
            </a:fgClr>
            <a:bgClr>
              <a:srgbClr val="FFFFFF"/>
            </a:bgClr>
          </a:patt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 sz="2000"/>
          </a:p>
        </p:txBody>
      </p:sp>
      <p:grpSp>
        <p:nvGrpSpPr>
          <p:cNvPr id="122955" name="Group 75"/>
          <p:cNvGrpSpPr>
            <a:grpSpLocks/>
          </p:cNvGrpSpPr>
          <p:nvPr/>
        </p:nvGrpSpPr>
        <p:grpSpPr bwMode="auto">
          <a:xfrm>
            <a:off x="7667625" y="1125538"/>
            <a:ext cx="1223963" cy="430212"/>
            <a:chOff x="4830" y="709"/>
            <a:chExt cx="771" cy="271"/>
          </a:xfrm>
        </p:grpSpPr>
        <p:sp>
          <p:nvSpPr>
            <p:cNvPr id="122940" name="Oval 60"/>
            <p:cNvSpPr>
              <a:spLocks noChangeArrowheads="1"/>
            </p:cNvSpPr>
            <p:nvPr/>
          </p:nvSpPr>
          <p:spPr bwMode="auto">
            <a:xfrm>
              <a:off x="5420" y="799"/>
              <a:ext cx="181" cy="181"/>
            </a:xfrm>
            <a:prstGeom prst="ellipse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42" name="Text Box 62"/>
            <p:cNvSpPr txBox="1">
              <a:spLocks noChangeArrowheads="1"/>
            </p:cNvSpPr>
            <p:nvPr/>
          </p:nvSpPr>
          <p:spPr bwMode="auto">
            <a:xfrm>
              <a:off x="4830" y="709"/>
              <a:ext cx="556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finished</a:t>
              </a:r>
            </a:p>
          </p:txBody>
        </p:sp>
      </p:grpSp>
      <p:grpSp>
        <p:nvGrpSpPr>
          <p:cNvPr id="122966" name="Group 86"/>
          <p:cNvGrpSpPr>
            <a:grpSpLocks/>
          </p:cNvGrpSpPr>
          <p:nvPr/>
        </p:nvGrpSpPr>
        <p:grpSpPr bwMode="auto">
          <a:xfrm>
            <a:off x="2411413" y="4724400"/>
            <a:ext cx="6624637" cy="1951038"/>
            <a:chOff x="1519" y="2976"/>
            <a:chExt cx="4173" cy="1229"/>
          </a:xfrm>
        </p:grpSpPr>
        <p:sp>
          <p:nvSpPr>
            <p:cNvPr id="122886" name="Line 6"/>
            <p:cNvSpPr>
              <a:spLocks noChangeShapeType="1"/>
            </p:cNvSpPr>
            <p:nvPr/>
          </p:nvSpPr>
          <p:spPr bwMode="auto">
            <a:xfrm flipV="1">
              <a:off x="1519" y="2977"/>
              <a:ext cx="41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0" name="Line 40"/>
            <p:cNvSpPr>
              <a:spLocks noChangeShapeType="1"/>
            </p:cNvSpPr>
            <p:nvPr/>
          </p:nvSpPr>
          <p:spPr bwMode="auto">
            <a:xfrm flipV="1">
              <a:off x="2472" y="2976"/>
              <a:ext cx="0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1" name="Line 41"/>
            <p:cNvSpPr>
              <a:spLocks noChangeShapeType="1"/>
            </p:cNvSpPr>
            <p:nvPr/>
          </p:nvSpPr>
          <p:spPr bwMode="auto">
            <a:xfrm flipV="1">
              <a:off x="3424" y="2976"/>
              <a:ext cx="0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2" name="Line 42"/>
            <p:cNvSpPr>
              <a:spLocks noChangeShapeType="1"/>
            </p:cNvSpPr>
            <p:nvPr/>
          </p:nvSpPr>
          <p:spPr bwMode="auto">
            <a:xfrm flipV="1">
              <a:off x="4377" y="2976"/>
              <a:ext cx="0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3" name="Line 43"/>
            <p:cNvSpPr>
              <a:spLocks noChangeShapeType="1"/>
            </p:cNvSpPr>
            <p:nvPr/>
          </p:nvSpPr>
          <p:spPr bwMode="auto">
            <a:xfrm flipV="1">
              <a:off x="5330" y="2976"/>
              <a:ext cx="0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8" name="Text Box 48"/>
            <p:cNvSpPr txBox="1">
              <a:spLocks noChangeArrowheads="1"/>
            </p:cNvSpPr>
            <p:nvPr/>
          </p:nvSpPr>
          <p:spPr bwMode="auto">
            <a:xfrm>
              <a:off x="2200" y="3294"/>
              <a:ext cx="543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request</a:t>
              </a:r>
            </a:p>
          </p:txBody>
        </p:sp>
        <p:sp>
          <p:nvSpPr>
            <p:cNvPr id="122929" name="Text Box 49"/>
            <p:cNvSpPr txBox="1">
              <a:spLocks noChangeArrowheads="1"/>
            </p:cNvSpPr>
            <p:nvPr/>
          </p:nvSpPr>
          <p:spPr bwMode="auto">
            <a:xfrm>
              <a:off x="4105" y="3294"/>
              <a:ext cx="535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release</a:t>
              </a:r>
            </a:p>
          </p:txBody>
        </p:sp>
        <p:sp>
          <p:nvSpPr>
            <p:cNvPr id="122930" name="Text Box 50"/>
            <p:cNvSpPr txBox="1">
              <a:spLocks noChangeArrowheads="1"/>
            </p:cNvSpPr>
            <p:nvPr/>
          </p:nvSpPr>
          <p:spPr bwMode="auto">
            <a:xfrm>
              <a:off x="3152" y="3294"/>
              <a:ext cx="543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request</a:t>
              </a:r>
            </a:p>
          </p:txBody>
        </p:sp>
        <p:sp>
          <p:nvSpPr>
            <p:cNvPr id="122932" name="Text Box 52"/>
            <p:cNvSpPr txBox="1">
              <a:spLocks noChangeArrowheads="1"/>
            </p:cNvSpPr>
            <p:nvPr/>
          </p:nvSpPr>
          <p:spPr bwMode="auto">
            <a:xfrm>
              <a:off x="5057" y="3294"/>
              <a:ext cx="535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release</a:t>
              </a:r>
            </a:p>
          </p:txBody>
        </p:sp>
        <p:sp>
          <p:nvSpPr>
            <p:cNvPr id="122947" name="Text Box 67"/>
            <p:cNvSpPr txBox="1">
              <a:spLocks noChangeArrowheads="1"/>
            </p:cNvSpPr>
            <p:nvPr/>
          </p:nvSpPr>
          <p:spPr bwMode="auto">
            <a:xfrm>
              <a:off x="3152" y="3612"/>
              <a:ext cx="540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Printer</a:t>
              </a:r>
            </a:p>
          </p:txBody>
        </p:sp>
        <p:sp>
          <p:nvSpPr>
            <p:cNvPr id="122948" name="Text Box 68"/>
            <p:cNvSpPr txBox="1">
              <a:spLocks noChangeArrowheads="1"/>
            </p:cNvSpPr>
            <p:nvPr/>
          </p:nvSpPr>
          <p:spPr bwMode="auto">
            <a:xfrm>
              <a:off x="4105" y="3974"/>
              <a:ext cx="532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Plotter</a:t>
              </a:r>
            </a:p>
          </p:txBody>
        </p:sp>
        <p:sp>
          <p:nvSpPr>
            <p:cNvPr id="122950" name="AutoShape 70"/>
            <p:cNvSpPr>
              <a:spLocks/>
            </p:cNvSpPr>
            <p:nvPr/>
          </p:nvSpPr>
          <p:spPr bwMode="auto">
            <a:xfrm rot="-5400000">
              <a:off x="3356" y="2410"/>
              <a:ext cx="91" cy="2313"/>
            </a:xfrm>
            <a:prstGeom prst="leftBrace">
              <a:avLst>
                <a:gd name="adj1" fmla="val 21181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51" name="AutoShape 71"/>
            <p:cNvSpPr>
              <a:spLocks/>
            </p:cNvSpPr>
            <p:nvPr/>
          </p:nvSpPr>
          <p:spPr bwMode="auto">
            <a:xfrm rot="-5400000">
              <a:off x="4309" y="2773"/>
              <a:ext cx="91" cy="2313"/>
            </a:xfrm>
            <a:prstGeom prst="leftBrace">
              <a:avLst>
                <a:gd name="adj1" fmla="val 21181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52" name="Text Box 72"/>
            <p:cNvSpPr txBox="1">
              <a:spLocks noChangeArrowheads="1"/>
            </p:cNvSpPr>
            <p:nvPr/>
          </p:nvSpPr>
          <p:spPr bwMode="auto">
            <a:xfrm>
              <a:off x="5420" y="3022"/>
              <a:ext cx="232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2000" b="1"/>
                <a:t>A</a:t>
              </a:r>
            </a:p>
          </p:txBody>
        </p:sp>
      </p:grpSp>
      <p:grpSp>
        <p:nvGrpSpPr>
          <p:cNvPr id="122989" name="Group 109"/>
          <p:cNvGrpSpPr>
            <a:grpSpLocks/>
          </p:cNvGrpSpPr>
          <p:nvPr/>
        </p:nvGrpSpPr>
        <p:grpSpPr bwMode="auto">
          <a:xfrm>
            <a:off x="179388" y="1125538"/>
            <a:ext cx="2232025" cy="3600450"/>
            <a:chOff x="113" y="709"/>
            <a:chExt cx="1406" cy="2268"/>
          </a:xfrm>
        </p:grpSpPr>
        <p:sp>
          <p:nvSpPr>
            <p:cNvPr id="122943" name="Text Box 63"/>
            <p:cNvSpPr txBox="1">
              <a:spLocks noChangeArrowheads="1"/>
            </p:cNvSpPr>
            <p:nvPr/>
          </p:nvSpPr>
          <p:spPr bwMode="auto">
            <a:xfrm rot="-5400000">
              <a:off x="-41" y="1452"/>
              <a:ext cx="540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Printer</a:t>
              </a:r>
            </a:p>
          </p:txBody>
        </p:sp>
        <p:grpSp>
          <p:nvGrpSpPr>
            <p:cNvPr id="122967" name="Group 87"/>
            <p:cNvGrpSpPr>
              <a:grpSpLocks/>
            </p:cNvGrpSpPr>
            <p:nvPr/>
          </p:nvGrpSpPr>
          <p:grpSpPr bwMode="auto">
            <a:xfrm>
              <a:off x="295" y="709"/>
              <a:ext cx="1224" cy="2268"/>
              <a:chOff x="295" y="709"/>
              <a:chExt cx="1224" cy="2268"/>
            </a:xfrm>
          </p:grpSpPr>
          <p:sp>
            <p:nvSpPr>
              <p:cNvPr id="122885" name="Line 5"/>
              <p:cNvSpPr>
                <a:spLocks noChangeShapeType="1"/>
              </p:cNvSpPr>
              <p:nvPr/>
            </p:nvSpPr>
            <p:spPr bwMode="auto">
              <a:xfrm flipV="1">
                <a:off x="1519" y="754"/>
                <a:ext cx="0" cy="222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4" name="Line 44"/>
              <p:cNvSpPr>
                <a:spLocks noChangeShapeType="1"/>
              </p:cNvSpPr>
              <p:nvPr/>
            </p:nvSpPr>
            <p:spPr bwMode="auto">
              <a:xfrm rot="5400000" flipV="1">
                <a:off x="1361" y="2364"/>
                <a:ext cx="0" cy="3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5" name="Line 45"/>
              <p:cNvSpPr>
                <a:spLocks noChangeShapeType="1"/>
              </p:cNvSpPr>
              <p:nvPr/>
            </p:nvSpPr>
            <p:spPr bwMode="auto">
              <a:xfrm rot="5400000" flipV="1">
                <a:off x="1361" y="1910"/>
                <a:ext cx="0" cy="3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6" name="Line 46"/>
              <p:cNvSpPr>
                <a:spLocks noChangeShapeType="1"/>
              </p:cNvSpPr>
              <p:nvPr/>
            </p:nvSpPr>
            <p:spPr bwMode="auto">
              <a:xfrm rot="5400000" flipV="1">
                <a:off x="1361" y="1456"/>
                <a:ext cx="0" cy="3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27" name="Line 47"/>
              <p:cNvSpPr>
                <a:spLocks noChangeShapeType="1"/>
              </p:cNvSpPr>
              <p:nvPr/>
            </p:nvSpPr>
            <p:spPr bwMode="auto">
              <a:xfrm rot="5400000" flipV="1">
                <a:off x="1361" y="1003"/>
                <a:ext cx="0" cy="3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3" name="Text Box 53"/>
              <p:cNvSpPr txBox="1">
                <a:spLocks noChangeArrowheads="1"/>
              </p:cNvSpPr>
              <p:nvPr/>
            </p:nvSpPr>
            <p:spPr bwMode="auto">
              <a:xfrm>
                <a:off x="658" y="1026"/>
                <a:ext cx="535" cy="21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600"/>
                  <a:t>release</a:t>
                </a:r>
              </a:p>
            </p:txBody>
          </p:sp>
          <p:sp>
            <p:nvSpPr>
              <p:cNvPr id="122934" name="Text Box 54"/>
              <p:cNvSpPr txBox="1">
                <a:spLocks noChangeArrowheads="1"/>
              </p:cNvSpPr>
              <p:nvPr/>
            </p:nvSpPr>
            <p:spPr bwMode="auto">
              <a:xfrm>
                <a:off x="658" y="1479"/>
                <a:ext cx="535" cy="21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600"/>
                  <a:t>release</a:t>
                </a:r>
              </a:p>
            </p:txBody>
          </p:sp>
          <p:sp>
            <p:nvSpPr>
              <p:cNvPr id="122935" name="Text Box 55"/>
              <p:cNvSpPr txBox="1">
                <a:spLocks noChangeArrowheads="1"/>
              </p:cNvSpPr>
              <p:nvPr/>
            </p:nvSpPr>
            <p:spPr bwMode="auto">
              <a:xfrm>
                <a:off x="658" y="1933"/>
                <a:ext cx="543" cy="21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600"/>
                  <a:t>request</a:t>
                </a:r>
              </a:p>
            </p:txBody>
          </p:sp>
          <p:sp>
            <p:nvSpPr>
              <p:cNvPr id="122936" name="Text Box 56"/>
              <p:cNvSpPr txBox="1">
                <a:spLocks noChangeArrowheads="1"/>
              </p:cNvSpPr>
              <p:nvPr/>
            </p:nvSpPr>
            <p:spPr bwMode="auto">
              <a:xfrm>
                <a:off x="658" y="2387"/>
                <a:ext cx="543" cy="21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600"/>
                  <a:t>request</a:t>
                </a:r>
              </a:p>
            </p:txBody>
          </p:sp>
          <p:sp>
            <p:nvSpPr>
              <p:cNvPr id="122937" name="AutoShape 57"/>
              <p:cNvSpPr>
                <a:spLocks/>
              </p:cNvSpPr>
              <p:nvPr/>
            </p:nvSpPr>
            <p:spPr bwMode="auto">
              <a:xfrm>
                <a:off x="657" y="1525"/>
                <a:ext cx="90" cy="1043"/>
              </a:xfrm>
              <a:prstGeom prst="leftBrace">
                <a:avLst>
                  <a:gd name="adj1" fmla="val 96574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38" name="AutoShape 58"/>
              <p:cNvSpPr>
                <a:spLocks/>
              </p:cNvSpPr>
              <p:nvPr/>
            </p:nvSpPr>
            <p:spPr bwMode="auto">
              <a:xfrm>
                <a:off x="295" y="1071"/>
                <a:ext cx="90" cy="1043"/>
              </a:xfrm>
              <a:prstGeom prst="leftBrace">
                <a:avLst>
                  <a:gd name="adj1" fmla="val 96574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44" name="Text Box 64"/>
              <p:cNvSpPr txBox="1">
                <a:spLocks noChangeArrowheads="1"/>
              </p:cNvSpPr>
              <p:nvPr/>
            </p:nvSpPr>
            <p:spPr bwMode="auto">
              <a:xfrm rot="-5400000">
                <a:off x="281" y="1947"/>
                <a:ext cx="532" cy="231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800"/>
                  <a:t>Plotter</a:t>
                </a:r>
              </a:p>
            </p:txBody>
          </p:sp>
          <p:sp>
            <p:nvSpPr>
              <p:cNvPr id="122953" name="Text Box 73"/>
              <p:cNvSpPr txBox="1">
                <a:spLocks noChangeArrowheads="1"/>
              </p:cNvSpPr>
              <p:nvPr/>
            </p:nvSpPr>
            <p:spPr bwMode="auto">
              <a:xfrm>
                <a:off x="1247" y="709"/>
                <a:ext cx="232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2000" b="1"/>
                  <a:t>B</a:t>
                </a:r>
              </a:p>
            </p:txBody>
          </p:sp>
        </p:grpSp>
      </p:grpSp>
      <p:grpSp>
        <p:nvGrpSpPr>
          <p:cNvPr id="122978" name="Group 98"/>
          <p:cNvGrpSpPr>
            <a:grpSpLocks/>
          </p:cNvGrpSpPr>
          <p:nvPr/>
        </p:nvGrpSpPr>
        <p:grpSpPr bwMode="auto">
          <a:xfrm>
            <a:off x="1908175" y="1341438"/>
            <a:ext cx="6985000" cy="3887787"/>
            <a:chOff x="1202" y="845"/>
            <a:chExt cx="4400" cy="2449"/>
          </a:xfrm>
        </p:grpSpPr>
        <p:grpSp>
          <p:nvGrpSpPr>
            <p:cNvPr id="122972" name="Group 92"/>
            <p:cNvGrpSpPr>
              <a:grpSpLocks/>
            </p:cNvGrpSpPr>
            <p:nvPr/>
          </p:nvGrpSpPr>
          <p:grpSpPr bwMode="auto">
            <a:xfrm>
              <a:off x="2472" y="845"/>
              <a:ext cx="2857" cy="2449"/>
              <a:chOff x="2472" y="845"/>
              <a:chExt cx="2857" cy="2449"/>
            </a:xfrm>
          </p:grpSpPr>
          <p:sp>
            <p:nvSpPr>
              <p:cNvPr id="122968" name="Line 88"/>
              <p:cNvSpPr>
                <a:spLocks noChangeShapeType="1"/>
              </p:cNvSpPr>
              <p:nvPr/>
            </p:nvSpPr>
            <p:spPr bwMode="auto">
              <a:xfrm>
                <a:off x="2472" y="845"/>
                <a:ext cx="0" cy="24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69" name="Line 89"/>
              <p:cNvSpPr>
                <a:spLocks noChangeShapeType="1"/>
              </p:cNvSpPr>
              <p:nvPr/>
            </p:nvSpPr>
            <p:spPr bwMode="auto">
              <a:xfrm>
                <a:off x="3424" y="845"/>
                <a:ext cx="0" cy="24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0" name="Line 90"/>
              <p:cNvSpPr>
                <a:spLocks noChangeShapeType="1"/>
              </p:cNvSpPr>
              <p:nvPr/>
            </p:nvSpPr>
            <p:spPr bwMode="auto">
              <a:xfrm>
                <a:off x="4377" y="845"/>
                <a:ext cx="0" cy="24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1" name="Line 91"/>
              <p:cNvSpPr>
                <a:spLocks noChangeShapeType="1"/>
              </p:cNvSpPr>
              <p:nvPr/>
            </p:nvSpPr>
            <p:spPr bwMode="auto">
              <a:xfrm>
                <a:off x="5329" y="845"/>
                <a:ext cx="0" cy="24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977" name="Group 97"/>
            <p:cNvGrpSpPr>
              <a:grpSpLocks/>
            </p:cNvGrpSpPr>
            <p:nvPr/>
          </p:nvGrpSpPr>
          <p:grpSpPr bwMode="auto">
            <a:xfrm>
              <a:off x="1202" y="1162"/>
              <a:ext cx="4400" cy="1361"/>
              <a:chOff x="1202" y="1162"/>
              <a:chExt cx="4400" cy="1361"/>
            </a:xfrm>
          </p:grpSpPr>
          <p:sp>
            <p:nvSpPr>
              <p:cNvPr id="122973" name="Line 93"/>
              <p:cNvSpPr>
                <a:spLocks noChangeShapeType="1"/>
              </p:cNvSpPr>
              <p:nvPr/>
            </p:nvSpPr>
            <p:spPr bwMode="auto">
              <a:xfrm>
                <a:off x="1202" y="2523"/>
                <a:ext cx="4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4" name="Line 94"/>
              <p:cNvSpPr>
                <a:spLocks noChangeShapeType="1"/>
              </p:cNvSpPr>
              <p:nvPr/>
            </p:nvSpPr>
            <p:spPr bwMode="auto">
              <a:xfrm>
                <a:off x="1202" y="2069"/>
                <a:ext cx="4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5" name="Line 95"/>
              <p:cNvSpPr>
                <a:spLocks noChangeShapeType="1"/>
              </p:cNvSpPr>
              <p:nvPr/>
            </p:nvSpPr>
            <p:spPr bwMode="auto">
              <a:xfrm>
                <a:off x="1202" y="1616"/>
                <a:ext cx="4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6" name="Line 96"/>
              <p:cNvSpPr>
                <a:spLocks noChangeShapeType="1"/>
              </p:cNvSpPr>
              <p:nvPr/>
            </p:nvSpPr>
            <p:spPr bwMode="auto">
              <a:xfrm>
                <a:off x="1202" y="1162"/>
                <a:ext cx="4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954" name="Group 74"/>
          <p:cNvGrpSpPr>
            <a:grpSpLocks/>
          </p:cNvGrpSpPr>
          <p:nvPr/>
        </p:nvGrpSpPr>
        <p:grpSpPr bwMode="auto">
          <a:xfrm>
            <a:off x="1619250" y="4508500"/>
            <a:ext cx="936625" cy="360363"/>
            <a:chOff x="1020" y="2840"/>
            <a:chExt cx="590" cy="227"/>
          </a:xfrm>
        </p:grpSpPr>
        <p:sp>
          <p:nvSpPr>
            <p:cNvPr id="122939" name="Oval 59"/>
            <p:cNvSpPr>
              <a:spLocks noChangeArrowheads="1"/>
            </p:cNvSpPr>
            <p:nvPr/>
          </p:nvSpPr>
          <p:spPr bwMode="auto">
            <a:xfrm>
              <a:off x="1429" y="2886"/>
              <a:ext cx="181" cy="181"/>
            </a:xfrm>
            <a:prstGeom prst="ellipse">
              <a:avLst/>
            </a:prstGeom>
            <a:solidFill>
              <a:srgbClr val="00FF00"/>
            </a:solidFill>
            <a:ln w="12700" algn="ctr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41" name="Text Box 61"/>
            <p:cNvSpPr txBox="1">
              <a:spLocks noChangeArrowheads="1"/>
            </p:cNvSpPr>
            <p:nvPr/>
          </p:nvSpPr>
          <p:spPr bwMode="auto">
            <a:xfrm>
              <a:off x="1020" y="2840"/>
              <a:ext cx="366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600"/>
                <a:t>start</a:t>
              </a:r>
            </a:p>
          </p:txBody>
        </p:sp>
      </p:grpSp>
      <p:sp>
        <p:nvSpPr>
          <p:cNvPr id="122990" name="Text Box 110"/>
          <p:cNvSpPr txBox="1">
            <a:spLocks noChangeArrowheads="1"/>
          </p:cNvSpPr>
          <p:nvPr/>
        </p:nvSpPr>
        <p:spPr bwMode="auto">
          <a:xfrm>
            <a:off x="250825" y="5661025"/>
            <a:ext cx="3413125" cy="94615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l"/>
            <a:r>
              <a:rPr lang="en-US" sz="2800"/>
              <a:t>Two process</a:t>
            </a:r>
          </a:p>
          <a:p>
            <a:pPr marL="457200" indent="-457200" algn="l"/>
            <a:r>
              <a:rPr lang="en-US" sz="2800"/>
              <a:t>resource trajectories</a:t>
            </a:r>
          </a:p>
        </p:txBody>
      </p:sp>
      <p:sp>
        <p:nvSpPr>
          <p:cNvPr id="73" name="Slide Number Placeholder 7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9" grpId="0" animBg="1"/>
      <p:bldP spid="122900" grpId="0" animBg="1"/>
      <p:bldP spid="122903" grpId="0" animBg="1"/>
      <p:bldP spid="122911" grpId="0" animBg="1"/>
      <p:bldP spid="122912" grpId="0" animBg="1"/>
      <p:bldP spid="122913" grpId="0" animBg="1"/>
      <p:bldP spid="122914" grpId="0" animBg="1"/>
      <p:bldP spid="122915" grpId="0" animBg="1"/>
      <p:bldP spid="122916" grpId="0" animBg="1"/>
      <p:bldP spid="122918" grpId="0" animBg="1"/>
      <p:bldP spid="1229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Safe and Unsafe </a:t>
            </a:r>
            <a:r>
              <a:rPr lang="en-US" sz="3200" dirty="0" smtClean="0"/>
              <a:t>States, example 1</a:t>
            </a:r>
            <a:endParaRPr lang="en-US" sz="3200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575" y="4941888"/>
            <a:ext cx="2520950" cy="6302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 state is safe</a:t>
            </a:r>
          </a:p>
        </p:txBody>
      </p:sp>
      <p:grpSp>
        <p:nvGrpSpPr>
          <p:cNvPr id="124938" name="Group 10"/>
          <p:cNvGrpSpPr>
            <a:grpSpLocks noChangeAspect="1"/>
          </p:cNvGrpSpPr>
          <p:nvPr/>
        </p:nvGrpSpPr>
        <p:grpSpPr bwMode="auto">
          <a:xfrm>
            <a:off x="250825" y="2265363"/>
            <a:ext cx="519113" cy="1363662"/>
            <a:chOff x="657" y="1207"/>
            <a:chExt cx="363" cy="953"/>
          </a:xfrm>
        </p:grpSpPr>
        <p:sp>
          <p:nvSpPr>
            <p:cNvPr id="124935" name="Rectangle 7"/>
            <p:cNvSpPr>
              <a:spLocks noChangeAspect="1" noChangeArrowheads="1"/>
            </p:cNvSpPr>
            <p:nvPr/>
          </p:nvSpPr>
          <p:spPr bwMode="auto">
            <a:xfrm>
              <a:off x="657" y="1207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A</a:t>
              </a:r>
            </a:p>
          </p:txBody>
        </p:sp>
        <p:sp>
          <p:nvSpPr>
            <p:cNvPr id="124936" name="Rectangle 8"/>
            <p:cNvSpPr>
              <a:spLocks noChangeAspect="1" noChangeArrowheads="1"/>
            </p:cNvSpPr>
            <p:nvPr/>
          </p:nvSpPr>
          <p:spPr bwMode="auto">
            <a:xfrm>
              <a:off x="657" y="1525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B</a:t>
              </a:r>
            </a:p>
          </p:txBody>
        </p:sp>
        <p:sp>
          <p:nvSpPr>
            <p:cNvPr id="124937" name="Rectangle 9"/>
            <p:cNvSpPr>
              <a:spLocks noChangeAspect="1" noChangeArrowheads="1"/>
            </p:cNvSpPr>
            <p:nvPr/>
          </p:nvSpPr>
          <p:spPr bwMode="auto">
            <a:xfrm>
              <a:off x="657" y="1842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C</a:t>
              </a:r>
            </a:p>
          </p:txBody>
        </p:sp>
      </p:grpSp>
      <p:grpSp>
        <p:nvGrpSpPr>
          <p:cNvPr id="124948" name="Group 20"/>
          <p:cNvGrpSpPr>
            <a:grpSpLocks noChangeAspect="1"/>
          </p:cNvGrpSpPr>
          <p:nvPr/>
        </p:nvGrpSpPr>
        <p:grpSpPr bwMode="auto">
          <a:xfrm>
            <a:off x="769938" y="2265363"/>
            <a:ext cx="519112" cy="1363662"/>
            <a:chOff x="1020" y="1207"/>
            <a:chExt cx="363" cy="953"/>
          </a:xfrm>
        </p:grpSpPr>
        <p:grpSp>
          <p:nvGrpSpPr>
            <p:cNvPr id="124939" name="Group 11"/>
            <p:cNvGrpSpPr>
              <a:grpSpLocks noChangeAspect="1"/>
            </p:cNvGrpSpPr>
            <p:nvPr/>
          </p:nvGrpSpPr>
          <p:grpSpPr bwMode="auto">
            <a:xfrm>
              <a:off x="1020" y="1207"/>
              <a:ext cx="363" cy="953"/>
              <a:chOff x="657" y="1207"/>
              <a:chExt cx="363" cy="953"/>
            </a:xfrm>
          </p:grpSpPr>
          <p:sp>
            <p:nvSpPr>
              <p:cNvPr id="124940" name="Rectangle 12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24941" name="Rectangle 13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24942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24943" name="Line 15"/>
            <p:cNvSpPr>
              <a:spLocks noChangeAspect="1" noChangeShapeType="1"/>
            </p:cNvSpPr>
            <p:nvPr/>
          </p:nvSpPr>
          <p:spPr bwMode="auto">
            <a:xfrm>
              <a:off x="1020" y="1207"/>
              <a:ext cx="0" cy="9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4944" name="Group 16"/>
          <p:cNvGrpSpPr>
            <a:grpSpLocks noChangeAspect="1"/>
          </p:cNvGrpSpPr>
          <p:nvPr/>
        </p:nvGrpSpPr>
        <p:grpSpPr bwMode="auto">
          <a:xfrm>
            <a:off x="1289050" y="2265363"/>
            <a:ext cx="520700" cy="1363662"/>
            <a:chOff x="657" y="1207"/>
            <a:chExt cx="363" cy="953"/>
          </a:xfrm>
        </p:grpSpPr>
        <p:sp>
          <p:nvSpPr>
            <p:cNvPr id="124945" name="Rectangle 17"/>
            <p:cNvSpPr>
              <a:spLocks noChangeAspect="1" noChangeArrowheads="1"/>
            </p:cNvSpPr>
            <p:nvPr/>
          </p:nvSpPr>
          <p:spPr bwMode="auto">
            <a:xfrm>
              <a:off x="657" y="1207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9</a:t>
              </a:r>
            </a:p>
          </p:txBody>
        </p:sp>
        <p:sp>
          <p:nvSpPr>
            <p:cNvPr id="124946" name="Rectangle 18"/>
            <p:cNvSpPr>
              <a:spLocks noChangeAspect="1" noChangeArrowheads="1"/>
            </p:cNvSpPr>
            <p:nvPr/>
          </p:nvSpPr>
          <p:spPr bwMode="auto">
            <a:xfrm>
              <a:off x="657" y="1525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4947" name="Rectangle 19"/>
            <p:cNvSpPr>
              <a:spLocks noChangeAspect="1" noChangeArrowheads="1"/>
            </p:cNvSpPr>
            <p:nvPr/>
          </p:nvSpPr>
          <p:spPr bwMode="auto">
            <a:xfrm>
              <a:off x="657" y="1842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sp>
        <p:nvSpPr>
          <p:cNvPr id="124949" name="Text Box 21"/>
          <p:cNvSpPr txBox="1">
            <a:spLocks noChangeAspect="1" noChangeArrowheads="1"/>
          </p:cNvSpPr>
          <p:nvPr/>
        </p:nvSpPr>
        <p:spPr bwMode="auto">
          <a:xfrm>
            <a:off x="455613" y="3629025"/>
            <a:ext cx="11493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3</a:t>
            </a:r>
          </a:p>
        </p:txBody>
      </p:sp>
      <p:sp>
        <p:nvSpPr>
          <p:cNvPr id="124950" name="Text Box 22"/>
          <p:cNvSpPr txBox="1">
            <a:spLocks noChangeAspect="1" noChangeArrowheads="1"/>
          </p:cNvSpPr>
          <p:nvPr/>
        </p:nvSpPr>
        <p:spPr bwMode="auto">
          <a:xfrm>
            <a:off x="742950" y="2006600"/>
            <a:ext cx="5524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has</a:t>
            </a:r>
          </a:p>
        </p:txBody>
      </p:sp>
      <p:sp>
        <p:nvSpPr>
          <p:cNvPr id="124951" name="Text Box 23"/>
          <p:cNvSpPr txBox="1">
            <a:spLocks noChangeAspect="1" noChangeArrowheads="1"/>
          </p:cNvSpPr>
          <p:nvPr/>
        </p:nvSpPr>
        <p:spPr bwMode="auto">
          <a:xfrm>
            <a:off x="1230313" y="2006600"/>
            <a:ext cx="6159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max</a:t>
            </a:r>
          </a:p>
        </p:txBody>
      </p:sp>
      <p:grpSp>
        <p:nvGrpSpPr>
          <p:cNvPr id="124953" name="Group 25"/>
          <p:cNvGrpSpPr>
            <a:grpSpLocks noChangeAspect="1"/>
          </p:cNvGrpSpPr>
          <p:nvPr/>
        </p:nvGrpSpPr>
        <p:grpSpPr bwMode="auto">
          <a:xfrm>
            <a:off x="2014538" y="2006600"/>
            <a:ext cx="1595437" cy="2079625"/>
            <a:chOff x="249" y="1026"/>
            <a:chExt cx="1115" cy="1454"/>
          </a:xfrm>
        </p:grpSpPr>
        <p:grpSp>
          <p:nvGrpSpPr>
            <p:cNvPr id="124954" name="Group 26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4955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4956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4957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4958" name="Group 30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4959" name="Group 31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4960" name="Rectangle 3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3</a:t>
                  </a:r>
                </a:p>
              </p:txBody>
            </p:sp>
            <p:sp>
              <p:nvSpPr>
                <p:cNvPr id="124961" name="Rectangle 3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4</a:t>
                  </a:r>
                </a:p>
              </p:txBody>
            </p:sp>
            <p:sp>
              <p:nvSpPr>
                <p:cNvPr id="124962" name="Rectangle 3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</p:grpSp>
          <p:sp>
            <p:nvSpPr>
              <p:cNvPr id="124963" name="Line 35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964" name="Group 36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4965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4966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24967" name="Rectangle 39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4968" name="Text Box 40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1</a:t>
              </a:r>
            </a:p>
          </p:txBody>
        </p:sp>
        <p:sp>
          <p:nvSpPr>
            <p:cNvPr id="124969" name="Text Box 41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4970" name="Text Box 42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4971" name="Group 43"/>
          <p:cNvGrpSpPr>
            <a:grpSpLocks noChangeAspect="1"/>
          </p:cNvGrpSpPr>
          <p:nvPr/>
        </p:nvGrpSpPr>
        <p:grpSpPr bwMode="auto">
          <a:xfrm>
            <a:off x="3779838" y="2006600"/>
            <a:ext cx="1595437" cy="2079625"/>
            <a:chOff x="249" y="1026"/>
            <a:chExt cx="1115" cy="1454"/>
          </a:xfrm>
        </p:grpSpPr>
        <p:grpSp>
          <p:nvGrpSpPr>
            <p:cNvPr id="124972" name="Group 44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4973" name="Rectangle 45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4974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4975" name="Rectangle 47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4976" name="Group 48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4977" name="Group 49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4978" name="Rectangle 5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3</a:t>
                  </a:r>
                </a:p>
              </p:txBody>
            </p:sp>
            <p:sp>
              <p:nvSpPr>
                <p:cNvPr id="124979" name="Rectangle 5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0</a:t>
                  </a:r>
                </a:p>
              </p:txBody>
            </p:sp>
            <p:sp>
              <p:nvSpPr>
                <p:cNvPr id="124980" name="Rectangle 5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</p:grpSp>
          <p:sp>
            <p:nvSpPr>
              <p:cNvPr id="124981" name="Line 53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982" name="Group 54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4983" name="Rectangle 55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4984" name="Rectangle 56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endParaRPr lang="nb-NO"/>
              </a:p>
            </p:txBody>
          </p:sp>
          <p:sp>
            <p:nvSpPr>
              <p:cNvPr id="124985" name="Rectangle 57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4986" name="Text Box 58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5</a:t>
              </a:r>
            </a:p>
          </p:txBody>
        </p:sp>
        <p:sp>
          <p:nvSpPr>
            <p:cNvPr id="124987" name="Text Box 59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4988" name="Text Box 60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4989" name="Group 61"/>
          <p:cNvGrpSpPr>
            <a:grpSpLocks noChangeAspect="1"/>
          </p:cNvGrpSpPr>
          <p:nvPr/>
        </p:nvGrpSpPr>
        <p:grpSpPr bwMode="auto">
          <a:xfrm>
            <a:off x="5543550" y="2006600"/>
            <a:ext cx="1595438" cy="2079625"/>
            <a:chOff x="249" y="1026"/>
            <a:chExt cx="1115" cy="1454"/>
          </a:xfrm>
        </p:grpSpPr>
        <p:grpSp>
          <p:nvGrpSpPr>
            <p:cNvPr id="124990" name="Group 62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4991" name="Rectangle 63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4992" name="Rectangle 64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4993" name="Rectangle 65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4994" name="Group 66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4995" name="Group 67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4996" name="Rectangle 6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3</a:t>
                  </a:r>
                </a:p>
              </p:txBody>
            </p:sp>
            <p:sp>
              <p:nvSpPr>
                <p:cNvPr id="124997" name="Rectangle 6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0</a:t>
                  </a:r>
                </a:p>
              </p:txBody>
            </p:sp>
            <p:sp>
              <p:nvSpPr>
                <p:cNvPr id="124998" name="Rectangle 7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7</a:t>
                  </a:r>
                </a:p>
              </p:txBody>
            </p:sp>
          </p:grpSp>
          <p:sp>
            <p:nvSpPr>
              <p:cNvPr id="124999" name="Line 71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000" name="Group 72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5001" name="Rectangle 73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5002" name="Rectangle 74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endParaRPr lang="nb-NO"/>
              </a:p>
            </p:txBody>
          </p:sp>
          <p:sp>
            <p:nvSpPr>
              <p:cNvPr id="125003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5004" name="Text Box 76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0</a:t>
              </a:r>
            </a:p>
          </p:txBody>
        </p:sp>
        <p:sp>
          <p:nvSpPr>
            <p:cNvPr id="125005" name="Text Box 77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5006" name="Text Box 78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5007" name="Group 79"/>
          <p:cNvGrpSpPr>
            <a:grpSpLocks noChangeAspect="1"/>
          </p:cNvGrpSpPr>
          <p:nvPr/>
        </p:nvGrpSpPr>
        <p:grpSpPr bwMode="auto">
          <a:xfrm>
            <a:off x="7308850" y="2006600"/>
            <a:ext cx="1595438" cy="2079625"/>
            <a:chOff x="249" y="1026"/>
            <a:chExt cx="1115" cy="1454"/>
          </a:xfrm>
        </p:grpSpPr>
        <p:grpSp>
          <p:nvGrpSpPr>
            <p:cNvPr id="125008" name="Group 80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5009" name="Rectangle 81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5010" name="Rectangle 82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5011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5012" name="Group 84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5013" name="Group 85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5014" name="Rectangle 8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3</a:t>
                  </a:r>
                </a:p>
              </p:txBody>
            </p:sp>
            <p:sp>
              <p:nvSpPr>
                <p:cNvPr id="125015" name="Rectangle 8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0</a:t>
                  </a:r>
                </a:p>
              </p:txBody>
            </p:sp>
            <p:sp>
              <p:nvSpPr>
                <p:cNvPr id="125016" name="Rectangle 8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0</a:t>
                  </a:r>
                </a:p>
              </p:txBody>
            </p:sp>
          </p:grpSp>
          <p:sp>
            <p:nvSpPr>
              <p:cNvPr id="125017" name="Line 89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018" name="Group 90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5019" name="Rectangle 91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5020" name="Rectangle 92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endParaRPr lang="nb-NO"/>
              </a:p>
            </p:txBody>
          </p:sp>
          <p:sp>
            <p:nvSpPr>
              <p:cNvPr id="125021" name="Rectangle 93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endParaRPr lang="nb-NO"/>
              </a:p>
            </p:txBody>
          </p:sp>
        </p:grpSp>
        <p:sp>
          <p:nvSpPr>
            <p:cNvPr id="125022" name="Text Box 94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7</a:t>
              </a:r>
            </a:p>
          </p:txBody>
        </p:sp>
        <p:sp>
          <p:nvSpPr>
            <p:cNvPr id="125023" name="Text Box 95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5024" name="Text Box 96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sp>
        <p:nvSpPr>
          <p:cNvPr id="125025" name="Line 97"/>
          <p:cNvSpPr>
            <a:spLocks noChangeShapeType="1"/>
          </p:cNvSpPr>
          <p:nvPr/>
        </p:nvSpPr>
        <p:spPr bwMode="auto">
          <a:xfrm>
            <a:off x="1187450" y="4149725"/>
            <a:ext cx="2160588" cy="1008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Slide Number Placeholder 9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Safe and Unsafe </a:t>
            </a:r>
            <a:r>
              <a:rPr lang="en-US" sz="3200" dirty="0" smtClean="0"/>
              <a:t>States, example 2</a:t>
            </a:r>
            <a:endParaRPr lang="en-US" sz="3200" dirty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5429264"/>
            <a:ext cx="3643338" cy="6302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 state is </a:t>
            </a:r>
            <a:r>
              <a:rPr lang="en-US" dirty="0" smtClean="0"/>
              <a:t>safe here</a:t>
            </a:r>
            <a:endParaRPr lang="en-US" dirty="0"/>
          </a:p>
        </p:txBody>
      </p:sp>
      <p:grpSp>
        <p:nvGrpSpPr>
          <p:cNvPr id="125956" name="Group 4"/>
          <p:cNvGrpSpPr>
            <a:grpSpLocks noChangeAspect="1"/>
          </p:cNvGrpSpPr>
          <p:nvPr/>
        </p:nvGrpSpPr>
        <p:grpSpPr bwMode="auto">
          <a:xfrm>
            <a:off x="250825" y="2265363"/>
            <a:ext cx="519113" cy="1363662"/>
            <a:chOff x="657" y="1207"/>
            <a:chExt cx="363" cy="953"/>
          </a:xfrm>
        </p:grpSpPr>
        <p:sp>
          <p:nvSpPr>
            <p:cNvPr id="125957" name="Rectangle 5"/>
            <p:cNvSpPr>
              <a:spLocks noChangeAspect="1" noChangeArrowheads="1"/>
            </p:cNvSpPr>
            <p:nvPr/>
          </p:nvSpPr>
          <p:spPr bwMode="auto">
            <a:xfrm>
              <a:off x="657" y="1207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A</a:t>
              </a:r>
            </a:p>
          </p:txBody>
        </p:sp>
        <p:sp>
          <p:nvSpPr>
            <p:cNvPr id="125958" name="Rectangle 6"/>
            <p:cNvSpPr>
              <a:spLocks noChangeAspect="1" noChangeArrowheads="1"/>
            </p:cNvSpPr>
            <p:nvPr/>
          </p:nvSpPr>
          <p:spPr bwMode="auto">
            <a:xfrm>
              <a:off x="657" y="1525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B</a:t>
              </a:r>
            </a:p>
          </p:txBody>
        </p:sp>
        <p:sp>
          <p:nvSpPr>
            <p:cNvPr id="125959" name="Rectangle 7"/>
            <p:cNvSpPr>
              <a:spLocks noChangeAspect="1" noChangeArrowheads="1"/>
            </p:cNvSpPr>
            <p:nvPr/>
          </p:nvSpPr>
          <p:spPr bwMode="auto">
            <a:xfrm>
              <a:off x="657" y="1842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C</a:t>
              </a:r>
            </a:p>
          </p:txBody>
        </p:sp>
      </p:grpSp>
      <p:grpSp>
        <p:nvGrpSpPr>
          <p:cNvPr id="125960" name="Group 8"/>
          <p:cNvGrpSpPr>
            <a:grpSpLocks noChangeAspect="1"/>
          </p:cNvGrpSpPr>
          <p:nvPr/>
        </p:nvGrpSpPr>
        <p:grpSpPr bwMode="auto">
          <a:xfrm>
            <a:off x="769938" y="2265363"/>
            <a:ext cx="519112" cy="1363662"/>
            <a:chOff x="1020" y="1207"/>
            <a:chExt cx="363" cy="953"/>
          </a:xfrm>
        </p:grpSpPr>
        <p:grpSp>
          <p:nvGrpSpPr>
            <p:cNvPr id="125961" name="Group 9"/>
            <p:cNvGrpSpPr>
              <a:grpSpLocks noChangeAspect="1"/>
            </p:cNvGrpSpPr>
            <p:nvPr/>
          </p:nvGrpSpPr>
          <p:grpSpPr bwMode="auto">
            <a:xfrm>
              <a:off x="1020" y="1207"/>
              <a:ext cx="363" cy="953"/>
              <a:chOff x="657" y="1207"/>
              <a:chExt cx="363" cy="953"/>
            </a:xfrm>
          </p:grpSpPr>
          <p:sp>
            <p:nvSpPr>
              <p:cNvPr id="125962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25963" name="Rectangle 11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25964" name="Rectangle 12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25965" name="Line 13"/>
            <p:cNvSpPr>
              <a:spLocks noChangeAspect="1" noChangeShapeType="1"/>
            </p:cNvSpPr>
            <p:nvPr/>
          </p:nvSpPr>
          <p:spPr bwMode="auto">
            <a:xfrm>
              <a:off x="1020" y="1207"/>
              <a:ext cx="0" cy="9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5966" name="Group 14"/>
          <p:cNvGrpSpPr>
            <a:grpSpLocks noChangeAspect="1"/>
          </p:cNvGrpSpPr>
          <p:nvPr/>
        </p:nvGrpSpPr>
        <p:grpSpPr bwMode="auto">
          <a:xfrm>
            <a:off x="1289050" y="2265363"/>
            <a:ext cx="520700" cy="1363662"/>
            <a:chOff x="657" y="1207"/>
            <a:chExt cx="363" cy="953"/>
          </a:xfrm>
        </p:grpSpPr>
        <p:sp>
          <p:nvSpPr>
            <p:cNvPr id="125967" name="Rectangle 15"/>
            <p:cNvSpPr>
              <a:spLocks noChangeAspect="1" noChangeArrowheads="1"/>
            </p:cNvSpPr>
            <p:nvPr/>
          </p:nvSpPr>
          <p:spPr bwMode="auto">
            <a:xfrm>
              <a:off x="657" y="1207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9</a:t>
              </a:r>
            </a:p>
          </p:txBody>
        </p:sp>
        <p:sp>
          <p:nvSpPr>
            <p:cNvPr id="125968" name="Rectangle 16"/>
            <p:cNvSpPr>
              <a:spLocks noChangeAspect="1" noChangeArrowheads="1"/>
            </p:cNvSpPr>
            <p:nvPr/>
          </p:nvSpPr>
          <p:spPr bwMode="auto">
            <a:xfrm>
              <a:off x="657" y="1525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5969" name="Rectangle 17"/>
            <p:cNvSpPr>
              <a:spLocks noChangeAspect="1" noChangeArrowheads="1"/>
            </p:cNvSpPr>
            <p:nvPr/>
          </p:nvSpPr>
          <p:spPr bwMode="auto">
            <a:xfrm>
              <a:off x="657" y="1842"/>
              <a:ext cx="363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sp>
        <p:nvSpPr>
          <p:cNvPr id="125970" name="Text Box 18"/>
          <p:cNvSpPr txBox="1">
            <a:spLocks noChangeAspect="1" noChangeArrowheads="1"/>
          </p:cNvSpPr>
          <p:nvPr/>
        </p:nvSpPr>
        <p:spPr bwMode="auto">
          <a:xfrm>
            <a:off x="455613" y="3629025"/>
            <a:ext cx="11493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3</a:t>
            </a:r>
          </a:p>
        </p:txBody>
      </p:sp>
      <p:sp>
        <p:nvSpPr>
          <p:cNvPr id="125971" name="Text Box 19"/>
          <p:cNvSpPr txBox="1">
            <a:spLocks noChangeAspect="1" noChangeArrowheads="1"/>
          </p:cNvSpPr>
          <p:nvPr/>
        </p:nvSpPr>
        <p:spPr bwMode="auto">
          <a:xfrm>
            <a:off x="742950" y="2006600"/>
            <a:ext cx="5524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has</a:t>
            </a:r>
          </a:p>
        </p:txBody>
      </p:sp>
      <p:sp>
        <p:nvSpPr>
          <p:cNvPr id="125972" name="Text Box 20"/>
          <p:cNvSpPr txBox="1">
            <a:spLocks noChangeAspect="1" noChangeArrowheads="1"/>
          </p:cNvSpPr>
          <p:nvPr/>
        </p:nvSpPr>
        <p:spPr bwMode="auto">
          <a:xfrm>
            <a:off x="1230313" y="2006600"/>
            <a:ext cx="6159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max</a:t>
            </a:r>
          </a:p>
        </p:txBody>
      </p:sp>
      <p:grpSp>
        <p:nvGrpSpPr>
          <p:cNvPr id="125973" name="Group 21"/>
          <p:cNvGrpSpPr>
            <a:grpSpLocks noChangeAspect="1"/>
          </p:cNvGrpSpPr>
          <p:nvPr/>
        </p:nvGrpSpPr>
        <p:grpSpPr bwMode="auto">
          <a:xfrm>
            <a:off x="2014538" y="1998663"/>
            <a:ext cx="1595437" cy="2079625"/>
            <a:chOff x="249" y="1026"/>
            <a:chExt cx="1115" cy="1454"/>
          </a:xfrm>
        </p:grpSpPr>
        <p:grpSp>
          <p:nvGrpSpPr>
            <p:cNvPr id="125974" name="Group 22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5975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5976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5977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5978" name="Group 26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5979" name="Group 27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5980" name="Rectangl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4</a:t>
                  </a:r>
                </a:p>
              </p:txBody>
            </p:sp>
            <p:sp>
              <p:nvSpPr>
                <p:cNvPr id="125981" name="Rectangle 2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  <p:sp>
              <p:nvSpPr>
                <p:cNvPr id="125982" name="Rectangle 3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</p:grpSp>
          <p:sp>
            <p:nvSpPr>
              <p:cNvPr id="125983" name="Line 31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984" name="Group 32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5985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5986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25987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5988" name="Text Box 36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2</a:t>
              </a:r>
            </a:p>
          </p:txBody>
        </p:sp>
        <p:sp>
          <p:nvSpPr>
            <p:cNvPr id="125989" name="Text Box 37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5990" name="Text Box 38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6009" name="Group 57"/>
          <p:cNvGrpSpPr>
            <a:grpSpLocks noChangeAspect="1"/>
          </p:cNvGrpSpPr>
          <p:nvPr/>
        </p:nvGrpSpPr>
        <p:grpSpPr bwMode="auto">
          <a:xfrm>
            <a:off x="5543550" y="1998663"/>
            <a:ext cx="1595438" cy="2079625"/>
            <a:chOff x="249" y="1026"/>
            <a:chExt cx="1115" cy="1454"/>
          </a:xfrm>
        </p:grpSpPr>
        <p:grpSp>
          <p:nvGrpSpPr>
            <p:cNvPr id="126010" name="Group 58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6011" name="Rectangle 59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6012" name="Rectangle 60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6013" name="Rectangle 61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6014" name="Group 62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6015" name="Group 63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6016" name="Rectangle 6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3</a:t>
                  </a:r>
                </a:p>
              </p:txBody>
            </p:sp>
            <p:sp>
              <p:nvSpPr>
                <p:cNvPr id="126017" name="Rectangle 6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0</a:t>
                  </a:r>
                </a:p>
              </p:txBody>
            </p:sp>
            <p:sp>
              <p:nvSpPr>
                <p:cNvPr id="126018" name="Rectangle 6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</p:grpSp>
          <p:sp>
            <p:nvSpPr>
              <p:cNvPr id="126019" name="Line 67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6020" name="Group 68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6021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6022" name="Rectangle 70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endParaRPr lang="nb-NO"/>
              </a:p>
            </p:txBody>
          </p:sp>
          <p:sp>
            <p:nvSpPr>
              <p:cNvPr id="126023" name="Rectangle 71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6024" name="Text Box 72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4</a:t>
              </a:r>
            </a:p>
          </p:txBody>
        </p:sp>
        <p:sp>
          <p:nvSpPr>
            <p:cNvPr id="126025" name="Text Box 73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6026" name="Text Box 74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sp>
        <p:nvSpPr>
          <p:cNvPr id="126045" name="Line 93"/>
          <p:cNvSpPr>
            <a:spLocks noChangeShapeType="1"/>
          </p:cNvSpPr>
          <p:nvPr/>
        </p:nvSpPr>
        <p:spPr bwMode="auto">
          <a:xfrm>
            <a:off x="1142976" y="4143380"/>
            <a:ext cx="1571636" cy="121444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6046" name="Group 94"/>
          <p:cNvGrpSpPr>
            <a:grpSpLocks noChangeAspect="1"/>
          </p:cNvGrpSpPr>
          <p:nvPr/>
        </p:nvGrpSpPr>
        <p:grpSpPr bwMode="auto">
          <a:xfrm>
            <a:off x="3778250" y="1997075"/>
            <a:ext cx="1595438" cy="2079625"/>
            <a:chOff x="249" y="1026"/>
            <a:chExt cx="1115" cy="1454"/>
          </a:xfrm>
        </p:grpSpPr>
        <p:grpSp>
          <p:nvGrpSpPr>
            <p:cNvPr id="126047" name="Group 95"/>
            <p:cNvGrpSpPr>
              <a:grpSpLocks noChangeAspect="1"/>
            </p:cNvGrpSpPr>
            <p:nvPr/>
          </p:nvGrpSpPr>
          <p:grpSpPr bwMode="auto">
            <a:xfrm>
              <a:off x="249" y="1207"/>
              <a:ext cx="363" cy="953"/>
              <a:chOff x="657" y="1207"/>
              <a:chExt cx="363" cy="953"/>
            </a:xfrm>
          </p:grpSpPr>
          <p:sp>
            <p:nvSpPr>
              <p:cNvPr id="126048" name="Rectangle 96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6049" name="Rectangle 97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6050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</p:grpSp>
        <p:grpSp>
          <p:nvGrpSpPr>
            <p:cNvPr id="126051" name="Group 99"/>
            <p:cNvGrpSpPr>
              <a:grpSpLocks noChangeAspect="1"/>
            </p:cNvGrpSpPr>
            <p:nvPr/>
          </p:nvGrpSpPr>
          <p:grpSpPr bwMode="auto">
            <a:xfrm>
              <a:off x="612" y="1207"/>
              <a:ext cx="363" cy="953"/>
              <a:chOff x="1020" y="1207"/>
              <a:chExt cx="363" cy="953"/>
            </a:xfrm>
          </p:grpSpPr>
          <p:grpSp>
            <p:nvGrpSpPr>
              <p:cNvPr id="126052" name="Group 100"/>
              <p:cNvGrpSpPr>
                <a:grpSpLocks noChangeAspect="1"/>
              </p:cNvGrpSpPr>
              <p:nvPr/>
            </p:nvGrpSpPr>
            <p:grpSpPr bwMode="auto">
              <a:xfrm>
                <a:off x="1020" y="1207"/>
                <a:ext cx="363" cy="953"/>
                <a:chOff x="657" y="1207"/>
                <a:chExt cx="363" cy="953"/>
              </a:xfrm>
            </p:grpSpPr>
            <p:sp>
              <p:nvSpPr>
                <p:cNvPr id="126053" name="Rectangle 10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207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4</a:t>
                  </a:r>
                </a:p>
              </p:txBody>
            </p:sp>
            <p:sp>
              <p:nvSpPr>
                <p:cNvPr id="126054" name="Rectangle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525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4</a:t>
                  </a:r>
                </a:p>
              </p:txBody>
            </p:sp>
            <p:sp>
              <p:nvSpPr>
                <p:cNvPr id="126055" name="Rectangle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1842"/>
                  <a:ext cx="363" cy="318"/>
                </a:xfrm>
                <a:prstGeom prst="rect">
                  <a:avLst/>
                </a:prstGeom>
                <a:noFill/>
                <a:ln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pPr marL="457200" indent="-457200"/>
                  <a:r>
                    <a:rPr lang="en-US"/>
                    <a:t>2</a:t>
                  </a:r>
                </a:p>
              </p:txBody>
            </p:sp>
          </p:grpSp>
          <p:sp>
            <p:nvSpPr>
              <p:cNvPr id="126056" name="Line 104"/>
              <p:cNvSpPr>
                <a:spLocks noChangeAspect="1" noChangeShapeType="1"/>
              </p:cNvSpPr>
              <p:nvPr/>
            </p:nvSpPr>
            <p:spPr bwMode="auto">
              <a:xfrm>
                <a:off x="1020" y="1207"/>
                <a:ext cx="0" cy="9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6057" name="Group 105"/>
            <p:cNvGrpSpPr>
              <a:grpSpLocks noChangeAspect="1"/>
            </p:cNvGrpSpPr>
            <p:nvPr/>
          </p:nvGrpSpPr>
          <p:grpSpPr bwMode="auto">
            <a:xfrm>
              <a:off x="975" y="1207"/>
              <a:ext cx="363" cy="953"/>
              <a:chOff x="657" y="1207"/>
              <a:chExt cx="363" cy="953"/>
            </a:xfrm>
          </p:grpSpPr>
          <p:sp>
            <p:nvSpPr>
              <p:cNvPr id="126058" name="Rectangle 106"/>
              <p:cNvSpPr>
                <a:spLocks noChangeAspect="1" noChangeArrowheads="1"/>
              </p:cNvSpPr>
              <p:nvPr/>
            </p:nvSpPr>
            <p:spPr bwMode="auto">
              <a:xfrm>
                <a:off x="657" y="1207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9</a:t>
                </a:r>
              </a:p>
            </p:txBody>
          </p:sp>
          <p:sp>
            <p:nvSpPr>
              <p:cNvPr id="126059" name="Rectangle 107"/>
              <p:cNvSpPr>
                <a:spLocks noChangeAspect="1" noChangeArrowheads="1"/>
              </p:cNvSpPr>
              <p:nvPr/>
            </p:nvSpPr>
            <p:spPr bwMode="auto">
              <a:xfrm>
                <a:off x="657" y="1525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26060" name="Rectangle 108"/>
              <p:cNvSpPr>
                <a:spLocks noChangeAspect="1" noChangeArrowheads="1"/>
              </p:cNvSpPr>
              <p:nvPr/>
            </p:nvSpPr>
            <p:spPr bwMode="auto">
              <a:xfrm>
                <a:off x="657" y="1842"/>
                <a:ext cx="363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7</a:t>
                </a:r>
              </a:p>
            </p:txBody>
          </p:sp>
        </p:grpSp>
        <p:sp>
          <p:nvSpPr>
            <p:cNvPr id="126061" name="Text Box 109"/>
            <p:cNvSpPr txBox="1">
              <a:spLocks noChangeAspect="1" noChangeArrowheads="1"/>
            </p:cNvSpPr>
            <p:nvPr/>
          </p:nvSpPr>
          <p:spPr bwMode="auto">
            <a:xfrm>
              <a:off x="392" y="2160"/>
              <a:ext cx="803" cy="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Free: 0</a:t>
              </a:r>
            </a:p>
          </p:txBody>
        </p:sp>
        <p:sp>
          <p:nvSpPr>
            <p:cNvPr id="126062" name="Text Box 110"/>
            <p:cNvSpPr txBox="1">
              <a:spLocks noChangeAspect="1" noChangeArrowheads="1"/>
            </p:cNvSpPr>
            <p:nvPr/>
          </p:nvSpPr>
          <p:spPr bwMode="auto">
            <a:xfrm>
              <a:off x="593" y="1026"/>
              <a:ext cx="386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6063" name="Text Box 111"/>
            <p:cNvSpPr txBox="1">
              <a:spLocks noChangeAspect="1" noChangeArrowheads="1"/>
            </p:cNvSpPr>
            <p:nvPr/>
          </p:nvSpPr>
          <p:spPr bwMode="auto">
            <a:xfrm>
              <a:off x="934" y="1026"/>
              <a:ext cx="430" cy="2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9" name="Line 93"/>
          <p:cNvSpPr>
            <a:spLocks noChangeShapeType="1"/>
          </p:cNvSpPr>
          <p:nvPr/>
        </p:nvSpPr>
        <p:spPr bwMode="auto">
          <a:xfrm>
            <a:off x="3357554" y="4000503"/>
            <a:ext cx="2000264" cy="142876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Rectangle 3"/>
          <p:cNvSpPr txBox="1">
            <a:spLocks noChangeArrowheads="1"/>
          </p:cNvSpPr>
          <p:nvPr/>
        </p:nvSpPr>
        <p:spPr bwMode="auto">
          <a:xfrm>
            <a:off x="4857752" y="5429264"/>
            <a:ext cx="3857652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but unsafe here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57554" y="6000768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goofed allocating one more to A!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Banker’s Algorithm for a Single Resource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process has a credit</a:t>
            </a:r>
          </a:p>
          <a:p>
            <a:pPr lvl="1"/>
            <a:r>
              <a:rPr lang="en-US"/>
              <a:t>System knows how many resources a process requests </a:t>
            </a:r>
            <a:r>
              <a:rPr lang="en-US" i="1"/>
              <a:t>at most</a:t>
            </a:r>
            <a:r>
              <a:rPr lang="en-US"/>
              <a:t> before releasing resources</a:t>
            </a:r>
          </a:p>
          <a:p>
            <a:r>
              <a:rPr lang="en-US"/>
              <a:t>Total resources may not satisfy all credits</a:t>
            </a:r>
          </a:p>
          <a:p>
            <a:r>
              <a:rPr lang="en-US"/>
              <a:t>Keep track of resources assigned and needed</a:t>
            </a:r>
          </a:p>
          <a:p>
            <a:r>
              <a:rPr lang="en-US"/>
              <a:t>Check on each allocation whether it is safe</a:t>
            </a:r>
          </a:p>
          <a:p>
            <a:pPr lvl="1"/>
            <a:r>
              <a:rPr lang="en-US"/>
              <a:t>Safe: there exists a sequence of other states that all processes can terminate correctly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Banker's Algorithm for a Single Resource</a:t>
            </a:r>
          </a:p>
        </p:txBody>
      </p:sp>
      <p:sp>
        <p:nvSpPr>
          <p:cNvPr id="126994" name="Text Box 18"/>
          <p:cNvSpPr txBox="1">
            <a:spLocks noChangeAspect="1" noChangeArrowheads="1"/>
          </p:cNvSpPr>
          <p:nvPr/>
        </p:nvSpPr>
        <p:spPr bwMode="auto">
          <a:xfrm>
            <a:off x="958850" y="4724400"/>
            <a:ext cx="131921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10</a:t>
            </a:r>
          </a:p>
        </p:txBody>
      </p:sp>
      <p:sp>
        <p:nvSpPr>
          <p:cNvPr id="126995" name="Text Box 19"/>
          <p:cNvSpPr txBox="1">
            <a:spLocks noChangeAspect="1" noChangeArrowheads="1"/>
          </p:cNvSpPr>
          <p:nvPr/>
        </p:nvSpPr>
        <p:spPr bwMode="auto">
          <a:xfrm>
            <a:off x="1403350" y="2276475"/>
            <a:ext cx="5524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has</a:t>
            </a:r>
          </a:p>
        </p:txBody>
      </p:sp>
      <p:sp>
        <p:nvSpPr>
          <p:cNvPr id="126996" name="Text Box 20"/>
          <p:cNvSpPr txBox="1">
            <a:spLocks noChangeAspect="1" noChangeArrowheads="1"/>
          </p:cNvSpPr>
          <p:nvPr/>
        </p:nvSpPr>
        <p:spPr bwMode="auto">
          <a:xfrm>
            <a:off x="1835150" y="2276475"/>
            <a:ext cx="6159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max</a:t>
            </a:r>
          </a:p>
        </p:txBody>
      </p:sp>
      <p:sp>
        <p:nvSpPr>
          <p:cNvPr id="127061" name="Rectangle 85"/>
          <p:cNvSpPr>
            <a:spLocks noChangeAspect="1" noChangeArrowheads="1"/>
          </p:cNvSpPr>
          <p:nvPr/>
        </p:nvSpPr>
        <p:spPr bwMode="auto">
          <a:xfrm>
            <a:off x="1403350" y="2600325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27062" name="Rectangle 86"/>
          <p:cNvSpPr>
            <a:spLocks noChangeAspect="1" noChangeArrowheads="1"/>
          </p:cNvSpPr>
          <p:nvPr/>
        </p:nvSpPr>
        <p:spPr bwMode="auto">
          <a:xfrm>
            <a:off x="1403350" y="3103563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27063" name="Rectangle 87"/>
          <p:cNvSpPr>
            <a:spLocks noChangeAspect="1" noChangeArrowheads="1"/>
          </p:cNvSpPr>
          <p:nvPr/>
        </p:nvSpPr>
        <p:spPr bwMode="auto">
          <a:xfrm>
            <a:off x="1403350" y="3608388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27064" name="Rectangle 88"/>
          <p:cNvSpPr>
            <a:spLocks noChangeAspect="1" noChangeArrowheads="1"/>
          </p:cNvSpPr>
          <p:nvPr/>
        </p:nvSpPr>
        <p:spPr bwMode="auto">
          <a:xfrm>
            <a:off x="1403350" y="4111625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27066" name="Rectangle 90"/>
          <p:cNvSpPr>
            <a:spLocks noChangeAspect="1" noChangeArrowheads="1"/>
          </p:cNvSpPr>
          <p:nvPr/>
        </p:nvSpPr>
        <p:spPr bwMode="auto">
          <a:xfrm>
            <a:off x="1906588" y="2600325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6</a:t>
            </a:r>
          </a:p>
        </p:txBody>
      </p:sp>
      <p:sp>
        <p:nvSpPr>
          <p:cNvPr id="127067" name="Rectangle 91"/>
          <p:cNvSpPr>
            <a:spLocks noChangeAspect="1" noChangeArrowheads="1"/>
          </p:cNvSpPr>
          <p:nvPr/>
        </p:nvSpPr>
        <p:spPr bwMode="auto">
          <a:xfrm>
            <a:off x="1906588" y="3103563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5</a:t>
            </a:r>
          </a:p>
        </p:txBody>
      </p:sp>
      <p:sp>
        <p:nvSpPr>
          <p:cNvPr id="127068" name="Rectangle 92"/>
          <p:cNvSpPr>
            <a:spLocks noChangeAspect="1" noChangeArrowheads="1"/>
          </p:cNvSpPr>
          <p:nvPr/>
        </p:nvSpPr>
        <p:spPr bwMode="auto">
          <a:xfrm>
            <a:off x="1906588" y="3608388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4</a:t>
            </a:r>
          </a:p>
        </p:txBody>
      </p:sp>
      <p:sp>
        <p:nvSpPr>
          <p:cNvPr id="127069" name="Rectangle 93"/>
          <p:cNvSpPr>
            <a:spLocks noChangeAspect="1" noChangeArrowheads="1"/>
          </p:cNvSpPr>
          <p:nvPr/>
        </p:nvSpPr>
        <p:spPr bwMode="auto">
          <a:xfrm>
            <a:off x="1906588" y="4111625"/>
            <a:ext cx="504825" cy="5048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7</a:t>
            </a:r>
          </a:p>
        </p:txBody>
      </p:sp>
      <p:sp>
        <p:nvSpPr>
          <p:cNvPr id="127073" name="Text Box 97"/>
          <p:cNvSpPr txBox="1">
            <a:spLocks noChangeAspect="1" noChangeArrowheads="1"/>
          </p:cNvSpPr>
          <p:nvPr/>
        </p:nvSpPr>
        <p:spPr bwMode="auto">
          <a:xfrm>
            <a:off x="3694113" y="4756150"/>
            <a:ext cx="11493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2</a:t>
            </a:r>
          </a:p>
        </p:txBody>
      </p:sp>
      <p:grpSp>
        <p:nvGrpSpPr>
          <p:cNvPr id="127201" name="Group 225"/>
          <p:cNvGrpSpPr>
            <a:grpSpLocks/>
          </p:cNvGrpSpPr>
          <p:nvPr/>
        </p:nvGrpSpPr>
        <p:grpSpPr bwMode="auto">
          <a:xfrm>
            <a:off x="4138613" y="2276475"/>
            <a:ext cx="1047750" cy="366713"/>
            <a:chOff x="2608" y="1230"/>
            <a:chExt cx="660" cy="231"/>
          </a:xfrm>
        </p:grpSpPr>
        <p:sp>
          <p:nvSpPr>
            <p:cNvPr id="127074" name="Text Box 98"/>
            <p:cNvSpPr txBox="1">
              <a:spLocks noChangeAspect="1" noChangeArrowheads="1"/>
            </p:cNvSpPr>
            <p:nvPr/>
          </p:nvSpPr>
          <p:spPr bwMode="auto">
            <a:xfrm>
              <a:off x="2608" y="1230"/>
              <a:ext cx="34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7075" name="Text Box 99"/>
            <p:cNvSpPr txBox="1">
              <a:spLocks noChangeAspect="1" noChangeArrowheads="1"/>
            </p:cNvSpPr>
            <p:nvPr/>
          </p:nvSpPr>
          <p:spPr bwMode="auto">
            <a:xfrm>
              <a:off x="2880" y="1230"/>
              <a:ext cx="38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7200" name="Group 224"/>
          <p:cNvGrpSpPr>
            <a:grpSpLocks/>
          </p:cNvGrpSpPr>
          <p:nvPr/>
        </p:nvGrpSpPr>
        <p:grpSpPr bwMode="auto">
          <a:xfrm>
            <a:off x="4138613" y="2600325"/>
            <a:ext cx="1008062" cy="2016125"/>
            <a:chOff x="1565" y="2795"/>
            <a:chExt cx="635" cy="1270"/>
          </a:xfrm>
        </p:grpSpPr>
        <p:sp>
          <p:nvSpPr>
            <p:cNvPr id="127084" name="Rectangle 108"/>
            <p:cNvSpPr>
              <a:spLocks noChangeAspect="1" noChangeArrowheads="1"/>
            </p:cNvSpPr>
            <p:nvPr/>
          </p:nvSpPr>
          <p:spPr bwMode="auto">
            <a:xfrm>
              <a:off x="1565" y="2795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127085" name="Rectangle 109"/>
            <p:cNvSpPr>
              <a:spLocks noChangeAspect="1" noChangeArrowheads="1"/>
            </p:cNvSpPr>
            <p:nvPr/>
          </p:nvSpPr>
          <p:spPr bwMode="auto">
            <a:xfrm>
              <a:off x="1565" y="3112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127086" name="Rectangle 110"/>
            <p:cNvSpPr>
              <a:spLocks noChangeAspect="1" noChangeArrowheads="1"/>
            </p:cNvSpPr>
            <p:nvPr/>
          </p:nvSpPr>
          <p:spPr bwMode="auto">
            <a:xfrm>
              <a:off x="1565" y="3430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127087" name="Rectangle 111"/>
            <p:cNvSpPr>
              <a:spLocks noChangeAspect="1" noChangeArrowheads="1"/>
            </p:cNvSpPr>
            <p:nvPr/>
          </p:nvSpPr>
          <p:spPr bwMode="auto">
            <a:xfrm>
              <a:off x="1565" y="3747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7089" name="Rectangle 113"/>
            <p:cNvSpPr>
              <a:spLocks noChangeAspect="1" noChangeArrowheads="1"/>
            </p:cNvSpPr>
            <p:nvPr/>
          </p:nvSpPr>
          <p:spPr bwMode="auto">
            <a:xfrm>
              <a:off x="1882" y="2795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6</a:t>
              </a:r>
            </a:p>
          </p:txBody>
        </p:sp>
        <p:sp>
          <p:nvSpPr>
            <p:cNvPr id="127090" name="Rectangle 114"/>
            <p:cNvSpPr>
              <a:spLocks noChangeAspect="1" noChangeArrowheads="1"/>
            </p:cNvSpPr>
            <p:nvPr/>
          </p:nvSpPr>
          <p:spPr bwMode="auto">
            <a:xfrm>
              <a:off x="1882" y="3112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5</a:t>
              </a:r>
            </a:p>
          </p:txBody>
        </p:sp>
        <p:sp>
          <p:nvSpPr>
            <p:cNvPr id="127091" name="Rectangle 115"/>
            <p:cNvSpPr>
              <a:spLocks noChangeAspect="1" noChangeArrowheads="1"/>
            </p:cNvSpPr>
            <p:nvPr/>
          </p:nvSpPr>
          <p:spPr bwMode="auto">
            <a:xfrm>
              <a:off x="1882" y="3430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7092" name="Rectangle 116"/>
            <p:cNvSpPr>
              <a:spLocks noChangeAspect="1" noChangeArrowheads="1"/>
            </p:cNvSpPr>
            <p:nvPr/>
          </p:nvSpPr>
          <p:spPr bwMode="auto">
            <a:xfrm>
              <a:off x="1882" y="3747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sp>
        <p:nvSpPr>
          <p:cNvPr id="127094" name="Text Box 118"/>
          <p:cNvSpPr txBox="1">
            <a:spLocks noChangeAspect="1" noChangeArrowheads="1"/>
          </p:cNvSpPr>
          <p:nvPr/>
        </p:nvSpPr>
        <p:spPr bwMode="auto">
          <a:xfrm>
            <a:off x="6227763" y="4724400"/>
            <a:ext cx="1149350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1</a:t>
            </a:r>
          </a:p>
        </p:txBody>
      </p:sp>
      <p:grpSp>
        <p:nvGrpSpPr>
          <p:cNvPr id="127203" name="Group 227"/>
          <p:cNvGrpSpPr>
            <a:grpSpLocks/>
          </p:cNvGrpSpPr>
          <p:nvPr/>
        </p:nvGrpSpPr>
        <p:grpSpPr bwMode="auto">
          <a:xfrm>
            <a:off x="6588125" y="2276475"/>
            <a:ext cx="1047750" cy="366713"/>
            <a:chOff x="4151" y="1230"/>
            <a:chExt cx="660" cy="231"/>
          </a:xfrm>
        </p:grpSpPr>
        <p:sp>
          <p:nvSpPr>
            <p:cNvPr id="127095" name="Text Box 119"/>
            <p:cNvSpPr txBox="1">
              <a:spLocks noChangeAspect="1" noChangeArrowheads="1"/>
            </p:cNvSpPr>
            <p:nvPr/>
          </p:nvSpPr>
          <p:spPr bwMode="auto">
            <a:xfrm>
              <a:off x="4151" y="1230"/>
              <a:ext cx="34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has</a:t>
              </a:r>
            </a:p>
          </p:txBody>
        </p:sp>
        <p:sp>
          <p:nvSpPr>
            <p:cNvPr id="127096" name="Text Box 120"/>
            <p:cNvSpPr txBox="1">
              <a:spLocks noChangeAspect="1" noChangeArrowheads="1"/>
            </p:cNvSpPr>
            <p:nvPr/>
          </p:nvSpPr>
          <p:spPr bwMode="auto">
            <a:xfrm>
              <a:off x="4423" y="1230"/>
              <a:ext cx="38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sz="1800"/>
                <a:t>max</a:t>
              </a:r>
            </a:p>
          </p:txBody>
        </p:sp>
      </p:grpSp>
      <p:grpSp>
        <p:nvGrpSpPr>
          <p:cNvPr id="127202" name="Group 226"/>
          <p:cNvGrpSpPr>
            <a:grpSpLocks/>
          </p:cNvGrpSpPr>
          <p:nvPr/>
        </p:nvGrpSpPr>
        <p:grpSpPr bwMode="auto">
          <a:xfrm>
            <a:off x="6588125" y="2600325"/>
            <a:ext cx="1008063" cy="2016125"/>
            <a:chOff x="4151" y="1434"/>
            <a:chExt cx="635" cy="1270"/>
          </a:xfrm>
        </p:grpSpPr>
        <p:sp>
          <p:nvSpPr>
            <p:cNvPr id="127105" name="Rectangle 129"/>
            <p:cNvSpPr>
              <a:spLocks noChangeAspect="1" noChangeArrowheads="1"/>
            </p:cNvSpPr>
            <p:nvPr/>
          </p:nvSpPr>
          <p:spPr bwMode="auto">
            <a:xfrm>
              <a:off x="4151" y="1434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127106" name="Rectangle 130"/>
            <p:cNvSpPr>
              <a:spLocks noChangeAspect="1" noChangeArrowheads="1"/>
            </p:cNvSpPr>
            <p:nvPr/>
          </p:nvSpPr>
          <p:spPr bwMode="auto">
            <a:xfrm>
              <a:off x="4151" y="1751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127107" name="Rectangle 131"/>
            <p:cNvSpPr>
              <a:spLocks noChangeAspect="1" noChangeArrowheads="1"/>
            </p:cNvSpPr>
            <p:nvPr/>
          </p:nvSpPr>
          <p:spPr bwMode="auto">
            <a:xfrm>
              <a:off x="4151" y="2069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127108" name="Rectangle 132"/>
            <p:cNvSpPr>
              <a:spLocks noChangeAspect="1" noChangeArrowheads="1"/>
            </p:cNvSpPr>
            <p:nvPr/>
          </p:nvSpPr>
          <p:spPr bwMode="auto">
            <a:xfrm>
              <a:off x="4151" y="2386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7110" name="Rectangle 134"/>
            <p:cNvSpPr>
              <a:spLocks noChangeAspect="1" noChangeArrowheads="1"/>
            </p:cNvSpPr>
            <p:nvPr/>
          </p:nvSpPr>
          <p:spPr bwMode="auto">
            <a:xfrm>
              <a:off x="4468" y="1434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6</a:t>
              </a:r>
            </a:p>
          </p:txBody>
        </p:sp>
        <p:sp>
          <p:nvSpPr>
            <p:cNvPr id="127111" name="Rectangle 135"/>
            <p:cNvSpPr>
              <a:spLocks noChangeAspect="1" noChangeArrowheads="1"/>
            </p:cNvSpPr>
            <p:nvPr/>
          </p:nvSpPr>
          <p:spPr bwMode="auto">
            <a:xfrm>
              <a:off x="4468" y="1751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5</a:t>
              </a:r>
            </a:p>
          </p:txBody>
        </p:sp>
        <p:sp>
          <p:nvSpPr>
            <p:cNvPr id="127112" name="Rectangle 136"/>
            <p:cNvSpPr>
              <a:spLocks noChangeAspect="1" noChangeArrowheads="1"/>
            </p:cNvSpPr>
            <p:nvPr/>
          </p:nvSpPr>
          <p:spPr bwMode="auto">
            <a:xfrm>
              <a:off x="4468" y="2069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7113" name="Rectangle 137"/>
            <p:cNvSpPr>
              <a:spLocks noChangeAspect="1" noChangeArrowheads="1"/>
            </p:cNvSpPr>
            <p:nvPr/>
          </p:nvSpPr>
          <p:spPr bwMode="auto">
            <a:xfrm>
              <a:off x="4468" y="2386"/>
              <a:ext cx="318" cy="31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sp>
        <p:nvSpPr>
          <p:cNvPr id="127141" name="Rectangle 165"/>
          <p:cNvSpPr>
            <a:spLocks noChangeAspect="1" noChangeArrowheads="1"/>
          </p:cNvSpPr>
          <p:nvPr/>
        </p:nvSpPr>
        <p:spPr bwMode="auto">
          <a:xfrm>
            <a:off x="1401763" y="2600325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6</a:t>
            </a:r>
          </a:p>
        </p:txBody>
      </p:sp>
      <p:sp>
        <p:nvSpPr>
          <p:cNvPr id="127150" name="Rectangle 174"/>
          <p:cNvSpPr>
            <a:spLocks noChangeAspect="1" noChangeArrowheads="1"/>
          </p:cNvSpPr>
          <p:nvPr/>
        </p:nvSpPr>
        <p:spPr bwMode="auto">
          <a:xfrm>
            <a:off x="1401763" y="3105150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5</a:t>
            </a:r>
          </a:p>
        </p:txBody>
      </p:sp>
      <p:grpSp>
        <p:nvGrpSpPr>
          <p:cNvPr id="127158" name="Group 182"/>
          <p:cNvGrpSpPr>
            <a:grpSpLocks/>
          </p:cNvGrpSpPr>
          <p:nvPr/>
        </p:nvGrpSpPr>
        <p:grpSpPr bwMode="auto">
          <a:xfrm>
            <a:off x="1401763" y="3105150"/>
            <a:ext cx="1009650" cy="504825"/>
            <a:chOff x="884" y="890"/>
            <a:chExt cx="636" cy="318"/>
          </a:xfrm>
        </p:grpSpPr>
        <p:sp>
          <p:nvSpPr>
            <p:cNvPr id="127151" name="Rectangle 175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127152" name="Rectangle 176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5</a:t>
              </a:r>
            </a:p>
          </p:txBody>
        </p:sp>
      </p:grpSp>
      <p:grpSp>
        <p:nvGrpSpPr>
          <p:cNvPr id="127159" name="Group 183"/>
          <p:cNvGrpSpPr>
            <a:grpSpLocks/>
          </p:cNvGrpSpPr>
          <p:nvPr/>
        </p:nvGrpSpPr>
        <p:grpSpPr bwMode="auto">
          <a:xfrm>
            <a:off x="1401763" y="2600325"/>
            <a:ext cx="1009650" cy="504825"/>
            <a:chOff x="884" y="890"/>
            <a:chExt cx="636" cy="318"/>
          </a:xfrm>
        </p:grpSpPr>
        <p:sp>
          <p:nvSpPr>
            <p:cNvPr id="127160" name="Rectangle 184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127161" name="Rectangle 185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6</a:t>
              </a:r>
            </a:p>
          </p:txBody>
        </p:sp>
      </p:grpSp>
      <p:sp>
        <p:nvSpPr>
          <p:cNvPr id="127162" name="Rectangle 186"/>
          <p:cNvSpPr>
            <a:spLocks noChangeAspect="1" noChangeArrowheads="1"/>
          </p:cNvSpPr>
          <p:nvPr/>
        </p:nvSpPr>
        <p:spPr bwMode="auto">
          <a:xfrm>
            <a:off x="1401763" y="3608388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4</a:t>
            </a:r>
          </a:p>
        </p:txBody>
      </p:sp>
      <p:grpSp>
        <p:nvGrpSpPr>
          <p:cNvPr id="127163" name="Group 187"/>
          <p:cNvGrpSpPr>
            <a:grpSpLocks/>
          </p:cNvGrpSpPr>
          <p:nvPr/>
        </p:nvGrpSpPr>
        <p:grpSpPr bwMode="auto">
          <a:xfrm>
            <a:off x="1401763" y="3608388"/>
            <a:ext cx="1009650" cy="504825"/>
            <a:chOff x="884" y="890"/>
            <a:chExt cx="636" cy="318"/>
          </a:xfrm>
        </p:grpSpPr>
        <p:sp>
          <p:nvSpPr>
            <p:cNvPr id="127164" name="Rectangle 188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127165" name="Rectangle 189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</p:grpSp>
      <p:sp>
        <p:nvSpPr>
          <p:cNvPr id="127166" name="Rectangle 190"/>
          <p:cNvSpPr>
            <a:spLocks noChangeAspect="1" noChangeArrowheads="1"/>
          </p:cNvSpPr>
          <p:nvPr/>
        </p:nvSpPr>
        <p:spPr bwMode="auto">
          <a:xfrm>
            <a:off x="1401763" y="4113213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7</a:t>
            </a:r>
          </a:p>
        </p:txBody>
      </p:sp>
      <p:grpSp>
        <p:nvGrpSpPr>
          <p:cNvPr id="127167" name="Group 191"/>
          <p:cNvGrpSpPr>
            <a:grpSpLocks/>
          </p:cNvGrpSpPr>
          <p:nvPr/>
        </p:nvGrpSpPr>
        <p:grpSpPr bwMode="auto">
          <a:xfrm>
            <a:off x="1401763" y="4113213"/>
            <a:ext cx="1009650" cy="504825"/>
            <a:chOff x="884" y="890"/>
            <a:chExt cx="636" cy="318"/>
          </a:xfrm>
        </p:grpSpPr>
        <p:sp>
          <p:nvSpPr>
            <p:cNvPr id="127168" name="Rectangle 192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0</a:t>
              </a:r>
            </a:p>
          </p:txBody>
        </p:sp>
        <p:sp>
          <p:nvSpPr>
            <p:cNvPr id="127169" name="Rectangle 193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sp>
        <p:nvSpPr>
          <p:cNvPr id="127170" name="Rectangle 194"/>
          <p:cNvSpPr>
            <a:spLocks noChangeAspect="1" noChangeArrowheads="1"/>
          </p:cNvSpPr>
          <p:nvPr/>
        </p:nvSpPr>
        <p:spPr bwMode="auto">
          <a:xfrm>
            <a:off x="4138613" y="3608388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4</a:t>
            </a:r>
          </a:p>
        </p:txBody>
      </p:sp>
      <p:grpSp>
        <p:nvGrpSpPr>
          <p:cNvPr id="127171" name="Group 195"/>
          <p:cNvGrpSpPr>
            <a:grpSpLocks/>
          </p:cNvGrpSpPr>
          <p:nvPr/>
        </p:nvGrpSpPr>
        <p:grpSpPr bwMode="auto">
          <a:xfrm>
            <a:off x="4138613" y="3608388"/>
            <a:ext cx="1009650" cy="504825"/>
            <a:chOff x="884" y="890"/>
            <a:chExt cx="636" cy="318"/>
          </a:xfrm>
        </p:grpSpPr>
        <p:sp>
          <p:nvSpPr>
            <p:cNvPr id="127172" name="Rectangle 196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2</a:t>
              </a:r>
            </a:p>
          </p:txBody>
        </p:sp>
        <p:sp>
          <p:nvSpPr>
            <p:cNvPr id="127173" name="Rectangle 197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</p:grpSp>
      <p:grpSp>
        <p:nvGrpSpPr>
          <p:cNvPr id="127142" name="Group 166"/>
          <p:cNvGrpSpPr>
            <a:grpSpLocks/>
          </p:cNvGrpSpPr>
          <p:nvPr/>
        </p:nvGrpSpPr>
        <p:grpSpPr bwMode="auto">
          <a:xfrm>
            <a:off x="898525" y="2600325"/>
            <a:ext cx="504825" cy="2016125"/>
            <a:chOff x="567" y="1434"/>
            <a:chExt cx="318" cy="1270"/>
          </a:xfrm>
        </p:grpSpPr>
        <p:sp>
          <p:nvSpPr>
            <p:cNvPr id="126989" name="Line 13"/>
            <p:cNvSpPr>
              <a:spLocks noChangeAspect="1" noChangeShapeType="1"/>
            </p:cNvSpPr>
            <p:nvPr/>
          </p:nvSpPr>
          <p:spPr bwMode="auto">
            <a:xfrm>
              <a:off x="885" y="1434"/>
              <a:ext cx="0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059" name="Group 83"/>
            <p:cNvGrpSpPr>
              <a:grpSpLocks/>
            </p:cNvGrpSpPr>
            <p:nvPr/>
          </p:nvGrpSpPr>
          <p:grpSpPr bwMode="auto">
            <a:xfrm>
              <a:off x="567" y="1434"/>
              <a:ext cx="318" cy="1270"/>
              <a:chOff x="2154" y="1117"/>
              <a:chExt cx="318" cy="1270"/>
            </a:xfrm>
          </p:grpSpPr>
          <p:sp>
            <p:nvSpPr>
              <p:cNvPr id="127055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2154" y="1117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7056" name="Rectangle 80"/>
              <p:cNvSpPr>
                <a:spLocks noChangeAspect="1" noChangeArrowheads="1"/>
              </p:cNvSpPr>
              <p:nvPr/>
            </p:nvSpPr>
            <p:spPr bwMode="auto">
              <a:xfrm>
                <a:off x="2154" y="1434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7057" name="Rectangle 81"/>
              <p:cNvSpPr>
                <a:spLocks noChangeAspect="1" noChangeArrowheads="1"/>
              </p:cNvSpPr>
              <p:nvPr/>
            </p:nvSpPr>
            <p:spPr bwMode="auto">
              <a:xfrm>
                <a:off x="2154" y="1752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  <p:sp>
            <p:nvSpPr>
              <p:cNvPr id="127058" name="Rectangle 82"/>
              <p:cNvSpPr>
                <a:spLocks noChangeAspect="1" noChangeArrowheads="1"/>
              </p:cNvSpPr>
              <p:nvPr/>
            </p:nvSpPr>
            <p:spPr bwMode="auto">
              <a:xfrm>
                <a:off x="2154" y="2069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D</a:t>
                </a:r>
              </a:p>
            </p:txBody>
          </p:sp>
        </p:grpSp>
      </p:grpSp>
      <p:sp>
        <p:nvSpPr>
          <p:cNvPr id="127186" name="Rectangle 210"/>
          <p:cNvSpPr>
            <a:spLocks noChangeAspect="1" noChangeArrowheads="1"/>
          </p:cNvSpPr>
          <p:nvPr/>
        </p:nvSpPr>
        <p:spPr bwMode="auto">
          <a:xfrm>
            <a:off x="4138613" y="2600325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7187" name="Rectangle 211"/>
          <p:cNvSpPr>
            <a:spLocks noChangeAspect="1" noChangeArrowheads="1"/>
          </p:cNvSpPr>
          <p:nvPr/>
        </p:nvSpPr>
        <p:spPr bwMode="auto">
          <a:xfrm>
            <a:off x="4138613" y="3105150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7188" name="Rectangle 212"/>
          <p:cNvSpPr>
            <a:spLocks noChangeAspect="1" noChangeArrowheads="1"/>
          </p:cNvSpPr>
          <p:nvPr/>
        </p:nvSpPr>
        <p:spPr bwMode="auto">
          <a:xfrm>
            <a:off x="4138613" y="2600325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>
                <a:solidFill>
                  <a:schemeClr val="hlink"/>
                </a:solidFill>
              </a:rPr>
              <a:t>5</a:t>
            </a:r>
          </a:p>
        </p:txBody>
      </p:sp>
      <p:sp>
        <p:nvSpPr>
          <p:cNvPr id="127174" name="Rectangle 198"/>
          <p:cNvSpPr>
            <a:spLocks noChangeAspect="1" noChangeArrowheads="1"/>
          </p:cNvSpPr>
          <p:nvPr/>
        </p:nvSpPr>
        <p:spPr bwMode="auto">
          <a:xfrm>
            <a:off x="4138613" y="3105150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5</a:t>
            </a:r>
          </a:p>
        </p:txBody>
      </p:sp>
      <p:grpSp>
        <p:nvGrpSpPr>
          <p:cNvPr id="127175" name="Group 199"/>
          <p:cNvGrpSpPr>
            <a:grpSpLocks/>
          </p:cNvGrpSpPr>
          <p:nvPr/>
        </p:nvGrpSpPr>
        <p:grpSpPr bwMode="auto">
          <a:xfrm>
            <a:off x="4138613" y="3105150"/>
            <a:ext cx="1009650" cy="504825"/>
            <a:chOff x="884" y="890"/>
            <a:chExt cx="636" cy="318"/>
          </a:xfrm>
        </p:grpSpPr>
        <p:sp>
          <p:nvSpPr>
            <p:cNvPr id="127176" name="Rectangle 200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127177" name="Rectangle 201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5</a:t>
              </a:r>
            </a:p>
          </p:txBody>
        </p:sp>
      </p:grpSp>
      <p:sp>
        <p:nvSpPr>
          <p:cNvPr id="127178" name="Rectangle 202"/>
          <p:cNvSpPr>
            <a:spLocks noChangeAspect="1" noChangeArrowheads="1"/>
          </p:cNvSpPr>
          <p:nvPr/>
        </p:nvSpPr>
        <p:spPr bwMode="auto">
          <a:xfrm>
            <a:off x="4138613" y="2600325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6</a:t>
            </a:r>
          </a:p>
        </p:txBody>
      </p:sp>
      <p:grpSp>
        <p:nvGrpSpPr>
          <p:cNvPr id="127179" name="Group 203"/>
          <p:cNvGrpSpPr>
            <a:grpSpLocks/>
          </p:cNvGrpSpPr>
          <p:nvPr/>
        </p:nvGrpSpPr>
        <p:grpSpPr bwMode="auto">
          <a:xfrm>
            <a:off x="4138613" y="2600325"/>
            <a:ext cx="1009650" cy="504825"/>
            <a:chOff x="884" y="890"/>
            <a:chExt cx="636" cy="318"/>
          </a:xfrm>
        </p:grpSpPr>
        <p:sp>
          <p:nvSpPr>
            <p:cNvPr id="127180" name="Rectangle 204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1</a:t>
              </a:r>
            </a:p>
          </p:txBody>
        </p:sp>
        <p:sp>
          <p:nvSpPr>
            <p:cNvPr id="127181" name="Rectangle 205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6</a:t>
              </a:r>
            </a:p>
          </p:txBody>
        </p:sp>
      </p:grpSp>
      <p:sp>
        <p:nvSpPr>
          <p:cNvPr id="127182" name="Rectangle 206"/>
          <p:cNvSpPr>
            <a:spLocks noChangeAspect="1" noChangeArrowheads="1"/>
          </p:cNvSpPr>
          <p:nvPr/>
        </p:nvSpPr>
        <p:spPr bwMode="auto">
          <a:xfrm>
            <a:off x="4138613" y="4113213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7</a:t>
            </a:r>
          </a:p>
        </p:txBody>
      </p:sp>
      <p:grpSp>
        <p:nvGrpSpPr>
          <p:cNvPr id="127183" name="Group 207"/>
          <p:cNvGrpSpPr>
            <a:grpSpLocks/>
          </p:cNvGrpSpPr>
          <p:nvPr/>
        </p:nvGrpSpPr>
        <p:grpSpPr bwMode="auto">
          <a:xfrm>
            <a:off x="4138613" y="4113213"/>
            <a:ext cx="1009650" cy="504825"/>
            <a:chOff x="884" y="890"/>
            <a:chExt cx="636" cy="318"/>
          </a:xfrm>
        </p:grpSpPr>
        <p:sp>
          <p:nvSpPr>
            <p:cNvPr id="127184" name="Rectangle 208"/>
            <p:cNvSpPr>
              <a:spLocks noChangeAspect="1" noChangeArrowheads="1"/>
            </p:cNvSpPr>
            <p:nvPr/>
          </p:nvSpPr>
          <p:spPr bwMode="auto">
            <a:xfrm>
              <a:off x="884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4</a:t>
              </a:r>
            </a:p>
          </p:txBody>
        </p:sp>
        <p:sp>
          <p:nvSpPr>
            <p:cNvPr id="127185" name="Rectangle 209"/>
            <p:cNvSpPr>
              <a:spLocks noChangeAspect="1" noChangeArrowheads="1"/>
            </p:cNvSpPr>
            <p:nvPr/>
          </p:nvSpPr>
          <p:spPr bwMode="auto">
            <a:xfrm>
              <a:off x="1202" y="890"/>
              <a:ext cx="318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 marL="457200" indent="-457200"/>
              <a:r>
                <a:rPr lang="en-US"/>
                <a:t>7</a:t>
              </a:r>
            </a:p>
          </p:txBody>
        </p:sp>
      </p:grpSp>
      <p:grpSp>
        <p:nvGrpSpPr>
          <p:cNvPr id="127143" name="Group 167"/>
          <p:cNvGrpSpPr>
            <a:grpSpLocks/>
          </p:cNvGrpSpPr>
          <p:nvPr/>
        </p:nvGrpSpPr>
        <p:grpSpPr bwMode="auto">
          <a:xfrm>
            <a:off x="3633788" y="2600325"/>
            <a:ext cx="504825" cy="2016125"/>
            <a:chOff x="2290" y="1434"/>
            <a:chExt cx="318" cy="1270"/>
          </a:xfrm>
        </p:grpSpPr>
        <p:sp>
          <p:nvSpPr>
            <p:cNvPr id="127077" name="Line 101"/>
            <p:cNvSpPr>
              <a:spLocks noChangeAspect="1" noChangeShapeType="1"/>
            </p:cNvSpPr>
            <p:nvPr/>
          </p:nvSpPr>
          <p:spPr bwMode="auto">
            <a:xfrm>
              <a:off x="2608" y="1434"/>
              <a:ext cx="0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078" name="Group 102"/>
            <p:cNvGrpSpPr>
              <a:grpSpLocks/>
            </p:cNvGrpSpPr>
            <p:nvPr/>
          </p:nvGrpSpPr>
          <p:grpSpPr bwMode="auto">
            <a:xfrm>
              <a:off x="2290" y="1434"/>
              <a:ext cx="318" cy="1270"/>
              <a:chOff x="2154" y="1117"/>
              <a:chExt cx="318" cy="1270"/>
            </a:xfrm>
          </p:grpSpPr>
          <p:sp>
            <p:nvSpPr>
              <p:cNvPr id="127079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2154" y="1117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7080" name="Rectangle 104"/>
              <p:cNvSpPr>
                <a:spLocks noChangeAspect="1" noChangeArrowheads="1"/>
              </p:cNvSpPr>
              <p:nvPr/>
            </p:nvSpPr>
            <p:spPr bwMode="auto">
              <a:xfrm>
                <a:off x="2154" y="1434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7081" name="Rectangle 105"/>
              <p:cNvSpPr>
                <a:spLocks noChangeAspect="1" noChangeArrowheads="1"/>
              </p:cNvSpPr>
              <p:nvPr/>
            </p:nvSpPr>
            <p:spPr bwMode="auto">
              <a:xfrm>
                <a:off x="2154" y="1752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  <p:sp>
            <p:nvSpPr>
              <p:cNvPr id="127082" name="Rectangle 106"/>
              <p:cNvSpPr>
                <a:spLocks noChangeAspect="1" noChangeArrowheads="1"/>
              </p:cNvSpPr>
              <p:nvPr/>
            </p:nvSpPr>
            <p:spPr bwMode="auto">
              <a:xfrm>
                <a:off x="2154" y="2069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D</a:t>
                </a:r>
              </a:p>
            </p:txBody>
          </p:sp>
        </p:grpSp>
      </p:grpSp>
      <p:sp>
        <p:nvSpPr>
          <p:cNvPr id="127196" name="Rectangle 220"/>
          <p:cNvSpPr>
            <a:spLocks noChangeAspect="1" noChangeArrowheads="1"/>
          </p:cNvSpPr>
          <p:nvPr/>
        </p:nvSpPr>
        <p:spPr bwMode="auto">
          <a:xfrm>
            <a:off x="6586538" y="2600325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27197" name="Rectangle 221"/>
          <p:cNvSpPr>
            <a:spLocks noChangeAspect="1" noChangeArrowheads="1"/>
          </p:cNvSpPr>
          <p:nvPr/>
        </p:nvSpPr>
        <p:spPr bwMode="auto">
          <a:xfrm>
            <a:off x="6586538" y="3105150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27198" name="Rectangle 222"/>
          <p:cNvSpPr>
            <a:spLocks noChangeAspect="1" noChangeArrowheads="1"/>
          </p:cNvSpPr>
          <p:nvPr/>
        </p:nvSpPr>
        <p:spPr bwMode="auto">
          <a:xfrm>
            <a:off x="6586538" y="3608388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27199" name="Rectangle 223"/>
          <p:cNvSpPr>
            <a:spLocks noChangeAspect="1" noChangeArrowheads="1"/>
          </p:cNvSpPr>
          <p:nvPr/>
        </p:nvSpPr>
        <p:spPr bwMode="auto">
          <a:xfrm>
            <a:off x="6586538" y="4113213"/>
            <a:ext cx="504825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4</a:t>
            </a:r>
          </a:p>
        </p:txBody>
      </p:sp>
      <p:grpSp>
        <p:nvGrpSpPr>
          <p:cNvPr id="127144" name="Group 168"/>
          <p:cNvGrpSpPr>
            <a:grpSpLocks/>
          </p:cNvGrpSpPr>
          <p:nvPr/>
        </p:nvGrpSpPr>
        <p:grpSpPr bwMode="auto">
          <a:xfrm>
            <a:off x="6083300" y="2600325"/>
            <a:ext cx="504825" cy="2016125"/>
            <a:chOff x="3833" y="1434"/>
            <a:chExt cx="318" cy="1270"/>
          </a:xfrm>
        </p:grpSpPr>
        <p:sp>
          <p:nvSpPr>
            <p:cNvPr id="127098" name="Line 122"/>
            <p:cNvSpPr>
              <a:spLocks noChangeAspect="1" noChangeShapeType="1"/>
            </p:cNvSpPr>
            <p:nvPr/>
          </p:nvSpPr>
          <p:spPr bwMode="auto">
            <a:xfrm>
              <a:off x="4151" y="1434"/>
              <a:ext cx="0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099" name="Group 123"/>
            <p:cNvGrpSpPr>
              <a:grpSpLocks/>
            </p:cNvGrpSpPr>
            <p:nvPr/>
          </p:nvGrpSpPr>
          <p:grpSpPr bwMode="auto">
            <a:xfrm>
              <a:off x="3833" y="1434"/>
              <a:ext cx="318" cy="1270"/>
              <a:chOff x="2154" y="1117"/>
              <a:chExt cx="318" cy="1270"/>
            </a:xfrm>
          </p:grpSpPr>
          <p:sp>
            <p:nvSpPr>
              <p:cNvPr id="127100" name="Rectangle 124"/>
              <p:cNvSpPr>
                <a:spLocks noChangeAspect="1" noChangeArrowheads="1"/>
              </p:cNvSpPr>
              <p:nvPr/>
            </p:nvSpPr>
            <p:spPr bwMode="auto">
              <a:xfrm>
                <a:off x="2154" y="1117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A</a:t>
                </a:r>
              </a:p>
            </p:txBody>
          </p:sp>
          <p:sp>
            <p:nvSpPr>
              <p:cNvPr id="127101" name="Rectangle 125"/>
              <p:cNvSpPr>
                <a:spLocks noChangeAspect="1" noChangeArrowheads="1"/>
              </p:cNvSpPr>
              <p:nvPr/>
            </p:nvSpPr>
            <p:spPr bwMode="auto">
              <a:xfrm>
                <a:off x="2154" y="1434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B</a:t>
                </a:r>
              </a:p>
            </p:txBody>
          </p:sp>
          <p:sp>
            <p:nvSpPr>
              <p:cNvPr id="127102" name="Rectangle 126"/>
              <p:cNvSpPr>
                <a:spLocks noChangeAspect="1" noChangeArrowheads="1"/>
              </p:cNvSpPr>
              <p:nvPr/>
            </p:nvSpPr>
            <p:spPr bwMode="auto">
              <a:xfrm>
                <a:off x="2154" y="1752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C</a:t>
                </a:r>
              </a:p>
            </p:txBody>
          </p:sp>
          <p:sp>
            <p:nvSpPr>
              <p:cNvPr id="127103" name="Rectangle 127"/>
              <p:cNvSpPr>
                <a:spLocks noChangeAspect="1" noChangeArrowheads="1"/>
              </p:cNvSpPr>
              <p:nvPr/>
            </p:nvSpPr>
            <p:spPr bwMode="auto">
              <a:xfrm>
                <a:off x="2154" y="2069"/>
                <a:ext cx="318" cy="318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D</a:t>
                </a:r>
              </a:p>
            </p:txBody>
          </p:sp>
        </p:grpSp>
      </p:grpSp>
      <p:sp>
        <p:nvSpPr>
          <p:cNvPr id="127204" name="Text Box 228"/>
          <p:cNvSpPr txBox="1">
            <a:spLocks noChangeAspect="1" noChangeArrowheads="1"/>
          </p:cNvSpPr>
          <p:nvPr/>
        </p:nvSpPr>
        <p:spPr bwMode="auto">
          <a:xfrm>
            <a:off x="3694113" y="4756150"/>
            <a:ext cx="1149350" cy="45720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4</a:t>
            </a:r>
          </a:p>
        </p:txBody>
      </p:sp>
      <p:sp>
        <p:nvSpPr>
          <p:cNvPr id="127205" name="Text Box 229"/>
          <p:cNvSpPr txBox="1">
            <a:spLocks noChangeAspect="1" noChangeArrowheads="1"/>
          </p:cNvSpPr>
          <p:nvPr/>
        </p:nvSpPr>
        <p:spPr bwMode="auto">
          <a:xfrm>
            <a:off x="3694113" y="4756150"/>
            <a:ext cx="1149350" cy="45720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5</a:t>
            </a:r>
          </a:p>
        </p:txBody>
      </p:sp>
      <p:sp>
        <p:nvSpPr>
          <p:cNvPr id="127206" name="Text Box 230"/>
          <p:cNvSpPr txBox="1">
            <a:spLocks noChangeAspect="1" noChangeArrowheads="1"/>
          </p:cNvSpPr>
          <p:nvPr/>
        </p:nvSpPr>
        <p:spPr bwMode="auto">
          <a:xfrm>
            <a:off x="3694113" y="4756150"/>
            <a:ext cx="1149350" cy="45720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6</a:t>
            </a:r>
          </a:p>
        </p:txBody>
      </p:sp>
      <p:sp>
        <p:nvSpPr>
          <p:cNvPr id="127207" name="Text Box 231"/>
          <p:cNvSpPr txBox="1">
            <a:spLocks noChangeAspect="1" noChangeArrowheads="1"/>
          </p:cNvSpPr>
          <p:nvPr/>
        </p:nvSpPr>
        <p:spPr bwMode="auto">
          <a:xfrm>
            <a:off x="3778250" y="4756150"/>
            <a:ext cx="1149350" cy="45720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Free: 2</a:t>
            </a:r>
          </a:p>
        </p:txBody>
      </p:sp>
      <p:sp>
        <p:nvSpPr>
          <p:cNvPr id="127208" name="Text Box 232"/>
          <p:cNvSpPr txBox="1">
            <a:spLocks noChangeArrowheads="1"/>
          </p:cNvSpPr>
          <p:nvPr/>
        </p:nvSpPr>
        <p:spPr bwMode="auto">
          <a:xfrm>
            <a:off x="755650" y="1412875"/>
            <a:ext cx="41846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2800"/>
              <a:t>Resource allocation state</a:t>
            </a:r>
          </a:p>
        </p:txBody>
      </p:sp>
      <p:sp>
        <p:nvSpPr>
          <p:cNvPr id="107" name="Slide Number Placeholder 10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3643306" y="5572140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Safe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6143636" y="5572140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Unsafe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Banker’s Algorithm for Multiple Resources</a:t>
            </a:r>
          </a:p>
        </p:txBody>
      </p:sp>
      <p:sp>
        <p:nvSpPr>
          <p:cNvPr id="146435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46447" name="Rectangle 15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46449" name="Rectangle 17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450" name="Rectangle 18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451" name="Rectangle 19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46452" name="Rectangle 20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453" name="Rectangle 21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454" name="Rectangle 22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455" name="Rectangle 23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46456" name="Rectangle 24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457" name="Rectangle 25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458" name="Rectangle 26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473" name="Text Box 41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46474" name="Text Box 42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grpSp>
        <p:nvGrpSpPr>
          <p:cNvPr id="146523" name="Group 91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46436" name="Group 4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46437" name="Rectangle 5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46438" name="Rectangle 6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46439" name="Rectangle 7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46440" name="Rectangle 8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46441" name="Group 9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46442" name="Rectangle 10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5</a:t>
                </a:r>
              </a:p>
            </p:txBody>
          </p:sp>
          <p:sp>
            <p:nvSpPr>
              <p:cNvPr id="146443" name="Rectangle 11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46444" name="Rectangle 12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46445" name="Rectangle 13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46472" name="Text Box 40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46475" name="Group 43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46476" name="Text Box 44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46477" name="Text Box 45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46478" name="Text Box 46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46479" name="Text Box 47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46480" name="Text Box 48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46481" name="Text Box 49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46482" name="Text Box 50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46516" name="Group 84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46517" name="Rectangle 8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46518" name="Rectangle 8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  <p:sp>
            <p:nvSpPr>
              <p:cNvPr id="146519" name="Rectangle 8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46520" name="Rectangle 8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</p:grpSp>
        <p:sp>
          <p:nvSpPr>
            <p:cNvPr id="146521" name="Text Box 89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46522" name="Text Box 90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46524" name="Rectangle 92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25" name="Rectangle 93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26" name="Rectangle 94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27" name="Rectangle 95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46528" name="Rectangle 96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29" name="Rectangle 97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30" name="Rectangle 98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31" name="Rectangle 99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37" name="Rectangle 105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46538" name="Rectangle 106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39" name="Rectangle 107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40" name="Rectangle 108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41" name="Rectangle 109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42" name="Line 110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43" name="Rectangle 111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46544" name="Rectangle 112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45" name="Rectangle 113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46" name="Rectangle 114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47" name="Rectangle 115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46548" name="Rectangle 116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49" name="Rectangle 117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50" name="Rectangle 118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51" name="Rectangle 119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46552" name="Rectangle 120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46553" name="Rectangle 121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54" name="Rectangle 122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55" name="Rectangle 123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56" name="Rectangle 124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46557" name="Rectangle 125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58" name="Rectangle 126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46559" name="Rectangle 127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60" name="Rectangle 128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61" name="Rectangle 129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62" name="Rectangle 130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63" name="Rectangle 131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46564" name="Rectangle 132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46565" name="Rectangle 133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66" name="Rectangle 134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46567" name="Rectangle 135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46568" name="Line 136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69" name="Rectangle 137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46570" name="Rectangle 138"/>
          <p:cNvSpPr>
            <a:spLocks noChangeArrowheads="1"/>
          </p:cNvSpPr>
          <p:nvPr/>
        </p:nvSpPr>
        <p:spPr bwMode="auto">
          <a:xfrm>
            <a:off x="4356100" y="2781300"/>
            <a:ext cx="1728788" cy="431800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46571" name="Rectangle 139"/>
          <p:cNvSpPr>
            <a:spLocks noChangeArrowheads="1"/>
          </p:cNvSpPr>
          <p:nvPr/>
        </p:nvSpPr>
        <p:spPr bwMode="auto">
          <a:xfrm>
            <a:off x="4356100" y="3213100"/>
            <a:ext cx="1728788" cy="431800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46572" name="Rectangle 140"/>
          <p:cNvSpPr>
            <a:spLocks noChangeArrowheads="1"/>
          </p:cNvSpPr>
          <p:nvPr/>
        </p:nvSpPr>
        <p:spPr bwMode="auto">
          <a:xfrm>
            <a:off x="4356100" y="3644900"/>
            <a:ext cx="1728788" cy="431800"/>
          </a:xfrm>
          <a:prstGeom prst="rect">
            <a:avLst/>
          </a:prstGeom>
          <a:solidFill>
            <a:schemeClr val="hlink">
              <a:alpha val="50000"/>
            </a:scheme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46573" name="Rectangle 141"/>
          <p:cNvSpPr>
            <a:spLocks noChangeArrowheads="1"/>
          </p:cNvSpPr>
          <p:nvPr/>
        </p:nvSpPr>
        <p:spPr bwMode="auto">
          <a:xfrm>
            <a:off x="4356100" y="4076700"/>
            <a:ext cx="1728788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46574" name="Rectangle 142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93" name="Slide Number Placeholder 9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569" grpId="0" animBg="1"/>
      <p:bldP spid="146569" grpId="1" animBg="1"/>
      <p:bldP spid="146570" grpId="0" animBg="1"/>
      <p:bldP spid="146570" grpId="1" animBg="1"/>
      <p:bldP spid="146571" grpId="0" animBg="1"/>
      <p:bldP spid="146571" grpId="1" animBg="1"/>
      <p:bldP spid="146572" grpId="0" animBg="1"/>
      <p:bldP spid="146572" grpId="1" animBg="1"/>
      <p:bldP spid="146573" grpId="0" animBg="1"/>
      <p:bldP spid="1465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Banker’s Algorithm for Multiple Resources</a:t>
            </a:r>
          </a:p>
        </p:txBody>
      </p:sp>
      <p:sp>
        <p:nvSpPr>
          <p:cNvPr id="158723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58729" name="Rectangle 9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30" name="Rectangle 10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31" name="Rectangle 11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58733" name="Rectangle 13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34" name="Rectangle 14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35" name="Rectangle 15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grpSp>
        <p:nvGrpSpPr>
          <p:cNvPr id="158738" name="Group 18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58739" name="Group 19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58740" name="Rectangle 20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58741" name="Rectangle 21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58742" name="Rectangle 22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58743" name="Rectangle 23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58744" name="Group 24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58745" name="Rectangle 2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58746" name="Rectangle 2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58747" name="Rectangle 2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58748" name="Rectangle 2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</p:grpSp>
        <p:sp>
          <p:nvSpPr>
            <p:cNvPr id="158749" name="Text Box 29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58750" name="Group 30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58751" name="Text Box 31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58752" name="Text Box 32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58753" name="Text Box 33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58754" name="Text Box 34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58755" name="Text Box 35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58756" name="Text Box 36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58757" name="Text Box 37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58758" name="Group 38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58759" name="Rectangle 39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58760" name="Rectangle 40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58761" name="Rectangle 41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58762" name="Rectangle 42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</p:grpSp>
        <p:sp>
          <p:nvSpPr>
            <p:cNvPr id="158763" name="Text Box 43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58764" name="Text Box 44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58765" name="Rectangle 45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66" name="Rectangle 46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67" name="Rectangle 47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68" name="Rectangle 48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58769" name="Rectangle 49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0" name="Rectangle 50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1" name="Rectangle 51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2" name="Rectangle 52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3" name="Rectangle 53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58774" name="Rectangle 54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5" name="Rectangle 55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6" name="Rectangle 56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7" name="Rectangle 57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78" name="Line 58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9" name="Rectangle 59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58780" name="Rectangle 60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81" name="Rectangle 61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82" name="Rectangle 62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83" name="Rectangle 63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58784" name="Rectangle 64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85" name="Rectangle 65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86" name="Rectangle 66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87" name="Rectangle 67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58788" name="Rectangle 68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58789" name="Rectangle 69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790" name="Rectangle 70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91" name="Rectangle 71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92" name="Rectangle 72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58793" name="Rectangle 73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794" name="Rectangle 74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58795" name="Rectangle 75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8796" name="Rectangle 76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8797" name="Rectangle 77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8798" name="Rectangle 78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8799" name="Rectangle 79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58800" name="Rectangle 80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58801" name="Rectangle 81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802" name="Rectangle 82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8803" name="Rectangle 83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8804" name="Line 84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809" name="Rectangle 89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58810" name="Rectangle 90"/>
          <p:cNvSpPr>
            <a:spLocks noChangeArrowheads="1"/>
          </p:cNvSpPr>
          <p:nvPr/>
        </p:nvSpPr>
        <p:spPr bwMode="auto">
          <a:xfrm>
            <a:off x="4356100" y="2781300"/>
            <a:ext cx="1728788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58811" name="Text Box 91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58812" name="Text Box 92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sp>
        <p:nvSpPr>
          <p:cNvPr id="89" name="Slide Number Placeholder 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809" grpId="0" animBg="1"/>
      <p:bldP spid="1588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Banker’s Algorithm for Multiple Resources</a:t>
            </a:r>
          </a:p>
        </p:txBody>
      </p:sp>
      <p:sp>
        <p:nvSpPr>
          <p:cNvPr id="159747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759" name="Rectangle 15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grpSp>
        <p:nvGrpSpPr>
          <p:cNvPr id="159762" name="Group 18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59763" name="Group 19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59764" name="Rectangle 20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59765" name="Rectangle 21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59766" name="Rectangle 22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59767" name="Rectangle 23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59768" name="Group 24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59769" name="Rectangle 2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59770" name="Rectangle 2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59771" name="Rectangle 2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59772" name="Rectangle 2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</p:grpSp>
        <p:sp>
          <p:nvSpPr>
            <p:cNvPr id="159773" name="Text Box 29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59774" name="Group 30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59775" name="Text Box 31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59776" name="Text Box 32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59777" name="Text Box 33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59778" name="Text Box 34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59779" name="Text Box 35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59780" name="Text Box 36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59781" name="Text Box 37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59782" name="Group 38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59783" name="Rectangle 39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5</a:t>
                </a:r>
              </a:p>
            </p:txBody>
          </p:sp>
          <p:sp>
            <p:nvSpPr>
              <p:cNvPr id="159784" name="Rectangle 40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59785" name="Rectangle 41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59786" name="Rectangle 42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59787" name="Text Box 43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59788" name="Text Box 44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59789" name="Rectangle 45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0" name="Rectangle 46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1" name="Rectangle 47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2" name="Rectangle 48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59793" name="Rectangle 49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4" name="Rectangle 50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5" name="Rectangle 51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6" name="Rectangle 52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7" name="Rectangle 53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59798" name="Rectangle 54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799" name="Rectangle 55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00" name="Rectangle 56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01" name="Rectangle 57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02" name="Line 58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803" name="Rectangle 59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59804" name="Rectangle 60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05" name="Rectangle 61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06" name="Rectangle 62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07" name="Rectangle 63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59808" name="Rectangle 64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09" name="Rectangle 65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810" name="Rectangle 66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811" name="Rectangle 67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59812" name="Rectangle 68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59813" name="Rectangle 69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814" name="Rectangle 70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15" name="Rectangle 71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16" name="Rectangle 72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59817" name="Rectangle 73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18" name="Rectangle 74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59819" name="Rectangle 75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20" name="Rectangle 76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21" name="Rectangle 77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22" name="Rectangle 78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59823" name="Rectangle 79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59824" name="Rectangle 80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59825" name="Rectangle 81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826" name="Rectangle 82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9827" name="Rectangle 83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59828" name="Line 84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829" name="Rectangle 85"/>
          <p:cNvSpPr>
            <a:spLocks noChangeArrowheads="1"/>
          </p:cNvSpPr>
          <p:nvPr/>
        </p:nvSpPr>
        <p:spPr bwMode="auto">
          <a:xfrm>
            <a:off x="4356100" y="3213100"/>
            <a:ext cx="1728788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59830" name="Rectangle 86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59832" name="Text Box 88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59833" name="Text Box 89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sp>
        <p:nvSpPr>
          <p:cNvPr id="89" name="Slide Number Placeholder 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829" grpId="0" animBg="1"/>
      <p:bldP spid="1598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Deadlock Detection and Recovery</a:t>
            </a:r>
            <a:br>
              <a:rPr lang="en-US" sz="3200"/>
            </a:br>
            <a:r>
              <a:rPr lang="en-US" sz="3200"/>
              <a:t>Banker’s Algorithm for Multiple Resources</a:t>
            </a:r>
          </a:p>
        </p:txBody>
      </p:sp>
      <p:sp>
        <p:nvSpPr>
          <p:cNvPr id="160771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75" name="Rectangle 7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76" name="Rectangle 8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0777" name="Rectangle 9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78" name="Rectangle 10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79" name="Rectangle 11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780" name="Rectangle 12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0781" name="Rectangle 13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0782" name="Rectangle 14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0783" name="Rectangle 15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grpSp>
        <p:nvGrpSpPr>
          <p:cNvPr id="160786" name="Group 18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60787" name="Group 19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60788" name="Rectangle 20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60789" name="Rectangle 21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0790" name="Rectangle 22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60791" name="Rectangle 23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60792" name="Group 24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60793" name="Rectangle 2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60794" name="Rectangle 2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60795" name="Rectangle 2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60796" name="Rectangle 2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</p:grpSp>
        <p:sp>
          <p:nvSpPr>
            <p:cNvPr id="160797" name="Text Box 29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60798" name="Group 30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60799" name="Text Box 31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60800" name="Text Box 32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60801" name="Text Box 33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60802" name="Text Box 34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60803" name="Text Box 35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60804" name="Text Box 36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60805" name="Text Box 37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60806" name="Group 38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60807" name="Rectangle 39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5</a:t>
                </a:r>
              </a:p>
            </p:txBody>
          </p:sp>
          <p:sp>
            <p:nvSpPr>
              <p:cNvPr id="160808" name="Rectangle 40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60809" name="Rectangle 41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0810" name="Rectangle 42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60811" name="Text Box 43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60812" name="Text Box 44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60813" name="Rectangle 45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14" name="Rectangle 46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15" name="Rectangle 47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16" name="Rectangle 48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0817" name="Rectangle 49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18" name="Rectangle 50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19" name="Rectangle 51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0" name="Rectangle 52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1" name="Rectangle 53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0822" name="Rectangle 54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3" name="Rectangle 55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4" name="Rectangle 56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5" name="Rectangle 57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26" name="Line 58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827" name="Rectangle 59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0828" name="Rectangle 60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29" name="Rectangle 61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30" name="Rectangle 62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31" name="Rectangle 63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0832" name="Rectangle 64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33" name="Rectangle 65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34" name="Rectangle 66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35" name="Rectangle 67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0836" name="Rectangle 68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60837" name="Rectangle 69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0838" name="Rectangle 70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39" name="Rectangle 71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0" name="Rectangle 72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1" name="Rectangle 73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42" name="Rectangle 74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0843" name="Rectangle 75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4" name="Rectangle 76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5" name="Rectangle 77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6" name="Rectangle 78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0847" name="Rectangle 79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0848" name="Rectangle 80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60849" name="Rectangle 81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0850" name="Rectangle 82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0851" name="Rectangle 83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0852" name="Line 84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853" name="Rectangle 85"/>
          <p:cNvSpPr>
            <a:spLocks noChangeArrowheads="1"/>
          </p:cNvSpPr>
          <p:nvPr/>
        </p:nvSpPr>
        <p:spPr bwMode="auto">
          <a:xfrm>
            <a:off x="4356100" y="3644900"/>
            <a:ext cx="1728788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60854" name="Rectangle 86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60858" name="Text Box 90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60859" name="Text Box 91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sp>
        <p:nvSpPr>
          <p:cNvPr id="89" name="Slide Number Placeholder 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853" grpId="0" animBg="1"/>
      <p:bldP spid="16085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Banker’s Algorithm for Multiple Resources</a:t>
            </a:r>
          </a:p>
        </p:txBody>
      </p:sp>
      <p:sp>
        <p:nvSpPr>
          <p:cNvPr id="161795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798" name="Rectangle 6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0" name="Rectangle 8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1801" name="Rectangle 9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2" name="Rectangle 10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3" name="Rectangle 11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4" name="Rectangle 12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1805" name="Rectangle 13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07" name="Rectangle 15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grpSp>
        <p:nvGrpSpPr>
          <p:cNvPr id="161810" name="Group 18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61811" name="Group 19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61812" name="Rectangle 20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61813" name="Rectangle 21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1814" name="Rectangle 22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61815" name="Rectangle 23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61816" name="Group 24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61817" name="Rectangle 2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  <p:sp>
            <p:nvSpPr>
              <p:cNvPr id="161818" name="Rectangle 2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  <p:sp>
            <p:nvSpPr>
              <p:cNvPr id="161819" name="Rectangle 2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  <p:sp>
            <p:nvSpPr>
              <p:cNvPr id="161820" name="Rectangle 2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</p:grpSp>
        <p:sp>
          <p:nvSpPr>
            <p:cNvPr id="161821" name="Text Box 29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61822" name="Group 30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61823" name="Text Box 31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61824" name="Text Box 32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61825" name="Text Box 33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61826" name="Text Box 34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61827" name="Text Box 35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61828" name="Text Box 36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61829" name="Text Box 37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61830" name="Group 38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61831" name="Rectangle 39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61832" name="Rectangle 40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1833" name="Rectangle 41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61834" name="Rectangle 42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61835" name="Text Box 43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61836" name="Text Box 44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61837" name="Rectangle 45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38" name="Rectangle 46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39" name="Rectangle 47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0" name="Rectangle 48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1841" name="Rectangle 49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2" name="Rectangle 50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3" name="Rectangle 51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4" name="Rectangle 52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5" name="Rectangle 53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1846" name="Rectangle 54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7" name="Rectangle 55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8" name="Rectangle 56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49" name="Rectangle 57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50" name="Line 58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51" name="Rectangle 59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1852" name="Rectangle 60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3" name="Rectangle 61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4" name="Rectangle 62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5" name="Rectangle 63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1856" name="Rectangle 64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7" name="Rectangle 65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8" name="Rectangle 66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59" name="Rectangle 67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1860" name="Rectangle 68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1" name="Rectangle 69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2" name="Rectangle 70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3" name="Rectangle 71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4" name="Rectangle 72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5" name="Rectangle 73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6" name="Rectangle 74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1867" name="Rectangle 75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8" name="Rectangle 76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69" name="Rectangle 77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70" name="Rectangle 78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-</a:t>
            </a:r>
          </a:p>
        </p:txBody>
      </p:sp>
      <p:sp>
        <p:nvSpPr>
          <p:cNvPr id="161871" name="Rectangle 79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1872" name="Rectangle 80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61873" name="Rectangle 81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1874" name="Rectangle 82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1875" name="Rectangle 83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1876" name="Line 84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77" name="Rectangle 85"/>
          <p:cNvSpPr>
            <a:spLocks noChangeArrowheads="1"/>
          </p:cNvSpPr>
          <p:nvPr/>
        </p:nvSpPr>
        <p:spPr bwMode="auto">
          <a:xfrm>
            <a:off x="4356100" y="4508500"/>
            <a:ext cx="1728788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61878" name="Rectangle 86"/>
          <p:cNvSpPr>
            <a:spLocks noChangeArrowheads="1"/>
          </p:cNvSpPr>
          <p:nvPr/>
        </p:nvSpPr>
        <p:spPr bwMode="auto">
          <a:xfrm>
            <a:off x="6948488" y="2492375"/>
            <a:ext cx="1728787" cy="431800"/>
          </a:xfrm>
          <a:prstGeom prst="rect">
            <a:avLst/>
          </a:prstGeom>
          <a:solidFill>
            <a:srgbClr val="00FF00">
              <a:alpha val="50000"/>
            </a:srgbClr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61879" name="Text Box 87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61880" name="Text Box 88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sp>
        <p:nvSpPr>
          <p:cNvPr id="89" name="Slide Number Placeholder 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77" grpId="0" animBg="1"/>
      <p:bldP spid="1618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Detection and Recovery</a:t>
            </a:r>
            <a:br>
              <a:rPr lang="en-US" sz="3200" dirty="0"/>
            </a:br>
            <a:r>
              <a:rPr lang="en-US" sz="3200" dirty="0"/>
              <a:t>Banker’s Algorithm for Multiple Resources</a:t>
            </a:r>
          </a:p>
        </p:txBody>
      </p:sp>
      <p:sp>
        <p:nvSpPr>
          <p:cNvPr id="162819" name="AutoShap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0" y="5381625"/>
            <a:ext cx="88392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An example for the deadlock</a:t>
            </a:r>
            <a:br>
              <a:rPr lang="en-US"/>
            </a:br>
            <a:r>
              <a:rPr lang="en-US"/>
              <a:t>detection algorithm</a:t>
            </a:r>
            <a:endParaRPr lang="en-US" sz="2800"/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8286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12604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62822" name="Rectangle 6"/>
          <p:cNvSpPr>
            <a:spLocks noChangeArrowheads="1"/>
          </p:cNvSpPr>
          <p:nvPr/>
        </p:nvSpPr>
        <p:spPr bwMode="auto">
          <a:xfrm>
            <a:off x="16922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21240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8286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12604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26" name="Rectangle 10"/>
          <p:cNvSpPr>
            <a:spLocks noChangeArrowheads="1"/>
          </p:cNvSpPr>
          <p:nvPr/>
        </p:nvSpPr>
        <p:spPr bwMode="auto">
          <a:xfrm>
            <a:off x="16922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27" name="Rectangle 11"/>
          <p:cNvSpPr>
            <a:spLocks noChangeArrowheads="1"/>
          </p:cNvSpPr>
          <p:nvPr/>
        </p:nvSpPr>
        <p:spPr bwMode="auto">
          <a:xfrm>
            <a:off x="21240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28" name="Rectangle 12"/>
          <p:cNvSpPr>
            <a:spLocks noChangeArrowheads="1"/>
          </p:cNvSpPr>
          <p:nvPr/>
        </p:nvSpPr>
        <p:spPr bwMode="auto">
          <a:xfrm>
            <a:off x="8286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2829" name="Rectangle 13"/>
          <p:cNvSpPr>
            <a:spLocks noChangeArrowheads="1"/>
          </p:cNvSpPr>
          <p:nvPr/>
        </p:nvSpPr>
        <p:spPr bwMode="auto">
          <a:xfrm>
            <a:off x="12604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30" name="Rectangle 14"/>
          <p:cNvSpPr>
            <a:spLocks noChangeArrowheads="1"/>
          </p:cNvSpPr>
          <p:nvPr/>
        </p:nvSpPr>
        <p:spPr bwMode="auto">
          <a:xfrm>
            <a:off x="16922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31" name="Rectangle 15"/>
          <p:cNvSpPr>
            <a:spLocks noChangeArrowheads="1"/>
          </p:cNvSpPr>
          <p:nvPr/>
        </p:nvSpPr>
        <p:spPr bwMode="auto">
          <a:xfrm>
            <a:off x="21240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grpSp>
        <p:nvGrpSpPr>
          <p:cNvPr id="162834" name="Group 18"/>
          <p:cNvGrpSpPr>
            <a:grpSpLocks/>
          </p:cNvGrpSpPr>
          <p:nvPr/>
        </p:nvGrpSpPr>
        <p:grpSpPr bwMode="auto">
          <a:xfrm>
            <a:off x="6305550" y="908050"/>
            <a:ext cx="2838450" cy="2035175"/>
            <a:chOff x="3878" y="895"/>
            <a:chExt cx="1788" cy="1282"/>
          </a:xfrm>
        </p:grpSpPr>
        <p:grpSp>
          <p:nvGrpSpPr>
            <p:cNvPr id="162835" name="Group 19"/>
            <p:cNvGrpSpPr>
              <a:grpSpLocks/>
            </p:cNvGrpSpPr>
            <p:nvPr/>
          </p:nvGrpSpPr>
          <p:grpSpPr bwMode="auto">
            <a:xfrm>
              <a:off x="4286" y="1253"/>
              <a:ext cx="1088" cy="272"/>
              <a:chOff x="975" y="1207"/>
              <a:chExt cx="1088" cy="272"/>
            </a:xfrm>
          </p:grpSpPr>
          <p:sp>
            <p:nvSpPr>
              <p:cNvPr id="162836" name="Rectangle 20"/>
              <p:cNvSpPr>
                <a:spLocks noChangeArrowheads="1"/>
              </p:cNvSpPr>
              <p:nvPr/>
            </p:nvSpPr>
            <p:spPr bwMode="auto">
              <a:xfrm>
                <a:off x="975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6</a:t>
                </a:r>
              </a:p>
            </p:txBody>
          </p:sp>
          <p:sp>
            <p:nvSpPr>
              <p:cNvPr id="162837" name="Rectangle 21"/>
              <p:cNvSpPr>
                <a:spLocks noChangeArrowheads="1"/>
              </p:cNvSpPr>
              <p:nvPr/>
            </p:nvSpPr>
            <p:spPr bwMode="auto">
              <a:xfrm>
                <a:off x="124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2838" name="Rectangle 22"/>
              <p:cNvSpPr>
                <a:spLocks noChangeArrowheads="1"/>
              </p:cNvSpPr>
              <p:nvPr/>
            </p:nvSpPr>
            <p:spPr bwMode="auto">
              <a:xfrm>
                <a:off x="151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4</a:t>
                </a:r>
              </a:p>
            </p:txBody>
          </p:sp>
          <p:sp>
            <p:nvSpPr>
              <p:cNvPr id="162839" name="Rectangle 23"/>
              <p:cNvSpPr>
                <a:spLocks noChangeArrowheads="1"/>
              </p:cNvSpPr>
              <p:nvPr/>
            </p:nvSpPr>
            <p:spPr bwMode="auto">
              <a:xfrm>
                <a:off x="179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grpSp>
          <p:nvGrpSpPr>
            <p:cNvPr id="162840" name="Group 24"/>
            <p:cNvGrpSpPr>
              <a:grpSpLocks/>
            </p:cNvGrpSpPr>
            <p:nvPr/>
          </p:nvGrpSpPr>
          <p:grpSpPr bwMode="auto">
            <a:xfrm>
              <a:off x="4286" y="1571"/>
              <a:ext cx="1088" cy="272"/>
              <a:chOff x="3107" y="1207"/>
              <a:chExt cx="1088" cy="272"/>
            </a:xfrm>
          </p:grpSpPr>
          <p:sp>
            <p:nvSpPr>
              <p:cNvPr id="162841" name="Rectangle 25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5</a:t>
                </a:r>
              </a:p>
            </p:txBody>
          </p:sp>
          <p:sp>
            <p:nvSpPr>
              <p:cNvPr id="162842" name="Rectangle 26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3</a:t>
                </a:r>
              </a:p>
            </p:txBody>
          </p:sp>
          <p:sp>
            <p:nvSpPr>
              <p:cNvPr id="162843" name="Rectangle 27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62844" name="Rectangle 28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</p:grpSp>
        <p:sp>
          <p:nvSpPr>
            <p:cNvPr id="162845" name="Text Box 29"/>
            <p:cNvSpPr txBox="1">
              <a:spLocks noChangeArrowheads="1"/>
            </p:cNvSpPr>
            <p:nvPr/>
          </p:nvSpPr>
          <p:spPr bwMode="auto">
            <a:xfrm>
              <a:off x="3878" y="1254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E=(</a:t>
              </a:r>
            </a:p>
          </p:txBody>
        </p:sp>
        <p:grpSp>
          <p:nvGrpSpPr>
            <p:cNvPr id="162846" name="Group 30"/>
            <p:cNvGrpSpPr>
              <a:grpSpLocks/>
            </p:cNvGrpSpPr>
            <p:nvPr/>
          </p:nvGrpSpPr>
          <p:grpSpPr bwMode="auto">
            <a:xfrm>
              <a:off x="4241" y="895"/>
              <a:ext cx="1425" cy="278"/>
              <a:chOff x="1429" y="1121"/>
              <a:chExt cx="1425" cy="278"/>
            </a:xfrm>
          </p:grpSpPr>
          <p:sp>
            <p:nvSpPr>
              <p:cNvPr id="162847" name="Text Box 31"/>
              <p:cNvSpPr txBox="1">
                <a:spLocks noChangeArrowheads="1"/>
              </p:cNvSpPr>
              <p:nvPr/>
            </p:nvSpPr>
            <p:spPr bwMode="auto">
              <a:xfrm rot="18900000">
                <a:off x="1429" y="1121"/>
                <a:ext cx="736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Tape drivers</a:t>
                </a:r>
              </a:p>
            </p:txBody>
          </p:sp>
          <p:sp>
            <p:nvSpPr>
              <p:cNvPr id="162848" name="Text Box 32"/>
              <p:cNvSpPr txBox="1">
                <a:spLocks noChangeArrowheads="1"/>
              </p:cNvSpPr>
              <p:nvPr/>
            </p:nvSpPr>
            <p:spPr bwMode="auto">
              <a:xfrm rot="18900000">
                <a:off x="1701" y="1207"/>
                <a:ext cx="495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Plotters</a:t>
                </a:r>
              </a:p>
            </p:txBody>
          </p:sp>
          <p:sp>
            <p:nvSpPr>
              <p:cNvPr id="162849" name="Text Box 33"/>
              <p:cNvSpPr txBox="1">
                <a:spLocks noChangeArrowheads="1"/>
              </p:cNvSpPr>
              <p:nvPr/>
            </p:nvSpPr>
            <p:spPr bwMode="auto">
              <a:xfrm rot="18900000">
                <a:off x="2245" y="1166"/>
                <a:ext cx="609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CD-Roms</a:t>
                </a:r>
              </a:p>
            </p:txBody>
          </p:sp>
          <p:sp>
            <p:nvSpPr>
              <p:cNvPr id="162850" name="Text Box 34"/>
              <p:cNvSpPr txBox="1">
                <a:spLocks noChangeArrowheads="1"/>
              </p:cNvSpPr>
              <p:nvPr/>
            </p:nvSpPr>
            <p:spPr bwMode="auto">
              <a:xfrm rot="18900000">
                <a:off x="1973" y="1174"/>
                <a:ext cx="588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pPr marL="457200" indent="-457200"/>
                <a:r>
                  <a:rPr lang="en-US" sz="1400"/>
                  <a:t>Scanners</a:t>
                </a:r>
              </a:p>
            </p:txBody>
          </p:sp>
        </p:grpSp>
        <p:sp>
          <p:nvSpPr>
            <p:cNvPr id="162851" name="Text Box 35"/>
            <p:cNvSpPr txBox="1">
              <a:spLocks noChangeArrowheads="1"/>
            </p:cNvSpPr>
            <p:nvPr/>
          </p:nvSpPr>
          <p:spPr bwMode="auto">
            <a:xfrm>
              <a:off x="3878" y="1572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P=(</a:t>
              </a:r>
            </a:p>
          </p:txBody>
        </p:sp>
        <p:sp>
          <p:nvSpPr>
            <p:cNvPr id="162852" name="Text Box 36"/>
            <p:cNvSpPr txBox="1">
              <a:spLocks noChangeArrowheads="1"/>
            </p:cNvSpPr>
            <p:nvPr/>
          </p:nvSpPr>
          <p:spPr bwMode="auto">
            <a:xfrm>
              <a:off x="5374" y="1254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sp>
          <p:nvSpPr>
            <p:cNvPr id="162853" name="Text Box 37"/>
            <p:cNvSpPr txBox="1">
              <a:spLocks noChangeArrowheads="1"/>
            </p:cNvSpPr>
            <p:nvPr/>
          </p:nvSpPr>
          <p:spPr bwMode="auto">
            <a:xfrm>
              <a:off x="5374" y="1572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  <p:grpSp>
          <p:nvGrpSpPr>
            <p:cNvPr id="162854" name="Group 38"/>
            <p:cNvGrpSpPr>
              <a:grpSpLocks/>
            </p:cNvGrpSpPr>
            <p:nvPr/>
          </p:nvGrpSpPr>
          <p:grpSpPr bwMode="auto">
            <a:xfrm>
              <a:off x="4286" y="1888"/>
              <a:ext cx="1088" cy="272"/>
              <a:chOff x="3107" y="1207"/>
              <a:chExt cx="1088" cy="272"/>
            </a:xfrm>
          </p:grpSpPr>
          <p:sp>
            <p:nvSpPr>
              <p:cNvPr id="162855" name="Rectangle 39"/>
              <p:cNvSpPr>
                <a:spLocks noChangeArrowheads="1"/>
              </p:cNvSpPr>
              <p:nvPr/>
            </p:nvSpPr>
            <p:spPr bwMode="auto">
              <a:xfrm>
                <a:off x="3107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1</a:t>
                </a:r>
              </a:p>
            </p:txBody>
          </p:sp>
          <p:sp>
            <p:nvSpPr>
              <p:cNvPr id="162856" name="Rectangle 40"/>
              <p:cNvSpPr>
                <a:spLocks noChangeArrowheads="1"/>
              </p:cNvSpPr>
              <p:nvPr/>
            </p:nvSpPr>
            <p:spPr bwMode="auto">
              <a:xfrm>
                <a:off x="3379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  <p:sp>
            <p:nvSpPr>
              <p:cNvPr id="162857" name="Rectangle 41"/>
              <p:cNvSpPr>
                <a:spLocks noChangeArrowheads="1"/>
              </p:cNvSpPr>
              <p:nvPr/>
            </p:nvSpPr>
            <p:spPr bwMode="auto">
              <a:xfrm>
                <a:off x="3651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2</a:t>
                </a:r>
              </a:p>
            </p:txBody>
          </p:sp>
          <p:sp>
            <p:nvSpPr>
              <p:cNvPr id="162858" name="Rectangle 42"/>
              <p:cNvSpPr>
                <a:spLocks noChangeArrowheads="1"/>
              </p:cNvSpPr>
              <p:nvPr/>
            </p:nvSpPr>
            <p:spPr bwMode="auto">
              <a:xfrm>
                <a:off x="3923" y="1207"/>
                <a:ext cx="272" cy="27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457200" indent="-457200"/>
                <a:r>
                  <a:rPr lang="en-US"/>
                  <a:t>0</a:t>
                </a:r>
              </a:p>
            </p:txBody>
          </p:sp>
        </p:grpSp>
        <p:sp>
          <p:nvSpPr>
            <p:cNvPr id="162859" name="Text Box 43"/>
            <p:cNvSpPr txBox="1">
              <a:spLocks noChangeArrowheads="1"/>
            </p:cNvSpPr>
            <p:nvPr/>
          </p:nvSpPr>
          <p:spPr bwMode="auto">
            <a:xfrm>
              <a:off x="3878" y="1889"/>
              <a:ext cx="42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A=(</a:t>
              </a:r>
            </a:p>
          </p:txBody>
        </p:sp>
        <p:sp>
          <p:nvSpPr>
            <p:cNvPr id="162860" name="Text Box 44"/>
            <p:cNvSpPr txBox="1">
              <a:spLocks noChangeArrowheads="1"/>
            </p:cNvSpPr>
            <p:nvPr/>
          </p:nvSpPr>
          <p:spPr bwMode="auto">
            <a:xfrm>
              <a:off x="5374" y="1889"/>
              <a:ext cx="180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/>
                <a:t>)</a:t>
              </a:r>
            </a:p>
          </p:txBody>
        </p:sp>
      </p:grpSp>
      <p:sp>
        <p:nvSpPr>
          <p:cNvPr id="162861" name="Rectangle 45"/>
          <p:cNvSpPr>
            <a:spLocks noChangeArrowheads="1"/>
          </p:cNvSpPr>
          <p:nvPr/>
        </p:nvSpPr>
        <p:spPr bwMode="auto">
          <a:xfrm>
            <a:off x="2555875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62" name="Rectangle 46"/>
          <p:cNvSpPr>
            <a:spLocks noChangeArrowheads="1"/>
          </p:cNvSpPr>
          <p:nvPr/>
        </p:nvSpPr>
        <p:spPr bwMode="auto">
          <a:xfrm>
            <a:off x="2555875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63" name="Rectangle 47"/>
          <p:cNvSpPr>
            <a:spLocks noChangeArrowheads="1"/>
          </p:cNvSpPr>
          <p:nvPr/>
        </p:nvSpPr>
        <p:spPr bwMode="auto">
          <a:xfrm>
            <a:off x="2555875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64" name="Rectangle 48"/>
          <p:cNvSpPr>
            <a:spLocks noChangeArrowheads="1"/>
          </p:cNvSpPr>
          <p:nvPr/>
        </p:nvSpPr>
        <p:spPr bwMode="auto">
          <a:xfrm>
            <a:off x="8286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2865" name="Rectangle 49"/>
          <p:cNvSpPr>
            <a:spLocks noChangeArrowheads="1"/>
          </p:cNvSpPr>
          <p:nvPr/>
        </p:nvSpPr>
        <p:spPr bwMode="auto">
          <a:xfrm>
            <a:off x="12604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66" name="Rectangle 50"/>
          <p:cNvSpPr>
            <a:spLocks noChangeArrowheads="1"/>
          </p:cNvSpPr>
          <p:nvPr/>
        </p:nvSpPr>
        <p:spPr bwMode="auto">
          <a:xfrm>
            <a:off x="16922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67" name="Rectangle 51"/>
          <p:cNvSpPr>
            <a:spLocks noChangeArrowheads="1"/>
          </p:cNvSpPr>
          <p:nvPr/>
        </p:nvSpPr>
        <p:spPr bwMode="auto">
          <a:xfrm>
            <a:off x="21240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68" name="Rectangle 52"/>
          <p:cNvSpPr>
            <a:spLocks noChangeArrowheads="1"/>
          </p:cNvSpPr>
          <p:nvPr/>
        </p:nvSpPr>
        <p:spPr bwMode="auto">
          <a:xfrm>
            <a:off x="2555875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69" name="Rectangle 53"/>
          <p:cNvSpPr>
            <a:spLocks noChangeArrowheads="1"/>
          </p:cNvSpPr>
          <p:nvPr/>
        </p:nvSpPr>
        <p:spPr bwMode="auto">
          <a:xfrm>
            <a:off x="8286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2870" name="Rectangle 54"/>
          <p:cNvSpPr>
            <a:spLocks noChangeArrowheads="1"/>
          </p:cNvSpPr>
          <p:nvPr/>
        </p:nvSpPr>
        <p:spPr bwMode="auto">
          <a:xfrm>
            <a:off x="12604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71" name="Rectangle 55"/>
          <p:cNvSpPr>
            <a:spLocks noChangeArrowheads="1"/>
          </p:cNvSpPr>
          <p:nvPr/>
        </p:nvSpPr>
        <p:spPr bwMode="auto">
          <a:xfrm>
            <a:off x="16922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72" name="Rectangle 56"/>
          <p:cNvSpPr>
            <a:spLocks noChangeArrowheads="1"/>
          </p:cNvSpPr>
          <p:nvPr/>
        </p:nvSpPr>
        <p:spPr bwMode="auto">
          <a:xfrm>
            <a:off x="21240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73" name="Rectangle 57"/>
          <p:cNvSpPr>
            <a:spLocks noChangeArrowheads="1"/>
          </p:cNvSpPr>
          <p:nvPr/>
        </p:nvSpPr>
        <p:spPr bwMode="auto">
          <a:xfrm>
            <a:off x="2555875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74" name="Line 58"/>
          <p:cNvSpPr>
            <a:spLocks noChangeShapeType="1"/>
          </p:cNvSpPr>
          <p:nvPr/>
        </p:nvSpPr>
        <p:spPr bwMode="auto">
          <a:xfrm>
            <a:off x="1260475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75" name="Rectangle 59"/>
          <p:cNvSpPr>
            <a:spLocks noChangeArrowheads="1"/>
          </p:cNvSpPr>
          <p:nvPr/>
        </p:nvSpPr>
        <p:spPr bwMode="auto">
          <a:xfrm>
            <a:off x="39243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62876" name="Rectangle 60"/>
          <p:cNvSpPr>
            <a:spLocks noChangeArrowheads="1"/>
          </p:cNvSpPr>
          <p:nvPr/>
        </p:nvSpPr>
        <p:spPr bwMode="auto">
          <a:xfrm>
            <a:off x="43561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77" name="Rectangle 61"/>
          <p:cNvSpPr>
            <a:spLocks noChangeArrowheads="1"/>
          </p:cNvSpPr>
          <p:nvPr/>
        </p:nvSpPr>
        <p:spPr bwMode="auto">
          <a:xfrm>
            <a:off x="47879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78" name="Rectangle 62"/>
          <p:cNvSpPr>
            <a:spLocks noChangeArrowheads="1"/>
          </p:cNvSpPr>
          <p:nvPr/>
        </p:nvSpPr>
        <p:spPr bwMode="auto">
          <a:xfrm>
            <a:off x="52197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79" name="Rectangle 63"/>
          <p:cNvSpPr>
            <a:spLocks noChangeArrowheads="1"/>
          </p:cNvSpPr>
          <p:nvPr/>
        </p:nvSpPr>
        <p:spPr bwMode="auto">
          <a:xfrm>
            <a:off x="39243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B</a:t>
            </a:r>
          </a:p>
        </p:txBody>
      </p:sp>
      <p:sp>
        <p:nvSpPr>
          <p:cNvPr id="162880" name="Rectangle 64"/>
          <p:cNvSpPr>
            <a:spLocks noChangeArrowheads="1"/>
          </p:cNvSpPr>
          <p:nvPr/>
        </p:nvSpPr>
        <p:spPr bwMode="auto">
          <a:xfrm>
            <a:off x="43561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81" name="Rectangle 65"/>
          <p:cNvSpPr>
            <a:spLocks noChangeArrowheads="1"/>
          </p:cNvSpPr>
          <p:nvPr/>
        </p:nvSpPr>
        <p:spPr bwMode="auto">
          <a:xfrm>
            <a:off x="47879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82" name="Rectangle 66"/>
          <p:cNvSpPr>
            <a:spLocks noChangeArrowheads="1"/>
          </p:cNvSpPr>
          <p:nvPr/>
        </p:nvSpPr>
        <p:spPr bwMode="auto">
          <a:xfrm>
            <a:off x="52197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83" name="Rectangle 67"/>
          <p:cNvSpPr>
            <a:spLocks noChangeArrowheads="1"/>
          </p:cNvSpPr>
          <p:nvPr/>
        </p:nvSpPr>
        <p:spPr bwMode="auto">
          <a:xfrm>
            <a:off x="39243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C</a:t>
            </a:r>
          </a:p>
        </p:txBody>
      </p:sp>
      <p:sp>
        <p:nvSpPr>
          <p:cNvPr id="162884" name="Rectangle 68"/>
          <p:cNvSpPr>
            <a:spLocks noChangeArrowheads="1"/>
          </p:cNvSpPr>
          <p:nvPr/>
        </p:nvSpPr>
        <p:spPr bwMode="auto">
          <a:xfrm>
            <a:off x="43561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62885" name="Rectangle 69"/>
          <p:cNvSpPr>
            <a:spLocks noChangeArrowheads="1"/>
          </p:cNvSpPr>
          <p:nvPr/>
        </p:nvSpPr>
        <p:spPr bwMode="auto">
          <a:xfrm>
            <a:off x="47879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86" name="Rectangle 70"/>
          <p:cNvSpPr>
            <a:spLocks noChangeArrowheads="1"/>
          </p:cNvSpPr>
          <p:nvPr/>
        </p:nvSpPr>
        <p:spPr bwMode="auto">
          <a:xfrm>
            <a:off x="52197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87" name="Rectangle 71"/>
          <p:cNvSpPr>
            <a:spLocks noChangeArrowheads="1"/>
          </p:cNvSpPr>
          <p:nvPr/>
        </p:nvSpPr>
        <p:spPr bwMode="auto">
          <a:xfrm>
            <a:off x="5651500" y="27813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88" name="Rectangle 72"/>
          <p:cNvSpPr>
            <a:spLocks noChangeArrowheads="1"/>
          </p:cNvSpPr>
          <p:nvPr/>
        </p:nvSpPr>
        <p:spPr bwMode="auto">
          <a:xfrm>
            <a:off x="5651500" y="32131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62889" name="Rectangle 73"/>
          <p:cNvSpPr>
            <a:spLocks noChangeArrowheads="1"/>
          </p:cNvSpPr>
          <p:nvPr/>
        </p:nvSpPr>
        <p:spPr bwMode="auto">
          <a:xfrm>
            <a:off x="5651500" y="36449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90" name="Rectangle 74"/>
          <p:cNvSpPr>
            <a:spLocks noChangeArrowheads="1"/>
          </p:cNvSpPr>
          <p:nvPr/>
        </p:nvSpPr>
        <p:spPr bwMode="auto">
          <a:xfrm>
            <a:off x="39243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D</a:t>
            </a:r>
          </a:p>
        </p:txBody>
      </p:sp>
      <p:sp>
        <p:nvSpPr>
          <p:cNvPr id="162891" name="Rectangle 75"/>
          <p:cNvSpPr>
            <a:spLocks noChangeArrowheads="1"/>
          </p:cNvSpPr>
          <p:nvPr/>
        </p:nvSpPr>
        <p:spPr bwMode="auto">
          <a:xfrm>
            <a:off x="43561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92" name="Rectangle 76"/>
          <p:cNvSpPr>
            <a:spLocks noChangeArrowheads="1"/>
          </p:cNvSpPr>
          <p:nvPr/>
        </p:nvSpPr>
        <p:spPr bwMode="auto">
          <a:xfrm>
            <a:off x="47879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93" name="Rectangle 77"/>
          <p:cNvSpPr>
            <a:spLocks noChangeArrowheads="1"/>
          </p:cNvSpPr>
          <p:nvPr/>
        </p:nvSpPr>
        <p:spPr bwMode="auto">
          <a:xfrm>
            <a:off x="52197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94" name="Rectangle 78"/>
          <p:cNvSpPr>
            <a:spLocks noChangeArrowheads="1"/>
          </p:cNvSpPr>
          <p:nvPr/>
        </p:nvSpPr>
        <p:spPr bwMode="auto">
          <a:xfrm>
            <a:off x="5651500" y="40767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895" name="Rectangle 79"/>
          <p:cNvSpPr>
            <a:spLocks noChangeArrowheads="1"/>
          </p:cNvSpPr>
          <p:nvPr/>
        </p:nvSpPr>
        <p:spPr bwMode="auto">
          <a:xfrm>
            <a:off x="39243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E</a:t>
            </a:r>
          </a:p>
        </p:txBody>
      </p:sp>
      <p:sp>
        <p:nvSpPr>
          <p:cNvPr id="162896" name="Rectangle 80"/>
          <p:cNvSpPr>
            <a:spLocks noChangeArrowheads="1"/>
          </p:cNvSpPr>
          <p:nvPr/>
        </p:nvSpPr>
        <p:spPr bwMode="auto">
          <a:xfrm>
            <a:off x="43561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62897" name="Rectangle 81"/>
          <p:cNvSpPr>
            <a:spLocks noChangeArrowheads="1"/>
          </p:cNvSpPr>
          <p:nvPr/>
        </p:nvSpPr>
        <p:spPr bwMode="auto">
          <a:xfrm>
            <a:off x="47879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98" name="Rectangle 82"/>
          <p:cNvSpPr>
            <a:spLocks noChangeArrowheads="1"/>
          </p:cNvSpPr>
          <p:nvPr/>
        </p:nvSpPr>
        <p:spPr bwMode="auto">
          <a:xfrm>
            <a:off x="52197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62899" name="Rectangle 83"/>
          <p:cNvSpPr>
            <a:spLocks noChangeArrowheads="1"/>
          </p:cNvSpPr>
          <p:nvPr/>
        </p:nvSpPr>
        <p:spPr bwMode="auto">
          <a:xfrm>
            <a:off x="5651500" y="4508500"/>
            <a:ext cx="431800" cy="4318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0</a:t>
            </a:r>
          </a:p>
        </p:txBody>
      </p:sp>
      <p:sp>
        <p:nvSpPr>
          <p:cNvPr id="162900" name="Line 84"/>
          <p:cNvSpPr>
            <a:spLocks noChangeShapeType="1"/>
          </p:cNvSpPr>
          <p:nvPr/>
        </p:nvSpPr>
        <p:spPr bwMode="auto">
          <a:xfrm>
            <a:off x="4356100" y="2781300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907" name="Text Box 91"/>
          <p:cNvSpPr txBox="1">
            <a:spLocks noChangeArrowheads="1"/>
          </p:cNvSpPr>
          <p:nvPr/>
        </p:nvSpPr>
        <p:spPr bwMode="auto">
          <a:xfrm>
            <a:off x="2771775" y="1412875"/>
            <a:ext cx="1149350" cy="557213"/>
          </a:xfrm>
          <a:prstGeom prst="rect">
            <a:avLst/>
          </a:prstGeom>
          <a:solidFill>
            <a:srgbClr val="00FF00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2800"/>
              <a:t>SAFE</a:t>
            </a:r>
          </a:p>
        </p:txBody>
      </p:sp>
      <p:sp>
        <p:nvSpPr>
          <p:cNvPr id="162908" name="Text Box 92"/>
          <p:cNvSpPr txBox="1">
            <a:spLocks noChangeArrowheads="1"/>
          </p:cNvSpPr>
          <p:nvPr/>
        </p:nvSpPr>
        <p:spPr bwMode="auto">
          <a:xfrm>
            <a:off x="827088" y="2276475"/>
            <a:ext cx="2190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Assigned resources</a:t>
            </a:r>
          </a:p>
        </p:txBody>
      </p:sp>
      <p:sp>
        <p:nvSpPr>
          <p:cNvPr id="162909" name="Text Box 93"/>
          <p:cNvSpPr txBox="1">
            <a:spLocks noChangeArrowheads="1"/>
          </p:cNvSpPr>
          <p:nvPr/>
        </p:nvSpPr>
        <p:spPr bwMode="auto">
          <a:xfrm>
            <a:off x="3708400" y="2276475"/>
            <a:ext cx="24955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sz="1800"/>
              <a:t>Resources still needed</a:t>
            </a:r>
          </a:p>
        </p:txBody>
      </p:sp>
      <p:sp>
        <p:nvSpPr>
          <p:cNvPr id="88" name="Slide Number Placeholder 8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EBD2-803B-4D27-8A3D-5302E56BAF0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Avoidance</a:t>
            </a:r>
            <a:br>
              <a:rPr lang="en-US" sz="3200" dirty="0"/>
            </a:br>
            <a:r>
              <a:rPr lang="en-US" sz="3200" dirty="0"/>
              <a:t>Practical Avoidance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Two Phase Locking</a:t>
            </a:r>
          </a:p>
          <a:p>
            <a:pPr lvl="1"/>
            <a:r>
              <a:rPr lang="en-US" sz="2400" dirty="0"/>
              <a:t>Phase I</a:t>
            </a:r>
          </a:p>
          <a:p>
            <a:pPr lvl="2"/>
            <a:r>
              <a:rPr lang="en-US" sz="2000" dirty="0"/>
              <a:t>Process tries to lock all resources it needs, one at a time</a:t>
            </a:r>
          </a:p>
          <a:p>
            <a:pPr lvl="2"/>
            <a:r>
              <a:rPr lang="en-US" sz="2000" dirty="0"/>
              <a:t>If needed resources found locked, </a:t>
            </a:r>
            <a:r>
              <a:rPr lang="en-US" sz="2000" dirty="0" smtClean="0"/>
              <a:t>release everything and start </a:t>
            </a:r>
            <a:r>
              <a:rPr lang="en-US" sz="2000" dirty="0"/>
              <a:t>over</a:t>
            </a:r>
          </a:p>
          <a:p>
            <a:pPr lvl="2"/>
            <a:r>
              <a:rPr lang="en-US" sz="2000" dirty="0"/>
              <a:t>(no real work done in phase one)</a:t>
            </a:r>
          </a:p>
          <a:p>
            <a:pPr lvl="1"/>
            <a:r>
              <a:rPr lang="en-US" sz="2400" dirty="0"/>
              <a:t>Phase II</a:t>
            </a:r>
          </a:p>
          <a:p>
            <a:pPr lvl="2"/>
            <a:r>
              <a:rPr lang="en-US" sz="2000" dirty="0"/>
              <a:t>Run</a:t>
            </a:r>
          </a:p>
          <a:p>
            <a:pPr lvl="2"/>
            <a:r>
              <a:rPr lang="en-US" sz="2000" dirty="0"/>
              <a:t>Releasing locks </a:t>
            </a:r>
          </a:p>
          <a:p>
            <a:pPr lvl="2"/>
            <a:endParaRPr lang="en-US" sz="2000" dirty="0"/>
          </a:p>
          <a:p>
            <a:r>
              <a:rPr lang="en-US" sz="2800" dirty="0"/>
              <a:t>Note similarity to requesting all resources at once</a:t>
            </a:r>
          </a:p>
          <a:p>
            <a:r>
              <a:rPr lang="en-US" sz="2800" dirty="0"/>
              <a:t>Algorithm works where programmer can arrange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R: Conditions for Deadlock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/>
              <a:t>Mutual exclusion condition</a:t>
            </a:r>
          </a:p>
          <a:p>
            <a:pPr marL="914400" lvl="1" indent="-457200"/>
            <a:r>
              <a:rPr lang="en-US" sz="2400"/>
              <a:t>Each resource assigned to 1 process or is available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/>
              <a:t>Hold and wait condition</a:t>
            </a:r>
          </a:p>
          <a:p>
            <a:pPr marL="914400" lvl="1" indent="-457200"/>
            <a:r>
              <a:rPr lang="en-US" sz="2400"/>
              <a:t>Process holding resources can request additional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/>
              <a:t>No preemption condition</a:t>
            </a:r>
          </a:p>
          <a:p>
            <a:pPr marL="914400" lvl="1" indent="-457200"/>
            <a:r>
              <a:rPr lang="en-US" sz="2400"/>
              <a:t>Previously granted resources cannot forcibly taken away</a:t>
            </a:r>
          </a:p>
          <a:p>
            <a:pPr marL="533400" indent="-533400">
              <a:buSzTx/>
              <a:buFont typeface="Wingdings" pitchFamily="2" charset="2"/>
              <a:buAutoNum type="arabicPeriod"/>
            </a:pPr>
            <a:r>
              <a:rPr lang="en-US" sz="2800"/>
              <a:t>Circular wait condition</a:t>
            </a:r>
          </a:p>
          <a:p>
            <a:pPr marL="914400" lvl="1" indent="-457200"/>
            <a:r>
              <a:rPr lang="en-US" sz="2400"/>
              <a:t>Must be a circular chain of 2 or more processes</a:t>
            </a:r>
          </a:p>
          <a:p>
            <a:pPr marL="914400" lvl="1" indent="-457200"/>
            <a:r>
              <a:rPr lang="en-US" sz="2400"/>
              <a:t>Each is waiting for resource held by next member of the chain</a:t>
            </a:r>
          </a:p>
          <a:p>
            <a:pPr marL="533400" indent="-533400"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Mutual Exclusion Condition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Some resources are not sharable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Printer, tape, etc</a:t>
            </a:r>
          </a:p>
          <a:p>
            <a:pPr>
              <a:lnSpc>
                <a:spcPct val="90000"/>
              </a:lnSpc>
            </a:pPr>
            <a:r>
              <a:rPr lang="en-US" sz="2800"/>
              <a:t>Some resources can be made sharable</a:t>
            </a:r>
          </a:p>
          <a:p>
            <a:pPr>
              <a:lnSpc>
                <a:spcPct val="90000"/>
              </a:lnSpc>
            </a:pPr>
            <a:r>
              <a:rPr lang="en-US" sz="2800"/>
              <a:t>Some resources can be made virtual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Spooling - Printer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Does spooling apply to all non-sharable resources?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Mixing - Soundcard</a:t>
            </a:r>
          </a:p>
          <a:p>
            <a:pPr lvl="1"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Principle: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Avoid assigning resource when not absolutely necessary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few processes as possible actually claim the resource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Hold and Wait Condition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Require processes to request resources before starting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process never has to wait for what it needs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Telephone companies do this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Problems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May not know required resources at start of run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Also ties up resources other processes could be using</a:t>
            </a:r>
          </a:p>
          <a:p>
            <a:pPr lvl="1"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Variation: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Process must give up all resources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Then request all immediately needed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76250"/>
            <a:ext cx="7689850" cy="531813"/>
          </a:xfrm>
        </p:spPr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No Preemption Condition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3" y="1935163"/>
            <a:ext cx="8458200" cy="3841750"/>
          </a:xfrm>
        </p:spPr>
        <p:txBody>
          <a:bodyPr/>
          <a:lstStyle/>
          <a:p>
            <a:r>
              <a:rPr lang="en-US"/>
              <a:t>This is not a viable option</a:t>
            </a:r>
          </a:p>
          <a:p>
            <a:r>
              <a:rPr lang="en-US"/>
              <a:t>Consider a process given the printer</a:t>
            </a:r>
          </a:p>
          <a:p>
            <a:pPr lvl="1"/>
            <a:r>
              <a:rPr lang="en-US"/>
              <a:t>Halfway through its job</a:t>
            </a:r>
          </a:p>
          <a:p>
            <a:pPr lvl="1"/>
            <a:r>
              <a:rPr lang="en-US"/>
              <a:t>No  forcibly take away printer</a:t>
            </a:r>
          </a:p>
          <a:p>
            <a:pPr lvl="1"/>
            <a:r>
              <a:rPr lang="en-US"/>
              <a:t>!!??</a:t>
            </a: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6988" y="4298950"/>
            <a:ext cx="3268662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552575" y="5210175"/>
            <a:ext cx="1431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 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Circular Wait Condition</a:t>
            </a:r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794375" y="1771650"/>
            <a:ext cx="576263" cy="57626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A</a:t>
            </a:r>
          </a:p>
        </p:txBody>
      </p:sp>
      <p:sp>
        <p:nvSpPr>
          <p:cNvPr id="157703" name="Rectangle 7"/>
          <p:cNvSpPr>
            <a:spLocks noChangeArrowheads="1"/>
          </p:cNvSpPr>
          <p:nvPr/>
        </p:nvSpPr>
        <p:spPr bwMode="auto">
          <a:xfrm>
            <a:off x="3489325" y="4003675"/>
            <a:ext cx="576263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1</a:t>
            </a:r>
          </a:p>
        </p:txBody>
      </p:sp>
      <p:sp>
        <p:nvSpPr>
          <p:cNvPr id="157704" name="Line 8"/>
          <p:cNvSpPr>
            <a:spLocks noChangeShapeType="1"/>
          </p:cNvSpPr>
          <p:nvPr/>
        </p:nvSpPr>
        <p:spPr bwMode="auto">
          <a:xfrm flipH="1">
            <a:off x="3778250" y="2347913"/>
            <a:ext cx="2303463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8097838" y="4003675"/>
            <a:ext cx="576262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5</a:t>
            </a:r>
          </a:p>
        </p:txBody>
      </p:sp>
      <p:sp>
        <p:nvSpPr>
          <p:cNvPr id="157709" name="Rectangle 13"/>
          <p:cNvSpPr>
            <a:spLocks noChangeArrowheads="1"/>
          </p:cNvSpPr>
          <p:nvPr/>
        </p:nvSpPr>
        <p:spPr bwMode="auto">
          <a:xfrm>
            <a:off x="6945313" y="4003675"/>
            <a:ext cx="576262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4</a:t>
            </a:r>
          </a:p>
        </p:txBody>
      </p:sp>
      <p:sp>
        <p:nvSpPr>
          <p:cNvPr id="157710" name="Rectangle 14"/>
          <p:cNvSpPr>
            <a:spLocks noChangeArrowheads="1"/>
          </p:cNvSpPr>
          <p:nvPr/>
        </p:nvSpPr>
        <p:spPr bwMode="auto">
          <a:xfrm>
            <a:off x="5794375" y="4003675"/>
            <a:ext cx="576263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3</a:t>
            </a:r>
          </a:p>
        </p:txBody>
      </p:sp>
      <p:sp>
        <p:nvSpPr>
          <p:cNvPr id="157711" name="Rectangle 15"/>
          <p:cNvSpPr>
            <a:spLocks noChangeArrowheads="1"/>
          </p:cNvSpPr>
          <p:nvPr/>
        </p:nvSpPr>
        <p:spPr bwMode="auto">
          <a:xfrm>
            <a:off x="4641850" y="4003675"/>
            <a:ext cx="576263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/>
            <a:r>
              <a:rPr lang="en-US"/>
              <a:t>2</a:t>
            </a:r>
          </a:p>
        </p:txBody>
      </p:sp>
      <p:sp>
        <p:nvSpPr>
          <p:cNvPr id="157713" name="Line 17"/>
          <p:cNvSpPr>
            <a:spLocks noChangeShapeType="1"/>
          </p:cNvSpPr>
          <p:nvPr/>
        </p:nvSpPr>
        <p:spPr bwMode="auto">
          <a:xfrm flipH="1">
            <a:off x="6081713" y="2347913"/>
            <a:ext cx="0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4" name="Line 18"/>
          <p:cNvSpPr>
            <a:spLocks noChangeShapeType="1"/>
          </p:cNvSpPr>
          <p:nvPr/>
        </p:nvSpPr>
        <p:spPr bwMode="auto">
          <a:xfrm>
            <a:off x="6081713" y="2347913"/>
            <a:ext cx="2305050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6" name="Line 20"/>
          <p:cNvSpPr>
            <a:spLocks noChangeShapeType="1"/>
          </p:cNvSpPr>
          <p:nvPr/>
        </p:nvSpPr>
        <p:spPr bwMode="auto">
          <a:xfrm flipH="1">
            <a:off x="3778250" y="2347913"/>
            <a:ext cx="2303463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7" name="Line 21"/>
          <p:cNvSpPr>
            <a:spLocks noChangeShapeType="1"/>
          </p:cNvSpPr>
          <p:nvPr/>
        </p:nvSpPr>
        <p:spPr bwMode="auto">
          <a:xfrm>
            <a:off x="6081713" y="2347913"/>
            <a:ext cx="2305050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8" name="Line 22"/>
          <p:cNvSpPr>
            <a:spLocks noChangeShapeType="1"/>
          </p:cNvSpPr>
          <p:nvPr/>
        </p:nvSpPr>
        <p:spPr bwMode="auto">
          <a:xfrm flipH="1">
            <a:off x="6081713" y="2347913"/>
            <a:ext cx="0" cy="165576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19" name="Line 23"/>
          <p:cNvSpPr>
            <a:spLocks noChangeShapeType="1"/>
          </p:cNvSpPr>
          <p:nvPr/>
        </p:nvSpPr>
        <p:spPr bwMode="auto">
          <a:xfrm flipH="1">
            <a:off x="6081713" y="2347913"/>
            <a:ext cx="0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20" name="Rectangle 24"/>
          <p:cNvSpPr>
            <a:spLocks noChangeArrowheads="1"/>
          </p:cNvSpPr>
          <p:nvPr/>
        </p:nvSpPr>
        <p:spPr bwMode="auto">
          <a:xfrm>
            <a:off x="179388" y="5084763"/>
            <a:ext cx="8775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800">
                <a:latin typeface="Tahoma" charset="0"/>
              </a:rPr>
              <a:t>Normally ordered resources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800">
                <a:latin typeface="Tahoma" charset="0"/>
              </a:rPr>
              <a:t>A resource graph</a:t>
            </a:r>
          </a:p>
        </p:txBody>
      </p:sp>
      <p:sp>
        <p:nvSpPr>
          <p:cNvPr id="157721" name="Text Box 25"/>
          <p:cNvSpPr txBox="1">
            <a:spLocks noChangeArrowheads="1"/>
          </p:cNvSpPr>
          <p:nvPr/>
        </p:nvSpPr>
        <p:spPr bwMode="auto">
          <a:xfrm>
            <a:off x="395288" y="1916113"/>
            <a:ext cx="25558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US"/>
              <a:t>CD Rom drive</a:t>
            </a:r>
          </a:p>
          <a:p>
            <a:pPr marL="457200" indent="-457200" algn="l">
              <a:buFontTx/>
              <a:buAutoNum type="arabicPeriod"/>
            </a:pPr>
            <a:r>
              <a:rPr lang="en-US"/>
              <a:t>Tape drive</a:t>
            </a:r>
          </a:p>
          <a:p>
            <a:pPr marL="457200" indent="-457200" algn="l">
              <a:buFontTx/>
              <a:buAutoNum type="arabicPeriod"/>
            </a:pPr>
            <a:r>
              <a:rPr lang="en-US"/>
              <a:t>Plotter</a:t>
            </a:r>
          </a:p>
          <a:p>
            <a:pPr marL="457200" indent="-457200" algn="l">
              <a:buFontTx/>
              <a:buAutoNum type="arabicPeriod"/>
            </a:pPr>
            <a:r>
              <a:rPr lang="en-US"/>
              <a:t>Scanner</a:t>
            </a:r>
          </a:p>
          <a:p>
            <a:pPr marL="457200" indent="-457200" algn="l">
              <a:buFontTx/>
              <a:buAutoNum type="arabicPeriod"/>
            </a:pPr>
            <a:r>
              <a:rPr lang="en-US"/>
              <a:t>Imagesetter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2" grpId="0" animBg="1"/>
      <p:bldP spid="157704" grpId="0" animBg="1"/>
      <p:bldP spid="157704" grpId="1" animBg="1"/>
      <p:bldP spid="157713" grpId="0" animBg="1"/>
      <p:bldP spid="157713" grpId="1" animBg="1"/>
      <p:bldP spid="157714" grpId="0" animBg="1"/>
      <p:bldP spid="157714" grpId="1" animBg="1"/>
      <p:bldP spid="157714" grpId="2" animBg="1"/>
      <p:bldP spid="157716" grpId="0" animBg="1"/>
      <p:bldP spid="157717" grpId="0" animBg="1"/>
      <p:bldP spid="157717" grpId="1" animBg="1"/>
      <p:bldP spid="157718" grpId="0" animBg="1"/>
      <p:bldP spid="157718" grpId="1" animBg="1"/>
      <p:bldP spid="1577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Circular Wait Condition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Impose an order of requests for all resources</a:t>
            </a:r>
          </a:p>
          <a:p>
            <a:r>
              <a:rPr lang="en-US"/>
              <a:t>Method</a:t>
            </a:r>
          </a:p>
          <a:p>
            <a:pPr lvl="1"/>
            <a:r>
              <a:rPr lang="en-US"/>
              <a:t>Assign a unique id to each resource</a:t>
            </a:r>
          </a:p>
          <a:p>
            <a:pPr lvl="1"/>
            <a:r>
              <a:rPr lang="en-US"/>
              <a:t>All resource requests must be in an ascending order of the ids</a:t>
            </a:r>
          </a:p>
          <a:p>
            <a:pPr lvl="1"/>
            <a:r>
              <a:rPr lang="en-US"/>
              <a:t>Release resources in a descending order</a:t>
            </a:r>
          </a:p>
          <a:p>
            <a:r>
              <a:rPr lang="en-US"/>
              <a:t>Can you prove this method has no circular wait?</a:t>
            </a:r>
          </a:p>
          <a:p>
            <a:r>
              <a:rPr lang="en-US"/>
              <a:t>Is this generally feasible?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Deadlock Prevention</a:t>
            </a:r>
            <a:br>
              <a:rPr lang="en-US" sz="3200" dirty="0"/>
            </a:br>
            <a:r>
              <a:rPr lang="en-US" sz="3200" dirty="0"/>
              <a:t>Overview</a:t>
            </a:r>
          </a:p>
        </p:txBody>
      </p:sp>
      <p:graphicFrame>
        <p:nvGraphicFramePr>
          <p:cNvPr id="77924" name="Group 100"/>
          <p:cNvGraphicFramePr>
            <a:graphicFrameLocks noGrp="1"/>
          </p:cNvGraphicFramePr>
          <p:nvPr>
            <p:ph sz="half" idx="1"/>
          </p:nvPr>
        </p:nvGraphicFramePr>
        <p:xfrm>
          <a:off x="179388" y="1268413"/>
          <a:ext cx="8775700" cy="2681288"/>
        </p:xfrm>
        <a:graphic>
          <a:graphicData uri="http://schemas.openxmlformats.org/drawingml/2006/table">
            <a:tbl>
              <a:tblPr/>
              <a:tblGrid>
                <a:gridCol w="3313112"/>
                <a:gridCol w="5462588"/>
              </a:tblGrid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Condition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Approach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Mutual exclusion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Spool everything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Hold and wait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 all resource initially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No preemption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Take resources away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Circular wait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Order resources numerically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3AB7E-A72A-4567-8FEE-C936A00F85A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Which is your favorite?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268412"/>
            <a:ext cx="8775700" cy="5089545"/>
          </a:xfrm>
        </p:spPr>
        <p:txBody>
          <a:bodyPr/>
          <a:lstStyle/>
          <a:p>
            <a:r>
              <a:rPr lang="en-US" sz="2800" dirty="0" smtClean="0"/>
              <a:t>Ignore the problem</a:t>
            </a:r>
          </a:p>
          <a:p>
            <a:pPr lvl="1"/>
            <a:r>
              <a:rPr lang="en-US" sz="2400" dirty="0" smtClean="0"/>
              <a:t>It’s the user’s fault</a:t>
            </a:r>
          </a:p>
          <a:p>
            <a:r>
              <a:rPr lang="en-US" sz="2800" dirty="0" smtClean="0"/>
              <a:t>Detection and recovery</a:t>
            </a:r>
          </a:p>
          <a:p>
            <a:pPr lvl="1"/>
            <a:r>
              <a:rPr lang="en-US" sz="2400" dirty="0" smtClean="0"/>
              <a:t>Fix the problem afterwards</a:t>
            </a:r>
          </a:p>
          <a:p>
            <a:r>
              <a:rPr lang="en-US" sz="2800" dirty="0" smtClean="0"/>
              <a:t>Dynamic avoidance</a:t>
            </a:r>
          </a:p>
          <a:p>
            <a:pPr lvl="1"/>
            <a:r>
              <a:rPr lang="en-US" sz="2400" dirty="0" smtClean="0"/>
              <a:t>Careful allocation</a:t>
            </a:r>
          </a:p>
          <a:p>
            <a:r>
              <a:rPr lang="en-US" sz="2800" dirty="0" smtClean="0"/>
              <a:t>Prevention (Negate one of four conditions)</a:t>
            </a:r>
          </a:p>
          <a:p>
            <a:pPr lvl="1"/>
            <a:r>
              <a:rPr lang="en-US" sz="2400" dirty="0" smtClean="0"/>
              <a:t>Avoid mutual exclusion</a:t>
            </a:r>
          </a:p>
          <a:p>
            <a:pPr lvl="1"/>
            <a:r>
              <a:rPr lang="en-US" sz="2400" dirty="0" smtClean="0"/>
              <a:t>Avoid hold and wait</a:t>
            </a:r>
          </a:p>
          <a:p>
            <a:pPr lvl="1"/>
            <a:r>
              <a:rPr lang="en-US" sz="2400" dirty="0" smtClean="0"/>
              <a:t>No preemption</a:t>
            </a:r>
          </a:p>
          <a:p>
            <a:pPr lvl="1"/>
            <a:r>
              <a:rPr lang="en-US" sz="2400" dirty="0" smtClean="0"/>
              <a:t>No circular wait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3AB7E-A72A-4567-8FEE-C936A00F85A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Tradeoffs and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268412"/>
            <a:ext cx="8775700" cy="5160983"/>
          </a:xfrm>
        </p:spPr>
        <p:txBody>
          <a:bodyPr/>
          <a:lstStyle/>
          <a:p>
            <a:r>
              <a:rPr lang="en-US" dirty="0" smtClean="0"/>
              <a:t>Ignore the problem for applications</a:t>
            </a:r>
          </a:p>
          <a:p>
            <a:pPr lvl="1"/>
            <a:r>
              <a:rPr lang="en-US" dirty="0" smtClean="0"/>
              <a:t>I’s the application developer’s job to deal with their deadlocks</a:t>
            </a:r>
          </a:p>
          <a:p>
            <a:pPr lvl="1"/>
            <a:r>
              <a:rPr lang="en-US" dirty="0" smtClean="0"/>
              <a:t>OS provides mechanism to break application’s deadlocks</a:t>
            </a:r>
          </a:p>
          <a:p>
            <a:r>
              <a:rPr lang="en-US" dirty="0" smtClean="0"/>
              <a:t>Kernel should not have any deadlocks</a:t>
            </a:r>
          </a:p>
          <a:p>
            <a:pPr lvl="1"/>
            <a:r>
              <a:rPr lang="en-US" dirty="0" smtClean="0"/>
              <a:t>Use prevention</a:t>
            </a:r>
          </a:p>
          <a:p>
            <a:pPr lvl="1"/>
            <a:r>
              <a:rPr lang="en-US" dirty="0" smtClean="0"/>
              <a:t>Most popular is preventing circular wait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3AB7E-A72A-4567-8FEE-C936A00F85A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Non-resource Deadlocks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Possible for two processes to deadlock</a:t>
            </a:r>
          </a:p>
          <a:p>
            <a:pPr lvl="1"/>
            <a:r>
              <a:rPr lang="en-US"/>
              <a:t>Each is waiting for the other to do some task</a:t>
            </a:r>
          </a:p>
          <a:p>
            <a:endParaRPr lang="en-US"/>
          </a:p>
          <a:p>
            <a:r>
              <a:rPr lang="en-US"/>
              <a:t>Can happen with semaphores</a:t>
            </a:r>
          </a:p>
          <a:p>
            <a:pPr lvl="1"/>
            <a:r>
              <a:rPr lang="en-US"/>
              <a:t>Each process required to do a </a:t>
            </a:r>
            <a:r>
              <a:rPr lang="en-US" i="1"/>
              <a:t>down()</a:t>
            </a:r>
            <a:r>
              <a:rPr lang="en-US"/>
              <a:t> on two semaphores (</a:t>
            </a:r>
            <a:r>
              <a:rPr lang="en-US" i="1"/>
              <a:t>mutex</a:t>
            </a:r>
            <a:r>
              <a:rPr lang="en-US"/>
              <a:t> and another)</a:t>
            </a:r>
          </a:p>
          <a:p>
            <a:pPr lvl="1"/>
            <a:r>
              <a:rPr lang="en-US"/>
              <a:t>If done in wrong order, deadlock results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787900" y="3429000"/>
            <a:ext cx="576263" cy="792163"/>
            <a:chOff x="340" y="2432"/>
            <a:chExt cx="499" cy="408"/>
          </a:xfrm>
        </p:grpSpPr>
        <p:sp>
          <p:nvSpPr>
            <p:cNvPr id="170011" name="Rectangle 27"/>
            <p:cNvSpPr>
              <a:spLocks noChangeArrowheads="1"/>
            </p:cNvSpPr>
            <p:nvPr/>
          </p:nvSpPr>
          <p:spPr bwMode="auto">
            <a:xfrm>
              <a:off x="340" y="2432"/>
              <a:ext cx="499" cy="408"/>
            </a:xfrm>
            <a:prstGeom prst="rect">
              <a:avLst/>
            </a:prstGeom>
            <a:solidFill>
              <a:srgbClr val="DDDDDD"/>
            </a:solidFill>
            <a:ln w="1270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08" name="Line 24"/>
            <p:cNvSpPr>
              <a:spLocks noChangeShapeType="1"/>
            </p:cNvSpPr>
            <p:nvPr/>
          </p:nvSpPr>
          <p:spPr bwMode="auto">
            <a:xfrm>
              <a:off x="340" y="2432"/>
              <a:ext cx="0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09" name="Line 25"/>
            <p:cNvSpPr>
              <a:spLocks noChangeShapeType="1"/>
            </p:cNvSpPr>
            <p:nvPr/>
          </p:nvSpPr>
          <p:spPr bwMode="auto">
            <a:xfrm>
              <a:off x="340" y="2840"/>
              <a:ext cx="4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10" name="Line 26"/>
            <p:cNvSpPr>
              <a:spLocks noChangeShapeType="1"/>
            </p:cNvSpPr>
            <p:nvPr/>
          </p:nvSpPr>
          <p:spPr bwMode="auto">
            <a:xfrm>
              <a:off x="340" y="2432"/>
              <a:ext cx="4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1476375" y="5229225"/>
            <a:ext cx="5616575" cy="1081088"/>
          </a:xfrm>
          <a:prstGeom prst="rect">
            <a:avLst/>
          </a:prstGeom>
          <a:solidFill>
            <a:srgbClr val="FFFF00"/>
          </a:solidFill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marL="457200" indent="-457200"/>
            <a:endParaRPr lang="nb-NO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Preempting</a:t>
            </a:r>
            <a:r>
              <a:rPr lang="nb-NO" dirty="0"/>
              <a:t> </a:t>
            </a:r>
            <a:r>
              <a:rPr lang="nb-NO" dirty="0" err="1"/>
              <a:t>Scheduler</a:t>
            </a:r>
            <a:r>
              <a:rPr lang="nb-NO" dirty="0"/>
              <a:t> </a:t>
            </a:r>
            <a:r>
              <a:rPr lang="nb-NO" dirty="0" err="1"/>
              <a:t>Activations</a:t>
            </a:r>
            <a:endParaRPr lang="nb-NO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Scheduler activations are completely preemptable</a:t>
            </a:r>
          </a:p>
        </p:txBody>
      </p:sp>
      <p:sp>
        <p:nvSpPr>
          <p:cNvPr id="169988" name="Line 4"/>
          <p:cNvSpPr>
            <a:spLocks noChangeShapeType="1"/>
          </p:cNvSpPr>
          <p:nvPr/>
        </p:nvSpPr>
        <p:spPr bwMode="auto">
          <a:xfrm>
            <a:off x="1476375" y="5229225"/>
            <a:ext cx="5616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7451725" y="5300663"/>
            <a:ext cx="1150938" cy="822325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Kernel </a:t>
            </a:r>
          </a:p>
          <a:p>
            <a:pPr marL="457200" indent="-457200"/>
            <a:r>
              <a:rPr lang="nb-NO"/>
              <a:t>space</a:t>
            </a:r>
          </a:p>
        </p:txBody>
      </p:sp>
      <p:sp>
        <p:nvSpPr>
          <p:cNvPr id="169992" name="Text Box 8"/>
          <p:cNvSpPr txBox="1">
            <a:spLocks noChangeArrowheads="1"/>
          </p:cNvSpPr>
          <p:nvPr/>
        </p:nvSpPr>
        <p:spPr bwMode="auto">
          <a:xfrm>
            <a:off x="7451725" y="4005263"/>
            <a:ext cx="998538" cy="822325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User</a:t>
            </a:r>
          </a:p>
          <a:p>
            <a:pPr marL="457200" indent="-457200"/>
            <a:r>
              <a:rPr lang="nb-NO"/>
              <a:t>space</a:t>
            </a:r>
          </a:p>
        </p:txBody>
      </p:sp>
      <p:sp>
        <p:nvSpPr>
          <p:cNvPr id="169993" name="Oval 9"/>
          <p:cNvSpPr>
            <a:spLocks noChangeArrowheads="1"/>
          </p:cNvSpPr>
          <p:nvPr/>
        </p:nvSpPr>
        <p:spPr bwMode="auto">
          <a:xfrm>
            <a:off x="2555875" y="2781300"/>
            <a:ext cx="3095625" cy="2303463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5" name="Rectangle 11"/>
          <p:cNvSpPr>
            <a:spLocks noChangeArrowheads="1"/>
          </p:cNvSpPr>
          <p:nvPr/>
        </p:nvSpPr>
        <p:spPr bwMode="auto">
          <a:xfrm>
            <a:off x="3132138" y="4437063"/>
            <a:ext cx="1943100" cy="144462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7" name="Freeform 13"/>
          <p:cNvSpPr>
            <a:spLocks noChangeAspect="1"/>
          </p:cNvSpPr>
          <p:nvPr/>
        </p:nvSpPr>
        <p:spPr bwMode="auto">
          <a:xfrm>
            <a:off x="3203575" y="3860800"/>
            <a:ext cx="103188" cy="620713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9999" name="Freeform 15"/>
          <p:cNvSpPr>
            <a:spLocks noChangeAspect="1"/>
          </p:cNvSpPr>
          <p:nvPr/>
        </p:nvSpPr>
        <p:spPr bwMode="auto">
          <a:xfrm>
            <a:off x="3851275" y="3500438"/>
            <a:ext cx="103188" cy="620712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0001" name="Freeform 17"/>
          <p:cNvSpPr>
            <a:spLocks noChangeAspect="1"/>
          </p:cNvSpPr>
          <p:nvPr/>
        </p:nvSpPr>
        <p:spPr bwMode="auto">
          <a:xfrm>
            <a:off x="5075238" y="3500438"/>
            <a:ext cx="103187" cy="620712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0002" name="Freeform 18"/>
          <p:cNvSpPr>
            <a:spLocks noChangeAspect="1"/>
          </p:cNvSpPr>
          <p:nvPr/>
        </p:nvSpPr>
        <p:spPr bwMode="auto">
          <a:xfrm>
            <a:off x="5003800" y="3500438"/>
            <a:ext cx="103188" cy="620712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0003" name="Freeform 19"/>
          <p:cNvSpPr>
            <a:spLocks noChangeAspect="1"/>
          </p:cNvSpPr>
          <p:nvPr/>
        </p:nvSpPr>
        <p:spPr bwMode="auto">
          <a:xfrm>
            <a:off x="4932363" y="3500438"/>
            <a:ext cx="103187" cy="620712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0004" name="Freeform 20"/>
          <p:cNvSpPr>
            <a:spLocks noChangeAspect="1"/>
          </p:cNvSpPr>
          <p:nvPr/>
        </p:nvSpPr>
        <p:spPr bwMode="auto">
          <a:xfrm>
            <a:off x="4859338" y="3500438"/>
            <a:ext cx="103187" cy="620712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124" y="78"/>
              </a:cxn>
              <a:cxn ang="0">
                <a:pos x="2" y="166"/>
              </a:cxn>
              <a:cxn ang="0">
                <a:pos x="113" y="255"/>
              </a:cxn>
              <a:cxn ang="0">
                <a:pos x="2" y="355"/>
              </a:cxn>
              <a:cxn ang="0">
                <a:pos x="113" y="443"/>
              </a:cxn>
            </a:cxnLst>
            <a:rect l="0" t="0" r="r" b="b"/>
            <a:pathLst>
              <a:path w="132" h="443">
                <a:moveTo>
                  <a:pt x="52" y="0"/>
                </a:moveTo>
                <a:cubicBezTo>
                  <a:pt x="92" y="25"/>
                  <a:pt x="132" y="50"/>
                  <a:pt x="124" y="78"/>
                </a:cubicBezTo>
                <a:cubicBezTo>
                  <a:pt x="116" y="106"/>
                  <a:pt x="4" y="137"/>
                  <a:pt x="2" y="166"/>
                </a:cubicBezTo>
                <a:cubicBezTo>
                  <a:pt x="0" y="195"/>
                  <a:pt x="113" y="224"/>
                  <a:pt x="113" y="255"/>
                </a:cubicBezTo>
                <a:cubicBezTo>
                  <a:pt x="113" y="286"/>
                  <a:pt x="2" y="324"/>
                  <a:pt x="2" y="355"/>
                </a:cubicBezTo>
                <a:cubicBezTo>
                  <a:pt x="2" y="386"/>
                  <a:pt x="57" y="414"/>
                  <a:pt x="113" y="44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0005" name="Rectangle 21"/>
          <p:cNvSpPr>
            <a:spLocks noChangeArrowheads="1"/>
          </p:cNvSpPr>
          <p:nvPr/>
        </p:nvSpPr>
        <p:spPr bwMode="auto">
          <a:xfrm>
            <a:off x="3059113" y="5300663"/>
            <a:ext cx="288925" cy="144462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006" name="Rectangle 22"/>
          <p:cNvSpPr>
            <a:spLocks noChangeArrowheads="1"/>
          </p:cNvSpPr>
          <p:nvPr/>
        </p:nvSpPr>
        <p:spPr bwMode="auto">
          <a:xfrm>
            <a:off x="3779838" y="5300663"/>
            <a:ext cx="288925" cy="144462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Preempting</a:t>
            </a:r>
            <a:r>
              <a:rPr lang="nb-NO" dirty="0"/>
              <a:t> </a:t>
            </a:r>
            <a:r>
              <a:rPr lang="nb-NO" dirty="0" err="1"/>
              <a:t>Scheduler</a:t>
            </a:r>
            <a:r>
              <a:rPr lang="nb-NO" dirty="0"/>
              <a:t> </a:t>
            </a:r>
            <a:r>
              <a:rPr lang="nb-NO" dirty="0" err="1"/>
              <a:t>Activations</a:t>
            </a:r>
            <a:endParaRPr lang="nb-NO" dirty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Maintaining the run queue needs to be a protected critical section</a:t>
            </a:r>
          </a:p>
          <a:p>
            <a:r>
              <a:rPr lang="nb-NO"/>
              <a:t>Let’s use spin locks for protection</a:t>
            </a:r>
          </a:p>
        </p:txBody>
      </p:sp>
      <p:sp>
        <p:nvSpPr>
          <p:cNvPr id="171012" name="Line 4"/>
          <p:cNvSpPr>
            <a:spLocks noChangeShapeType="1"/>
          </p:cNvSpPr>
          <p:nvPr/>
        </p:nvSpPr>
        <p:spPr bwMode="auto">
          <a:xfrm>
            <a:off x="4356100" y="3429000"/>
            <a:ext cx="0" cy="316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1547813" y="2997200"/>
            <a:ext cx="1404937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Thread 1</a:t>
            </a:r>
          </a:p>
        </p:txBody>
      </p:sp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5940425" y="2997200"/>
            <a:ext cx="103346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Upcall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938213" y="3644900"/>
            <a:ext cx="2736850" cy="915988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r"/>
            <a:r>
              <a:rPr lang="nb-NO" sz="1800"/>
              <a:t>Acquire spin lock</a:t>
            </a:r>
          </a:p>
          <a:p>
            <a:pPr marL="457200" indent="-457200" algn="r"/>
            <a:endParaRPr lang="nb-NO" sz="1800"/>
          </a:p>
          <a:p>
            <a:pPr marL="457200" indent="-457200" algn="r"/>
            <a:r>
              <a:rPr lang="nb-NO" sz="1800"/>
              <a:t>Start queue maintenance</a:t>
            </a:r>
          </a:p>
        </p:txBody>
      </p:sp>
      <p:sp>
        <p:nvSpPr>
          <p:cNvPr id="171016" name="Line 8"/>
          <p:cNvSpPr>
            <a:spLocks noChangeShapeType="1"/>
          </p:cNvSpPr>
          <p:nvPr/>
        </p:nvSpPr>
        <p:spPr bwMode="auto">
          <a:xfrm flipH="1">
            <a:off x="3851275" y="3860800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7" name="Line 9"/>
          <p:cNvSpPr>
            <a:spLocks noChangeShapeType="1"/>
          </p:cNvSpPr>
          <p:nvPr/>
        </p:nvSpPr>
        <p:spPr bwMode="auto">
          <a:xfrm flipH="1">
            <a:off x="3779838" y="4437063"/>
            <a:ext cx="5762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8" name="Text Box 10"/>
          <p:cNvSpPr txBox="1">
            <a:spLocks noChangeArrowheads="1"/>
          </p:cNvSpPr>
          <p:nvPr/>
        </p:nvSpPr>
        <p:spPr bwMode="auto">
          <a:xfrm>
            <a:off x="5219700" y="4652963"/>
            <a:ext cx="2781300" cy="915987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l"/>
            <a:r>
              <a:rPr lang="nb-NO" sz="1800"/>
              <a:t>Interrupt Thread 1</a:t>
            </a:r>
          </a:p>
          <a:p>
            <a:pPr marL="457200" indent="-457200" algn="l"/>
            <a:endParaRPr lang="nb-NO" sz="1800"/>
          </a:p>
          <a:p>
            <a:pPr marL="457200" indent="-457200" algn="l"/>
            <a:r>
              <a:rPr lang="nb-NO" sz="1800"/>
              <a:t>Acquire spin lock -&gt; block</a:t>
            </a:r>
          </a:p>
        </p:txBody>
      </p:sp>
      <p:sp>
        <p:nvSpPr>
          <p:cNvPr id="171019" name="Line 11"/>
          <p:cNvSpPr>
            <a:spLocks noChangeShapeType="1"/>
          </p:cNvSpPr>
          <p:nvPr/>
        </p:nvSpPr>
        <p:spPr bwMode="auto">
          <a:xfrm flipH="1">
            <a:off x="4356100" y="4868863"/>
            <a:ext cx="576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20" name="Line 12"/>
          <p:cNvSpPr>
            <a:spLocks noChangeShapeType="1"/>
          </p:cNvSpPr>
          <p:nvPr/>
        </p:nvSpPr>
        <p:spPr bwMode="auto">
          <a:xfrm flipH="1">
            <a:off x="4356100" y="5445125"/>
            <a:ext cx="576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Preempting</a:t>
            </a:r>
            <a:r>
              <a:rPr lang="nb-NO" dirty="0"/>
              <a:t> </a:t>
            </a:r>
            <a:r>
              <a:rPr lang="nb-NO" dirty="0" err="1"/>
              <a:t>Scheduler</a:t>
            </a:r>
            <a:r>
              <a:rPr lang="nb-NO" dirty="0"/>
              <a:t> </a:t>
            </a:r>
            <a:r>
              <a:rPr lang="nb-NO" dirty="0" err="1"/>
              <a:t>Activations</a:t>
            </a:r>
            <a:endParaRPr lang="nb-NO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So how do they handle this deadlock?</a:t>
            </a:r>
          </a:p>
        </p:txBody>
      </p:sp>
      <p:sp>
        <p:nvSpPr>
          <p:cNvPr id="174084" name="Line 4"/>
          <p:cNvSpPr>
            <a:spLocks noChangeShapeType="1"/>
          </p:cNvSpPr>
          <p:nvPr/>
        </p:nvSpPr>
        <p:spPr bwMode="auto">
          <a:xfrm>
            <a:off x="4356100" y="3429000"/>
            <a:ext cx="0" cy="316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1547813" y="2997200"/>
            <a:ext cx="1404937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Thread 1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5940425" y="2997200"/>
            <a:ext cx="103346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nb-NO"/>
              <a:t>Upcall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938213" y="3644900"/>
            <a:ext cx="2736850" cy="915988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r"/>
            <a:r>
              <a:rPr lang="nb-NO" sz="1800"/>
              <a:t>Acquire spin lock</a:t>
            </a:r>
          </a:p>
          <a:p>
            <a:pPr marL="457200" indent="-457200" algn="r"/>
            <a:endParaRPr lang="nb-NO" sz="1800"/>
          </a:p>
          <a:p>
            <a:pPr marL="457200" indent="-457200" algn="r"/>
            <a:r>
              <a:rPr lang="nb-NO" sz="1800"/>
              <a:t>Start queue maintenance</a:t>
            </a:r>
          </a:p>
        </p:txBody>
      </p:sp>
      <p:sp>
        <p:nvSpPr>
          <p:cNvPr id="174088" name="Line 8"/>
          <p:cNvSpPr>
            <a:spLocks noChangeShapeType="1"/>
          </p:cNvSpPr>
          <p:nvPr/>
        </p:nvSpPr>
        <p:spPr bwMode="auto">
          <a:xfrm flipH="1">
            <a:off x="3851275" y="3860800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9" name="Line 9"/>
          <p:cNvSpPr>
            <a:spLocks noChangeShapeType="1"/>
          </p:cNvSpPr>
          <p:nvPr/>
        </p:nvSpPr>
        <p:spPr bwMode="auto">
          <a:xfrm flipH="1">
            <a:off x="3779838" y="4437063"/>
            <a:ext cx="5762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90" name="Text Box 10"/>
          <p:cNvSpPr txBox="1">
            <a:spLocks noChangeArrowheads="1"/>
          </p:cNvSpPr>
          <p:nvPr/>
        </p:nvSpPr>
        <p:spPr bwMode="auto">
          <a:xfrm>
            <a:off x="5219700" y="4652963"/>
            <a:ext cx="2781300" cy="915987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marL="457200" indent="-457200" algn="l"/>
            <a:r>
              <a:rPr lang="nb-NO" sz="1800"/>
              <a:t>Interrupt Thread 1</a:t>
            </a:r>
          </a:p>
          <a:p>
            <a:pPr marL="457200" indent="-457200" algn="l"/>
            <a:endParaRPr lang="nb-NO" sz="1800"/>
          </a:p>
          <a:p>
            <a:pPr marL="457200" indent="-457200" algn="l"/>
            <a:r>
              <a:rPr lang="nb-NO" sz="1800"/>
              <a:t>Acquire spin lock -&gt; block</a:t>
            </a:r>
          </a:p>
        </p:txBody>
      </p:sp>
      <p:sp>
        <p:nvSpPr>
          <p:cNvPr id="174091" name="Line 11"/>
          <p:cNvSpPr>
            <a:spLocks noChangeShapeType="1"/>
          </p:cNvSpPr>
          <p:nvPr/>
        </p:nvSpPr>
        <p:spPr bwMode="auto">
          <a:xfrm flipH="1">
            <a:off x="4356100" y="4868863"/>
            <a:ext cx="576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92" name="Line 12"/>
          <p:cNvSpPr>
            <a:spLocks noChangeShapeType="1"/>
          </p:cNvSpPr>
          <p:nvPr/>
        </p:nvSpPr>
        <p:spPr bwMode="auto">
          <a:xfrm flipH="1">
            <a:off x="4356100" y="5445125"/>
            <a:ext cx="576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Preempting</a:t>
            </a:r>
            <a:r>
              <a:rPr lang="nb-NO" dirty="0"/>
              <a:t> </a:t>
            </a:r>
            <a:r>
              <a:rPr lang="nb-NO" dirty="0" err="1"/>
              <a:t>Scheduler</a:t>
            </a:r>
            <a:r>
              <a:rPr lang="nb-NO" dirty="0"/>
              <a:t> </a:t>
            </a:r>
            <a:r>
              <a:rPr lang="nb-NO" dirty="0" err="1"/>
              <a:t>Activations</a:t>
            </a:r>
            <a:endParaRPr lang="nb-NO" dirty="0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8775700" cy="5589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b-NO" sz="2800"/>
              <a:t>Detection and recovery (like in Mach)</a:t>
            </a:r>
          </a:p>
          <a:p>
            <a:pPr>
              <a:lnSpc>
                <a:spcPct val="80000"/>
              </a:lnSpc>
            </a:pPr>
            <a:r>
              <a:rPr lang="nb-NO" sz="2800"/>
              <a:t>Basic idea: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Upcall handler checks first the state of each interrupted thread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If it is in a critical section allow it to finish this </a:t>
            </a:r>
          </a:p>
          <a:p>
            <a:pPr>
              <a:lnSpc>
                <a:spcPct val="80000"/>
              </a:lnSpc>
            </a:pPr>
            <a:r>
              <a:rPr lang="nb-NO" sz="2800"/>
              <a:t>Implementation: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Protect critical sections with spin locks</a:t>
            </a:r>
          </a:p>
          <a:p>
            <a:pPr lvl="1">
              <a:lnSpc>
                <a:spcPct val="80000"/>
              </a:lnSpc>
            </a:pPr>
            <a:r>
              <a:rPr lang="nb-NO" sz="2000" b="1">
                <a:latin typeface="Courier New" pitchFamily="49" charset="0"/>
              </a:rPr>
              <a:t>Acquire_spin_lock()</a:t>
            </a:r>
            <a:r>
              <a:rPr lang="nb-NO" sz="2400"/>
              <a:t> increments a counter in the thread’s descriptor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Upcall handler checks spin lock count of all interrupted threads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If there are threads that hold spin locks set flag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Switch to the context of these threads</a:t>
            </a:r>
          </a:p>
          <a:p>
            <a:pPr lvl="1">
              <a:lnSpc>
                <a:spcPct val="80000"/>
              </a:lnSpc>
            </a:pPr>
            <a:r>
              <a:rPr lang="nb-NO" sz="2400"/>
              <a:t>Afterwards switch back to upcall handler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Modelling</a:t>
            </a:r>
            <a:r>
              <a:rPr lang="en-US" dirty="0" smtClean="0"/>
              <a:t> </a:t>
            </a:r>
            <a:r>
              <a:rPr lang="en-US" smtClean="0"/>
              <a:t>resource allocations</a:t>
            </a:r>
            <a:endParaRPr lang="en-US" dirty="0"/>
          </a:p>
          <a:p>
            <a:r>
              <a:rPr lang="en-US" dirty="0"/>
              <a:t>Introduction to deadlocks</a:t>
            </a:r>
          </a:p>
          <a:p>
            <a:r>
              <a:rPr lang="en-US" dirty="0"/>
              <a:t>Strategies</a:t>
            </a:r>
          </a:p>
          <a:p>
            <a:pPr lvl="1"/>
            <a:r>
              <a:rPr lang="en-US" dirty="0"/>
              <a:t>Ostrich algorithm</a:t>
            </a:r>
          </a:p>
          <a:p>
            <a:pPr lvl="1"/>
            <a:r>
              <a:rPr lang="en-US" dirty="0"/>
              <a:t>Deadlock detection and recovery</a:t>
            </a:r>
          </a:p>
          <a:p>
            <a:pPr lvl="1"/>
            <a:r>
              <a:rPr lang="en-US" dirty="0"/>
              <a:t>Deadlock avoidance</a:t>
            </a:r>
          </a:p>
          <a:p>
            <a:pPr lvl="1"/>
            <a:r>
              <a:rPr lang="en-US" dirty="0"/>
              <a:t>Deadlock prevention</a:t>
            </a:r>
          </a:p>
          <a:p>
            <a:r>
              <a:rPr lang="en-US" dirty="0"/>
              <a:t>Non-resource deadlocks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82633-C8FC-447B-AA8E-398927FD7BD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e">
  <a:themeElements>
    <a:clrScheme name="min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in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min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n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n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n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n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n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mine</Template>
  <TotalTime>5975</TotalTime>
  <Words>2620</Words>
  <Application>Microsoft Office PowerPoint</Application>
  <PresentationFormat>On-screen Show (4:3)</PresentationFormat>
  <Paragraphs>1220</Paragraphs>
  <Slides>47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mine</vt:lpstr>
      <vt:lpstr>Equation</vt:lpstr>
      <vt:lpstr>Deadlocks</vt:lpstr>
      <vt:lpstr>Resources</vt:lpstr>
      <vt:lpstr>OS Resource allocation</vt:lpstr>
      <vt:lpstr>Resources</vt:lpstr>
      <vt:lpstr>Resources</vt:lpstr>
      <vt:lpstr>Resources</vt:lpstr>
      <vt:lpstr>Resources</vt:lpstr>
      <vt:lpstr>Deadlocks</vt:lpstr>
      <vt:lpstr>Four Conditions for Deadlock</vt:lpstr>
      <vt:lpstr>Deadlock Modeling</vt:lpstr>
      <vt:lpstr>Deadlock Example</vt:lpstr>
      <vt:lpstr>Deadlock Modeling</vt:lpstr>
      <vt:lpstr>Deadlock Modeling</vt:lpstr>
      <vt:lpstr>Deadlocks: Strategies</vt:lpstr>
      <vt:lpstr>The Ostrich Algorithm</vt:lpstr>
      <vt:lpstr>Deadlock Detection and Recovery One Resource of Each Type</vt:lpstr>
      <vt:lpstr>Deadlock Detection and Recovery One Resource of Each Type, do for each node</vt:lpstr>
      <vt:lpstr>Deadlock Detection and Recovery Multiple Resources of Each Type</vt:lpstr>
      <vt:lpstr>Deadlock Detection and Recovery Multiple Resources of Each Type</vt:lpstr>
      <vt:lpstr>Deadlock Detection and Recovery Recovery</vt:lpstr>
      <vt:lpstr>Deadlock Avoidance Resource Trajectories</vt:lpstr>
      <vt:lpstr>Deadlock Avoidance Safe and Unsafe States, example 1</vt:lpstr>
      <vt:lpstr>Deadlock Avoidance Safe and Unsafe States, example 2</vt:lpstr>
      <vt:lpstr>Deadlock Avoidance Banker’s Algorithm for a Single Resource</vt:lpstr>
      <vt:lpstr>Deadlock Avoidance Banker's Algorithm for a Single Resource</vt:lpstr>
      <vt:lpstr>Deadlock Detection and Recovery Banker’s Algorithm for Multiple Resources</vt:lpstr>
      <vt:lpstr>Deadlock Detection and Recovery Banker’s Algorithm for Multiple Resources</vt:lpstr>
      <vt:lpstr>Deadlock Detection and Recovery Banker’s Algorithm for Multiple Resources</vt:lpstr>
      <vt:lpstr>Deadlock Detection and Recovery Banker’s Algorithm for Multiple Resources</vt:lpstr>
      <vt:lpstr>Deadlock Detection and Recovery Banker’s Algorithm for Multiple Resources</vt:lpstr>
      <vt:lpstr>Deadlock Detection and Recovery Banker’s Algorithm for Multiple Resources</vt:lpstr>
      <vt:lpstr>Deadlock Avoidance Practical Avoidance</vt:lpstr>
      <vt:lpstr>Deadlock Prevention R: Conditions for Deadlock</vt:lpstr>
      <vt:lpstr>Deadlock Prevention Mutual Exclusion Condition</vt:lpstr>
      <vt:lpstr>Deadlock Prevention Hold and Wait Condition</vt:lpstr>
      <vt:lpstr>Deadlock Prevention No Preemption Condition</vt:lpstr>
      <vt:lpstr>Deadlock Prevention Circular Wait Condition</vt:lpstr>
      <vt:lpstr>Deadlock Prevention Circular Wait Condition</vt:lpstr>
      <vt:lpstr>Deadlock Prevention Overview</vt:lpstr>
      <vt:lpstr>Which is your favorite?</vt:lpstr>
      <vt:lpstr>Tradeoffs and applications</vt:lpstr>
      <vt:lpstr>Non-resource Deadlocks</vt:lpstr>
      <vt:lpstr>Preempting Scheduler Activations</vt:lpstr>
      <vt:lpstr>Preempting Scheduler Activations</vt:lpstr>
      <vt:lpstr>Preempting Scheduler Activations</vt:lpstr>
      <vt:lpstr>Preempting Scheduler Activations</vt:lpstr>
      <vt:lpstr>Summary</vt:lpstr>
    </vt:vector>
  </TitlesOfParts>
  <Company>KOMS, IFI,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Deadlocks</dc:title>
  <dc:creator>griff</dc:creator>
  <cp:lastModifiedBy>Tore Larsen</cp:lastModifiedBy>
  <cp:revision>53</cp:revision>
  <dcterms:created xsi:type="dcterms:W3CDTF">2003-10-07T20:04:05Z</dcterms:created>
  <dcterms:modified xsi:type="dcterms:W3CDTF">2010-10-06T10:24:14Z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-51545612</vt:i4>
  </property>
  <property fmtid="{D5CDD505-2E9C-101B-9397-08002B2CF9AE}" pid="3" name="_NewReviewCycle">
    <vt:lpwstr/>
  </property>
  <property fmtid="{D5CDD505-2E9C-101B-9397-08002B2CF9AE}" pid="4" name="_EmailSubject">
    <vt:lpwstr>Slides for INF3151 forelesning</vt:lpwstr>
  </property>
  <property fmtid="{D5CDD505-2E9C-101B-9397-08002B2CF9AE}" pid="5" name="_AuthorEmail">
    <vt:lpwstr>tore@cs.uit.no</vt:lpwstr>
  </property>
  <property fmtid="{D5CDD505-2E9C-101B-9397-08002B2CF9AE}" pid="6" name="_AuthorEmailDisplayName">
    <vt:lpwstr>Tore Larsen</vt:lpwstr>
  </property>
</Properties>
</file>