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98" r:id="rId3"/>
    <p:sldId id="292" r:id="rId4"/>
    <p:sldId id="291" r:id="rId5"/>
    <p:sldId id="293" r:id="rId6"/>
    <p:sldId id="296" r:id="rId7"/>
    <p:sldId id="297" r:id="rId8"/>
    <p:sldId id="299" r:id="rId9"/>
    <p:sldId id="302" r:id="rId10"/>
    <p:sldId id="300" r:id="rId11"/>
    <p:sldId id="294" r:id="rId12"/>
    <p:sldId id="267" r:id="rId13"/>
    <p:sldId id="280" r:id="rId14"/>
    <p:sldId id="269" r:id="rId15"/>
    <p:sldId id="272" r:id="rId16"/>
    <p:sldId id="274" r:id="rId17"/>
    <p:sldId id="290" r:id="rId18"/>
    <p:sldId id="275" r:id="rId19"/>
    <p:sldId id="276" r:id="rId20"/>
    <p:sldId id="278" r:id="rId21"/>
    <p:sldId id="30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5" r:id="rId31"/>
  </p:sldIdLst>
  <p:sldSz cx="9906000" cy="6858000" type="A4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7" autoAdjust="0"/>
    <p:restoredTop sz="86400" autoAdjust="0"/>
  </p:normalViewPr>
  <p:slideViewPr>
    <p:cSldViewPr>
      <p:cViewPr varScale="1">
        <p:scale>
          <a:sx n="116" d="100"/>
          <a:sy n="116" d="100"/>
        </p:scale>
        <p:origin x="-10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23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-1533"/>
            <a:ext cx="3959989" cy="343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363" tIns="0" rIns="18363" bIns="0" numCol="1" anchor="t" anchorCtr="0" compatLnSpc="1">
            <a:prstTxWarp prst="textNoShape">
              <a:avLst/>
            </a:prstTxWarp>
          </a:bodyPr>
          <a:lstStyle>
            <a:lvl1pPr defTabSz="902699">
              <a:defRPr sz="1000" i="1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4011" y="-1533"/>
            <a:ext cx="3959989" cy="343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363" tIns="0" rIns="18363" bIns="0" numCol="1" anchor="t" anchorCtr="0" compatLnSpc="1">
            <a:prstTxWarp prst="textNoShape">
              <a:avLst/>
            </a:prstTxWarp>
          </a:bodyPr>
          <a:lstStyle>
            <a:lvl1pPr algn="r" defTabSz="902699">
              <a:defRPr sz="1000" i="1"/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27325" y="519113"/>
            <a:ext cx="3700463" cy="25638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21186" y="3257244"/>
            <a:ext cx="6701628" cy="308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87" tIns="47439" rIns="90287" bIns="474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6021"/>
            <a:ext cx="3959989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363" tIns="0" rIns="18363" bIns="0" numCol="1" anchor="b" anchorCtr="0" compatLnSpc="1">
            <a:prstTxWarp prst="textNoShape">
              <a:avLst/>
            </a:prstTxWarp>
          </a:bodyPr>
          <a:lstStyle>
            <a:lvl1pPr defTabSz="902699">
              <a:defRPr sz="1000" i="1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4011" y="6516021"/>
            <a:ext cx="3959989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363" tIns="0" rIns="18363" bIns="0" numCol="1" anchor="b" anchorCtr="0" compatLnSpc="1">
            <a:prstTxWarp prst="textNoShape">
              <a:avLst/>
            </a:prstTxWarp>
          </a:bodyPr>
          <a:lstStyle>
            <a:lvl1pPr algn="r" defTabSz="902699">
              <a:defRPr sz="1000" i="1"/>
            </a:lvl1pPr>
          </a:lstStyle>
          <a:p>
            <a:fld id="{35DF1E12-65B7-421B-922C-F5B8953C1FF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66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63550" algn="l" defTabSz="9366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25513" algn="l" defTabSz="9366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89063" algn="l" defTabSz="9366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44675" algn="l" defTabSz="9366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DA1E2C-2490-44D0-B8D5-10FD8B22CC5B}" type="slidenum">
              <a:rPr lang="en-US"/>
              <a:pPr/>
              <a:t>1</a:t>
            </a:fld>
            <a:endParaRPr lang="en-US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9D2586-6CCE-4009-AF45-3C29792B2B3F}" type="slidenum">
              <a:rPr lang="en-US"/>
              <a:pPr/>
              <a:t>23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148326-F4BF-40B7-B544-5F2E461F329D}" type="slidenum">
              <a:rPr lang="en-US"/>
              <a:pPr/>
              <a:t>24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96F839-E611-4EA4-80A9-3EF5A8AC4361}" type="slidenum">
              <a:rPr lang="en-US"/>
              <a:pPr/>
              <a:t>25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C4BA7B-E69B-490B-B87D-49E2ACCE087C}" type="slidenum">
              <a:rPr lang="en-US"/>
              <a:pPr/>
              <a:t>27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0E8725-1202-4940-8945-AD5DBBE2B3D2}" type="slidenum">
              <a:rPr lang="en-US"/>
              <a:pPr/>
              <a:t>28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EDAE61-70C6-4D8C-9DE5-2A3BFD68E2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3C5B89-6831-4514-9CAB-C6D0483512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9086DD-D7C7-44B2-9761-0DB8101621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338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41338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6496AB-AAE8-46C8-AF7C-01F9DDA068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BBC38F-D809-4B8E-AB21-8C9DE61513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EE432-8974-4482-883F-034590BD0B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84C1FB-C402-480F-8C5D-CF523791AE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6CA0F-01DF-4A68-BDDB-C01E0DB883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485F59-2155-4B98-B392-E7A132F574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9EBC1-DDF0-4279-ADA9-413DE259BE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62675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1810F-7121-4025-BF0F-5748D4CF62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3385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29200" y="1981200"/>
            <a:ext cx="413385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C1477C51-3E44-4711-B531-70EF386225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42950" y="1981200"/>
            <a:ext cx="413385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981200"/>
            <a:ext cx="413385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2875C8-50DB-4E3C-96C6-91A0FD14A7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A9014CD-7926-4414-A700-F6009179758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2950" y="2286000"/>
            <a:ext cx="8420100" cy="1143000"/>
          </a:xfrm>
          <a:noFill/>
          <a:ln/>
        </p:spPr>
        <p:txBody>
          <a:bodyPr/>
          <a:lstStyle/>
          <a:p>
            <a:r>
              <a:rPr lang="en-US" dirty="0"/>
              <a:t>Address Translation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noFill/>
          <a:ln/>
        </p:spPr>
        <p:txBody>
          <a:bodyPr/>
          <a:lstStyle/>
          <a:p>
            <a:pPr marL="342900" indent="-342900"/>
            <a:r>
              <a:rPr lang="en-US" dirty="0"/>
              <a:t>Tore Larsen</a:t>
            </a:r>
          </a:p>
          <a:p>
            <a:pPr marL="342900" indent="-342900"/>
            <a:r>
              <a:rPr lang="en-US" dirty="0"/>
              <a:t>Material developed by:</a:t>
            </a:r>
            <a:br>
              <a:rPr lang="en-US" dirty="0"/>
            </a:br>
            <a:r>
              <a:rPr lang="en-US" dirty="0"/>
              <a:t>Kai Li</a:t>
            </a:r>
            <a:r>
              <a:rPr lang="nb-NO" dirty="0"/>
              <a:t>, </a:t>
            </a:r>
            <a:r>
              <a:rPr lang="en-US" dirty="0"/>
              <a:t>Princeton </a:t>
            </a:r>
            <a:r>
              <a:rPr lang="en-US" dirty="0" smtClean="0"/>
              <a:t>University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memory</a:t>
            </a:r>
          </a:p>
          <a:p>
            <a:pPr lvl="1"/>
            <a:r>
              <a:rPr lang="en-US" dirty="0" smtClean="0"/>
              <a:t>Virtualization</a:t>
            </a:r>
          </a:p>
          <a:p>
            <a:pPr lvl="1"/>
            <a:r>
              <a:rPr lang="en-US" dirty="0" smtClean="0"/>
              <a:t>Protection</a:t>
            </a:r>
          </a:p>
          <a:p>
            <a:pPr lvl="0"/>
            <a:r>
              <a:rPr lang="en-US" dirty="0" smtClean="0"/>
              <a:t>Address translation</a:t>
            </a:r>
          </a:p>
          <a:p>
            <a:pPr lvl="1"/>
            <a:r>
              <a:rPr lang="en-US" dirty="0" smtClean="0"/>
              <a:t>Base and bound</a:t>
            </a:r>
          </a:p>
          <a:p>
            <a:pPr lvl="1"/>
            <a:r>
              <a:rPr lang="en-US" dirty="0" smtClean="0"/>
              <a:t>Segmentation</a:t>
            </a:r>
          </a:p>
          <a:p>
            <a:pPr lvl="1"/>
            <a:r>
              <a:rPr lang="en-US" dirty="0" smtClean="0"/>
              <a:t>Paging</a:t>
            </a:r>
          </a:p>
          <a:p>
            <a:pPr lvl="1"/>
            <a:r>
              <a:rPr lang="en-US" dirty="0" smtClean="0"/>
              <a:t>Translation</a:t>
            </a:r>
            <a:r>
              <a:rPr lang="en-US" baseline="0" dirty="0" smtClean="0"/>
              <a:t> look-ahead buffer (TLB)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processes running concurrently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Location transparency</a:t>
            </a:r>
          </a:p>
          <a:p>
            <a:r>
              <a:rPr lang="en-US" dirty="0" smtClean="0"/>
              <a:t>Address space may exceed memory size</a:t>
            </a:r>
          </a:p>
          <a:p>
            <a:pPr lvl="1"/>
            <a:r>
              <a:rPr lang="en-US" dirty="0" smtClean="0"/>
              <a:t>Many small processes whose total size may exceed memory</a:t>
            </a:r>
          </a:p>
          <a:p>
            <a:pPr lvl="1"/>
            <a:r>
              <a:rPr lang="en-US" dirty="0" smtClean="0"/>
              <a:t>Even one large may exceed physical memory size</a:t>
            </a:r>
          </a:p>
          <a:p>
            <a:r>
              <a:rPr lang="en-US" dirty="0" smtClean="0"/>
              <a:t>Address space may be sparsely used</a:t>
            </a:r>
          </a:p>
          <a:p>
            <a:pPr lvl="0"/>
            <a:r>
              <a:rPr lang="en-US" dirty="0" smtClean="0"/>
              <a:t>Protection</a:t>
            </a:r>
          </a:p>
          <a:p>
            <a:pPr lvl="1"/>
            <a:r>
              <a:rPr lang="en-US" dirty="0" smtClean="0"/>
              <a:t>OS protected from user processes</a:t>
            </a:r>
          </a:p>
          <a:p>
            <a:pPr lvl="1"/>
            <a:r>
              <a:rPr lang="en-US" dirty="0" smtClean="0"/>
              <a:t>User processes protected from each other</a:t>
            </a:r>
          </a:p>
          <a:p>
            <a:pPr lvl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Memory is fast</a:t>
            </a:r>
          </a:p>
          <a:p>
            <a:pPr lvl="1"/>
            <a:r>
              <a:rPr lang="en-US" baseline="0" dirty="0" smtClean="0"/>
              <a:t>but expensive</a:t>
            </a:r>
          </a:p>
          <a:p>
            <a:r>
              <a:rPr lang="en-US" baseline="0" dirty="0" smtClean="0"/>
              <a:t>Disks are cheap</a:t>
            </a:r>
          </a:p>
          <a:p>
            <a:pPr lvl="1"/>
            <a:r>
              <a:rPr lang="en-US" baseline="0" dirty="0" smtClean="0"/>
              <a:t>but </a:t>
            </a:r>
            <a:r>
              <a:rPr lang="en-US" baseline="0" dirty="0" smtClean="0"/>
              <a:t>slow</a:t>
            </a:r>
          </a:p>
          <a:p>
            <a:r>
              <a:rPr lang="en-US" dirty="0" smtClean="0"/>
              <a:t>Goals</a:t>
            </a:r>
          </a:p>
          <a:p>
            <a:pPr lvl="1"/>
            <a:r>
              <a:rPr lang="en-US" baseline="0" dirty="0" smtClean="0"/>
              <a:t>Run programs as efficiently as possible</a:t>
            </a:r>
          </a:p>
          <a:p>
            <a:pPr lvl="1"/>
            <a:r>
              <a:rPr lang="en-US" dirty="0" smtClean="0"/>
              <a:t>Make system as safe as possible</a:t>
            </a:r>
            <a:endParaRPr lang="en-US" baseline="0" dirty="0" smtClean="0"/>
          </a:p>
          <a:p>
            <a:endParaRPr lang="en-US" baseline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Size: Can we use slow disks to “extend” the size of available memory?</a:t>
            </a:r>
          </a:p>
          <a:p>
            <a:pPr lvl="1"/>
            <a:r>
              <a:rPr lang="en-US" dirty="0" smtClean="0"/>
              <a:t>Disk accesses must be rare in comparison to memory accesses so that each disk access is amortized over many memory accesses</a:t>
            </a:r>
          </a:p>
          <a:p>
            <a:r>
              <a:rPr lang="en-US" dirty="0" smtClean="0"/>
              <a:t>Location: Can we device a mechanism that delays the bindings of program address to memory location? Transparency and flexibility.</a:t>
            </a:r>
          </a:p>
          <a:p>
            <a:r>
              <a:rPr lang="en-US" dirty="0" err="1" smtClean="0"/>
              <a:t>Sparsity</a:t>
            </a:r>
            <a:r>
              <a:rPr lang="en-US" dirty="0" smtClean="0"/>
              <a:t>: Can we avoid reserving memory for non-used regions of address space?</a:t>
            </a:r>
          </a:p>
          <a:p>
            <a:r>
              <a:rPr lang="en-US" dirty="0" smtClean="0"/>
              <a:t>Process protection: Must check access rights for every memory access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Protection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Errors in one process should not affect other processes</a:t>
            </a:r>
          </a:p>
          <a:p>
            <a:r>
              <a:rPr lang="en-US" dirty="0" smtClean="0"/>
              <a:t>For each process, need</a:t>
            </a:r>
            <a:r>
              <a:rPr lang="en-US" baseline="0" dirty="0" smtClean="0"/>
              <a:t> to enforce that every load or store are to “legal” regions of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Expansion - Location Transparency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</a:t>
            </a:r>
            <a:r>
              <a:rPr lang="en-US" baseline="0" dirty="0" smtClean="0"/>
              <a:t> p</a:t>
            </a:r>
            <a:r>
              <a:rPr lang="en-US" dirty="0" smtClean="0"/>
              <a:t>rocess should be able to run regardless of location</a:t>
            </a:r>
            <a:r>
              <a:rPr lang="en-US" baseline="0" dirty="0" smtClean="0"/>
              <a:t> in memory</a:t>
            </a:r>
          </a:p>
          <a:p>
            <a:r>
              <a:rPr lang="en-US" dirty="0" smtClean="0"/>
              <a:t>Regardless of </a:t>
            </a:r>
            <a:r>
              <a:rPr lang="en-US" baseline="0" dirty="0" smtClean="0"/>
              <a:t>memory size?</a:t>
            </a:r>
          </a:p>
          <a:p>
            <a:r>
              <a:rPr lang="en-US" baseline="0" dirty="0" smtClean="0"/>
              <a:t>Dynamically </a:t>
            </a:r>
            <a:r>
              <a:rPr lang="en-US" baseline="0" dirty="0" err="1" smtClean="0"/>
              <a:t>relocateable</a:t>
            </a:r>
            <a:r>
              <a:rPr lang="en-US" baseline="0" dirty="0" smtClean="0"/>
              <a:t>?</a:t>
            </a:r>
          </a:p>
          <a:p>
            <a:r>
              <a:rPr lang="en-US" baseline="0" dirty="0" smtClean="0"/>
              <a:t>Memory fragmentation</a:t>
            </a:r>
          </a:p>
          <a:p>
            <a:pPr lvl="1"/>
            <a:r>
              <a:rPr lang="en-US" dirty="0" smtClean="0"/>
              <a:t>External fragmentation – Among processes</a:t>
            </a:r>
          </a:p>
          <a:p>
            <a:pPr lvl="1"/>
            <a:r>
              <a:rPr lang="en-US" baseline="0" dirty="0" smtClean="0"/>
              <a:t>Internal fragmentation – Within processes</a:t>
            </a:r>
          </a:p>
          <a:p>
            <a:r>
              <a:rPr lang="en-US" dirty="0" smtClean="0"/>
              <a:t>Approach</a:t>
            </a:r>
          </a:p>
          <a:p>
            <a:pPr lvl="1"/>
            <a:r>
              <a:rPr lang="en-US" i="1" dirty="0" smtClean="0"/>
              <a:t>Give each process large “fake” address space</a:t>
            </a:r>
          </a:p>
          <a:p>
            <a:pPr lvl="1"/>
            <a:r>
              <a:rPr lang="en-US" i="1" dirty="0" smtClean="0"/>
              <a:t>Relocate each memory access to actual memory </a:t>
            </a:r>
            <a:r>
              <a:rPr lang="en-US" i="1" dirty="0" err="1" smtClean="0"/>
              <a:t>addres</a:t>
            </a:r>
            <a:endParaRPr lang="en-US" i="1" baseline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Virtual Memory?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/>
              <a:t>secondary storage</a:t>
            </a:r>
          </a:p>
          <a:p>
            <a:pPr lvl="1"/>
            <a:r>
              <a:rPr lang="en-US" dirty="0"/>
              <a:t> Extend expensive DRAM with reasonable performance</a:t>
            </a:r>
          </a:p>
          <a:p>
            <a:r>
              <a:rPr lang="en-US" dirty="0"/>
              <a:t>Provide Protection</a:t>
            </a:r>
          </a:p>
          <a:p>
            <a:pPr lvl="1"/>
            <a:r>
              <a:rPr lang="en-US" dirty="0"/>
              <a:t>Programs do not step over each other, communicate with each other require explicit IPC operations</a:t>
            </a:r>
          </a:p>
          <a:p>
            <a:r>
              <a:rPr lang="en-US" dirty="0"/>
              <a:t>Convenience</a:t>
            </a:r>
          </a:p>
          <a:p>
            <a:pPr lvl="1"/>
            <a:r>
              <a:rPr lang="en-US" dirty="0"/>
              <a:t>Flat address space and programs have the same view of the </a:t>
            </a:r>
            <a:r>
              <a:rPr lang="en-US" dirty="0" smtClean="0"/>
              <a:t>world</a:t>
            </a:r>
          </a:p>
          <a:p>
            <a:r>
              <a:rPr lang="en-US" dirty="0" smtClean="0"/>
              <a:t>Flexibility</a:t>
            </a:r>
          </a:p>
          <a:p>
            <a:pPr lvl="1"/>
            <a:r>
              <a:rPr lang="en-US" dirty="0" smtClean="0"/>
              <a:t>Processes may be located anywhere in memory, may be moved while executing, may reside partially in memory and partially on </a:t>
            </a:r>
            <a:r>
              <a:rPr lang="en-US" dirty="0" smtClean="0"/>
              <a:t>disk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is memory partitioned?</a:t>
            </a:r>
          </a:p>
          <a:p>
            <a:r>
              <a:rPr lang="en-US" dirty="0" smtClean="0"/>
              <a:t>How are processes (re)located?</a:t>
            </a:r>
          </a:p>
          <a:p>
            <a:r>
              <a:rPr lang="en-US" dirty="0" smtClean="0"/>
              <a:t>How is protection enforced?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Mapping Granularity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Mapping mechanism</a:t>
            </a:r>
          </a:p>
          <a:p>
            <a:pPr lvl="1"/>
            <a:r>
              <a:rPr lang="en-US" dirty="0" smtClean="0"/>
              <a:t>Virtual addresses are mapped to DRAM addresses or onto disk</a:t>
            </a:r>
          </a:p>
          <a:p>
            <a:pPr lvl="0"/>
            <a:r>
              <a:rPr lang="en-US" dirty="0" smtClean="0"/>
              <a:t>Mapping</a:t>
            </a:r>
            <a:r>
              <a:rPr lang="en-US" baseline="0" dirty="0" smtClean="0"/>
              <a:t> granularity?</a:t>
            </a:r>
          </a:p>
          <a:p>
            <a:pPr lvl="1"/>
            <a:r>
              <a:rPr lang="en-US" dirty="0" smtClean="0"/>
              <a:t>Increased </a:t>
            </a:r>
            <a:r>
              <a:rPr lang="en-US" baseline="0" dirty="0" smtClean="0"/>
              <a:t>granularity </a:t>
            </a:r>
          </a:p>
          <a:p>
            <a:pPr lvl="2"/>
            <a:r>
              <a:rPr lang="en-US" baseline="0" dirty="0" smtClean="0"/>
              <a:t>Increases flexibility</a:t>
            </a:r>
          </a:p>
          <a:p>
            <a:pPr lvl="2"/>
            <a:r>
              <a:rPr lang="en-US" baseline="0" dirty="0" smtClean="0"/>
              <a:t>Decreases internal fragmentation</a:t>
            </a:r>
          </a:p>
          <a:p>
            <a:pPr lvl="2"/>
            <a:r>
              <a:rPr lang="en-US" baseline="0" dirty="0" smtClean="0"/>
              <a:t>Requires more mapping information &amp; Handling</a:t>
            </a:r>
          </a:p>
          <a:p>
            <a:pPr lvl="0"/>
            <a:r>
              <a:rPr lang="en-US" dirty="0" smtClean="0"/>
              <a:t>Extremes</a:t>
            </a:r>
          </a:p>
          <a:p>
            <a:pPr lvl="1"/>
            <a:r>
              <a:rPr lang="en-US" dirty="0" smtClean="0"/>
              <a:t>Any byte to any byte: Huge map size</a:t>
            </a:r>
          </a:p>
          <a:p>
            <a:pPr lvl="1"/>
            <a:r>
              <a:rPr lang="en-US" dirty="0" smtClean="0"/>
              <a:t>Whole segments: Large segments cause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Locality of Reference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Behaviors exhibited by most programs</a:t>
            </a:r>
          </a:p>
          <a:p>
            <a:r>
              <a:rPr lang="en-US" sz="2000" dirty="0" smtClean="0"/>
              <a:t>Locality in time</a:t>
            </a:r>
          </a:p>
          <a:p>
            <a:pPr lvl="1"/>
            <a:r>
              <a:rPr lang="en-US" sz="2000" i="1" dirty="0" smtClean="0"/>
              <a:t>When an item is addressed, it is likely to be addressed again shortly</a:t>
            </a:r>
          </a:p>
          <a:p>
            <a:pPr lvl="0"/>
            <a:r>
              <a:rPr lang="en-US" sz="2000" dirty="0" smtClean="0"/>
              <a:t>Locality in space</a:t>
            </a:r>
          </a:p>
          <a:p>
            <a:pPr lvl="1"/>
            <a:r>
              <a:rPr lang="en-US" sz="2000" i="1" dirty="0" smtClean="0"/>
              <a:t>When an item is addressed, its neighboring items are likely to be addressed shortly</a:t>
            </a:r>
          </a:p>
          <a:p>
            <a:r>
              <a:rPr lang="en-US" sz="2000" dirty="0" smtClean="0"/>
              <a:t>Basis of caching</a:t>
            </a:r>
          </a:p>
          <a:p>
            <a:r>
              <a:rPr lang="en-US" sz="2000" dirty="0" smtClean="0"/>
              <a:t>Argues that recently accessed items should be cached together with an encompassing region; A block (or line)</a:t>
            </a:r>
          </a:p>
          <a:p>
            <a:r>
              <a:rPr lang="en-US" sz="2000" dirty="0" smtClean="0"/>
              <a:t>20/80 rule: 20 % of memory gets 80 % of references</a:t>
            </a:r>
          </a:p>
          <a:p>
            <a:r>
              <a:rPr lang="en-US" sz="2000" dirty="0" smtClean="0"/>
              <a:t>Keep the 20 % in memory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Translation Overview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0450" y="1752600"/>
            <a:ext cx="4127500" cy="3962400"/>
          </a:xfrm>
          <a:noFill/>
          <a:ln/>
        </p:spPr>
        <p:txBody>
          <a:bodyPr/>
          <a:lstStyle/>
          <a:p>
            <a:r>
              <a:rPr lang="en-US" dirty="0"/>
              <a:t>Actual translation is in hardware (MMU)</a:t>
            </a:r>
          </a:p>
          <a:p>
            <a:r>
              <a:rPr lang="en-US" dirty="0"/>
              <a:t>Controlled in </a:t>
            </a:r>
            <a:r>
              <a:rPr lang="en-US" dirty="0" smtClean="0"/>
              <a:t>privileged software</a:t>
            </a:r>
            <a:endParaRPr lang="en-US" dirty="0"/>
          </a:p>
          <a:p>
            <a:r>
              <a:rPr lang="en-US" dirty="0"/>
              <a:t>CPU view</a:t>
            </a:r>
          </a:p>
          <a:p>
            <a:pPr lvl="1"/>
            <a:r>
              <a:rPr lang="en-US" dirty="0"/>
              <a:t>what program sees, virtual memory</a:t>
            </a:r>
          </a:p>
          <a:p>
            <a:r>
              <a:rPr lang="en-US" dirty="0"/>
              <a:t>Memory </a:t>
            </a:r>
            <a:r>
              <a:rPr lang="en-US" dirty="0" smtClean="0"/>
              <a:t>&amp; I/O view</a:t>
            </a:r>
            <a:endParaRPr lang="en-US" dirty="0"/>
          </a:p>
          <a:p>
            <a:pPr lvl="1"/>
            <a:r>
              <a:rPr lang="en-US" dirty="0"/>
              <a:t>physical memory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079500" y="2901950"/>
            <a:ext cx="1473200" cy="825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Translation</a:t>
            </a:r>
          </a:p>
          <a:p>
            <a:pPr algn="ctr"/>
            <a:r>
              <a:rPr lang="en-US" sz="2000"/>
              <a:t>(MMU)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079500" y="1758950"/>
            <a:ext cx="1473200" cy="596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CPU</a:t>
            </a:r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1816100" y="23622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1881188" y="2422525"/>
            <a:ext cx="2135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virtual address</a:t>
            </a:r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1816100" y="37338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1079500" y="4806950"/>
            <a:ext cx="1473200" cy="673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Physical</a:t>
            </a:r>
          </a:p>
          <a:p>
            <a:pPr algn="ctr"/>
            <a:r>
              <a:rPr lang="en-US" sz="2000"/>
              <a:t>memory</a:t>
            </a: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1963738" y="3794125"/>
            <a:ext cx="23733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physical address</a:t>
            </a: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>
            <a:off x="990600" y="4267200"/>
            <a:ext cx="33845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1816100" y="42672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2978150" y="4806950"/>
            <a:ext cx="1225550" cy="673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I/O</a:t>
            </a:r>
          </a:p>
          <a:p>
            <a:pPr algn="ctr"/>
            <a:r>
              <a:rPr lang="en-US" sz="2000"/>
              <a:t>device</a:t>
            </a:r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>
            <a:off x="3632200" y="42672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Translation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42950" y="1981200"/>
            <a:ext cx="3879850" cy="4114800"/>
          </a:xfrm>
        </p:spPr>
        <p:txBody>
          <a:bodyPr/>
          <a:lstStyle/>
          <a:p>
            <a:r>
              <a:rPr lang="en-US"/>
              <a:t>Implicit translation for each memory reference</a:t>
            </a:r>
          </a:p>
          <a:p>
            <a:r>
              <a:rPr lang="en-US"/>
              <a:t>A hit should be very fast</a:t>
            </a:r>
          </a:p>
          <a:p>
            <a:r>
              <a:rPr lang="en-US"/>
              <a:t>Trigger an exception on a miss</a:t>
            </a:r>
          </a:p>
          <a:p>
            <a:r>
              <a:rPr lang="en-US"/>
              <a:t>Protected from user’s faults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5943600" y="2057400"/>
            <a:ext cx="156845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/>
              <a:t>Registers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943600" y="3048000"/>
            <a:ext cx="156845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/>
              <a:t>Cache(s)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943600" y="4038600"/>
            <a:ext cx="156845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/>
              <a:t>DRAM</a:t>
            </a: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5943600" y="5029200"/>
            <a:ext cx="156845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/>
              <a:t>Disk</a:t>
            </a:r>
          </a:p>
        </p:txBody>
      </p:sp>
      <p:cxnSp>
        <p:nvCxnSpPr>
          <p:cNvPr id="15369" name="AutoShape 9"/>
          <p:cNvCxnSpPr>
            <a:cxnSpLocks noChangeShapeType="1"/>
            <a:stCxn id="15365" idx="2"/>
            <a:endCxn id="15366" idx="0"/>
          </p:cNvCxnSpPr>
          <p:nvPr/>
        </p:nvCxnSpPr>
        <p:spPr bwMode="auto">
          <a:xfrm>
            <a:off x="6727825" y="2667000"/>
            <a:ext cx="0" cy="381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</p:cxnSp>
      <p:cxnSp>
        <p:nvCxnSpPr>
          <p:cNvPr id="15370" name="AutoShape 10"/>
          <p:cNvCxnSpPr>
            <a:cxnSpLocks noChangeShapeType="1"/>
            <a:stCxn id="15366" idx="2"/>
            <a:endCxn id="15367" idx="0"/>
          </p:cNvCxnSpPr>
          <p:nvPr/>
        </p:nvCxnSpPr>
        <p:spPr bwMode="auto">
          <a:xfrm>
            <a:off x="6727825" y="3657600"/>
            <a:ext cx="0" cy="381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</p:cxnSp>
      <p:cxnSp>
        <p:nvCxnSpPr>
          <p:cNvPr id="15371" name="AutoShape 11"/>
          <p:cNvCxnSpPr>
            <a:cxnSpLocks noChangeShapeType="1"/>
            <a:stCxn id="15367" idx="2"/>
            <a:endCxn id="15368" idx="0"/>
          </p:cNvCxnSpPr>
          <p:nvPr/>
        </p:nvCxnSpPr>
        <p:spPr bwMode="auto">
          <a:xfrm>
            <a:off x="6727825" y="4648200"/>
            <a:ext cx="0" cy="381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</p:cxn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7924800" y="3124200"/>
            <a:ext cx="902811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/>
              <a:t>2-20</a:t>
            </a:r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7924800" y="4114800"/>
            <a:ext cx="1364476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/>
              <a:t>100-300x</a:t>
            </a:r>
            <a:endParaRPr lang="en-US" dirty="0"/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7924800" y="5029200"/>
            <a:ext cx="160492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/>
              <a:t>2</a:t>
            </a:r>
            <a:r>
              <a:rPr lang="en-US" dirty="0" smtClean="0"/>
              <a:t>0M-30Mx</a:t>
            </a:r>
            <a:endParaRPr lang="en-US" dirty="0"/>
          </a:p>
        </p:txBody>
      </p:sp>
      <p:cxnSp>
        <p:nvCxnSpPr>
          <p:cNvPr id="15375" name="AutoShape 15"/>
          <p:cNvCxnSpPr>
            <a:cxnSpLocks noChangeShapeType="1"/>
            <a:stCxn id="15367" idx="1"/>
            <a:endCxn id="15368" idx="1"/>
          </p:cNvCxnSpPr>
          <p:nvPr/>
        </p:nvCxnSpPr>
        <p:spPr bwMode="auto">
          <a:xfrm rot="10800000" flipH="1" flipV="1">
            <a:off x="5943600" y="4343400"/>
            <a:ext cx="1588" cy="990600"/>
          </a:xfrm>
          <a:prstGeom prst="curvedConnector3">
            <a:avLst>
              <a:gd name="adj1" fmla="val -14400000"/>
            </a:avLst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5376" name="Text Box 16"/>
          <p:cNvSpPr txBox="1">
            <a:spLocks noChangeArrowheads="1"/>
          </p:cNvSpPr>
          <p:nvPr/>
        </p:nvSpPr>
        <p:spPr bwMode="auto">
          <a:xfrm>
            <a:off x="4210050" y="4572000"/>
            <a:ext cx="10969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/>
              <a:t>paging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Base and Bound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0450" y="1828800"/>
            <a:ext cx="4540250" cy="4343400"/>
          </a:xfrm>
          <a:noFill/>
          <a:ln/>
        </p:spPr>
        <p:txBody>
          <a:bodyPr/>
          <a:lstStyle/>
          <a:p>
            <a:r>
              <a:rPr lang="en-US" sz="1800" dirty="0"/>
              <a:t>Built in Cray-1</a:t>
            </a:r>
          </a:p>
          <a:p>
            <a:r>
              <a:rPr lang="en-US" sz="1800" dirty="0" smtClean="0"/>
              <a:t>Protection</a:t>
            </a:r>
          </a:p>
          <a:p>
            <a:pPr lvl="1"/>
            <a:r>
              <a:rPr lang="en-US" sz="1800" dirty="0" smtClean="0"/>
              <a:t>A </a:t>
            </a:r>
            <a:r>
              <a:rPr lang="en-US" sz="1800" dirty="0"/>
              <a:t>program can only access physical memory in [base, </a:t>
            </a:r>
            <a:r>
              <a:rPr lang="en-US" sz="1800" dirty="0" err="1"/>
              <a:t>base+bound</a:t>
            </a:r>
            <a:r>
              <a:rPr lang="en-US" sz="1800" dirty="0"/>
              <a:t>]</a:t>
            </a:r>
          </a:p>
          <a:p>
            <a:r>
              <a:rPr lang="en-US" sz="1800" dirty="0"/>
              <a:t>On a context </a:t>
            </a:r>
            <a:r>
              <a:rPr lang="en-US" sz="1800" dirty="0" smtClean="0"/>
              <a:t>switch:</a:t>
            </a:r>
          </a:p>
          <a:p>
            <a:pPr lvl="1"/>
            <a:r>
              <a:rPr lang="en-US" sz="1800" dirty="0" smtClean="0"/>
              <a:t>Save/restore </a:t>
            </a:r>
            <a:r>
              <a:rPr lang="en-US" sz="1800" dirty="0"/>
              <a:t>base, bound </a:t>
            </a:r>
            <a:r>
              <a:rPr lang="en-US" sz="1800" dirty="0" smtClean="0"/>
              <a:t>registers</a:t>
            </a:r>
            <a:endParaRPr lang="en-US" sz="1800" dirty="0"/>
          </a:p>
          <a:p>
            <a:r>
              <a:rPr lang="en-US" sz="1800" dirty="0" smtClean="0"/>
              <a:t>Pros</a:t>
            </a:r>
          </a:p>
          <a:p>
            <a:pPr lvl="1"/>
            <a:r>
              <a:rPr lang="en-US" sz="1800" dirty="0" smtClean="0"/>
              <a:t>Simple </a:t>
            </a:r>
          </a:p>
          <a:p>
            <a:pPr lvl="1"/>
            <a:r>
              <a:rPr lang="en-US" sz="1800" dirty="0" smtClean="0"/>
              <a:t>Flat</a:t>
            </a:r>
            <a:endParaRPr lang="en-US" sz="1800" dirty="0"/>
          </a:p>
          <a:p>
            <a:r>
              <a:rPr lang="en-US" sz="1800" dirty="0"/>
              <a:t>Cons: </a:t>
            </a:r>
            <a:endParaRPr lang="en-US" sz="1800" dirty="0" smtClean="0"/>
          </a:p>
          <a:p>
            <a:pPr lvl="1"/>
            <a:r>
              <a:rPr lang="en-US" sz="1800" dirty="0" smtClean="0"/>
              <a:t>Fragmentation</a:t>
            </a:r>
          </a:p>
          <a:p>
            <a:pPr lvl="1"/>
            <a:r>
              <a:rPr lang="en-US" sz="1800" dirty="0" smtClean="0"/>
              <a:t>Difficult to share</a:t>
            </a:r>
          </a:p>
          <a:p>
            <a:pPr lvl="1"/>
            <a:r>
              <a:rPr lang="en-US" sz="1800" dirty="0" smtClean="0"/>
              <a:t>Difficult </a:t>
            </a:r>
            <a:r>
              <a:rPr lang="en-US" sz="1800" dirty="0"/>
              <a:t>to use disks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66750" y="3054350"/>
            <a:ext cx="1968500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virtual address</a:t>
            </a: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2641600" y="3276600"/>
            <a:ext cx="66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16510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1651000" y="44196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2647950" y="3968750"/>
            <a:ext cx="1308100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base</a:t>
            </a:r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 flipH="1">
            <a:off x="1898650" y="4191000"/>
            <a:ext cx="742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3797300" y="3276600"/>
            <a:ext cx="66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2978150" y="2216150"/>
            <a:ext cx="1308100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bound</a:t>
            </a:r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3549650" y="26670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3944938" y="3413125"/>
            <a:ext cx="841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error</a:t>
            </a:r>
          </a:p>
        </p:txBody>
      </p:sp>
      <p:sp>
        <p:nvSpPr>
          <p:cNvPr id="7182" name="Oval 14"/>
          <p:cNvSpPr>
            <a:spLocks noChangeArrowheads="1"/>
          </p:cNvSpPr>
          <p:nvPr/>
        </p:nvSpPr>
        <p:spPr bwMode="auto">
          <a:xfrm>
            <a:off x="1409700" y="3968750"/>
            <a:ext cx="482600" cy="444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+</a:t>
            </a:r>
          </a:p>
        </p:txBody>
      </p:sp>
      <p:sp>
        <p:nvSpPr>
          <p:cNvPr id="7183" name="Oval 15"/>
          <p:cNvSpPr>
            <a:spLocks noChangeArrowheads="1"/>
          </p:cNvSpPr>
          <p:nvPr/>
        </p:nvSpPr>
        <p:spPr bwMode="auto">
          <a:xfrm>
            <a:off x="3308350" y="3054350"/>
            <a:ext cx="482600" cy="444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&gt;</a:t>
            </a:r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666750" y="4883150"/>
            <a:ext cx="1968500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physical address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Segmentation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118100" y="2514600"/>
            <a:ext cx="4127500" cy="3429000"/>
          </a:xfrm>
          <a:noFill/>
          <a:ln/>
        </p:spPr>
        <p:txBody>
          <a:bodyPr/>
          <a:lstStyle/>
          <a:p>
            <a:r>
              <a:rPr lang="en-US" sz="1600" dirty="0" smtClean="0"/>
              <a:t>Provides separate virtual address spaces (segments)</a:t>
            </a:r>
          </a:p>
          <a:p>
            <a:r>
              <a:rPr lang="en-US" sz="1600" dirty="0" smtClean="0"/>
              <a:t>Each process has </a:t>
            </a:r>
            <a:r>
              <a:rPr lang="en-US" sz="1600" dirty="0"/>
              <a:t>a table of (</a:t>
            </a:r>
            <a:r>
              <a:rPr lang="en-US" sz="1600" dirty="0" err="1"/>
              <a:t>seg</a:t>
            </a:r>
            <a:r>
              <a:rPr lang="en-US" sz="1600" dirty="0"/>
              <a:t>, size)</a:t>
            </a:r>
          </a:p>
          <a:p>
            <a:r>
              <a:rPr lang="en-US" sz="1600" dirty="0" smtClean="0"/>
              <a:t>Protection</a:t>
            </a:r>
          </a:p>
          <a:p>
            <a:pPr lvl="1"/>
            <a:r>
              <a:rPr lang="en-US" sz="1400" dirty="0" smtClean="0"/>
              <a:t>Each </a:t>
            </a:r>
            <a:r>
              <a:rPr lang="en-US" sz="1400" dirty="0"/>
              <a:t>entry </a:t>
            </a:r>
            <a:r>
              <a:rPr lang="en-US" sz="1400" dirty="0" smtClean="0"/>
              <a:t>has </a:t>
            </a:r>
            <a:r>
              <a:rPr lang="en-US" sz="1600" dirty="0" smtClean="0"/>
              <a:t>(</a:t>
            </a:r>
            <a:r>
              <a:rPr lang="en-US" sz="1600" dirty="0" err="1"/>
              <a:t>nil,read,write</a:t>
            </a:r>
            <a:r>
              <a:rPr lang="en-US" sz="1600" dirty="0"/>
              <a:t>)</a:t>
            </a:r>
          </a:p>
          <a:p>
            <a:r>
              <a:rPr lang="en-US" sz="1600" dirty="0"/>
              <a:t>On a context </a:t>
            </a:r>
            <a:r>
              <a:rPr lang="en-US" sz="1600" dirty="0" smtClean="0"/>
              <a:t>switch</a:t>
            </a:r>
          </a:p>
          <a:p>
            <a:pPr lvl="1"/>
            <a:r>
              <a:rPr lang="en-US" sz="1400" dirty="0" smtClean="0"/>
              <a:t>Save/restore </a:t>
            </a:r>
            <a:r>
              <a:rPr lang="en-US" sz="1400" dirty="0"/>
              <a:t>the table or a pointer to the table in kernel memory </a:t>
            </a:r>
          </a:p>
          <a:p>
            <a:r>
              <a:rPr lang="en-US" sz="1600" dirty="0" smtClean="0"/>
              <a:t>Pros</a:t>
            </a:r>
          </a:p>
          <a:p>
            <a:pPr lvl="1"/>
            <a:r>
              <a:rPr lang="en-US" sz="1400" dirty="0" smtClean="0"/>
              <a:t>Efficient</a:t>
            </a:r>
          </a:p>
          <a:p>
            <a:pPr lvl="1"/>
            <a:r>
              <a:rPr lang="en-US" sz="1400" dirty="0" smtClean="0"/>
              <a:t>Easy </a:t>
            </a:r>
            <a:r>
              <a:rPr lang="en-US" sz="1400" dirty="0"/>
              <a:t>to share</a:t>
            </a:r>
          </a:p>
          <a:p>
            <a:r>
              <a:rPr lang="en-US" sz="1600" dirty="0" smtClean="0"/>
              <a:t>Cons:</a:t>
            </a:r>
          </a:p>
          <a:p>
            <a:pPr lvl="1"/>
            <a:r>
              <a:rPr lang="en-US" sz="1400" dirty="0" smtClean="0"/>
              <a:t>Complex management</a:t>
            </a:r>
          </a:p>
          <a:p>
            <a:pPr lvl="1"/>
            <a:r>
              <a:rPr lang="en-US" sz="1400" dirty="0" smtClean="0"/>
              <a:t>Fragmentation </a:t>
            </a:r>
            <a:r>
              <a:rPr lang="en-US" sz="1400" dirty="0"/>
              <a:t>within a segment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2882900" y="2279650"/>
            <a:ext cx="1403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742950" y="5486400"/>
            <a:ext cx="2132013" cy="520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physical address</a:t>
            </a: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1809750" y="327025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Oval 7"/>
          <p:cNvSpPr>
            <a:spLocks noChangeArrowheads="1"/>
          </p:cNvSpPr>
          <p:nvPr/>
        </p:nvSpPr>
        <p:spPr bwMode="auto">
          <a:xfrm>
            <a:off x="1568450" y="4648200"/>
            <a:ext cx="481013" cy="444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+</a:t>
            </a:r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1809750" y="509905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4781550" y="2279650"/>
            <a:ext cx="66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330200" y="2057400"/>
            <a:ext cx="1306513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segment</a:t>
            </a: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1651000" y="2057400"/>
            <a:ext cx="1223963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offset</a:t>
            </a: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801688" y="1624013"/>
            <a:ext cx="18684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000"/>
              <a:t>Virtual address</a:t>
            </a:r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1320800" y="2819400"/>
            <a:ext cx="89376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seg</a:t>
            </a: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2228850" y="2819400"/>
            <a:ext cx="89376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size</a:t>
            </a:r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1320800" y="3124200"/>
            <a:ext cx="89376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2228850" y="3124200"/>
            <a:ext cx="89376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1320800" y="2819400"/>
            <a:ext cx="1801813" cy="1358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1320800" y="3886200"/>
            <a:ext cx="89376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2228850" y="3886200"/>
            <a:ext cx="89376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12" name="Rectangle 20"/>
          <p:cNvSpPr>
            <a:spLocks noChangeArrowheads="1"/>
          </p:cNvSpPr>
          <p:nvPr/>
        </p:nvSpPr>
        <p:spPr bwMode="auto">
          <a:xfrm>
            <a:off x="2122488" y="3446463"/>
            <a:ext cx="2825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30000"/>
              </a:lnSpc>
            </a:pPr>
            <a:r>
              <a:rPr lang="en-US"/>
              <a:t>.</a:t>
            </a:r>
          </a:p>
          <a:p>
            <a:pPr>
              <a:lnSpc>
                <a:spcPct val="30000"/>
              </a:lnSpc>
            </a:pPr>
            <a:r>
              <a:rPr lang="en-US"/>
              <a:t>.</a:t>
            </a:r>
          </a:p>
          <a:p>
            <a:pPr>
              <a:lnSpc>
                <a:spcPct val="30000"/>
              </a:lnSpc>
            </a:pPr>
            <a:r>
              <a:rPr lang="en-US"/>
              <a:t>.</a:t>
            </a:r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>
            <a:off x="984250" y="250825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>
            <a:off x="984250" y="3270250"/>
            <a:ext cx="33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15" name="Line 23"/>
          <p:cNvSpPr>
            <a:spLocks noChangeShapeType="1"/>
          </p:cNvSpPr>
          <p:nvPr/>
        </p:nvSpPr>
        <p:spPr bwMode="auto">
          <a:xfrm>
            <a:off x="3708400" y="2279650"/>
            <a:ext cx="0" cy="2590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16" name="Line 24"/>
          <p:cNvSpPr>
            <a:spLocks noChangeShapeType="1"/>
          </p:cNvSpPr>
          <p:nvPr/>
        </p:nvSpPr>
        <p:spPr bwMode="auto">
          <a:xfrm flipH="1">
            <a:off x="2057400" y="4870450"/>
            <a:ext cx="165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17" name="Oval 25"/>
          <p:cNvSpPr>
            <a:spLocks noChangeArrowheads="1"/>
          </p:cNvSpPr>
          <p:nvPr/>
        </p:nvSpPr>
        <p:spPr bwMode="auto">
          <a:xfrm>
            <a:off x="4292600" y="2057400"/>
            <a:ext cx="481013" cy="444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&gt;</a:t>
            </a:r>
          </a:p>
        </p:txBody>
      </p:sp>
      <p:sp>
        <p:nvSpPr>
          <p:cNvPr id="8218" name="Line 26"/>
          <p:cNvSpPr>
            <a:spLocks noChangeShapeType="1"/>
          </p:cNvSpPr>
          <p:nvPr/>
        </p:nvSpPr>
        <p:spPr bwMode="auto">
          <a:xfrm flipV="1">
            <a:off x="2717800" y="2509838"/>
            <a:ext cx="1733550" cy="760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5094288" y="1730375"/>
            <a:ext cx="841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error</a:t>
            </a:r>
          </a:p>
        </p:txBody>
      </p:sp>
      <p:sp>
        <p:nvSpPr>
          <p:cNvPr id="8220" name="Line 28"/>
          <p:cNvSpPr>
            <a:spLocks noChangeShapeType="1"/>
          </p:cNvSpPr>
          <p:nvPr/>
        </p:nvSpPr>
        <p:spPr bwMode="auto">
          <a:xfrm>
            <a:off x="990600" y="3276600"/>
            <a:ext cx="0" cy="160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21" name="Line 29"/>
          <p:cNvSpPr>
            <a:spLocks noChangeShapeType="1"/>
          </p:cNvSpPr>
          <p:nvPr/>
        </p:nvSpPr>
        <p:spPr bwMode="auto">
          <a:xfrm>
            <a:off x="990600" y="4876800"/>
            <a:ext cx="577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Paging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530850" y="1752600"/>
            <a:ext cx="4127500" cy="4191000"/>
          </a:xfrm>
          <a:noFill/>
          <a:ln/>
        </p:spPr>
        <p:txBody>
          <a:bodyPr/>
          <a:lstStyle/>
          <a:p>
            <a:r>
              <a:rPr lang="en-US" sz="1800" dirty="0" smtClean="0"/>
              <a:t>Use a fixed size unit called page</a:t>
            </a:r>
          </a:p>
          <a:p>
            <a:r>
              <a:rPr lang="en-US" sz="1800" dirty="0" smtClean="0"/>
              <a:t>Pages not visible from program</a:t>
            </a:r>
          </a:p>
          <a:p>
            <a:r>
              <a:rPr lang="en-US" sz="1800" dirty="0" smtClean="0"/>
              <a:t>Use </a:t>
            </a:r>
            <a:r>
              <a:rPr lang="en-US" sz="1800" dirty="0"/>
              <a:t>a page table to translate</a:t>
            </a:r>
          </a:p>
          <a:p>
            <a:r>
              <a:rPr lang="en-US" sz="1800" dirty="0"/>
              <a:t>Various bits in each entry</a:t>
            </a:r>
          </a:p>
          <a:p>
            <a:r>
              <a:rPr lang="en-US" sz="1800" dirty="0"/>
              <a:t>Context </a:t>
            </a:r>
            <a:r>
              <a:rPr lang="en-US" sz="1800" dirty="0" smtClean="0"/>
              <a:t>switch</a:t>
            </a:r>
          </a:p>
          <a:p>
            <a:pPr lvl="1"/>
            <a:r>
              <a:rPr lang="en-US" sz="1600" dirty="0" smtClean="0"/>
              <a:t>Similar </a:t>
            </a:r>
            <a:r>
              <a:rPr lang="en-US" sz="1600" dirty="0"/>
              <a:t>to the segmentation scheme</a:t>
            </a:r>
          </a:p>
          <a:p>
            <a:r>
              <a:rPr lang="en-US" sz="1800" dirty="0"/>
              <a:t>What should be the page size?</a:t>
            </a:r>
          </a:p>
          <a:p>
            <a:r>
              <a:rPr lang="en-US" sz="1800" dirty="0" smtClean="0"/>
              <a:t>Pros</a:t>
            </a:r>
          </a:p>
          <a:p>
            <a:pPr lvl="1"/>
            <a:r>
              <a:rPr lang="en-US" sz="1600" dirty="0" smtClean="0"/>
              <a:t>Simple allocation</a:t>
            </a:r>
          </a:p>
          <a:p>
            <a:pPr lvl="1"/>
            <a:r>
              <a:rPr lang="en-US" sz="1600" dirty="0" smtClean="0"/>
              <a:t>Easy </a:t>
            </a:r>
            <a:r>
              <a:rPr lang="en-US" sz="1600" dirty="0"/>
              <a:t>to share</a:t>
            </a:r>
          </a:p>
          <a:p>
            <a:r>
              <a:rPr lang="en-US" sz="1800" dirty="0" smtClean="0"/>
              <a:t>Cons</a:t>
            </a:r>
          </a:p>
          <a:p>
            <a:pPr lvl="1"/>
            <a:r>
              <a:rPr lang="en-US" sz="1600" dirty="0" smtClean="0"/>
              <a:t>Big </a:t>
            </a:r>
            <a:r>
              <a:rPr lang="en-US" sz="1600" dirty="0"/>
              <a:t>page </a:t>
            </a:r>
            <a:r>
              <a:rPr lang="en-US" sz="1600" dirty="0" smtClean="0"/>
              <a:t>tables</a:t>
            </a:r>
          </a:p>
          <a:p>
            <a:pPr lvl="1"/>
            <a:r>
              <a:rPr lang="en-US" sz="1600" dirty="0" smtClean="0"/>
              <a:t>How</a:t>
            </a:r>
            <a:r>
              <a:rPr lang="en-US" sz="1600" baseline="0" dirty="0" smtClean="0"/>
              <a:t> to </a:t>
            </a:r>
            <a:r>
              <a:rPr lang="en-US" sz="1600" dirty="0" smtClean="0"/>
              <a:t>deal </a:t>
            </a:r>
            <a:r>
              <a:rPr lang="en-US" sz="1600" dirty="0"/>
              <a:t>with </a:t>
            </a:r>
            <a:r>
              <a:rPr lang="en-US" sz="1600" dirty="0" smtClean="0"/>
              <a:t>holes?</a:t>
            </a:r>
            <a:endParaRPr lang="en-US" sz="1600" dirty="0"/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4533900" y="2660650"/>
            <a:ext cx="66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30200" y="2057400"/>
            <a:ext cx="1306513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VPage #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651000" y="2057400"/>
            <a:ext cx="1223963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offset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801688" y="1624013"/>
            <a:ext cx="18684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000"/>
              <a:t>Virtual address</a:t>
            </a: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1320800" y="3200400"/>
            <a:ext cx="1801813" cy="1358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2122488" y="3827463"/>
            <a:ext cx="2825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30000"/>
              </a:lnSpc>
            </a:pPr>
            <a:r>
              <a:rPr lang="en-US"/>
              <a:t>.</a:t>
            </a:r>
          </a:p>
          <a:p>
            <a:pPr>
              <a:lnSpc>
                <a:spcPct val="30000"/>
              </a:lnSpc>
            </a:pPr>
            <a:r>
              <a:rPr lang="en-US"/>
              <a:t>.</a:t>
            </a:r>
          </a:p>
          <a:p>
            <a:pPr>
              <a:lnSpc>
                <a:spcPct val="30000"/>
              </a:lnSpc>
            </a:pPr>
            <a:r>
              <a:rPr lang="en-US"/>
              <a:t>.</a:t>
            </a: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984250" y="2508250"/>
            <a:ext cx="0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Oval 11"/>
          <p:cNvSpPr>
            <a:spLocks noChangeArrowheads="1"/>
          </p:cNvSpPr>
          <p:nvPr/>
        </p:nvSpPr>
        <p:spPr bwMode="auto">
          <a:xfrm>
            <a:off x="4044950" y="2438400"/>
            <a:ext cx="481013" cy="444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&gt;</a:t>
            </a:r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4598988" y="2187575"/>
            <a:ext cx="841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error</a:t>
            </a: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1320800" y="3200400"/>
            <a:ext cx="105886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PPage#</a:t>
            </a:r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2393950" y="3200400"/>
            <a:ext cx="72866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...</a:t>
            </a:r>
          </a:p>
        </p:txBody>
      </p: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1320800" y="4267200"/>
            <a:ext cx="105886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PPage#</a:t>
            </a:r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2393950" y="4267200"/>
            <a:ext cx="72866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...</a:t>
            </a: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1320800" y="3505200"/>
            <a:ext cx="105886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2393950" y="3505200"/>
            <a:ext cx="72866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...</a:t>
            </a:r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984250" y="3651250"/>
            <a:ext cx="33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3460750" y="2279650"/>
            <a:ext cx="0" cy="2819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1568450" y="5105400"/>
            <a:ext cx="1306513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PPage #</a:t>
            </a:r>
          </a:p>
        </p:txBody>
      </p:sp>
      <p:sp>
        <p:nvSpPr>
          <p:cNvPr id="9238" name="Rectangle 22"/>
          <p:cNvSpPr>
            <a:spLocks noChangeArrowheads="1"/>
          </p:cNvSpPr>
          <p:nvPr/>
        </p:nvSpPr>
        <p:spPr bwMode="auto">
          <a:xfrm>
            <a:off x="2889250" y="5105400"/>
            <a:ext cx="1223963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offset</a:t>
            </a:r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>
            <a:off x="1892300" y="3651250"/>
            <a:ext cx="33020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0" name="Rectangle 24"/>
          <p:cNvSpPr>
            <a:spLocks noChangeArrowheads="1"/>
          </p:cNvSpPr>
          <p:nvPr/>
        </p:nvSpPr>
        <p:spPr bwMode="auto">
          <a:xfrm>
            <a:off x="1627188" y="5616575"/>
            <a:ext cx="2390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Physical address</a:t>
            </a:r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>
            <a:off x="984250" y="2660650"/>
            <a:ext cx="305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2" name="Rectangle 26"/>
          <p:cNvSpPr>
            <a:spLocks noChangeArrowheads="1"/>
          </p:cNvSpPr>
          <p:nvPr/>
        </p:nvSpPr>
        <p:spPr bwMode="auto">
          <a:xfrm>
            <a:off x="1544638" y="2843213"/>
            <a:ext cx="1336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000"/>
              <a:t>Page table</a:t>
            </a:r>
          </a:p>
        </p:txBody>
      </p:sp>
      <p:sp>
        <p:nvSpPr>
          <p:cNvPr id="9243" name="Rectangle 27"/>
          <p:cNvSpPr>
            <a:spLocks noChangeArrowheads="1"/>
          </p:cNvSpPr>
          <p:nvPr/>
        </p:nvSpPr>
        <p:spPr bwMode="auto">
          <a:xfrm>
            <a:off x="3302000" y="1676400"/>
            <a:ext cx="1884363" cy="368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page table size</a:t>
            </a:r>
          </a:p>
        </p:txBody>
      </p: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4286250" y="205105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2882900" y="2279650"/>
            <a:ext cx="577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PTEs Do We Need?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Assume 4KB</a:t>
            </a:r>
            <a:r>
              <a:rPr lang="en-US" baseline="0" dirty="0" smtClean="0"/>
              <a:t> page size</a:t>
            </a:r>
          </a:p>
          <a:p>
            <a:pPr lvl="1"/>
            <a:r>
              <a:rPr lang="en-US" dirty="0" smtClean="0"/>
              <a:t>12</a:t>
            </a:r>
            <a:r>
              <a:rPr lang="en-US" baseline="0" dirty="0" smtClean="0"/>
              <a:t> </a:t>
            </a:r>
            <a:r>
              <a:rPr lang="en-US" baseline="0" dirty="0" smtClean="0"/>
              <a:t>bit (low </a:t>
            </a:r>
            <a:r>
              <a:rPr lang="en-US" baseline="0" dirty="0" smtClean="0"/>
              <a:t>order) </a:t>
            </a:r>
            <a:r>
              <a:rPr lang="en-US" baseline="0" dirty="0" smtClean="0"/>
              <a:t>displacement within page</a:t>
            </a:r>
          </a:p>
          <a:p>
            <a:pPr lvl="1"/>
            <a:r>
              <a:rPr lang="en-US" dirty="0" smtClean="0"/>
              <a:t>20 bit (high order) page#</a:t>
            </a:r>
            <a:endParaRPr lang="en-US" dirty="0" smtClean="0"/>
          </a:p>
          <a:p>
            <a:pPr lvl="0"/>
            <a:r>
              <a:rPr lang="en-US" dirty="0" smtClean="0"/>
              <a:t>Worst case for 32-bit address machine</a:t>
            </a:r>
          </a:p>
          <a:p>
            <a:pPr lvl="1"/>
            <a:r>
              <a:rPr lang="en-US" dirty="0" smtClean="0"/>
              <a:t># of processes </a:t>
            </a:r>
            <a:r>
              <a:rPr lang="en-US" dirty="0" smtClean="0">
                <a:sym typeface="Symbol" pitchFamily="18" charset="2"/>
              </a:rPr>
              <a:t> 2</a:t>
            </a:r>
            <a:r>
              <a:rPr lang="en-US" baseline="30000" dirty="0" smtClean="0">
                <a:sym typeface="Symbol" pitchFamily="18" charset="2"/>
              </a:rPr>
              <a:t>20</a:t>
            </a:r>
            <a:endParaRPr lang="en-US" dirty="0" smtClean="0">
              <a:sym typeface="Symbol" pitchFamily="18" charset="2"/>
            </a:endParaRP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20</a:t>
            </a:r>
            <a:r>
              <a:rPr lang="en-US" dirty="0" smtClean="0"/>
              <a:t> PTEs per page table (~4MBytes). 10K processes?</a:t>
            </a:r>
          </a:p>
          <a:p>
            <a:r>
              <a:rPr lang="en-US" dirty="0" smtClean="0"/>
              <a:t>What about 64-bit address machine?</a:t>
            </a:r>
          </a:p>
          <a:p>
            <a:pPr lvl="1"/>
            <a:r>
              <a:rPr lang="en-US" dirty="0" smtClean="0"/>
              <a:t># of processes </a:t>
            </a:r>
            <a:r>
              <a:rPr lang="en-US" dirty="0" smtClean="0">
                <a:sym typeface="Symbol" pitchFamily="18" charset="2"/>
              </a:rPr>
              <a:t> 2</a:t>
            </a:r>
            <a:r>
              <a:rPr lang="en-US" baseline="30000" dirty="0" smtClean="0">
                <a:sym typeface="Symbol" pitchFamily="18" charset="2"/>
              </a:rPr>
              <a:t>52 </a:t>
            </a:r>
          </a:p>
          <a:p>
            <a:pPr lvl="1"/>
            <a:r>
              <a:rPr lang="en-US" dirty="0" smtClean="0">
                <a:sym typeface="Symbol" pitchFamily="18" charset="2"/>
              </a:rPr>
              <a:t>Page table won’t fit on disk (2</a:t>
            </a:r>
            <a:r>
              <a:rPr lang="en-US" baseline="30000" dirty="0" smtClean="0">
                <a:sym typeface="Symbol" pitchFamily="18" charset="2"/>
              </a:rPr>
              <a:t>52</a:t>
            </a:r>
            <a:r>
              <a:rPr lang="en-US" dirty="0" smtClean="0">
                <a:sym typeface="Symbol" pitchFamily="18" charset="2"/>
              </a:rPr>
              <a:t> PTEs = 16PBytes)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Segmentation with Paging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233863" y="2155825"/>
            <a:ext cx="1308100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VPage #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554663" y="2155825"/>
            <a:ext cx="1225550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offset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4705350" y="1722438"/>
            <a:ext cx="1870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000"/>
              <a:t>Virtual address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224463" y="3298825"/>
            <a:ext cx="1803400" cy="1358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6026150" y="3925888"/>
            <a:ext cx="2825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30000"/>
              </a:lnSpc>
            </a:pPr>
            <a:r>
              <a:rPr lang="en-US"/>
              <a:t>.</a:t>
            </a:r>
          </a:p>
          <a:p>
            <a:pPr>
              <a:lnSpc>
                <a:spcPct val="30000"/>
              </a:lnSpc>
            </a:pPr>
            <a:r>
              <a:rPr lang="en-US"/>
              <a:t>.</a:t>
            </a:r>
          </a:p>
          <a:p>
            <a:pPr>
              <a:lnSpc>
                <a:spcPct val="30000"/>
              </a:lnSpc>
            </a:pPr>
            <a:r>
              <a:rPr lang="en-US"/>
              <a:t>.</a:t>
            </a:r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4887913" y="2606675"/>
            <a:ext cx="0" cy="2667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Oval 9"/>
          <p:cNvSpPr>
            <a:spLocks noChangeArrowheads="1"/>
          </p:cNvSpPr>
          <p:nvPr/>
        </p:nvSpPr>
        <p:spPr bwMode="auto">
          <a:xfrm>
            <a:off x="3573463" y="5051425"/>
            <a:ext cx="482600" cy="444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&gt;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5224463" y="3298825"/>
            <a:ext cx="10604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PPage#</a:t>
            </a: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6297613" y="3298825"/>
            <a:ext cx="7302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...</a:t>
            </a: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5224463" y="4365625"/>
            <a:ext cx="10604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PPage#</a:t>
            </a: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6297613" y="4365625"/>
            <a:ext cx="7302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...</a:t>
            </a: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5224463" y="3603625"/>
            <a:ext cx="10604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6297613" y="3603625"/>
            <a:ext cx="7302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...</a:t>
            </a:r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>
            <a:off x="4887913" y="3749675"/>
            <a:ext cx="33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57" name="Line 17"/>
          <p:cNvSpPr>
            <a:spLocks noChangeShapeType="1"/>
          </p:cNvSpPr>
          <p:nvPr/>
        </p:nvSpPr>
        <p:spPr bwMode="auto">
          <a:xfrm>
            <a:off x="7364413" y="2378075"/>
            <a:ext cx="0" cy="2819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58" name="Rectangle 18"/>
          <p:cNvSpPr>
            <a:spLocks noChangeArrowheads="1"/>
          </p:cNvSpPr>
          <p:nvPr/>
        </p:nvSpPr>
        <p:spPr bwMode="auto">
          <a:xfrm>
            <a:off x="5472113" y="5203825"/>
            <a:ext cx="1308100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PPage #</a:t>
            </a:r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6792913" y="5203825"/>
            <a:ext cx="1225550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offset</a:t>
            </a:r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>
            <a:off x="5795963" y="3749675"/>
            <a:ext cx="33020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1" name="Rectangle 21"/>
          <p:cNvSpPr>
            <a:spLocks noChangeArrowheads="1"/>
          </p:cNvSpPr>
          <p:nvPr/>
        </p:nvSpPr>
        <p:spPr bwMode="auto">
          <a:xfrm>
            <a:off x="5530850" y="5715000"/>
            <a:ext cx="2390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Physical address</a:t>
            </a:r>
          </a:p>
        </p:txBody>
      </p:sp>
      <p:sp>
        <p:nvSpPr>
          <p:cNvPr id="10262" name="Rectangle 22"/>
          <p:cNvSpPr>
            <a:spLocks noChangeArrowheads="1"/>
          </p:cNvSpPr>
          <p:nvPr/>
        </p:nvSpPr>
        <p:spPr bwMode="auto">
          <a:xfrm>
            <a:off x="5448300" y="2941638"/>
            <a:ext cx="1336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000"/>
              <a:t>Page table</a:t>
            </a:r>
          </a:p>
        </p:txBody>
      </p:sp>
      <p:sp>
        <p:nvSpPr>
          <p:cNvPr id="10263" name="Line 23"/>
          <p:cNvSpPr>
            <a:spLocks noChangeShapeType="1"/>
          </p:cNvSpPr>
          <p:nvPr/>
        </p:nvSpPr>
        <p:spPr bwMode="auto">
          <a:xfrm>
            <a:off x="6786563" y="2378075"/>
            <a:ext cx="577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4" name="Rectangle 24"/>
          <p:cNvSpPr>
            <a:spLocks noChangeArrowheads="1"/>
          </p:cNvSpPr>
          <p:nvPr/>
        </p:nvSpPr>
        <p:spPr bwMode="auto">
          <a:xfrm>
            <a:off x="2500313" y="3222625"/>
            <a:ext cx="8953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seg</a:t>
            </a:r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3408363" y="3222625"/>
            <a:ext cx="8953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size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2500313" y="3527425"/>
            <a:ext cx="8953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7" name="Rectangle 27"/>
          <p:cNvSpPr>
            <a:spLocks noChangeArrowheads="1"/>
          </p:cNvSpPr>
          <p:nvPr/>
        </p:nvSpPr>
        <p:spPr bwMode="auto">
          <a:xfrm>
            <a:off x="3408363" y="3527425"/>
            <a:ext cx="8953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8" name="Rectangle 28"/>
          <p:cNvSpPr>
            <a:spLocks noChangeArrowheads="1"/>
          </p:cNvSpPr>
          <p:nvPr/>
        </p:nvSpPr>
        <p:spPr bwMode="auto">
          <a:xfrm>
            <a:off x="2500313" y="3222625"/>
            <a:ext cx="1803400" cy="1358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2500313" y="4289425"/>
            <a:ext cx="8953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3408363" y="4289425"/>
            <a:ext cx="8953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3302000" y="3849688"/>
            <a:ext cx="2825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30000"/>
              </a:lnSpc>
            </a:pPr>
            <a:r>
              <a:rPr lang="en-US"/>
              <a:t>.</a:t>
            </a:r>
          </a:p>
          <a:p>
            <a:pPr>
              <a:lnSpc>
                <a:spcPct val="30000"/>
              </a:lnSpc>
            </a:pPr>
            <a:r>
              <a:rPr lang="en-US"/>
              <a:t>.</a:t>
            </a:r>
          </a:p>
          <a:p>
            <a:pPr>
              <a:lnSpc>
                <a:spcPct val="30000"/>
              </a:lnSpc>
            </a:pPr>
            <a:r>
              <a:rPr lang="en-US"/>
              <a:t>.</a:t>
            </a:r>
          </a:p>
        </p:txBody>
      </p:sp>
      <p:sp>
        <p:nvSpPr>
          <p:cNvPr id="10272" name="Line 32"/>
          <p:cNvSpPr>
            <a:spLocks noChangeShapeType="1"/>
          </p:cNvSpPr>
          <p:nvPr/>
        </p:nvSpPr>
        <p:spPr bwMode="auto">
          <a:xfrm>
            <a:off x="2163763" y="3673475"/>
            <a:ext cx="33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3" name="Rectangle 33"/>
          <p:cNvSpPr>
            <a:spLocks noChangeArrowheads="1"/>
          </p:cNvSpPr>
          <p:nvPr/>
        </p:nvSpPr>
        <p:spPr bwMode="auto">
          <a:xfrm>
            <a:off x="3160713" y="2155825"/>
            <a:ext cx="1060450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Vseg #</a:t>
            </a:r>
          </a:p>
        </p:txBody>
      </p:sp>
      <p:sp>
        <p:nvSpPr>
          <p:cNvPr id="10274" name="Line 34"/>
          <p:cNvSpPr>
            <a:spLocks noChangeShapeType="1"/>
          </p:cNvSpPr>
          <p:nvPr/>
        </p:nvSpPr>
        <p:spPr bwMode="auto">
          <a:xfrm>
            <a:off x="3649663" y="260667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5" name="Line 35"/>
          <p:cNvSpPr>
            <a:spLocks noChangeShapeType="1"/>
          </p:cNvSpPr>
          <p:nvPr/>
        </p:nvSpPr>
        <p:spPr bwMode="auto">
          <a:xfrm flipH="1">
            <a:off x="2163763" y="2911475"/>
            <a:ext cx="1485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6" name="Line 36"/>
          <p:cNvSpPr>
            <a:spLocks noChangeShapeType="1"/>
          </p:cNvSpPr>
          <p:nvPr/>
        </p:nvSpPr>
        <p:spPr bwMode="auto">
          <a:xfrm>
            <a:off x="2163763" y="2911475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7" name="Line 37"/>
          <p:cNvSpPr>
            <a:spLocks noChangeShapeType="1"/>
          </p:cNvSpPr>
          <p:nvPr/>
        </p:nvSpPr>
        <p:spPr bwMode="auto">
          <a:xfrm flipV="1">
            <a:off x="2989263" y="3292475"/>
            <a:ext cx="222885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8" name="Line 38"/>
          <p:cNvSpPr>
            <a:spLocks noChangeShapeType="1"/>
          </p:cNvSpPr>
          <p:nvPr/>
        </p:nvSpPr>
        <p:spPr bwMode="auto">
          <a:xfrm>
            <a:off x="3814763" y="3673475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9" name="Line 39"/>
          <p:cNvSpPr>
            <a:spLocks noChangeShapeType="1"/>
          </p:cNvSpPr>
          <p:nvPr/>
        </p:nvSpPr>
        <p:spPr bwMode="auto">
          <a:xfrm flipH="1">
            <a:off x="4062413" y="5273675"/>
            <a:ext cx="825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80" name="Line 40"/>
          <p:cNvSpPr>
            <a:spLocks noChangeShapeType="1"/>
          </p:cNvSpPr>
          <p:nvPr/>
        </p:nvSpPr>
        <p:spPr bwMode="auto">
          <a:xfrm>
            <a:off x="3814763" y="550227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81" name="Rectangle 41"/>
          <p:cNvSpPr>
            <a:spLocks noChangeArrowheads="1"/>
          </p:cNvSpPr>
          <p:nvPr/>
        </p:nvSpPr>
        <p:spPr bwMode="auto">
          <a:xfrm>
            <a:off x="3384550" y="5715000"/>
            <a:ext cx="841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error</a:t>
            </a:r>
          </a:p>
        </p:txBody>
      </p:sp>
      <p:sp>
        <p:nvSpPr>
          <p:cNvPr id="10282" name="Text Box 42"/>
          <p:cNvSpPr txBox="1">
            <a:spLocks noChangeArrowheads="1"/>
          </p:cNvSpPr>
          <p:nvPr/>
        </p:nvSpPr>
        <p:spPr bwMode="auto">
          <a:xfrm>
            <a:off x="0" y="4941888"/>
            <a:ext cx="3440113" cy="19177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>
                <a:latin typeface="Arial" charset="0"/>
              </a:rPr>
              <a:t>Multics was the first system to combine segmentation and paging. </a:t>
            </a:r>
            <a:br>
              <a:rPr lang="nb-NO">
                <a:latin typeface="Arial" charset="0"/>
              </a:rPr>
            </a:br>
            <a:r>
              <a:rPr lang="nb-NO">
                <a:latin typeface="Arial" charset="0"/>
              </a:rPr>
              <a:t>www.multicians.org</a:t>
            </a:r>
            <a:endParaRPr lang="en-US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Multiple-Level Page Tables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385888" y="3565525"/>
            <a:ext cx="1465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Directory</a:t>
            </a: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V="1">
            <a:off x="3632200" y="1828800"/>
            <a:ext cx="2311400" cy="129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2978150" y="2978150"/>
            <a:ext cx="1225550" cy="158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2978150" y="2978150"/>
            <a:ext cx="12255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2978150" y="3282950"/>
            <a:ext cx="12255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978150" y="4273550"/>
            <a:ext cx="12255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3449638" y="3654425"/>
            <a:ext cx="28257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40000"/>
              </a:lnSpc>
            </a:pPr>
            <a:r>
              <a:rPr lang="en-US"/>
              <a:t>.</a:t>
            </a:r>
          </a:p>
          <a:p>
            <a:pPr>
              <a:lnSpc>
                <a:spcPct val="40000"/>
              </a:lnSpc>
            </a:pPr>
            <a:r>
              <a:rPr lang="en-US"/>
              <a:t>.</a:t>
            </a:r>
          </a:p>
          <a:p>
            <a:pPr>
              <a:lnSpc>
                <a:spcPct val="40000"/>
              </a:lnSpc>
            </a:pPr>
            <a:r>
              <a:rPr lang="en-US"/>
              <a:t>.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5949950" y="1835150"/>
            <a:ext cx="1225550" cy="158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5949950" y="1835150"/>
            <a:ext cx="12255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/>
              <a:t>pte</a:t>
            </a: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5949950" y="2139950"/>
            <a:ext cx="12255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5949950" y="3130550"/>
            <a:ext cx="12255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6421438" y="2511425"/>
            <a:ext cx="28257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40000"/>
              </a:lnSpc>
            </a:pPr>
            <a:r>
              <a:rPr lang="en-US"/>
              <a:t>.</a:t>
            </a:r>
          </a:p>
          <a:p>
            <a:pPr>
              <a:lnSpc>
                <a:spcPct val="40000"/>
              </a:lnSpc>
            </a:pPr>
            <a:r>
              <a:rPr lang="en-US"/>
              <a:t>.</a:t>
            </a:r>
          </a:p>
          <a:p>
            <a:pPr>
              <a:lnSpc>
                <a:spcPct val="40000"/>
              </a:lnSpc>
            </a:pPr>
            <a:r>
              <a:rPr lang="en-US"/>
              <a:t>.</a:t>
            </a:r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5949950" y="4349750"/>
            <a:ext cx="1225550" cy="158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5949950" y="4349750"/>
            <a:ext cx="12255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5949950" y="4654550"/>
            <a:ext cx="12255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5949950" y="5645150"/>
            <a:ext cx="12255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6421438" y="5026025"/>
            <a:ext cx="28257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40000"/>
              </a:lnSpc>
            </a:pPr>
            <a:r>
              <a:rPr lang="en-US"/>
              <a:t>.</a:t>
            </a:r>
          </a:p>
          <a:p>
            <a:pPr>
              <a:lnSpc>
                <a:spcPct val="40000"/>
              </a:lnSpc>
            </a:pPr>
            <a:r>
              <a:rPr lang="en-US"/>
              <a:t>.</a:t>
            </a:r>
          </a:p>
          <a:p>
            <a:pPr>
              <a:lnSpc>
                <a:spcPct val="40000"/>
              </a:lnSpc>
            </a:pPr>
            <a:r>
              <a:rPr lang="en-US"/>
              <a:t>.</a:t>
            </a: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6421438" y="3654425"/>
            <a:ext cx="28257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40000"/>
              </a:lnSpc>
            </a:pPr>
            <a:r>
              <a:rPr lang="en-US"/>
              <a:t>.</a:t>
            </a:r>
          </a:p>
          <a:p>
            <a:pPr>
              <a:lnSpc>
                <a:spcPct val="40000"/>
              </a:lnSpc>
            </a:pPr>
            <a:r>
              <a:rPr lang="en-US"/>
              <a:t>.</a:t>
            </a:r>
          </a:p>
          <a:p>
            <a:pPr>
              <a:lnSpc>
                <a:spcPct val="40000"/>
              </a:lnSpc>
            </a:pPr>
            <a:r>
              <a:rPr lang="en-US"/>
              <a:t>.</a:t>
            </a:r>
          </a:p>
        </p:txBody>
      </p:sp>
      <p:sp>
        <p:nvSpPr>
          <p:cNvPr id="11285" name="Line 21"/>
          <p:cNvSpPr>
            <a:spLocks noChangeShapeType="1"/>
          </p:cNvSpPr>
          <p:nvPr/>
        </p:nvSpPr>
        <p:spPr bwMode="auto">
          <a:xfrm flipV="1">
            <a:off x="3549650" y="4343400"/>
            <a:ext cx="2393950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9" name="Rectangle 25"/>
          <p:cNvSpPr>
            <a:spLocks noChangeArrowheads="1"/>
          </p:cNvSpPr>
          <p:nvPr/>
        </p:nvSpPr>
        <p:spPr bwMode="auto">
          <a:xfrm>
            <a:off x="990600" y="1981200"/>
            <a:ext cx="825500" cy="381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/>
              <a:t>dir</a:t>
            </a:r>
          </a:p>
        </p:txBody>
      </p:sp>
      <p:sp>
        <p:nvSpPr>
          <p:cNvPr id="11290" name="Rectangle 26"/>
          <p:cNvSpPr>
            <a:spLocks noChangeArrowheads="1"/>
          </p:cNvSpPr>
          <p:nvPr/>
        </p:nvSpPr>
        <p:spPr bwMode="auto">
          <a:xfrm>
            <a:off x="1816100" y="1981200"/>
            <a:ext cx="825500" cy="381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/>
              <a:t>table</a:t>
            </a:r>
          </a:p>
        </p:txBody>
      </p:sp>
      <p:sp>
        <p:nvSpPr>
          <p:cNvPr id="11291" name="Rectangle 27"/>
          <p:cNvSpPr>
            <a:spLocks noChangeArrowheads="1"/>
          </p:cNvSpPr>
          <p:nvPr/>
        </p:nvSpPr>
        <p:spPr bwMode="auto">
          <a:xfrm>
            <a:off x="2641600" y="1981200"/>
            <a:ext cx="1238250" cy="381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/>
              <a:t>offset</a:t>
            </a:r>
          </a:p>
        </p:txBody>
      </p:sp>
      <p:sp>
        <p:nvSpPr>
          <p:cNvPr id="11292" name="Text Box 28"/>
          <p:cNvSpPr txBox="1">
            <a:spLocks noChangeArrowheads="1"/>
          </p:cNvSpPr>
          <p:nvPr/>
        </p:nvSpPr>
        <p:spPr bwMode="auto">
          <a:xfrm>
            <a:off x="1468438" y="1489075"/>
            <a:ext cx="220662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/>
              <a:t>Virtual address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Inverted Page Tables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30850" y="1752600"/>
            <a:ext cx="4127500" cy="4114800"/>
          </a:xfrm>
          <a:noFill/>
          <a:ln/>
        </p:spPr>
        <p:txBody>
          <a:bodyPr/>
          <a:lstStyle/>
          <a:p>
            <a:r>
              <a:rPr lang="en-US" sz="2000"/>
              <a:t>Main idea</a:t>
            </a:r>
          </a:p>
          <a:p>
            <a:pPr lvl="1"/>
            <a:r>
              <a:rPr lang="en-US" sz="2000"/>
              <a:t>One PTE for each physical page frame</a:t>
            </a:r>
          </a:p>
          <a:p>
            <a:pPr lvl="1"/>
            <a:r>
              <a:rPr lang="en-US" sz="2000"/>
              <a:t>Hash (Vpage, pid) to Ppage#</a:t>
            </a:r>
          </a:p>
          <a:p>
            <a:r>
              <a:rPr lang="en-US" sz="2000"/>
              <a:t>Pros</a:t>
            </a:r>
          </a:p>
          <a:p>
            <a:pPr lvl="1"/>
            <a:r>
              <a:rPr lang="en-US" sz="2000"/>
              <a:t>Small page table for large address space</a:t>
            </a:r>
          </a:p>
          <a:p>
            <a:r>
              <a:rPr lang="en-US" sz="2000"/>
              <a:t>Cons</a:t>
            </a:r>
          </a:p>
          <a:p>
            <a:pPr lvl="1"/>
            <a:r>
              <a:rPr lang="en-US" sz="2000"/>
              <a:t>Lookup is difficult </a:t>
            </a:r>
          </a:p>
          <a:p>
            <a:pPr lvl="1"/>
            <a:r>
              <a:rPr lang="en-US" sz="2000"/>
              <a:t>Overhead of managing hash chains, etc</a:t>
            </a:r>
          </a:p>
        </p:txBody>
      </p:sp>
      <p:sp>
        <p:nvSpPr>
          <p:cNvPr id="12310" name="Rectangle 22"/>
          <p:cNvSpPr>
            <a:spLocks noChangeArrowheads="1"/>
          </p:cNvSpPr>
          <p:nvPr/>
        </p:nvSpPr>
        <p:spPr bwMode="auto">
          <a:xfrm>
            <a:off x="412750" y="2819400"/>
            <a:ext cx="742950" cy="381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pid</a:t>
            </a:r>
          </a:p>
        </p:txBody>
      </p:sp>
      <p:sp>
        <p:nvSpPr>
          <p:cNvPr id="12311" name="Rectangle 23"/>
          <p:cNvSpPr>
            <a:spLocks noChangeArrowheads="1"/>
          </p:cNvSpPr>
          <p:nvPr/>
        </p:nvSpPr>
        <p:spPr bwMode="auto">
          <a:xfrm>
            <a:off x="1155700" y="2819400"/>
            <a:ext cx="742950" cy="381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vpage</a:t>
            </a:r>
          </a:p>
        </p:txBody>
      </p:sp>
      <p:sp>
        <p:nvSpPr>
          <p:cNvPr id="12312" name="Rectangle 24"/>
          <p:cNvSpPr>
            <a:spLocks noChangeArrowheads="1"/>
          </p:cNvSpPr>
          <p:nvPr/>
        </p:nvSpPr>
        <p:spPr bwMode="auto">
          <a:xfrm>
            <a:off x="1898650" y="2819400"/>
            <a:ext cx="742950" cy="381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offset</a:t>
            </a:r>
          </a:p>
        </p:txBody>
      </p:sp>
      <p:sp>
        <p:nvSpPr>
          <p:cNvPr id="12313" name="Rectangle 25"/>
          <p:cNvSpPr>
            <a:spLocks noChangeArrowheads="1"/>
          </p:cNvSpPr>
          <p:nvPr/>
        </p:nvSpPr>
        <p:spPr bwMode="auto">
          <a:xfrm>
            <a:off x="1568450" y="3886200"/>
            <a:ext cx="1485900" cy="1981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14" name="Rectangle 26"/>
          <p:cNvSpPr>
            <a:spLocks noChangeArrowheads="1"/>
          </p:cNvSpPr>
          <p:nvPr/>
        </p:nvSpPr>
        <p:spPr bwMode="auto">
          <a:xfrm>
            <a:off x="1568450" y="4648200"/>
            <a:ext cx="742950" cy="381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pid</a:t>
            </a:r>
          </a:p>
        </p:txBody>
      </p:sp>
      <p:sp>
        <p:nvSpPr>
          <p:cNvPr id="12315" name="Rectangle 27"/>
          <p:cNvSpPr>
            <a:spLocks noChangeArrowheads="1"/>
          </p:cNvSpPr>
          <p:nvPr/>
        </p:nvSpPr>
        <p:spPr bwMode="auto">
          <a:xfrm>
            <a:off x="2311400" y="4648200"/>
            <a:ext cx="742950" cy="381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vpage</a:t>
            </a:r>
          </a:p>
        </p:txBody>
      </p:sp>
      <p:sp>
        <p:nvSpPr>
          <p:cNvPr id="12316" name="Line 28"/>
          <p:cNvSpPr>
            <a:spLocks noChangeShapeType="1"/>
          </p:cNvSpPr>
          <p:nvPr/>
        </p:nvSpPr>
        <p:spPr bwMode="auto">
          <a:xfrm>
            <a:off x="742950" y="3200400"/>
            <a:ext cx="41275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 flipH="1">
            <a:off x="1155700" y="3200400"/>
            <a:ext cx="41275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>
            <a:off x="1155700" y="3886200"/>
            <a:ext cx="412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>
            <a:off x="1403350" y="4038600"/>
            <a:ext cx="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20" name="Line 32"/>
          <p:cNvSpPr>
            <a:spLocks noChangeShapeType="1"/>
          </p:cNvSpPr>
          <p:nvPr/>
        </p:nvSpPr>
        <p:spPr bwMode="auto">
          <a:xfrm>
            <a:off x="1155700" y="37338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21" name="Line 33"/>
          <p:cNvSpPr>
            <a:spLocks noChangeShapeType="1"/>
          </p:cNvSpPr>
          <p:nvPr/>
        </p:nvSpPr>
        <p:spPr bwMode="auto">
          <a:xfrm>
            <a:off x="1898650" y="4114800"/>
            <a:ext cx="742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22" name="Line 34"/>
          <p:cNvSpPr>
            <a:spLocks noChangeShapeType="1"/>
          </p:cNvSpPr>
          <p:nvPr/>
        </p:nvSpPr>
        <p:spPr bwMode="auto">
          <a:xfrm>
            <a:off x="1898650" y="4419600"/>
            <a:ext cx="742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23" name="Line 35"/>
          <p:cNvSpPr>
            <a:spLocks noChangeShapeType="1"/>
          </p:cNvSpPr>
          <p:nvPr/>
        </p:nvSpPr>
        <p:spPr bwMode="auto">
          <a:xfrm>
            <a:off x="1981200" y="5334000"/>
            <a:ext cx="742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24" name="Text Box 36"/>
          <p:cNvSpPr txBox="1">
            <a:spLocks noChangeArrowheads="1"/>
          </p:cNvSpPr>
          <p:nvPr/>
        </p:nvSpPr>
        <p:spPr bwMode="auto">
          <a:xfrm>
            <a:off x="3136900" y="3783013"/>
            <a:ext cx="3365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0</a:t>
            </a:r>
          </a:p>
        </p:txBody>
      </p:sp>
      <p:sp>
        <p:nvSpPr>
          <p:cNvPr id="12325" name="Text Box 37"/>
          <p:cNvSpPr txBox="1">
            <a:spLocks noChangeArrowheads="1"/>
          </p:cNvSpPr>
          <p:nvPr/>
        </p:nvSpPr>
        <p:spPr bwMode="auto">
          <a:xfrm>
            <a:off x="3136900" y="4648200"/>
            <a:ext cx="3365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k</a:t>
            </a:r>
          </a:p>
        </p:txBody>
      </p:sp>
      <p:sp>
        <p:nvSpPr>
          <p:cNvPr id="12326" name="Text Box 38"/>
          <p:cNvSpPr txBox="1">
            <a:spLocks noChangeArrowheads="1"/>
          </p:cNvSpPr>
          <p:nvPr/>
        </p:nvSpPr>
        <p:spPr bwMode="auto">
          <a:xfrm>
            <a:off x="3136900" y="5486400"/>
            <a:ext cx="5651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n-1</a:t>
            </a:r>
          </a:p>
        </p:txBody>
      </p:sp>
      <p:sp>
        <p:nvSpPr>
          <p:cNvPr id="12327" name="Rectangle 39"/>
          <p:cNvSpPr>
            <a:spLocks noChangeArrowheads="1"/>
          </p:cNvSpPr>
          <p:nvPr/>
        </p:nvSpPr>
        <p:spPr bwMode="auto">
          <a:xfrm>
            <a:off x="3632200" y="2819400"/>
            <a:ext cx="742950" cy="381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k</a:t>
            </a: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4375150" y="2819400"/>
            <a:ext cx="742950" cy="381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offset</a:t>
            </a:r>
          </a:p>
        </p:txBody>
      </p:sp>
      <p:cxnSp>
        <p:nvCxnSpPr>
          <p:cNvPr id="12329" name="AutoShape 41"/>
          <p:cNvCxnSpPr>
            <a:cxnSpLocks noChangeShapeType="1"/>
            <a:stCxn id="12315" idx="3"/>
            <a:endCxn id="12327" idx="2"/>
          </p:cNvCxnSpPr>
          <p:nvPr/>
        </p:nvCxnSpPr>
        <p:spPr bwMode="auto">
          <a:xfrm flipV="1">
            <a:off x="3054350" y="3200400"/>
            <a:ext cx="949325" cy="1638300"/>
          </a:xfrm>
          <a:prstGeom prst="curvedConnector2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</p:cxnSp>
      <p:cxnSp>
        <p:nvCxnSpPr>
          <p:cNvPr id="12330" name="AutoShape 42"/>
          <p:cNvCxnSpPr>
            <a:cxnSpLocks noChangeShapeType="1"/>
            <a:stCxn id="12312" idx="0"/>
            <a:endCxn id="12328" idx="0"/>
          </p:cNvCxnSpPr>
          <p:nvPr/>
        </p:nvCxnSpPr>
        <p:spPr bwMode="auto">
          <a:xfrm rot="5400000" flipV="1">
            <a:off x="3507581" y="1581944"/>
            <a:ext cx="1588" cy="2476500"/>
          </a:xfrm>
          <a:prstGeom prst="curvedConnector3">
            <a:avLst>
              <a:gd name="adj1" fmla="val -14400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</p:cxnSp>
      <p:sp>
        <p:nvSpPr>
          <p:cNvPr id="12331" name="Text Box 43"/>
          <p:cNvSpPr txBox="1">
            <a:spLocks noChangeArrowheads="1"/>
          </p:cNvSpPr>
          <p:nvPr/>
        </p:nvSpPr>
        <p:spPr bwMode="auto">
          <a:xfrm>
            <a:off x="742950" y="1905000"/>
            <a:ext cx="1216025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/>
              <a:t>Virtual </a:t>
            </a:r>
          </a:p>
          <a:p>
            <a:pPr algn="ctr"/>
            <a:r>
              <a:rPr lang="en-US"/>
              <a:t>address</a:t>
            </a:r>
          </a:p>
        </p:txBody>
      </p:sp>
      <p:sp>
        <p:nvSpPr>
          <p:cNvPr id="12334" name="Text Box 46"/>
          <p:cNvSpPr txBox="1">
            <a:spLocks noChangeArrowheads="1"/>
          </p:cNvSpPr>
          <p:nvPr/>
        </p:nvSpPr>
        <p:spPr bwMode="auto">
          <a:xfrm>
            <a:off x="3632200" y="1752600"/>
            <a:ext cx="1400175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/>
              <a:t>Physical </a:t>
            </a:r>
          </a:p>
          <a:p>
            <a:pPr algn="ctr"/>
            <a:r>
              <a:rPr lang="en-US"/>
              <a:t>address</a:t>
            </a:r>
          </a:p>
        </p:txBody>
      </p:sp>
      <p:sp>
        <p:nvSpPr>
          <p:cNvPr id="12335" name="Text Box 47"/>
          <p:cNvSpPr txBox="1">
            <a:spLocks noChangeArrowheads="1"/>
          </p:cNvSpPr>
          <p:nvPr/>
        </p:nvSpPr>
        <p:spPr bwMode="auto">
          <a:xfrm>
            <a:off x="973138" y="5908675"/>
            <a:ext cx="2725737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Inverted page 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Virtual-To-Physical</a:t>
            </a:r>
            <a:r>
              <a:rPr lang="en-US" baseline="0" dirty="0" smtClean="0"/>
              <a:t> Lookup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 only knows virtual</a:t>
            </a:r>
            <a:r>
              <a:rPr lang="en-US" baseline="0" dirty="0" smtClean="0"/>
              <a:t> addresses</a:t>
            </a:r>
          </a:p>
          <a:p>
            <a:pPr lvl="1"/>
            <a:r>
              <a:rPr lang="en-US" dirty="0" smtClean="0"/>
              <a:t>Each process goes</a:t>
            </a:r>
            <a:r>
              <a:rPr lang="en-US" baseline="0" dirty="0" smtClean="0"/>
              <a:t> from 0 to highest address</a:t>
            </a:r>
          </a:p>
          <a:p>
            <a:pPr lvl="0"/>
            <a:r>
              <a:rPr lang="en-US" dirty="0" smtClean="0"/>
              <a:t>Each memory access must be translated</a:t>
            </a:r>
          </a:p>
          <a:p>
            <a:pPr lvl="1"/>
            <a:r>
              <a:rPr lang="en-US" dirty="0" smtClean="0"/>
              <a:t>Involves walk-through of</a:t>
            </a:r>
            <a:r>
              <a:rPr lang="en-US" baseline="0" dirty="0" smtClean="0"/>
              <a:t> (hierarchical) page tables</a:t>
            </a:r>
          </a:p>
          <a:p>
            <a:pPr lvl="1"/>
            <a:r>
              <a:rPr lang="en-US" baseline="0" dirty="0" smtClean="0"/>
              <a:t>Page table is in memory</a:t>
            </a:r>
          </a:p>
          <a:p>
            <a:pPr lvl="2"/>
            <a:r>
              <a:rPr lang="en-US" dirty="0" smtClean="0"/>
              <a:t>An</a:t>
            </a:r>
            <a:r>
              <a:rPr lang="en-US" baseline="0" dirty="0" smtClean="0"/>
              <a:t> extra memory access for each memory access???</a:t>
            </a:r>
          </a:p>
          <a:p>
            <a:pPr lvl="0"/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Cache part of page table (hierarchy) in fast associative memory – Translation-</a:t>
            </a:r>
            <a:r>
              <a:rPr lang="en-US" dirty="0" err="1" smtClean="0"/>
              <a:t>Lookahead</a:t>
            </a:r>
            <a:r>
              <a:rPr lang="en-US" dirty="0" smtClean="0"/>
              <a:t>-Buffer (TLB)</a:t>
            </a:r>
          </a:p>
          <a:p>
            <a:pPr lvl="1"/>
            <a:r>
              <a:rPr lang="en-US" dirty="0" smtClean="0"/>
              <a:t>Introduces TLB hits, misses etc.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Translation Look-aside Buffer (TLB)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730500" y="2063750"/>
            <a:ext cx="1225550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800"/>
              <a:t>offset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714500" y="1631950"/>
            <a:ext cx="1873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000"/>
              <a:t>Virtual address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565400" y="2978150"/>
            <a:ext cx="2628900" cy="1358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4191000" y="3627438"/>
            <a:ext cx="2619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30000"/>
              </a:lnSpc>
            </a:pPr>
            <a:r>
              <a:rPr lang="en-US" sz="1800"/>
              <a:t>.</a:t>
            </a:r>
          </a:p>
          <a:p>
            <a:pPr>
              <a:lnSpc>
                <a:spcPct val="30000"/>
              </a:lnSpc>
            </a:pPr>
            <a:r>
              <a:rPr lang="en-US" sz="1800"/>
              <a:t>.</a:t>
            </a:r>
          </a:p>
          <a:p>
            <a:pPr>
              <a:lnSpc>
                <a:spcPct val="30000"/>
              </a:lnSpc>
            </a:pPr>
            <a:r>
              <a:rPr lang="en-US" sz="1800"/>
              <a:t>.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3556000" y="2978150"/>
            <a:ext cx="8953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800"/>
              <a:t>PPage#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4464050" y="2978150"/>
            <a:ext cx="7302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...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3556000" y="4044950"/>
            <a:ext cx="8953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800"/>
              <a:t>PPage#</a:t>
            </a: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4464050" y="4044950"/>
            <a:ext cx="7302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...</a:t>
            </a: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3556000" y="3282950"/>
            <a:ext cx="8953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800"/>
              <a:t>PPage#</a:t>
            </a: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4464050" y="3282950"/>
            <a:ext cx="73025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...</a:t>
            </a:r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>
            <a:off x="5613400" y="2286000"/>
            <a:ext cx="0" cy="297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3721100" y="5264150"/>
            <a:ext cx="1308100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800"/>
              <a:t>PPage #</a:t>
            </a: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5041900" y="5264150"/>
            <a:ext cx="1225550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800"/>
              <a:t>offset</a:t>
            </a: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4110038" y="5845175"/>
            <a:ext cx="1844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1800"/>
              <a:t>Physical address</a:t>
            </a:r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>
            <a:off x="3962400" y="2286000"/>
            <a:ext cx="165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450" name="Group 18"/>
          <p:cNvGrpSpPr>
            <a:grpSpLocks/>
          </p:cNvGrpSpPr>
          <p:nvPr/>
        </p:nvGrpSpPr>
        <p:grpSpPr bwMode="auto">
          <a:xfrm>
            <a:off x="1409700" y="2063750"/>
            <a:ext cx="1308100" cy="2127250"/>
            <a:chOff x="820" y="1300"/>
            <a:chExt cx="760" cy="1340"/>
          </a:xfrm>
        </p:grpSpPr>
        <p:sp>
          <p:nvSpPr>
            <p:cNvPr id="18451" name="Rectangle 19"/>
            <p:cNvSpPr>
              <a:spLocks noChangeArrowheads="1"/>
            </p:cNvSpPr>
            <p:nvPr/>
          </p:nvSpPr>
          <p:spPr bwMode="auto">
            <a:xfrm>
              <a:off x="820" y="1300"/>
              <a:ext cx="760" cy="2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800"/>
                <a:t>VPage #</a:t>
              </a:r>
            </a:p>
          </p:txBody>
        </p:sp>
        <p:sp>
          <p:nvSpPr>
            <p:cNvPr id="18452" name="Line 20"/>
            <p:cNvSpPr>
              <a:spLocks noChangeShapeType="1"/>
            </p:cNvSpPr>
            <p:nvPr/>
          </p:nvSpPr>
          <p:spPr bwMode="auto">
            <a:xfrm>
              <a:off x="1200" y="1584"/>
              <a:ext cx="0" cy="10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3" name="Line 21"/>
            <p:cNvSpPr>
              <a:spLocks noChangeShapeType="1"/>
            </p:cNvSpPr>
            <p:nvPr/>
          </p:nvSpPr>
          <p:spPr bwMode="auto">
            <a:xfrm>
              <a:off x="1200" y="1968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4" name="Line 22"/>
            <p:cNvSpPr>
              <a:spLocks noChangeShapeType="1"/>
            </p:cNvSpPr>
            <p:nvPr/>
          </p:nvSpPr>
          <p:spPr bwMode="auto">
            <a:xfrm>
              <a:off x="1200" y="216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5" name="Line 23"/>
            <p:cNvSpPr>
              <a:spLocks noChangeShapeType="1"/>
            </p:cNvSpPr>
            <p:nvPr/>
          </p:nvSpPr>
          <p:spPr bwMode="auto">
            <a:xfrm>
              <a:off x="1200" y="264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56" name="AutoShape 24"/>
          <p:cNvSpPr>
            <a:spLocks noChangeArrowheads="1"/>
          </p:cNvSpPr>
          <p:nvPr/>
        </p:nvSpPr>
        <p:spPr bwMode="auto">
          <a:xfrm>
            <a:off x="2400300" y="2825750"/>
            <a:ext cx="2959100" cy="1968500"/>
          </a:xfrm>
          <a:prstGeom prst="roundRect">
            <a:avLst>
              <a:gd name="adj" fmla="val 12495"/>
            </a:avLst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57" name="Rectangle 25"/>
          <p:cNvSpPr>
            <a:spLocks noChangeArrowheads="1"/>
          </p:cNvSpPr>
          <p:nvPr/>
        </p:nvSpPr>
        <p:spPr bwMode="auto">
          <a:xfrm>
            <a:off x="3860800" y="4327525"/>
            <a:ext cx="860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b="1"/>
              <a:t>TLB</a:t>
            </a:r>
          </a:p>
        </p:txBody>
      </p:sp>
      <p:sp>
        <p:nvSpPr>
          <p:cNvPr id="18458" name="Line 26"/>
          <p:cNvSpPr>
            <a:spLocks noChangeShapeType="1"/>
          </p:cNvSpPr>
          <p:nvPr/>
        </p:nvSpPr>
        <p:spPr bwMode="auto">
          <a:xfrm>
            <a:off x="4375150" y="48006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59" name="Rectangle 27"/>
          <p:cNvSpPr>
            <a:spLocks noChangeArrowheads="1"/>
          </p:cNvSpPr>
          <p:nvPr/>
        </p:nvSpPr>
        <p:spPr bwMode="auto">
          <a:xfrm>
            <a:off x="3778250" y="4860925"/>
            <a:ext cx="65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b="1"/>
              <a:t>Hit</a:t>
            </a:r>
          </a:p>
        </p:txBody>
      </p:sp>
      <p:sp>
        <p:nvSpPr>
          <p:cNvPr id="18460" name="Line 28"/>
          <p:cNvSpPr>
            <a:spLocks noChangeShapeType="1"/>
          </p:cNvSpPr>
          <p:nvPr/>
        </p:nvSpPr>
        <p:spPr bwMode="auto">
          <a:xfrm flipH="1">
            <a:off x="5365750" y="3581400"/>
            <a:ext cx="1403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61" name="Rectangle 29"/>
          <p:cNvSpPr>
            <a:spLocks noChangeArrowheads="1"/>
          </p:cNvSpPr>
          <p:nvPr/>
        </p:nvSpPr>
        <p:spPr bwMode="auto">
          <a:xfrm>
            <a:off x="5759450" y="3184525"/>
            <a:ext cx="860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b="1"/>
              <a:t>Miss</a:t>
            </a:r>
          </a:p>
        </p:txBody>
      </p:sp>
      <p:sp>
        <p:nvSpPr>
          <p:cNvPr id="18462" name="Rectangle 30"/>
          <p:cNvSpPr>
            <a:spLocks noChangeArrowheads="1"/>
          </p:cNvSpPr>
          <p:nvPr/>
        </p:nvSpPr>
        <p:spPr bwMode="auto">
          <a:xfrm>
            <a:off x="6775450" y="3054350"/>
            <a:ext cx="1225550" cy="2654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Real</a:t>
            </a:r>
          </a:p>
          <a:p>
            <a:pPr algn="ctr"/>
            <a:r>
              <a:rPr lang="en-US"/>
              <a:t>page</a:t>
            </a:r>
          </a:p>
          <a:p>
            <a:pPr algn="ctr"/>
            <a:r>
              <a:rPr lang="en-US"/>
              <a:t>table</a:t>
            </a:r>
          </a:p>
        </p:txBody>
      </p:sp>
      <p:sp>
        <p:nvSpPr>
          <p:cNvPr id="18463" name="Rectangle 31"/>
          <p:cNvSpPr>
            <a:spLocks noChangeArrowheads="1"/>
          </p:cNvSpPr>
          <p:nvPr/>
        </p:nvSpPr>
        <p:spPr bwMode="auto">
          <a:xfrm>
            <a:off x="2565400" y="2978150"/>
            <a:ext cx="9779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800"/>
              <a:t>VPage#</a:t>
            </a:r>
          </a:p>
        </p:txBody>
      </p:sp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2565400" y="3282950"/>
            <a:ext cx="9779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800"/>
              <a:t>VPage#</a:t>
            </a:r>
          </a:p>
        </p:txBody>
      </p:sp>
      <p:sp>
        <p:nvSpPr>
          <p:cNvPr id="18465" name="Rectangle 33"/>
          <p:cNvSpPr>
            <a:spLocks noChangeArrowheads="1"/>
          </p:cNvSpPr>
          <p:nvPr/>
        </p:nvSpPr>
        <p:spPr bwMode="auto">
          <a:xfrm>
            <a:off x="2565400" y="4044950"/>
            <a:ext cx="9779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800"/>
              <a:t>VPage#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Bits in A TLB Entry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Common (necessary) bits</a:t>
            </a:r>
          </a:p>
          <a:p>
            <a:pPr lvl="1"/>
            <a:r>
              <a:rPr lang="en-US"/>
              <a:t>Virtual page number: match with the virtual address</a:t>
            </a:r>
          </a:p>
          <a:p>
            <a:pPr lvl="1"/>
            <a:r>
              <a:rPr lang="en-US"/>
              <a:t>Physical page number: translated address</a:t>
            </a:r>
          </a:p>
          <a:p>
            <a:pPr lvl="1"/>
            <a:r>
              <a:rPr lang="en-US"/>
              <a:t>Valid</a:t>
            </a:r>
          </a:p>
          <a:p>
            <a:pPr lvl="1"/>
            <a:r>
              <a:rPr lang="en-US"/>
              <a:t>Access bits: kernel and user (nil, read, write)</a:t>
            </a:r>
          </a:p>
          <a:p>
            <a:r>
              <a:rPr lang="en-US"/>
              <a:t>Optional (useful) bits</a:t>
            </a:r>
          </a:p>
          <a:p>
            <a:pPr lvl="1"/>
            <a:r>
              <a:rPr lang="en-US"/>
              <a:t>Process tag</a:t>
            </a:r>
          </a:p>
          <a:p>
            <a:pPr lvl="1"/>
            <a:r>
              <a:rPr lang="en-US"/>
              <a:t>Reference</a:t>
            </a:r>
          </a:p>
          <a:p>
            <a:pPr lvl="1"/>
            <a:r>
              <a:rPr lang="en-US"/>
              <a:t>Modify</a:t>
            </a:r>
          </a:p>
          <a:p>
            <a:pPr lvl="1"/>
            <a:r>
              <a:rPr lang="en-US"/>
              <a:t>Cacheable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Hardware-Controlled TLB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676400"/>
            <a:ext cx="8420100" cy="4572000"/>
          </a:xfrm>
          <a:noFill/>
          <a:ln/>
        </p:spPr>
        <p:txBody>
          <a:bodyPr/>
          <a:lstStyle/>
          <a:p>
            <a:r>
              <a:rPr lang="en-US"/>
              <a:t>On a TLB miss</a:t>
            </a:r>
          </a:p>
          <a:p>
            <a:pPr lvl="1"/>
            <a:r>
              <a:rPr lang="en-US"/>
              <a:t>Hardware loads the PTE into the TLB</a:t>
            </a:r>
          </a:p>
          <a:p>
            <a:pPr lvl="2"/>
            <a:r>
              <a:rPr lang="en-US"/>
              <a:t>Need to write back if there is no free entry</a:t>
            </a:r>
          </a:p>
          <a:p>
            <a:pPr lvl="1"/>
            <a:r>
              <a:rPr lang="en-US"/>
              <a:t>Generate a fault if the page containing the PTE is invalid</a:t>
            </a:r>
          </a:p>
          <a:p>
            <a:pPr lvl="1"/>
            <a:r>
              <a:rPr lang="en-US"/>
              <a:t>VM software performs fault handling</a:t>
            </a:r>
          </a:p>
          <a:p>
            <a:pPr lvl="1"/>
            <a:r>
              <a:rPr lang="en-US"/>
              <a:t>Restart the CPU</a:t>
            </a:r>
          </a:p>
          <a:p>
            <a:r>
              <a:rPr lang="en-US"/>
              <a:t>On a TLB hit, hardware checks the valid bit</a:t>
            </a:r>
          </a:p>
          <a:p>
            <a:pPr lvl="1"/>
            <a:r>
              <a:rPr lang="en-US"/>
              <a:t>If valid, pointer to page frame in memory</a:t>
            </a:r>
          </a:p>
          <a:p>
            <a:pPr lvl="1"/>
            <a:r>
              <a:rPr lang="en-US"/>
              <a:t>If invalid, the hardware generates a page fault</a:t>
            </a:r>
          </a:p>
          <a:p>
            <a:pPr lvl="2"/>
            <a:r>
              <a:rPr lang="en-US"/>
              <a:t>Perform page fault handling</a:t>
            </a:r>
          </a:p>
          <a:p>
            <a:pPr lvl="2"/>
            <a:r>
              <a:rPr lang="en-US"/>
              <a:t>Restart the faulting instruction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Software-Controlled TLB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752600"/>
            <a:ext cx="8420100" cy="4114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On a miss in TLB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Write back if there is no free entry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Check if the page containing the PTE is in memory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If </a:t>
            </a:r>
            <a:r>
              <a:rPr lang="en-US" dirty="0" smtClean="0"/>
              <a:t>not, </a:t>
            </a:r>
            <a:r>
              <a:rPr lang="en-US" dirty="0"/>
              <a:t>perform page fault handling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Load the PTE into the TLB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Restart the faulting instruction</a:t>
            </a:r>
          </a:p>
          <a:p>
            <a:pPr>
              <a:lnSpc>
                <a:spcPct val="90000"/>
              </a:lnSpc>
            </a:pPr>
            <a:r>
              <a:rPr lang="en-US" dirty="0"/>
              <a:t>On a hit in TLB, the hardware checks valid bit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If valid, pointer to page frame in memory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If invalid, the hardware generates a page fault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Perform page fault handling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Restart the faulting instruction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vs. Software Controlled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Hardware approach</a:t>
            </a:r>
          </a:p>
          <a:p>
            <a:pPr lvl="1"/>
            <a:r>
              <a:rPr lang="en-US"/>
              <a:t>Efficient</a:t>
            </a:r>
          </a:p>
          <a:p>
            <a:pPr lvl="1"/>
            <a:r>
              <a:rPr lang="en-US"/>
              <a:t>Inflexible</a:t>
            </a:r>
          </a:p>
          <a:p>
            <a:pPr lvl="1"/>
            <a:r>
              <a:rPr lang="en-US"/>
              <a:t>Need more space for page table</a:t>
            </a:r>
          </a:p>
          <a:p>
            <a:r>
              <a:rPr lang="en-US"/>
              <a:t>Software approach</a:t>
            </a:r>
          </a:p>
          <a:p>
            <a:pPr lvl="1"/>
            <a:r>
              <a:rPr lang="en-US"/>
              <a:t>Flexible</a:t>
            </a:r>
          </a:p>
          <a:p>
            <a:pPr lvl="1"/>
            <a:r>
              <a:rPr lang="en-US"/>
              <a:t>Software can do mappings by hashing</a:t>
            </a:r>
          </a:p>
          <a:p>
            <a:pPr lvl="2"/>
            <a:r>
              <a:rPr lang="en-US"/>
              <a:t>PP# </a:t>
            </a:r>
            <a:r>
              <a:rPr lang="en-US">
                <a:sym typeface="Symbol" pitchFamily="18" charset="2"/>
              </a:rPr>
              <a:t> (Pid, VP#)</a:t>
            </a:r>
            <a:endParaRPr lang="en-US"/>
          </a:p>
          <a:p>
            <a:pPr lvl="2"/>
            <a:r>
              <a:rPr lang="en-US">
                <a:sym typeface="Symbol" pitchFamily="18" charset="2"/>
              </a:rPr>
              <a:t>(Pid, VP#)  PP#</a:t>
            </a:r>
          </a:p>
          <a:p>
            <a:pPr lvl="1"/>
            <a:r>
              <a:rPr lang="en-US">
                <a:sym typeface="Symbol" pitchFamily="18" charset="2"/>
              </a:rPr>
              <a:t>Can deal with large virtual address space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Cache vs. TLB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524000"/>
            <a:ext cx="8420100" cy="4114800"/>
          </a:xfrm>
          <a:noFill/>
          <a:ln/>
        </p:spPr>
        <p:txBody>
          <a:bodyPr/>
          <a:lstStyle/>
          <a:p>
            <a:r>
              <a:rPr lang="en-US" sz="2000" dirty="0"/>
              <a:t>Similarity</a:t>
            </a:r>
          </a:p>
          <a:p>
            <a:pPr lvl="1"/>
            <a:r>
              <a:rPr lang="en-US" sz="2000" dirty="0" smtClean="0"/>
              <a:t>Both are fast and expensive with respect to </a:t>
            </a:r>
            <a:r>
              <a:rPr lang="en-US" sz="2000" dirty="0" err="1" smtClean="0"/>
              <a:t>capasity</a:t>
            </a:r>
            <a:endParaRPr lang="en-US" sz="2000" dirty="0" smtClean="0"/>
          </a:p>
          <a:p>
            <a:pPr lvl="1"/>
            <a:r>
              <a:rPr lang="en-US" sz="2000" dirty="0" smtClean="0"/>
              <a:t>Both </a:t>
            </a:r>
            <a:r>
              <a:rPr lang="en-US" sz="2000" dirty="0"/>
              <a:t>cache a portion of memory</a:t>
            </a:r>
          </a:p>
          <a:p>
            <a:pPr lvl="1"/>
            <a:r>
              <a:rPr lang="en-US" sz="2000" dirty="0"/>
              <a:t>Both write back on a miss</a:t>
            </a:r>
          </a:p>
          <a:p>
            <a:r>
              <a:rPr lang="en-US" sz="2000" dirty="0"/>
              <a:t>Differences</a:t>
            </a:r>
          </a:p>
          <a:p>
            <a:pPr lvl="1"/>
            <a:r>
              <a:rPr lang="en-US" sz="2000" dirty="0"/>
              <a:t>TLB is usually fully set-associative</a:t>
            </a:r>
          </a:p>
          <a:p>
            <a:pPr lvl="1"/>
            <a:r>
              <a:rPr lang="en-US" sz="2000" dirty="0"/>
              <a:t>Cache can be direct-mapped</a:t>
            </a:r>
          </a:p>
          <a:p>
            <a:pPr lvl="1"/>
            <a:r>
              <a:rPr lang="en-US" sz="2000" dirty="0"/>
              <a:t>TLB does not deal with consistency with memory</a:t>
            </a:r>
          </a:p>
          <a:p>
            <a:pPr lvl="1"/>
            <a:r>
              <a:rPr lang="en-US" sz="2000" dirty="0"/>
              <a:t>TLB can be controlled by software </a:t>
            </a:r>
          </a:p>
          <a:p>
            <a:r>
              <a:rPr lang="en-US" sz="2000" dirty="0" smtClean="0"/>
              <a:t>Logically TLB lookup appears ahead of cache lookup, careful design allows overlapped lookup</a:t>
            </a:r>
          </a:p>
          <a:p>
            <a:r>
              <a:rPr lang="en-US" sz="2000" dirty="0" smtClean="0"/>
              <a:t>Combine </a:t>
            </a:r>
            <a:r>
              <a:rPr lang="en-US" sz="2000" dirty="0"/>
              <a:t>L1 cache with TLB</a:t>
            </a:r>
          </a:p>
          <a:p>
            <a:pPr lvl="1"/>
            <a:r>
              <a:rPr lang="en-US" sz="2000" dirty="0"/>
              <a:t>Virtually addressed cache</a:t>
            </a:r>
          </a:p>
          <a:p>
            <a:pPr lvl="1"/>
            <a:r>
              <a:rPr lang="en-US" sz="2000" dirty="0"/>
              <a:t>Why wouldn’t everyone use virtually addressed cache?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TLB Related Issues</a:t>
            </a:r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What TLB entry to be replaced?</a:t>
            </a:r>
          </a:p>
          <a:p>
            <a:pPr lvl="1"/>
            <a:r>
              <a:rPr lang="en-US"/>
              <a:t>Random</a:t>
            </a:r>
          </a:p>
          <a:p>
            <a:pPr lvl="1"/>
            <a:r>
              <a:rPr lang="en-US"/>
              <a:t>Pseudo LRU</a:t>
            </a:r>
          </a:p>
          <a:p>
            <a:r>
              <a:rPr lang="en-US"/>
              <a:t>What happens on a context switch?</a:t>
            </a:r>
          </a:p>
          <a:p>
            <a:pPr lvl="1"/>
            <a:r>
              <a:rPr lang="en-US"/>
              <a:t>Process tag: change TLB registers and process register</a:t>
            </a:r>
          </a:p>
          <a:p>
            <a:pPr lvl="1"/>
            <a:r>
              <a:rPr lang="en-US"/>
              <a:t>No process tag: Invalidate the entire TLB contents</a:t>
            </a:r>
          </a:p>
          <a:p>
            <a:r>
              <a:rPr lang="en-US"/>
              <a:t>What happens when changing a page table entry?</a:t>
            </a:r>
          </a:p>
          <a:p>
            <a:pPr lvl="1"/>
            <a:r>
              <a:rPr lang="en-US"/>
              <a:t>Change the entry in memory</a:t>
            </a:r>
          </a:p>
          <a:p>
            <a:pPr lvl="1"/>
            <a:r>
              <a:rPr lang="en-US"/>
              <a:t>Invalidate the TLB entry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Consistency Issue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Snoopy cache </a:t>
            </a:r>
            <a:r>
              <a:rPr lang="en-US" dirty="0" smtClean="0"/>
              <a:t>protocols</a:t>
            </a:r>
          </a:p>
          <a:p>
            <a:pPr lvl="1"/>
            <a:r>
              <a:rPr lang="en-US" dirty="0" smtClean="0"/>
              <a:t>Maintain cache consistency </a:t>
            </a:r>
            <a:r>
              <a:rPr lang="en-US" dirty="0"/>
              <a:t>with DRAM, even when DMA happens</a:t>
            </a:r>
          </a:p>
          <a:p>
            <a:r>
              <a:rPr lang="en-US" dirty="0" smtClean="0"/>
              <a:t>Consistency </a:t>
            </a:r>
            <a:r>
              <a:rPr lang="en-US" dirty="0"/>
              <a:t>between DRAM and TLBs: </a:t>
            </a:r>
            <a:endParaRPr lang="en-US" dirty="0" smtClean="0"/>
          </a:p>
          <a:p>
            <a:pPr lvl="1"/>
            <a:r>
              <a:rPr lang="en-US" dirty="0" smtClean="0"/>
              <a:t>You </a:t>
            </a:r>
            <a:r>
              <a:rPr lang="en-US" dirty="0"/>
              <a:t>need to flush </a:t>
            </a:r>
            <a:r>
              <a:rPr lang="en-US" dirty="0" smtClean="0"/>
              <a:t>(SW) related </a:t>
            </a:r>
            <a:r>
              <a:rPr lang="en-US" dirty="0"/>
              <a:t>TLBs whenever changing a page table entry in memory</a:t>
            </a:r>
          </a:p>
          <a:p>
            <a:r>
              <a:rPr lang="en-US" dirty="0" smtClean="0"/>
              <a:t>Multiprocessors</a:t>
            </a:r>
            <a:r>
              <a:rPr lang="en-US" baseline="0" dirty="0" smtClean="0"/>
              <a:t> need TLB “</a:t>
            </a:r>
            <a:r>
              <a:rPr lang="en-US" baseline="0" dirty="0" err="1" smtClean="0"/>
              <a:t>shootdown</a:t>
            </a:r>
            <a:r>
              <a:rPr lang="en-US" baseline="0" dirty="0" smtClean="0"/>
              <a:t>”</a:t>
            </a:r>
            <a:endParaRPr lang="en-US" dirty="0" smtClean="0"/>
          </a:p>
          <a:p>
            <a:pPr lvl="1"/>
            <a:r>
              <a:rPr lang="en-US" dirty="0" smtClean="0"/>
              <a:t>When </a:t>
            </a:r>
            <a:r>
              <a:rPr lang="en-US" dirty="0"/>
              <a:t>you modify a page table entry, you need to do </a:t>
            </a:r>
            <a:r>
              <a:rPr lang="en-US" dirty="0" smtClean="0"/>
              <a:t>to </a:t>
            </a:r>
            <a:r>
              <a:rPr lang="en-US" dirty="0"/>
              <a:t>flush </a:t>
            </a:r>
            <a:r>
              <a:rPr lang="en-US" dirty="0" smtClean="0"/>
              <a:t>(“</a:t>
            </a:r>
            <a:r>
              <a:rPr lang="en-US" dirty="0" err="1" smtClean="0"/>
              <a:t>shootdown</a:t>
            </a:r>
            <a:r>
              <a:rPr lang="en-US" dirty="0" smtClean="0"/>
              <a:t>”) all </a:t>
            </a:r>
            <a:r>
              <a:rPr lang="en-US" dirty="0"/>
              <a:t>related TLB entries on </a:t>
            </a:r>
            <a:r>
              <a:rPr lang="en-US" dirty="0" smtClean="0"/>
              <a:t>every processor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memory</a:t>
            </a:r>
          </a:p>
          <a:p>
            <a:pPr lvl="1"/>
            <a:r>
              <a:rPr lang="en-US" dirty="0" smtClean="0"/>
              <a:t>Easier SW development</a:t>
            </a:r>
          </a:p>
          <a:p>
            <a:pPr lvl="1"/>
            <a:r>
              <a:rPr lang="en-US" dirty="0" smtClean="0"/>
              <a:t>Better memory utilization</a:t>
            </a:r>
          </a:p>
          <a:p>
            <a:pPr lvl="1"/>
            <a:r>
              <a:rPr lang="en-US" dirty="0" smtClean="0"/>
              <a:t>Protection</a:t>
            </a:r>
          </a:p>
          <a:p>
            <a:pPr lvl="0"/>
            <a:r>
              <a:rPr lang="en-US" dirty="0" smtClean="0"/>
              <a:t>Address translation</a:t>
            </a:r>
          </a:p>
          <a:p>
            <a:pPr lvl="1"/>
            <a:r>
              <a:rPr lang="en-US" dirty="0" smtClean="0"/>
              <a:t>Base &amp; bound: Simple,</a:t>
            </a:r>
            <a:r>
              <a:rPr lang="en-US" baseline="0" dirty="0" smtClean="0"/>
              <a:t> but limited</a:t>
            </a:r>
          </a:p>
          <a:p>
            <a:pPr lvl="1"/>
            <a:r>
              <a:rPr lang="en-US" baseline="0" dirty="0" smtClean="0"/>
              <a:t>Segmentation: Useful but complex</a:t>
            </a:r>
          </a:p>
          <a:p>
            <a:r>
              <a:rPr lang="en-US" baseline="0" dirty="0" smtClean="0"/>
              <a:t>Paging: Best tradeoff currently</a:t>
            </a:r>
          </a:p>
          <a:p>
            <a:pPr lvl="1"/>
            <a:r>
              <a:rPr lang="en-US" dirty="0" smtClean="0"/>
              <a:t>TLB: Fast translation</a:t>
            </a:r>
          </a:p>
          <a:p>
            <a:pPr lvl="1"/>
            <a:r>
              <a:rPr lang="en-US" baseline="0" dirty="0" smtClean="0"/>
              <a:t>VM needs to handle TLB </a:t>
            </a:r>
            <a:r>
              <a:rPr lang="en-US" baseline="0" smtClean="0"/>
              <a:t>consistency issues</a:t>
            </a:r>
            <a:endParaRPr lang="en-US" baseline="0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2595</TotalTime>
  <Words>1578</Words>
  <Application>Microsoft Office PowerPoint</Application>
  <PresentationFormat>A4 Paper (210x297 mm)</PresentationFormat>
  <Paragraphs>396</Paragraphs>
  <Slides>30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Default Design</vt:lpstr>
      <vt:lpstr>Address Translation</vt:lpstr>
      <vt:lpstr>Topics</vt:lpstr>
      <vt:lpstr>Issues</vt:lpstr>
      <vt:lpstr>The Big Picture</vt:lpstr>
      <vt:lpstr>Strategies</vt:lpstr>
      <vt:lpstr>Protection Issue</vt:lpstr>
      <vt:lpstr>Expansion - Location Transparency Issue</vt:lpstr>
      <vt:lpstr>Why Virtual Memory?</vt:lpstr>
      <vt:lpstr>Design Issues</vt:lpstr>
      <vt:lpstr>Address Mapping Granularity</vt:lpstr>
      <vt:lpstr>Locality of Reference </vt:lpstr>
      <vt:lpstr>Translation Overview</vt:lpstr>
      <vt:lpstr>Goals of Translation</vt:lpstr>
      <vt:lpstr>Base and Bound</vt:lpstr>
      <vt:lpstr>Segmentation</vt:lpstr>
      <vt:lpstr>Paging</vt:lpstr>
      <vt:lpstr>How Many PTEs Do We Need?</vt:lpstr>
      <vt:lpstr>Segmentation with Paging</vt:lpstr>
      <vt:lpstr>Multiple-Level Page Tables</vt:lpstr>
      <vt:lpstr>Inverted Page Tables</vt:lpstr>
      <vt:lpstr>Virtual-To-Physical Lookup</vt:lpstr>
      <vt:lpstr>Translation Look-aside Buffer (TLB)</vt:lpstr>
      <vt:lpstr>Bits in A TLB Entry</vt:lpstr>
      <vt:lpstr>Hardware-Controlled TLB</vt:lpstr>
      <vt:lpstr>Software-Controlled TLB</vt:lpstr>
      <vt:lpstr>Hardware vs. Software Controlled</vt:lpstr>
      <vt:lpstr>Cache vs. TLB</vt:lpstr>
      <vt:lpstr>TLB Related Issues</vt:lpstr>
      <vt:lpstr>Consistency Issue</vt:lpstr>
      <vt:lpstr>Summary</vt:lpstr>
    </vt:vector>
  </TitlesOfParts>
  <Company>Princeton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Address Translation</dc:title>
  <dc:subject>Address Translation</dc:subject>
  <dc:creator>Kai Li/Tore Larsen</dc:creator>
  <cp:lastModifiedBy>Tore Larsen</cp:lastModifiedBy>
  <cp:revision>92</cp:revision>
  <cp:lastPrinted>1998-11-24T16:55:31Z</cp:lastPrinted>
  <dcterms:created xsi:type="dcterms:W3CDTF">1997-02-11T23:50:05Z</dcterms:created>
  <dcterms:modified xsi:type="dcterms:W3CDTF">2009-10-08T10:27:44Z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2</vt:i4>
  </property>
  <property fmtid="{D5CDD505-2E9C-101B-9397-08002B2CF9AE}" pid="4" name="Compression">
    <vt:i4>50</vt:i4>
  </property>
  <property fmtid="{D5CDD505-2E9C-101B-9397-08002B2CF9AE}" pid="5" name="ScreenSize">
    <vt:i4>2</vt:i4>
  </property>
  <property fmtid="{D5CDD505-2E9C-101B-9397-08002B2CF9AE}" pid="6" name="ScreenUsage">
    <vt:i4>2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C:\WINNT\Profiles\li\Personal</vt:lpwstr>
  </property>
  <property fmtid="{D5CDD505-2E9C-101B-9397-08002B2CF9AE}" pid="22" name="_AdHocReviewCycleID">
    <vt:i4>1162084321</vt:i4>
  </property>
  <property fmtid="{D5CDD505-2E9C-101B-9397-08002B2CF9AE}" pid="23" name="_NewReviewCycle">
    <vt:lpwstr/>
  </property>
  <property fmtid="{D5CDD505-2E9C-101B-9397-08002B2CF9AE}" pid="24" name="_EmailSubject">
    <vt:lpwstr>Slides for INF3151 forelesning</vt:lpwstr>
  </property>
  <property fmtid="{D5CDD505-2E9C-101B-9397-08002B2CF9AE}" pid="25" name="_AuthorEmail">
    <vt:lpwstr>tore@cs.uit.no</vt:lpwstr>
  </property>
  <property fmtid="{D5CDD505-2E9C-101B-9397-08002B2CF9AE}" pid="26" name="_AuthorEmailDisplayName">
    <vt:lpwstr>Tore Larsen</vt:lpwstr>
  </property>
</Properties>
</file>