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97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1E0EB-F26A-49A0-8CFC-6F2063748493}" type="slidenum">
              <a:rPr lang="en-US"/>
              <a:pPr/>
              <a:t>2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32562A-FCA4-446D-BC5E-24FCAB6820EA}" type="slidenum">
              <a:rPr lang="en-US"/>
              <a:pPr/>
              <a:t>3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6E7653-229B-4E31-8361-462CB6F56190}" type="slidenum">
              <a:rPr lang="en-US"/>
              <a:pPr/>
              <a:t>4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4AABC-4FEA-4FCE-BC20-1D23CD5CEB10}" type="slidenum">
              <a:rPr lang="en-US"/>
              <a:pPr/>
              <a:t>5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2B083-3B79-4A15-9AB0-FE0F9168897A}" type="slidenum">
              <a:rPr lang="en-US"/>
              <a:pPr/>
              <a:t>6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43CFE-CB79-407B-886D-F24760B83F89}" type="slidenum">
              <a:rPr lang="en-US"/>
              <a:pPr/>
              <a:t>7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35266D-216C-42CB-B924-FA9FF7025206}" type="slidenum">
              <a:rPr lang="en-US"/>
              <a:pPr/>
              <a:t>8</a:t>
            </a:fld>
            <a:endParaRPr lang="en-US"/>
          </a:p>
        </p:txBody>
      </p:sp>
      <p:sp>
        <p:nvSpPr>
          <p:cNvPr id="38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4EE0C-1748-446B-9AC9-EF0D69F39CA9}" type="slidenum">
              <a:rPr lang="en-US"/>
              <a:pPr/>
              <a:t>9</a:t>
            </a:fld>
            <a:endParaRPr lang="en-US"/>
          </a:p>
        </p:txBody>
      </p:sp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347182-A3B8-4E3C-A6F8-15F7BF1C9168}" type="slidenum">
              <a:rPr lang="en-US"/>
              <a:pPr/>
              <a:t>10</a:t>
            </a:fld>
            <a:endParaRPr 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9715A-E8D1-42CD-ADEE-99F58477A36E}" type="slidenum">
              <a:rPr lang="en-US"/>
              <a:pPr/>
              <a:t>11</a:t>
            </a:fld>
            <a:endParaRPr lang="en-US"/>
          </a:p>
        </p:txBody>
      </p:sp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EF34D-92DD-4CCD-8BED-03F27C3A0E67}" type="slidenum">
              <a:rPr lang="en-US"/>
              <a:pPr/>
              <a:t>12</a:t>
            </a:fld>
            <a:endParaRPr lang="en-US"/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DC072-CD00-4F08-91A1-AFA6E207A9A2}" type="slidenum">
              <a:rPr lang="en-US"/>
              <a:pPr/>
              <a:t>13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098B7-6F9B-4962-94E3-2F8123CC005D}" type="slidenum">
              <a:rPr lang="en-US"/>
              <a:pPr/>
              <a:t>14</a:t>
            </a:fld>
            <a:endParaRPr lang="en-US"/>
          </a:p>
        </p:txBody>
      </p:sp>
      <p:sp>
        <p:nvSpPr>
          <p:cNvPr id="390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71B66-EAF6-47FE-B0F6-48321B68FE55}" type="slidenum">
              <a:rPr lang="en-US"/>
              <a:pPr/>
              <a:t>15</a:t>
            </a:fld>
            <a:endParaRPr lang="en-US"/>
          </a:p>
        </p:txBody>
      </p:sp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5F10C-B0C9-4564-8296-1B0BB9F044FD}" type="slidenum">
              <a:rPr lang="en-US"/>
              <a:pPr/>
              <a:t>16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2235E-67A2-43E0-879A-D90E4476A5E1}" type="slidenum">
              <a:rPr lang="en-US"/>
              <a:pPr/>
              <a:t>17</a:t>
            </a:fld>
            <a:endParaRPr lang="en-US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8E9D86-B0D9-416F-8E8A-CB9A7230C6FC}" type="slidenum">
              <a:rPr lang="en-US"/>
              <a:pPr/>
              <a:t>18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12888"/>
            <a:ext cx="7632700" cy="42211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INF3400/4400 Del 5 Statisk digital CMOS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9277DE0E-E501-47E6-B6CF-FBB01E2541A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3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5 Teori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Statisk digital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582612"/>
          </a:xfrm>
        </p:spPr>
        <p:txBody>
          <a:bodyPr/>
          <a:lstStyle/>
          <a:p>
            <a:r>
              <a:rPr lang="nb-NO" sz="2400" dirty="0" err="1">
                <a:effectLst/>
              </a:rPr>
              <a:t>Elmore</a:t>
            </a:r>
            <a:r>
              <a:rPr lang="nb-NO" sz="2400" dirty="0">
                <a:effectLst/>
              </a:rPr>
              <a:t> forsinkelsesmodell</a:t>
            </a:r>
          </a:p>
        </p:txBody>
      </p:sp>
      <p:sp>
        <p:nvSpPr>
          <p:cNvPr id="166967" name="Text Box 55"/>
          <p:cNvSpPr txBox="1">
            <a:spLocks noChangeArrowheads="1"/>
          </p:cNvSpPr>
          <p:nvPr/>
        </p:nvSpPr>
        <p:spPr bwMode="auto">
          <a:xfrm>
            <a:off x="785786" y="3929066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NAND3</a:t>
            </a:r>
          </a:p>
        </p:txBody>
      </p:sp>
      <p:pic>
        <p:nvPicPr>
          <p:cNvPr id="166969" name="Picture 5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714356"/>
            <a:ext cx="3671888" cy="3489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66970" name="Picture 5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928670"/>
            <a:ext cx="3168650" cy="1598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66971" name="Picture 5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3000372"/>
            <a:ext cx="4332287" cy="1408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166972" name="Object 60"/>
          <p:cNvGraphicFramePr>
            <a:graphicFrameLocks noChangeAspect="1"/>
          </p:cNvGraphicFramePr>
          <p:nvPr>
            <p:ph idx="1"/>
          </p:nvPr>
        </p:nvGraphicFramePr>
        <p:xfrm>
          <a:off x="6143636" y="4929198"/>
          <a:ext cx="2374900" cy="971550"/>
        </p:xfrm>
        <a:graphic>
          <a:graphicData uri="http://schemas.openxmlformats.org/presentationml/2006/ole">
            <p:oleObj spid="_x0000_s113666" name="Equation" r:id="rId7" imgW="1180800" imgH="482400" progId="Equation.3">
              <p:embed/>
            </p:oleObj>
          </a:graphicData>
        </a:graphic>
      </p:graphicFrame>
      <p:sp>
        <p:nvSpPr>
          <p:cNvPr id="166974" name="Text Box 62"/>
          <p:cNvSpPr txBox="1">
            <a:spLocks noChangeArrowheads="1"/>
          </p:cNvSpPr>
          <p:nvPr/>
        </p:nvSpPr>
        <p:spPr bwMode="auto">
          <a:xfrm>
            <a:off x="4071934" y="500042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RC modell:</a:t>
            </a:r>
          </a:p>
        </p:txBody>
      </p:sp>
      <p:sp>
        <p:nvSpPr>
          <p:cNvPr id="166975" name="Text Box 63"/>
          <p:cNvSpPr txBox="1">
            <a:spLocks noChangeArrowheads="1"/>
          </p:cNvSpPr>
          <p:nvPr/>
        </p:nvSpPr>
        <p:spPr bwMode="auto">
          <a:xfrm>
            <a:off x="3929058" y="2571744"/>
            <a:ext cx="278608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RC modell NANDN:</a:t>
            </a:r>
          </a:p>
        </p:txBody>
      </p:sp>
      <p:sp>
        <p:nvSpPr>
          <p:cNvPr id="166976" name="Text Box 64"/>
          <p:cNvSpPr txBox="1">
            <a:spLocks noChangeArrowheads="1"/>
          </p:cNvSpPr>
          <p:nvPr/>
        </p:nvSpPr>
        <p:spPr bwMode="auto">
          <a:xfrm>
            <a:off x="5429256" y="4572008"/>
            <a:ext cx="228601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Forsinkelsesmodell:</a:t>
            </a:r>
          </a:p>
        </p:txBody>
      </p:sp>
      <p:graphicFrame>
        <p:nvGraphicFramePr>
          <p:cNvPr id="166977" name="Object 65"/>
          <p:cNvGraphicFramePr>
            <a:graphicFrameLocks noChangeAspect="1"/>
          </p:cNvGraphicFramePr>
          <p:nvPr/>
        </p:nvGraphicFramePr>
        <p:xfrm>
          <a:off x="142844" y="4500570"/>
          <a:ext cx="5076825" cy="1160463"/>
        </p:xfrm>
        <a:graphic>
          <a:graphicData uri="http://schemas.openxmlformats.org/presentationml/2006/ole">
            <p:oleObj spid="_x0000_s113667" name="Equation" r:id="rId8" imgW="278100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6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74" grpId="0"/>
      <p:bldP spid="166975" grpId="0"/>
      <p:bldP spid="1669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379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3313113" cy="3109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179388" y="1268413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NAND3</a:t>
            </a:r>
          </a:p>
        </p:txBody>
      </p:sp>
      <p:pic>
        <p:nvPicPr>
          <p:cNvPr id="33792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1628775"/>
            <a:ext cx="2730500" cy="3097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7927" name="Text Box 7"/>
          <p:cNvSpPr txBox="1">
            <a:spLocks noChangeArrowheads="1"/>
          </p:cNvSpPr>
          <p:nvPr/>
        </p:nvSpPr>
        <p:spPr bwMode="auto">
          <a:xfrm>
            <a:off x="3276600" y="4941888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Utlegg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00030"/>
            <a:ext cx="2984500" cy="582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38952" name="Object 8"/>
          <p:cNvGraphicFramePr>
            <a:graphicFrameLocks noChangeAspect="1"/>
          </p:cNvGraphicFramePr>
          <p:nvPr/>
        </p:nvGraphicFramePr>
        <p:xfrm>
          <a:off x="3924300" y="3716338"/>
          <a:ext cx="4476750" cy="1019175"/>
        </p:xfrm>
        <a:graphic>
          <a:graphicData uri="http://schemas.openxmlformats.org/presentationml/2006/ole">
            <p:oleObj spid="_x0000_s114690" name="Equation" r:id="rId5" imgW="2793960" imgH="634680" progId="Equation.3">
              <p:embed/>
            </p:oleObj>
          </a:graphicData>
        </a:graphic>
      </p:graphicFrame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0" y="476250"/>
            <a:ext cx="2730500" cy="3097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38955" name="Object 11"/>
          <p:cNvGraphicFramePr>
            <a:graphicFrameLocks noChangeAspect="1"/>
          </p:cNvGraphicFramePr>
          <p:nvPr/>
        </p:nvGraphicFramePr>
        <p:xfrm>
          <a:off x="3995738" y="5143512"/>
          <a:ext cx="1139825" cy="387350"/>
        </p:xfrm>
        <a:graphic>
          <a:graphicData uri="http://schemas.openxmlformats.org/presentationml/2006/ole">
            <p:oleObj spid="_x0000_s114691" name="Equation" r:id="rId7" imgW="7110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972" name="Object 4"/>
          <p:cNvGraphicFramePr>
            <a:graphicFrameLocks noChangeAspect="1"/>
          </p:cNvGraphicFramePr>
          <p:nvPr/>
        </p:nvGraphicFramePr>
        <p:xfrm>
          <a:off x="1116013" y="4905375"/>
          <a:ext cx="2195512" cy="485775"/>
        </p:xfrm>
        <a:graphic>
          <a:graphicData uri="http://schemas.openxmlformats.org/presentationml/2006/ole">
            <p:oleObj spid="_x0000_s115714" name="Equation" r:id="rId4" imgW="1091880" imgH="241200" progId="Equation.3">
              <p:embed/>
            </p:oleObj>
          </a:graphicData>
        </a:graphic>
      </p:graphicFrame>
      <p:sp>
        <p:nvSpPr>
          <p:cNvPr id="339973" name="Text Box 5"/>
          <p:cNvSpPr txBox="1">
            <a:spLocks noChangeArrowheads="1"/>
          </p:cNvSpPr>
          <p:nvPr/>
        </p:nvSpPr>
        <p:spPr bwMode="auto">
          <a:xfrm>
            <a:off x="468313" y="28572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sp>
        <p:nvSpPr>
          <p:cNvPr id="339974" name="Text Box 6"/>
          <p:cNvSpPr txBox="1">
            <a:spLocks noChangeArrowheads="1"/>
          </p:cNvSpPr>
          <p:nvPr/>
        </p:nvSpPr>
        <p:spPr bwMode="auto">
          <a:xfrm>
            <a:off x="571472" y="928670"/>
            <a:ext cx="3814763" cy="1214446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kaller </a:t>
            </a:r>
            <a:r>
              <a:rPr lang="nb-NO" b="1" dirty="0"/>
              <a:t>diffusjonskapasitanser </a:t>
            </a:r>
            <a:r>
              <a:rPr lang="nb-NO" dirty="0"/>
              <a:t>for parasittiske kapasitanser som bidrar til </a:t>
            </a:r>
            <a:r>
              <a:rPr lang="nb-NO" b="1" dirty="0"/>
              <a:t>parasittisk tidsforsinkelse</a:t>
            </a:r>
            <a:r>
              <a:rPr lang="nb-NO" dirty="0"/>
              <a:t>.</a:t>
            </a:r>
          </a:p>
        </p:txBody>
      </p:sp>
      <p:sp>
        <p:nvSpPr>
          <p:cNvPr id="339976" name="Text Box 8"/>
          <p:cNvSpPr txBox="1">
            <a:spLocks noChangeArrowheads="1"/>
          </p:cNvSpPr>
          <p:nvPr/>
        </p:nvSpPr>
        <p:spPr bwMode="auto">
          <a:xfrm>
            <a:off x="571472" y="2357430"/>
            <a:ext cx="3671887" cy="92333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Eksterne kapasitanser er definert som </a:t>
            </a:r>
            <a:r>
              <a:rPr lang="nb-NO" b="1" dirty="0"/>
              <a:t>gatekapasitans</a:t>
            </a:r>
            <a:r>
              <a:rPr lang="nb-NO" dirty="0"/>
              <a:t> for porter som skal drives.</a:t>
            </a:r>
          </a:p>
        </p:txBody>
      </p:sp>
      <p:sp>
        <p:nvSpPr>
          <p:cNvPr id="339977" name="Text Box 9"/>
          <p:cNvSpPr txBox="1">
            <a:spLocks noChangeArrowheads="1"/>
          </p:cNvSpPr>
          <p:nvPr/>
        </p:nvSpPr>
        <p:spPr bwMode="auto">
          <a:xfrm>
            <a:off x="5076825" y="285728"/>
            <a:ext cx="302418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 NAND3 som skal drive </a:t>
            </a:r>
            <a:r>
              <a:rPr lang="nb-NO" i="1" dirty="0"/>
              <a:t>h </a:t>
            </a:r>
            <a:r>
              <a:rPr lang="nb-NO" dirty="0"/>
              <a:t>tilsvarende porter:</a:t>
            </a:r>
          </a:p>
        </p:txBody>
      </p:sp>
      <p:sp>
        <p:nvSpPr>
          <p:cNvPr id="339979" name="Text Box 11"/>
          <p:cNvSpPr txBox="1">
            <a:spLocks noChangeArrowheads="1"/>
          </p:cNvSpPr>
          <p:nvPr/>
        </p:nvSpPr>
        <p:spPr bwMode="auto">
          <a:xfrm>
            <a:off x="611188" y="342900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Enkel RC modell:</a:t>
            </a:r>
          </a:p>
        </p:txBody>
      </p:sp>
      <p:sp>
        <p:nvSpPr>
          <p:cNvPr id="339980" name="Text Box 12"/>
          <p:cNvSpPr txBox="1">
            <a:spLocks noChangeArrowheads="1"/>
          </p:cNvSpPr>
          <p:nvPr/>
        </p:nvSpPr>
        <p:spPr bwMode="auto">
          <a:xfrm>
            <a:off x="4473598" y="342900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Elmore</a:t>
            </a:r>
            <a:r>
              <a:rPr lang="nb-NO" dirty="0"/>
              <a:t>:</a:t>
            </a:r>
          </a:p>
        </p:txBody>
      </p:sp>
      <p:sp>
        <p:nvSpPr>
          <p:cNvPr id="339981" name="Text Box 13"/>
          <p:cNvSpPr txBox="1">
            <a:spLocks noChangeArrowheads="1"/>
          </p:cNvSpPr>
          <p:nvPr/>
        </p:nvSpPr>
        <p:spPr bwMode="auto">
          <a:xfrm>
            <a:off x="827088" y="3806825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tidsforsinkelse:</a:t>
            </a:r>
          </a:p>
        </p:txBody>
      </p:sp>
      <p:graphicFrame>
        <p:nvGraphicFramePr>
          <p:cNvPr id="339985" name="Object 17"/>
          <p:cNvGraphicFramePr>
            <a:graphicFrameLocks noChangeAspect="1"/>
          </p:cNvGraphicFramePr>
          <p:nvPr/>
        </p:nvGraphicFramePr>
        <p:xfrm>
          <a:off x="1119188" y="4094163"/>
          <a:ext cx="1430337" cy="485775"/>
        </p:xfrm>
        <a:graphic>
          <a:graphicData uri="http://schemas.openxmlformats.org/presentationml/2006/ole">
            <p:oleObj spid="_x0000_s115715" name="Equation" r:id="rId5" imgW="711000" imgH="241200" progId="Equation.3">
              <p:embed/>
            </p:oleObj>
          </a:graphicData>
        </a:graphic>
      </p:graphicFrame>
      <p:pic>
        <p:nvPicPr>
          <p:cNvPr id="339988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952502"/>
            <a:ext cx="3209925" cy="2690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9989" name="Text Box 21"/>
          <p:cNvSpPr txBox="1">
            <a:spLocks noChangeArrowheads="1"/>
          </p:cNvSpPr>
          <p:nvPr/>
        </p:nvSpPr>
        <p:spPr bwMode="auto">
          <a:xfrm>
            <a:off x="827088" y="451008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39990" name="Object 22"/>
          <p:cNvGraphicFramePr>
            <a:graphicFrameLocks noChangeAspect="1"/>
          </p:cNvGraphicFramePr>
          <p:nvPr/>
        </p:nvGraphicFramePr>
        <p:xfrm>
          <a:off x="5473723" y="4887912"/>
          <a:ext cx="2197100" cy="485775"/>
        </p:xfrm>
        <a:graphic>
          <a:graphicData uri="http://schemas.openxmlformats.org/presentationml/2006/ole">
            <p:oleObj spid="_x0000_s115716" name="Equation" r:id="rId7" imgW="1091880" imgH="241200" progId="Equation.3">
              <p:embed/>
            </p:oleObj>
          </a:graphicData>
        </a:graphic>
      </p:graphicFrame>
      <p:sp>
        <p:nvSpPr>
          <p:cNvPr id="339991" name="Text Box 23"/>
          <p:cNvSpPr txBox="1">
            <a:spLocks noChangeArrowheads="1"/>
          </p:cNvSpPr>
          <p:nvPr/>
        </p:nvSpPr>
        <p:spPr bwMode="auto">
          <a:xfrm>
            <a:off x="4762523" y="3789362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339992" name="Object 24"/>
          <p:cNvGraphicFramePr>
            <a:graphicFrameLocks noChangeAspect="1"/>
          </p:cNvGraphicFramePr>
          <p:nvPr/>
        </p:nvGraphicFramePr>
        <p:xfrm>
          <a:off x="5054623" y="4076700"/>
          <a:ext cx="1430337" cy="485775"/>
        </p:xfrm>
        <a:graphic>
          <a:graphicData uri="http://schemas.openxmlformats.org/presentationml/2006/ole">
            <p:oleObj spid="_x0000_s115717" name="Equation" r:id="rId8" imgW="711000" imgH="241200" progId="Equation.3">
              <p:embed/>
            </p:oleObj>
          </a:graphicData>
        </a:graphic>
      </p:graphicFrame>
      <p:sp>
        <p:nvSpPr>
          <p:cNvPr id="339993" name="Text Box 25"/>
          <p:cNvSpPr txBox="1">
            <a:spLocks noChangeArrowheads="1"/>
          </p:cNvSpPr>
          <p:nvPr/>
        </p:nvSpPr>
        <p:spPr bwMode="auto">
          <a:xfrm>
            <a:off x="4762523" y="4492625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sp>
        <p:nvSpPr>
          <p:cNvPr id="339994" name="Text Box 26"/>
          <p:cNvSpPr txBox="1">
            <a:spLocks noChangeArrowheads="1"/>
          </p:cNvSpPr>
          <p:nvPr/>
        </p:nvSpPr>
        <p:spPr bwMode="auto">
          <a:xfrm>
            <a:off x="250825" y="6237288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h=4:</a:t>
            </a:r>
          </a:p>
        </p:txBody>
      </p:sp>
      <p:graphicFrame>
        <p:nvGraphicFramePr>
          <p:cNvPr id="339995" name="Object 27"/>
          <p:cNvGraphicFramePr>
            <a:graphicFrameLocks noChangeAspect="1"/>
          </p:cNvGraphicFramePr>
          <p:nvPr/>
        </p:nvGraphicFramePr>
        <p:xfrm>
          <a:off x="1116013" y="5337175"/>
          <a:ext cx="1455737" cy="485775"/>
        </p:xfrm>
        <a:graphic>
          <a:graphicData uri="http://schemas.openxmlformats.org/presentationml/2006/ole">
            <p:oleObj spid="_x0000_s115718" name="Equation" r:id="rId9" imgW="723600" imgH="241200" progId="Equation.3">
              <p:embed/>
            </p:oleObj>
          </a:graphicData>
        </a:graphic>
      </p:graphicFrame>
      <p:graphicFrame>
        <p:nvGraphicFramePr>
          <p:cNvPr id="339996" name="Object 28"/>
          <p:cNvGraphicFramePr>
            <a:graphicFrameLocks noChangeAspect="1"/>
          </p:cNvGraphicFramePr>
          <p:nvPr/>
        </p:nvGraphicFramePr>
        <p:xfrm>
          <a:off x="5178448" y="5319712"/>
          <a:ext cx="1455737" cy="485775"/>
        </p:xfrm>
        <a:graphic>
          <a:graphicData uri="http://schemas.openxmlformats.org/presentationml/2006/ole">
            <p:oleObj spid="_x0000_s115719" name="Equation" r:id="rId10" imgW="7236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3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3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3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3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4" grpId="0" animBg="1"/>
      <p:bldP spid="339976" grpId="0" animBg="1"/>
      <p:bldP spid="339977" grpId="0"/>
      <p:bldP spid="339979" grpId="0"/>
      <p:bldP spid="339980" grpId="0"/>
      <p:bldP spid="339981" grpId="0"/>
      <p:bldP spid="339989" grpId="0"/>
      <p:bldP spid="339991" grpId="0"/>
      <p:bldP spid="339993" grpId="0"/>
      <p:bldP spid="3399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684213" y="21429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endParaRPr lang="nb-NO" dirty="0"/>
          </a:p>
        </p:txBody>
      </p:sp>
      <p:sp>
        <p:nvSpPr>
          <p:cNvPr id="342021" name="Text Box 5"/>
          <p:cNvSpPr txBox="1">
            <a:spLocks noChangeArrowheads="1"/>
          </p:cNvSpPr>
          <p:nvPr/>
        </p:nvSpPr>
        <p:spPr bwMode="auto">
          <a:xfrm>
            <a:off x="755650" y="642918"/>
            <a:ext cx="3459160" cy="147732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kaller forholdet mellom ekstern last (kapasitans) og inngangslast for </a:t>
            </a:r>
            <a:r>
              <a:rPr lang="nb-NO" b="1"/>
              <a:t>elektrisk effort</a:t>
            </a:r>
            <a:r>
              <a:rPr lang="nb-NO"/>
              <a:t>. Dette forholdet kalles </a:t>
            </a:r>
            <a:r>
              <a:rPr lang="nb-NO" b="1"/>
              <a:t>fanout</a:t>
            </a:r>
            <a:r>
              <a:rPr lang="nb-NO"/>
              <a:t> og skrives som </a:t>
            </a:r>
            <a:r>
              <a:rPr lang="nb-NO" i="1"/>
              <a:t>C</a:t>
            </a:r>
            <a:r>
              <a:rPr lang="nb-NO" sz="1200" i="1"/>
              <a:t>h</a:t>
            </a:r>
            <a:r>
              <a:rPr lang="nb-NO"/>
              <a:t>.</a:t>
            </a:r>
          </a:p>
        </p:txBody>
      </p:sp>
      <p:sp>
        <p:nvSpPr>
          <p:cNvPr id="342022" name="Text Box 6"/>
          <p:cNvSpPr txBox="1">
            <a:spLocks noChangeArrowheads="1"/>
          </p:cNvSpPr>
          <p:nvPr/>
        </p:nvSpPr>
        <p:spPr bwMode="auto">
          <a:xfrm>
            <a:off x="4859338" y="21429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endParaRPr lang="nb-NO" dirty="0"/>
          </a:p>
        </p:txBody>
      </p:sp>
      <p:sp>
        <p:nvSpPr>
          <p:cNvPr id="342023" name="Text Box 7"/>
          <p:cNvSpPr txBox="1">
            <a:spLocks noChangeArrowheads="1"/>
          </p:cNvSpPr>
          <p:nvPr/>
        </p:nvSpPr>
        <p:spPr bwMode="auto">
          <a:xfrm>
            <a:off x="4929190" y="642918"/>
            <a:ext cx="3567142" cy="147732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kaller forholdet mellom en ports inngangskapasitans og inngangskapasitansen til en inverter som leverer samme utgangsstrøm for </a:t>
            </a:r>
            <a:r>
              <a:rPr lang="nb-NO" b="1" dirty="0"/>
              <a:t>logisk </a:t>
            </a:r>
            <a:r>
              <a:rPr lang="nb-NO" b="1" dirty="0" err="1"/>
              <a:t>effort</a:t>
            </a:r>
            <a:r>
              <a:rPr lang="nb-NO" b="1" dirty="0"/>
              <a:t> g</a:t>
            </a:r>
            <a:r>
              <a:rPr lang="nb-NO" dirty="0"/>
              <a:t>.</a:t>
            </a:r>
          </a:p>
        </p:txBody>
      </p:sp>
      <p:pic>
        <p:nvPicPr>
          <p:cNvPr id="34202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49458" y="2614629"/>
            <a:ext cx="5651500" cy="3171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1" grpId="0" animBg="1"/>
      <p:bldP spid="3420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755650" y="1928802"/>
            <a:ext cx="4602168" cy="1754326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lar NAND3 porten drive et antall tilsvarende porter, for eksempel </a:t>
            </a:r>
            <a:r>
              <a:rPr lang="nb-NO" b="1" i="1" dirty="0"/>
              <a:t>h’=5</a:t>
            </a:r>
            <a:r>
              <a:rPr lang="nb-NO" dirty="0"/>
              <a:t>. Dersom vi forandrer transistorbreddene i den drivende porten med en faktor </a:t>
            </a:r>
            <a:r>
              <a:rPr lang="nb-NO" b="1" i="1" dirty="0"/>
              <a:t>k</a:t>
            </a:r>
            <a:r>
              <a:rPr lang="nb-NO" dirty="0"/>
              <a:t> vil dette bety at parasittisk kapasitans øker med en faktor </a:t>
            </a:r>
            <a:r>
              <a:rPr lang="nb-NO" b="1" i="1" dirty="0"/>
              <a:t>k</a:t>
            </a:r>
            <a:r>
              <a:rPr lang="nb-NO" dirty="0"/>
              <a:t>, dvs.</a:t>
            </a:r>
            <a:r>
              <a:rPr lang="nb-NO" b="1" i="1" dirty="0"/>
              <a:t> </a:t>
            </a:r>
            <a:r>
              <a:rPr lang="nb-NO" b="1" i="1" dirty="0" err="1"/>
              <a:t>h=h’/k</a:t>
            </a:r>
            <a:r>
              <a:rPr lang="nb-NO" b="1" i="1" dirty="0"/>
              <a:t> </a:t>
            </a:r>
            <a:r>
              <a:rPr lang="nb-NO" dirty="0"/>
              <a:t>. </a:t>
            </a:r>
          </a:p>
        </p:txBody>
      </p:sp>
      <p:pic>
        <p:nvPicPr>
          <p:cNvPr id="34304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095642"/>
            <a:ext cx="3209925" cy="2690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5643570" y="2571744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 NAND3:</a:t>
            </a:r>
          </a:p>
        </p:txBody>
      </p:sp>
      <p:sp>
        <p:nvSpPr>
          <p:cNvPr id="343049" name="Text Box 9"/>
          <p:cNvSpPr txBox="1">
            <a:spLocks noChangeArrowheads="1"/>
          </p:cNvSpPr>
          <p:nvPr/>
        </p:nvSpPr>
        <p:spPr bwMode="auto">
          <a:xfrm>
            <a:off x="755650" y="428604"/>
            <a:ext cx="4102102" cy="65721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definerer </a:t>
            </a:r>
            <a:r>
              <a:rPr lang="nb-NO" b="1"/>
              <a:t>h</a:t>
            </a:r>
            <a:r>
              <a:rPr lang="nb-NO"/>
              <a:t> som antallet identiske porter son en spesifikk port skal drive.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5" grpId="0" animBg="1"/>
      <p:bldP spid="343048" grpId="0"/>
      <p:bldP spid="3430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229600" cy="582612"/>
          </a:xfrm>
        </p:spPr>
        <p:txBody>
          <a:bodyPr/>
          <a:lstStyle/>
          <a:p>
            <a:r>
              <a:rPr lang="nb-NO" sz="2400" dirty="0"/>
              <a:t>Lineær forsinkelsesmodell</a:t>
            </a:r>
          </a:p>
        </p:txBody>
      </p:sp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611188" y="155733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Normalisert tidsforsinkelse:</a:t>
            </a:r>
          </a:p>
        </p:txBody>
      </p:sp>
      <p:graphicFrame>
        <p:nvGraphicFramePr>
          <p:cNvPr id="344070" name="Object 6"/>
          <p:cNvGraphicFramePr>
            <a:graphicFrameLocks noChangeAspect="1"/>
          </p:cNvGraphicFramePr>
          <p:nvPr/>
        </p:nvGraphicFramePr>
        <p:xfrm>
          <a:off x="1116013" y="1916113"/>
          <a:ext cx="1277937" cy="409575"/>
        </p:xfrm>
        <a:graphic>
          <a:graphicData uri="http://schemas.openxmlformats.org/presentationml/2006/ole">
            <p:oleObj spid="_x0000_s124930" name="Equation" r:id="rId4" imgW="634680" imgH="203040" progId="Equation.3">
              <p:embed/>
            </p:oleObj>
          </a:graphicData>
        </a:graphic>
      </p:graphicFrame>
      <p:sp>
        <p:nvSpPr>
          <p:cNvPr id="344071" name="Text Box 7"/>
          <p:cNvSpPr txBox="1">
            <a:spLocks noChangeArrowheads="1"/>
          </p:cNvSpPr>
          <p:nvPr/>
        </p:nvSpPr>
        <p:spPr bwMode="auto">
          <a:xfrm>
            <a:off x="539750" y="2852738"/>
            <a:ext cx="18732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Effort tidsforsinkelse</a:t>
            </a:r>
          </a:p>
        </p:txBody>
      </p:sp>
      <p:sp>
        <p:nvSpPr>
          <p:cNvPr id="344072" name="Text Box 8"/>
          <p:cNvSpPr txBox="1">
            <a:spLocks noChangeArrowheads="1"/>
          </p:cNvSpPr>
          <p:nvPr/>
        </p:nvSpPr>
        <p:spPr bwMode="auto">
          <a:xfrm>
            <a:off x="2411413" y="2420938"/>
            <a:ext cx="187325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</a:t>
            </a:r>
          </a:p>
        </p:txBody>
      </p:sp>
      <p:sp>
        <p:nvSpPr>
          <p:cNvPr id="344073" name="Line 9"/>
          <p:cNvSpPr>
            <a:spLocks noChangeShapeType="1"/>
          </p:cNvSpPr>
          <p:nvPr/>
        </p:nvSpPr>
        <p:spPr bwMode="auto">
          <a:xfrm flipV="1">
            <a:off x="1258888" y="2349500"/>
            <a:ext cx="433387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4074" name="Line 10"/>
          <p:cNvSpPr>
            <a:spLocks noChangeShapeType="1"/>
          </p:cNvSpPr>
          <p:nvPr/>
        </p:nvSpPr>
        <p:spPr bwMode="auto">
          <a:xfrm flipH="1" flipV="1">
            <a:off x="2339975" y="2205038"/>
            <a:ext cx="503238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44076" name="Object 12"/>
          <p:cNvGraphicFramePr>
            <a:graphicFrameLocks noChangeAspect="1"/>
          </p:cNvGraphicFramePr>
          <p:nvPr/>
        </p:nvGraphicFramePr>
        <p:xfrm>
          <a:off x="714348" y="3643314"/>
          <a:ext cx="944563" cy="409575"/>
        </p:xfrm>
        <a:graphic>
          <a:graphicData uri="http://schemas.openxmlformats.org/presentationml/2006/ole">
            <p:oleObj spid="_x0000_s124931" name="Equation" r:id="rId5" imgW="469800" imgH="203040" progId="Equation.3">
              <p:embed/>
            </p:oleObj>
          </a:graphicData>
        </a:graphic>
      </p:graphicFrame>
      <p:pic>
        <p:nvPicPr>
          <p:cNvPr id="344077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1071546"/>
            <a:ext cx="3622675" cy="4537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44078" name="Object 14"/>
          <p:cNvGraphicFramePr>
            <a:graphicFrameLocks noChangeAspect="1"/>
          </p:cNvGraphicFramePr>
          <p:nvPr>
            <p:ph idx="1"/>
          </p:nvPr>
        </p:nvGraphicFramePr>
        <p:xfrm>
          <a:off x="2124075" y="4724400"/>
          <a:ext cx="808038" cy="704850"/>
        </p:xfrm>
        <a:graphic>
          <a:graphicData uri="http://schemas.openxmlformats.org/presentationml/2006/ole">
            <p:oleObj spid="_x0000_s124932" name="Equation" r:id="rId7" imgW="495000" imgH="431640" progId="Equation.3">
              <p:embed/>
            </p:oleObj>
          </a:graphicData>
        </a:graphic>
      </p:graphicFrame>
      <p:sp>
        <p:nvSpPr>
          <p:cNvPr id="344080" name="Text Box 16"/>
          <p:cNvSpPr txBox="1">
            <a:spLocks noChangeArrowheads="1"/>
          </p:cNvSpPr>
          <p:nvPr/>
        </p:nvSpPr>
        <p:spPr bwMode="auto">
          <a:xfrm>
            <a:off x="1476374" y="4365625"/>
            <a:ext cx="209549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h: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8" grpId="0"/>
      <p:bldP spid="344071" grpId="0"/>
      <p:bldP spid="344072" grpId="0"/>
      <p:bldP spid="344073" grpId="0" animBg="1"/>
      <p:bldP spid="344074" grpId="0" animBg="1"/>
      <p:bldP spid="3440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Logisk effort</a:t>
            </a:r>
          </a:p>
        </p:txBody>
      </p:sp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571472" y="1000108"/>
            <a:ext cx="7929618" cy="92333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kaller forholdet mellom en ports inngangskapasitans og inngangskapasitansen til en inverter som leverer samme utgangsstrøm for </a:t>
            </a:r>
            <a:r>
              <a:rPr lang="nb-NO" b="1"/>
              <a:t>logisk effort g</a:t>
            </a:r>
            <a:r>
              <a:rPr lang="nb-NO"/>
              <a:t>.</a:t>
            </a:r>
          </a:p>
        </p:txBody>
      </p:sp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230454"/>
            <a:ext cx="6337300" cy="355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INF3400/4400 Del 5 Statisk digital CMOS</a:t>
            </a:r>
          </a:p>
        </p:txBody>
      </p:sp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42852"/>
            <a:ext cx="7632700" cy="609600"/>
          </a:xfrm>
        </p:spPr>
        <p:txBody>
          <a:bodyPr/>
          <a:lstStyle/>
          <a:p>
            <a:r>
              <a:rPr lang="nb-NO" dirty="0"/>
              <a:t>Parasittisk tidsforsinkelse</a:t>
            </a:r>
          </a:p>
        </p:txBody>
      </p:sp>
      <p:sp>
        <p:nvSpPr>
          <p:cNvPr id="346116" name="Text Box 4"/>
          <p:cNvSpPr txBox="1">
            <a:spLocks noChangeArrowheads="1"/>
          </p:cNvSpPr>
          <p:nvPr/>
        </p:nvSpPr>
        <p:spPr bwMode="auto">
          <a:xfrm>
            <a:off x="500034" y="714356"/>
            <a:ext cx="7672416" cy="64633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definerer </a:t>
            </a:r>
            <a:r>
              <a:rPr lang="nb-NO" b="1"/>
              <a:t>parasittisk tidsforsinkelse</a:t>
            </a:r>
            <a:r>
              <a:rPr lang="nb-NO"/>
              <a:t> som tidsforsinkelse i en port uten ekstern last.</a:t>
            </a:r>
          </a:p>
        </p:txBody>
      </p:sp>
      <p:graphicFrame>
        <p:nvGraphicFramePr>
          <p:cNvPr id="346163" name="Group 51"/>
          <p:cNvGraphicFramePr>
            <a:graphicFrameLocks noGrp="1"/>
          </p:cNvGraphicFramePr>
          <p:nvPr>
            <p:ph idx="1"/>
          </p:nvPr>
        </p:nvGraphicFramePr>
        <p:xfrm>
          <a:off x="1071538" y="1928802"/>
          <a:ext cx="5257800" cy="1524000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Inverter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6164" name="Text Box 52"/>
          <p:cNvSpPr txBox="1">
            <a:spLocks noChangeArrowheads="1"/>
          </p:cNvSpPr>
          <p:nvPr/>
        </p:nvSpPr>
        <p:spPr bwMode="auto">
          <a:xfrm>
            <a:off x="3071802" y="1500174"/>
            <a:ext cx="23034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>
                <a:solidFill>
                  <a:schemeClr val="hlink"/>
                </a:solidFill>
              </a:rPr>
              <a:t>Antall </a:t>
            </a:r>
            <a:r>
              <a:rPr lang="nb-NO" dirty="0" err="1" smtClean="0">
                <a:solidFill>
                  <a:schemeClr val="hlink"/>
                </a:solidFill>
              </a:rPr>
              <a:t>innnganger</a:t>
            </a:r>
            <a:endParaRPr lang="nb-NO" dirty="0">
              <a:solidFill>
                <a:schemeClr val="hlink"/>
              </a:solidFill>
            </a:endParaRPr>
          </a:p>
        </p:txBody>
      </p:sp>
      <p:sp>
        <p:nvSpPr>
          <p:cNvPr id="346165" name="Oval 53"/>
          <p:cNvSpPr>
            <a:spLocks noChangeArrowheads="1"/>
          </p:cNvSpPr>
          <p:nvPr/>
        </p:nvSpPr>
        <p:spPr bwMode="auto">
          <a:xfrm>
            <a:off x="1928794" y="1857364"/>
            <a:ext cx="4857784" cy="436558"/>
          </a:xfrm>
          <a:prstGeom prst="ellipse">
            <a:avLst/>
          </a:prstGeom>
          <a:noFill/>
          <a:ln w="1270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6166" name="Text Box 54"/>
          <p:cNvSpPr txBox="1">
            <a:spLocks noChangeArrowheads="1"/>
          </p:cNvSpPr>
          <p:nvPr/>
        </p:nvSpPr>
        <p:spPr bwMode="auto">
          <a:xfrm>
            <a:off x="357158" y="3571876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/>
              <a:t>N- </a:t>
            </a:r>
            <a:r>
              <a:rPr lang="nb-NO" dirty="0"/>
              <a:t>inngangs NAND port:</a:t>
            </a:r>
          </a:p>
        </p:txBody>
      </p:sp>
      <p:graphicFrame>
        <p:nvGraphicFramePr>
          <p:cNvPr id="346167" name="Object 55"/>
          <p:cNvGraphicFramePr>
            <a:graphicFrameLocks noChangeAspect="1"/>
          </p:cNvGraphicFramePr>
          <p:nvPr/>
        </p:nvGraphicFramePr>
        <p:xfrm>
          <a:off x="785786" y="3857628"/>
          <a:ext cx="2590800" cy="2095500"/>
        </p:xfrm>
        <a:graphic>
          <a:graphicData uri="http://schemas.openxmlformats.org/presentationml/2006/ole">
            <p:oleObj spid="_x0000_s125954" name="Equation" r:id="rId4" imgW="1650960" imgH="1333440" progId="Equation.3">
              <p:embed/>
            </p:oleObj>
          </a:graphicData>
        </a:graphic>
      </p:graphicFrame>
      <p:sp>
        <p:nvSpPr>
          <p:cNvPr id="346168" name="Text Box 56"/>
          <p:cNvSpPr txBox="1">
            <a:spLocks noChangeArrowheads="1"/>
          </p:cNvSpPr>
          <p:nvPr/>
        </p:nvSpPr>
        <p:spPr bwMode="auto">
          <a:xfrm>
            <a:off x="4143372" y="4071942"/>
            <a:ext cx="4429156" cy="64633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 realiteten øker parasittisk tidsforsinkelse kvadratisk med antall innganger.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6" grpId="0" animBg="1"/>
      <p:bldP spid="346164" grpId="0"/>
      <p:bldP spid="346165" grpId="0" animBg="1"/>
      <p:bldP spid="346166" grpId="0"/>
      <p:bldP spid="3461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14"/>
            <a:ext cx="8229600" cy="582612"/>
          </a:xfrm>
        </p:spPr>
        <p:txBody>
          <a:bodyPr/>
          <a:lstStyle/>
          <a:p>
            <a:r>
              <a:rPr lang="nb-NO" sz="2400" dirty="0"/>
              <a:t>Stige- og falltidsforsinkelse for inngang</a:t>
            </a:r>
          </a:p>
        </p:txBody>
      </p:sp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214282" y="857232"/>
            <a:ext cx="4071966" cy="1200329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For en mer presis estimering av tidsforsinkelse må vi ta hensyn til stige- og falltidsforsinkelse på innganger.</a:t>
            </a: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214282" y="2338382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sp>
        <p:nvSpPr>
          <p:cNvPr id="348167" name="Text Box 7"/>
          <p:cNvSpPr txBox="1">
            <a:spLocks noChangeArrowheads="1"/>
          </p:cNvSpPr>
          <p:nvPr/>
        </p:nvSpPr>
        <p:spPr bwMode="auto">
          <a:xfrm>
            <a:off x="250825" y="4508500"/>
            <a:ext cx="2017713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Ingen tidsforsinkelse på inngangene</a:t>
            </a:r>
          </a:p>
        </p:txBody>
      </p:sp>
      <p:graphicFrame>
        <p:nvGraphicFramePr>
          <p:cNvPr id="348168" name="Object 8"/>
          <p:cNvGraphicFramePr>
            <a:graphicFrameLocks noChangeAspect="1"/>
          </p:cNvGraphicFramePr>
          <p:nvPr/>
        </p:nvGraphicFramePr>
        <p:xfrm>
          <a:off x="1187450" y="2781300"/>
          <a:ext cx="2830513" cy="1436688"/>
        </p:xfrm>
        <a:graphic>
          <a:graphicData uri="http://schemas.openxmlformats.org/presentationml/2006/ole">
            <p:oleObj spid="_x0000_s126978" name="Equation" r:id="rId4" imgW="1803240" imgH="914400" progId="Equation.3">
              <p:embed/>
            </p:oleObj>
          </a:graphicData>
        </a:graphic>
      </p:graphicFrame>
      <p:sp>
        <p:nvSpPr>
          <p:cNvPr id="348169" name="Line 9"/>
          <p:cNvSpPr>
            <a:spLocks noChangeShapeType="1"/>
          </p:cNvSpPr>
          <p:nvPr/>
        </p:nvSpPr>
        <p:spPr bwMode="auto">
          <a:xfrm flipV="1">
            <a:off x="1692275" y="3644900"/>
            <a:ext cx="287338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170" name="Text Box 10"/>
          <p:cNvSpPr txBox="1">
            <a:spLocks noChangeArrowheads="1"/>
          </p:cNvSpPr>
          <p:nvPr/>
        </p:nvSpPr>
        <p:spPr bwMode="auto">
          <a:xfrm>
            <a:off x="2339975" y="4724400"/>
            <a:ext cx="2017713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Stige- eller falltidsforsinkelse for innganger</a:t>
            </a:r>
          </a:p>
        </p:txBody>
      </p:sp>
      <p:sp>
        <p:nvSpPr>
          <p:cNvPr id="348171" name="Line 11"/>
          <p:cNvSpPr>
            <a:spLocks noChangeShapeType="1"/>
          </p:cNvSpPr>
          <p:nvPr/>
        </p:nvSpPr>
        <p:spPr bwMode="auto">
          <a:xfrm flipH="1" flipV="1">
            <a:off x="2700338" y="3716338"/>
            <a:ext cx="71437" cy="1008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48172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214290"/>
            <a:ext cx="2879725" cy="2773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48173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78554" y="3027378"/>
            <a:ext cx="2808288" cy="2616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 animBg="1"/>
      <p:bldP spid="348166" grpId="0"/>
      <p:bldP spid="348167" grpId="0"/>
      <p:bldP spid="348169" grpId="0" animBg="1"/>
      <p:bldP spid="348170" grpId="0"/>
      <p:bldP spid="3481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Ulik transisjonstidspunkt for innganger</a:t>
            </a:r>
          </a:p>
        </p:txBody>
      </p:sp>
      <p:pic>
        <p:nvPicPr>
          <p:cNvPr id="34918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928670"/>
            <a:ext cx="5184775" cy="501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582612"/>
          </a:xfrm>
        </p:spPr>
        <p:txBody>
          <a:bodyPr/>
          <a:lstStyle/>
          <a:p>
            <a:r>
              <a:rPr lang="nb-NO" sz="2400" dirty="0"/>
              <a:t>MOS kapasitanser for inverter ved transisjon</a:t>
            </a:r>
          </a:p>
        </p:txBody>
      </p:sp>
      <p:pic>
        <p:nvPicPr>
          <p:cNvPr id="3502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642918"/>
            <a:ext cx="5616575" cy="5319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6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85728"/>
            <a:ext cx="3792629" cy="56912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582612"/>
          </a:xfrm>
        </p:spPr>
        <p:txBody>
          <a:bodyPr/>
          <a:lstStyle/>
          <a:p>
            <a:r>
              <a:rPr lang="nb-NO" sz="2400" dirty="0"/>
              <a:t>Gate </a:t>
            </a:r>
            <a:r>
              <a:rPr lang="nb-NO" sz="2400" dirty="0" err="1"/>
              <a:t>source</a:t>
            </a:r>
            <a:r>
              <a:rPr lang="nb-NO" sz="2400" dirty="0"/>
              <a:t> kapasitans</a:t>
            </a:r>
          </a:p>
        </p:txBody>
      </p:sp>
      <p:pic>
        <p:nvPicPr>
          <p:cNvPr id="3532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14290"/>
            <a:ext cx="3873500" cy="5191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229600" cy="582612"/>
          </a:xfrm>
        </p:spPr>
        <p:txBody>
          <a:bodyPr/>
          <a:lstStyle/>
          <a:p>
            <a:r>
              <a:rPr lang="nb-NO" sz="2400" dirty="0" err="1"/>
              <a:t>Bootstrapping</a:t>
            </a:r>
            <a:endParaRPr lang="nb-NO" sz="2400" dirty="0"/>
          </a:p>
        </p:txBody>
      </p:sp>
      <p:pic>
        <p:nvPicPr>
          <p:cNvPr id="35123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85728"/>
            <a:ext cx="3279775" cy="554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1239" name="Text Box 7"/>
          <p:cNvSpPr txBox="1">
            <a:spLocks noChangeArrowheads="1"/>
          </p:cNvSpPr>
          <p:nvPr/>
        </p:nvSpPr>
        <p:spPr bwMode="auto">
          <a:xfrm>
            <a:off x="4645025" y="1555750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Spenningsendring:</a:t>
            </a:r>
          </a:p>
        </p:txBody>
      </p:sp>
      <p:graphicFrame>
        <p:nvGraphicFramePr>
          <p:cNvPr id="351240" name="Object 8"/>
          <p:cNvGraphicFramePr>
            <a:graphicFrameLocks noChangeAspect="1"/>
          </p:cNvGraphicFramePr>
          <p:nvPr/>
        </p:nvGraphicFramePr>
        <p:xfrm>
          <a:off x="5508625" y="4724400"/>
          <a:ext cx="1674813" cy="717550"/>
        </p:xfrm>
        <a:graphic>
          <a:graphicData uri="http://schemas.openxmlformats.org/presentationml/2006/ole">
            <p:oleObj spid="_x0000_s128002" name="Equation" r:id="rId5" imgW="1066680" imgH="457200" progId="Equation.3">
              <p:embed/>
            </p:oleObj>
          </a:graphicData>
        </a:graphic>
      </p:graphicFrame>
      <p:pic>
        <p:nvPicPr>
          <p:cNvPr id="35124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060575"/>
            <a:ext cx="2963863" cy="199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582612"/>
          </a:xfrm>
        </p:spPr>
        <p:txBody>
          <a:bodyPr/>
          <a:lstStyle/>
          <a:p>
            <a:r>
              <a:rPr lang="nb-NO" sz="2400" dirty="0"/>
              <a:t>Tidsforsinkelse i en logisk port</a:t>
            </a:r>
          </a:p>
        </p:txBody>
      </p:sp>
      <p:pic>
        <p:nvPicPr>
          <p:cNvPr id="35430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786058"/>
            <a:ext cx="3354387" cy="1843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4309" name="Text Box 5"/>
          <p:cNvSpPr txBox="1">
            <a:spLocks noChangeArrowheads="1"/>
          </p:cNvSpPr>
          <p:nvPr/>
        </p:nvSpPr>
        <p:spPr bwMode="auto">
          <a:xfrm>
            <a:off x="571472" y="714356"/>
            <a:ext cx="3143272" cy="36933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>
                <a:latin typeface="Symbol" pitchFamily="18" charset="2"/>
              </a:rPr>
              <a:t>t</a:t>
            </a:r>
            <a:r>
              <a:rPr lang="nb-NO"/>
              <a:t> er enhetsforsinkelse =3RC</a:t>
            </a:r>
          </a:p>
        </p:txBody>
      </p:sp>
      <p:sp>
        <p:nvSpPr>
          <p:cNvPr id="354310" name="Text Box 6"/>
          <p:cNvSpPr txBox="1">
            <a:spLocks noChangeArrowheads="1"/>
          </p:cNvSpPr>
          <p:nvPr/>
        </p:nvSpPr>
        <p:spPr bwMode="auto">
          <a:xfrm>
            <a:off x="571472" y="1500174"/>
            <a:ext cx="2103423" cy="36933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Logisk effort g = 1</a:t>
            </a:r>
          </a:p>
        </p:txBody>
      </p:sp>
      <p:sp>
        <p:nvSpPr>
          <p:cNvPr id="354311" name="Text Box 7"/>
          <p:cNvSpPr txBox="1">
            <a:spLocks noChangeArrowheads="1"/>
          </p:cNvSpPr>
          <p:nvPr/>
        </p:nvSpPr>
        <p:spPr bwMode="auto">
          <a:xfrm>
            <a:off x="428596" y="2214554"/>
            <a:ext cx="3389307" cy="36933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 p = 1</a:t>
            </a:r>
          </a:p>
        </p:txBody>
      </p:sp>
      <p:sp>
        <p:nvSpPr>
          <p:cNvPr id="354312" name="Text Box 8"/>
          <p:cNvSpPr txBox="1">
            <a:spLocks noChangeArrowheads="1"/>
          </p:cNvSpPr>
          <p:nvPr/>
        </p:nvSpPr>
        <p:spPr bwMode="auto">
          <a:xfrm>
            <a:off x="357158" y="278605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graphicFrame>
        <p:nvGraphicFramePr>
          <p:cNvPr id="354313" name="Object 9"/>
          <p:cNvGraphicFramePr>
            <a:graphicFrameLocks noChangeAspect="1"/>
          </p:cNvGraphicFramePr>
          <p:nvPr/>
        </p:nvGraphicFramePr>
        <p:xfrm>
          <a:off x="857224" y="3500438"/>
          <a:ext cx="1473200" cy="1755775"/>
        </p:xfrm>
        <a:graphic>
          <a:graphicData uri="http://schemas.openxmlformats.org/presentationml/2006/ole">
            <p:oleObj spid="_x0000_s129026" name="Equation" r:id="rId5" imgW="93960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9" grpId="0" animBg="1"/>
      <p:bldP spid="354310" grpId="0" animBg="1"/>
      <p:bldP spid="354311" grpId="0" animBg="1"/>
      <p:bldP spid="3543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5533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285728"/>
            <a:ext cx="7361237" cy="1216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2843213" y="1785926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 for port:</a:t>
            </a:r>
          </a:p>
        </p:txBody>
      </p:sp>
      <p:graphicFrame>
        <p:nvGraphicFramePr>
          <p:cNvPr id="355334" name="Object 6"/>
          <p:cNvGraphicFramePr>
            <a:graphicFrameLocks noChangeAspect="1"/>
          </p:cNvGraphicFramePr>
          <p:nvPr/>
        </p:nvGraphicFramePr>
        <p:xfrm>
          <a:off x="3275013" y="2217726"/>
          <a:ext cx="1452562" cy="1036638"/>
        </p:xfrm>
        <a:graphic>
          <a:graphicData uri="http://schemas.openxmlformats.org/presentationml/2006/ole">
            <p:oleObj spid="_x0000_s130050" name="Equation" r:id="rId5" imgW="927000" imgH="660240" progId="Equation.3">
              <p:embed/>
            </p:oleObj>
          </a:graphicData>
        </a:graphic>
      </p:graphicFrame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2843213" y="3298814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oscillator:</a:t>
            </a:r>
          </a:p>
        </p:txBody>
      </p:sp>
      <p:graphicFrame>
        <p:nvGraphicFramePr>
          <p:cNvPr id="355336" name="Object 8"/>
          <p:cNvGraphicFramePr>
            <a:graphicFrameLocks noChangeAspect="1"/>
          </p:cNvGraphicFramePr>
          <p:nvPr/>
        </p:nvGraphicFramePr>
        <p:xfrm>
          <a:off x="3292475" y="3889364"/>
          <a:ext cx="1373188" cy="379412"/>
        </p:xfrm>
        <a:graphic>
          <a:graphicData uri="http://schemas.openxmlformats.org/presentationml/2006/ole">
            <p:oleObj spid="_x0000_s130051" name="Equation" r:id="rId6" imgW="876240" imgH="241200" progId="Equation.3">
              <p:embed/>
            </p:oleObj>
          </a:graphicData>
        </a:graphic>
      </p:graphicFrame>
      <p:sp>
        <p:nvSpPr>
          <p:cNvPr id="355337" name="Text Box 9"/>
          <p:cNvSpPr txBox="1">
            <a:spLocks noChangeArrowheads="1"/>
          </p:cNvSpPr>
          <p:nvPr/>
        </p:nvSpPr>
        <p:spPr bwMode="auto">
          <a:xfrm>
            <a:off x="2843213" y="4594214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Frekvens:</a:t>
            </a:r>
          </a:p>
        </p:txBody>
      </p:sp>
      <p:graphicFrame>
        <p:nvGraphicFramePr>
          <p:cNvPr id="355338" name="Object 10"/>
          <p:cNvGraphicFramePr>
            <a:graphicFrameLocks noChangeAspect="1"/>
          </p:cNvGraphicFramePr>
          <p:nvPr/>
        </p:nvGraphicFramePr>
        <p:xfrm>
          <a:off x="3175000" y="5026014"/>
          <a:ext cx="1611313" cy="698500"/>
        </p:xfrm>
        <a:graphic>
          <a:graphicData uri="http://schemas.openxmlformats.org/presentationml/2006/ole">
            <p:oleObj spid="_x0000_s130052" name="Equation" r:id="rId7" imgW="10285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3" grpId="0"/>
      <p:bldP spid="355335" grpId="0"/>
      <p:bldP spid="355337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309</TotalTime>
  <Words>470</Words>
  <Application>Microsoft Office PowerPoint</Application>
  <PresentationFormat>On-screen Show (4:3)</PresentationFormat>
  <Paragraphs>134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INF3400Del3</vt:lpstr>
      <vt:lpstr>Equation</vt:lpstr>
      <vt:lpstr>INF3400 Del 5 Teori</vt:lpstr>
      <vt:lpstr>Elmore forsinkelsesmodell</vt:lpstr>
      <vt:lpstr>Slide 3</vt:lpstr>
      <vt:lpstr>Slide 4</vt:lpstr>
      <vt:lpstr>Slide 5</vt:lpstr>
      <vt:lpstr>Slide 6</vt:lpstr>
      <vt:lpstr>Slide 7</vt:lpstr>
      <vt:lpstr>Lineær forsinkelsesmodell</vt:lpstr>
      <vt:lpstr>Logisk effort</vt:lpstr>
      <vt:lpstr>Parasittisk tidsforsinkelse</vt:lpstr>
      <vt:lpstr>Stige- og falltidsforsinkelse for inngang</vt:lpstr>
      <vt:lpstr>Ulik transisjonstidspunkt for innganger</vt:lpstr>
      <vt:lpstr>MOS kapasitanser for inverter ved transisjon</vt:lpstr>
      <vt:lpstr>Slide 14</vt:lpstr>
      <vt:lpstr>Gate source kapasitans</vt:lpstr>
      <vt:lpstr>Bootstrapping</vt:lpstr>
      <vt:lpstr>Tidsforsinkelse i en logisk port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23</cp:revision>
  <dcterms:created xsi:type="dcterms:W3CDTF">2010-02-12T20:50:46Z</dcterms:created>
  <dcterms:modified xsi:type="dcterms:W3CDTF">2011-02-17T10:17:57Z</dcterms:modified>
</cp:coreProperties>
</file>