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13" r:id="rId3"/>
    <p:sldId id="314" r:id="rId4"/>
    <p:sldId id="315" r:id="rId5"/>
    <p:sldId id="316" r:id="rId6"/>
    <p:sldId id="317" r:id="rId7"/>
    <p:sldId id="322" r:id="rId8"/>
    <p:sldId id="33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8519D-E5C4-402F-B948-CCC6E0323008}" type="slidenum">
              <a:rPr lang="en-US"/>
              <a:pPr/>
              <a:t>2</a:t>
            </a:fld>
            <a:endParaRPr lang="en-US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3647BE-5A29-41E1-B926-C856D1ED93B7}" type="slidenum">
              <a:rPr lang="en-US"/>
              <a:pPr/>
              <a:t>3</a:t>
            </a:fld>
            <a:endParaRPr lang="en-US"/>
          </a:p>
        </p:txBody>
      </p:sp>
      <p:sp>
        <p:nvSpPr>
          <p:cNvPr id="41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2E194-3092-4F27-992E-1D52E4AD33B6}" type="slidenum">
              <a:rPr lang="en-US"/>
              <a:pPr/>
              <a:t>4</a:t>
            </a:fld>
            <a:endParaRPr lang="en-US"/>
          </a:p>
        </p:txBody>
      </p:sp>
      <p:sp>
        <p:nvSpPr>
          <p:cNvPr id="41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2F96AD-4B69-4E50-B7D8-EBA8F5D37F74}" type="slidenum">
              <a:rPr lang="en-US"/>
              <a:pPr/>
              <a:t>5</a:t>
            </a:fld>
            <a:endParaRPr lang="en-US"/>
          </a:p>
        </p:txBody>
      </p:sp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B35E7-9335-4D69-A8BB-46AD0A5C853F}" type="slidenum">
              <a:rPr lang="en-US"/>
              <a:pPr/>
              <a:t>6</a:t>
            </a:fld>
            <a:endParaRPr lang="en-US"/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74BE91-65F3-4275-85DA-DE6D0BEF2BA4}" type="slidenum">
              <a:rPr lang="en-US"/>
              <a:pPr/>
              <a:t>7</a:t>
            </a:fld>
            <a:endParaRPr lang="en-US"/>
          </a:p>
        </p:txBody>
      </p:sp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D88BD-5C94-4C2D-BAF4-9017D2725746}" type="slidenum">
              <a:rPr lang="en-US"/>
              <a:pPr/>
              <a:t>8</a:t>
            </a:fld>
            <a:endParaRPr lang="en-US"/>
          </a:p>
        </p:txBody>
      </p:sp>
      <p:sp>
        <p:nvSpPr>
          <p:cNvPr id="43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27.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6.png"/><Relationship Id="rId9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6 Oppgaver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Tidsforsinkelse i logiske kjeder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Eksamensoppgave 2005</a:t>
            </a:r>
          </a:p>
        </p:txBody>
      </p:sp>
      <p:pic>
        <p:nvPicPr>
          <p:cNvPr id="40141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1071546"/>
            <a:ext cx="5465763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01414" name="Text Box 6"/>
          <p:cNvSpPr txBox="1">
            <a:spLocks noChangeArrowheads="1"/>
          </p:cNvSpPr>
          <p:nvPr/>
        </p:nvSpPr>
        <p:spPr bwMode="auto">
          <a:xfrm>
            <a:off x="1500166" y="2214554"/>
            <a:ext cx="6380187" cy="92333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 dirty="0"/>
              <a:t>Finn logisk </a:t>
            </a:r>
            <a:r>
              <a:rPr lang="nb-NO" dirty="0" err="1"/>
              <a:t>effort</a:t>
            </a:r>
            <a:r>
              <a:rPr lang="nb-NO" dirty="0"/>
              <a:t> for portene og kjeden. Anta at utgangen </a:t>
            </a:r>
            <a:r>
              <a:rPr lang="nb-NO" i="1" dirty="0"/>
              <a:t>Y </a:t>
            </a:r>
            <a:r>
              <a:rPr lang="nb-NO" dirty="0"/>
              <a:t>skal drive 4 enhetsinvertere. Finn elektrisk </a:t>
            </a:r>
            <a:r>
              <a:rPr lang="nb-NO" dirty="0" err="1"/>
              <a:t>effort</a:t>
            </a:r>
            <a:r>
              <a:rPr lang="nb-NO" dirty="0"/>
              <a:t> for portene og kjeden. Hva blir kjedens </a:t>
            </a:r>
            <a:r>
              <a:rPr lang="nb-NO" dirty="0" err="1"/>
              <a:t>effort</a:t>
            </a:r>
            <a:r>
              <a:rPr lang="nb-NO" dirty="0"/>
              <a:t> </a:t>
            </a:r>
            <a:r>
              <a:rPr lang="nb-NO" i="1" dirty="0"/>
              <a:t>F</a:t>
            </a:r>
            <a:r>
              <a:rPr lang="nb-NO" dirty="0"/>
              <a:t>?</a:t>
            </a:r>
          </a:p>
        </p:txBody>
      </p:sp>
      <p:graphicFrame>
        <p:nvGraphicFramePr>
          <p:cNvPr id="401415" name="Object 7"/>
          <p:cNvGraphicFramePr>
            <a:graphicFrameLocks noChangeAspect="1"/>
          </p:cNvGraphicFramePr>
          <p:nvPr/>
        </p:nvGraphicFramePr>
        <p:xfrm>
          <a:off x="611188" y="3786190"/>
          <a:ext cx="1412875" cy="2209800"/>
        </p:xfrm>
        <a:graphic>
          <a:graphicData uri="http://schemas.openxmlformats.org/presentationml/2006/ole">
            <p:oleObj spid="_x0000_s188418" name="Equation" r:id="rId5" imgW="876240" imgH="1371600" progId="Equation.3">
              <p:embed/>
            </p:oleObj>
          </a:graphicData>
        </a:graphic>
      </p:graphicFrame>
      <p:sp>
        <p:nvSpPr>
          <p:cNvPr id="401416" name="Text Box 8"/>
          <p:cNvSpPr txBox="1">
            <a:spLocks noChangeArrowheads="1"/>
          </p:cNvSpPr>
          <p:nvPr/>
        </p:nvSpPr>
        <p:spPr bwMode="auto">
          <a:xfrm>
            <a:off x="142844" y="3357562"/>
            <a:ext cx="228601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401417" name="Object 9"/>
          <p:cNvGraphicFramePr>
            <a:graphicFrameLocks noChangeAspect="1"/>
          </p:cNvGraphicFramePr>
          <p:nvPr/>
        </p:nvGraphicFramePr>
        <p:xfrm>
          <a:off x="3003550" y="3857628"/>
          <a:ext cx="920750" cy="1311275"/>
        </p:xfrm>
        <a:graphic>
          <a:graphicData uri="http://schemas.openxmlformats.org/presentationml/2006/ole">
            <p:oleObj spid="_x0000_s188419" name="Equation" r:id="rId6" imgW="571320" imgH="812520" progId="Equation.3">
              <p:embed/>
            </p:oleObj>
          </a:graphicData>
        </a:graphic>
      </p:graphicFrame>
      <p:sp>
        <p:nvSpPr>
          <p:cNvPr id="401418" name="Text Box 10"/>
          <p:cNvSpPr txBox="1">
            <a:spLocks noChangeArrowheads="1"/>
          </p:cNvSpPr>
          <p:nvPr/>
        </p:nvSpPr>
        <p:spPr bwMode="auto">
          <a:xfrm>
            <a:off x="2500298" y="3357562"/>
            <a:ext cx="242889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401419" name="Object 11"/>
          <p:cNvGraphicFramePr>
            <a:graphicFrameLocks noChangeAspect="1"/>
          </p:cNvGraphicFramePr>
          <p:nvPr/>
        </p:nvGraphicFramePr>
        <p:xfrm>
          <a:off x="5727717" y="4000504"/>
          <a:ext cx="1273175" cy="912813"/>
        </p:xfrm>
        <a:graphic>
          <a:graphicData uri="http://schemas.openxmlformats.org/presentationml/2006/ole">
            <p:oleObj spid="_x0000_s188420" name="Equation" r:id="rId7" imgW="850680" imgH="609480" progId="Equation.3">
              <p:embed/>
            </p:oleObj>
          </a:graphicData>
        </a:graphic>
      </p:graphicFrame>
      <p:sp>
        <p:nvSpPr>
          <p:cNvPr id="401420" name="Text Box 12"/>
          <p:cNvSpPr txBox="1">
            <a:spLocks noChangeArrowheads="1"/>
          </p:cNvSpPr>
          <p:nvPr/>
        </p:nvSpPr>
        <p:spPr bwMode="auto">
          <a:xfrm>
            <a:off x="5572132" y="3357562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Kjedens </a:t>
            </a:r>
            <a:r>
              <a:rPr lang="nb-NO" dirty="0" err="1"/>
              <a:t>effort</a:t>
            </a:r>
            <a:r>
              <a:rPr lang="nb-NO" dirty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1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1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6" grpId="0"/>
      <p:bldP spid="401418" grpId="0"/>
      <p:bldP spid="4014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6" name="Rectangle 4"/>
          <p:cNvSpPr>
            <a:spLocks noChangeArrowheads="1"/>
          </p:cNvSpPr>
          <p:nvPr/>
        </p:nvSpPr>
        <p:spPr bwMode="auto">
          <a:xfrm>
            <a:off x="684213" y="142852"/>
            <a:ext cx="76327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86734" tIns="42606" rIns="86734" bIns="42606"/>
          <a:lstStyle/>
          <a:p>
            <a:pPr defTabSz="730250" eaLnBrk="0" hangingPunct="0"/>
            <a:r>
              <a:rPr lang="nb-NO" sz="2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Eksamensoppgave 2005</a:t>
            </a:r>
          </a:p>
        </p:txBody>
      </p:sp>
      <p:sp>
        <p:nvSpPr>
          <p:cNvPr id="402437" name="Text Box 5"/>
          <p:cNvSpPr txBox="1">
            <a:spLocks noChangeArrowheads="1"/>
          </p:cNvSpPr>
          <p:nvPr/>
        </p:nvSpPr>
        <p:spPr bwMode="auto">
          <a:xfrm>
            <a:off x="142844" y="1357298"/>
            <a:ext cx="5000660" cy="20313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 dirty="0"/>
              <a:t>Hva blir optimale port </a:t>
            </a:r>
            <a:r>
              <a:rPr lang="nb-NO" dirty="0" err="1"/>
              <a:t>effort</a:t>
            </a:r>
            <a:r>
              <a:rPr lang="nb-NO" dirty="0"/>
              <a:t> for kjeden? Finn kjedens parasittiske tidsforsinkelse og minimum kjedeforsinkelse. Anta videre at parasittisk tidsforsinkelse skal utgjøre halvparten av minimum kjedeforsinkelse. </a:t>
            </a:r>
            <a:r>
              <a:rPr lang="nb-NO" dirty="0" smtClean="0"/>
              <a:t>Finn </a:t>
            </a:r>
            <a:r>
              <a:rPr lang="nb-NO" dirty="0"/>
              <a:t>en verdi for </a:t>
            </a:r>
            <a:r>
              <a:rPr lang="nb-NO" i="1" dirty="0"/>
              <a:t>x </a:t>
            </a:r>
            <a:r>
              <a:rPr lang="nb-NO" dirty="0"/>
              <a:t>slik at parasittisk tidsforsinkelse utgjør halvparten av minimum kjedeforsinkelse.</a:t>
            </a:r>
          </a:p>
        </p:txBody>
      </p:sp>
      <p:pic>
        <p:nvPicPr>
          <p:cNvPr id="40243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975" y="714356"/>
            <a:ext cx="4249738" cy="709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02439" name="Object 7"/>
          <p:cNvGraphicFramePr>
            <a:graphicFrameLocks noChangeAspect="1"/>
          </p:cNvGraphicFramePr>
          <p:nvPr/>
        </p:nvGraphicFramePr>
        <p:xfrm>
          <a:off x="428596" y="3857628"/>
          <a:ext cx="1581150" cy="889000"/>
        </p:xfrm>
        <a:graphic>
          <a:graphicData uri="http://schemas.openxmlformats.org/presentationml/2006/ole">
            <p:oleObj spid="_x0000_s189442" name="Equation" r:id="rId5" imgW="927000" imgH="520560" progId="Equation.3">
              <p:embed/>
            </p:oleObj>
          </a:graphicData>
        </a:graphic>
      </p:graphicFrame>
      <p:sp>
        <p:nvSpPr>
          <p:cNvPr id="402440" name="Text Box 8"/>
          <p:cNvSpPr txBox="1">
            <a:spLocks noChangeArrowheads="1"/>
          </p:cNvSpPr>
          <p:nvPr/>
        </p:nvSpPr>
        <p:spPr bwMode="auto">
          <a:xfrm>
            <a:off x="214282" y="350043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Optimal </a:t>
            </a:r>
            <a:r>
              <a:rPr lang="nb-NO" dirty="0" err="1"/>
              <a:t>porteffort</a:t>
            </a:r>
            <a:r>
              <a:rPr lang="nb-NO" dirty="0"/>
              <a:t>:</a:t>
            </a:r>
          </a:p>
        </p:txBody>
      </p:sp>
      <p:graphicFrame>
        <p:nvGraphicFramePr>
          <p:cNvPr id="402441" name="Object 9"/>
          <p:cNvGraphicFramePr>
            <a:graphicFrameLocks noChangeAspect="1"/>
          </p:cNvGraphicFramePr>
          <p:nvPr/>
        </p:nvGraphicFramePr>
        <p:xfrm>
          <a:off x="714348" y="5214950"/>
          <a:ext cx="1690688" cy="693737"/>
        </p:xfrm>
        <a:graphic>
          <a:graphicData uri="http://schemas.openxmlformats.org/presentationml/2006/ole">
            <p:oleObj spid="_x0000_s189443" name="Equation" r:id="rId6" imgW="990360" imgH="406080" progId="Equation.3">
              <p:embed/>
            </p:oleObj>
          </a:graphicData>
        </a:graphic>
      </p:graphicFrame>
      <p:sp>
        <p:nvSpPr>
          <p:cNvPr id="402442" name="Text Box 10"/>
          <p:cNvSpPr txBox="1">
            <a:spLocks noChangeArrowheads="1"/>
          </p:cNvSpPr>
          <p:nvPr/>
        </p:nvSpPr>
        <p:spPr bwMode="auto">
          <a:xfrm>
            <a:off x="142844" y="4857760"/>
            <a:ext cx="300039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graphicFrame>
        <p:nvGraphicFramePr>
          <p:cNvPr id="402443" name="Object 11"/>
          <p:cNvGraphicFramePr>
            <a:graphicFrameLocks noChangeAspect="1"/>
          </p:cNvGraphicFramePr>
          <p:nvPr/>
        </p:nvGraphicFramePr>
        <p:xfrm>
          <a:off x="3143240" y="4000504"/>
          <a:ext cx="2187575" cy="1300163"/>
        </p:xfrm>
        <a:graphic>
          <a:graphicData uri="http://schemas.openxmlformats.org/presentationml/2006/ole">
            <p:oleObj spid="_x0000_s189444" name="Equation" r:id="rId7" imgW="1282680" imgH="761760" progId="Equation.3">
              <p:embed/>
            </p:oleObj>
          </a:graphicData>
        </a:graphic>
      </p:graphicFrame>
      <p:sp>
        <p:nvSpPr>
          <p:cNvPr id="402444" name="Text Box 12"/>
          <p:cNvSpPr txBox="1">
            <a:spLocks noChangeArrowheads="1"/>
          </p:cNvSpPr>
          <p:nvPr/>
        </p:nvSpPr>
        <p:spPr bwMode="auto">
          <a:xfrm>
            <a:off x="2714612" y="3500438"/>
            <a:ext cx="35719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Minimum kjedeforsinkelse:</a:t>
            </a:r>
          </a:p>
        </p:txBody>
      </p:sp>
      <p:graphicFrame>
        <p:nvGraphicFramePr>
          <p:cNvPr id="402445" name="Object 13"/>
          <p:cNvGraphicFramePr>
            <a:graphicFrameLocks noChangeAspect="1"/>
          </p:cNvGraphicFramePr>
          <p:nvPr/>
        </p:nvGraphicFramePr>
        <p:xfrm>
          <a:off x="6176962" y="2500306"/>
          <a:ext cx="2967038" cy="2144712"/>
        </p:xfrm>
        <a:graphic>
          <a:graphicData uri="http://schemas.openxmlformats.org/presentationml/2006/ole">
            <p:oleObj spid="_x0000_s189445" name="Equation" r:id="rId8" imgW="1739880" imgH="1257120" progId="Equation.3">
              <p:embed/>
            </p:oleObj>
          </a:graphicData>
        </a:graphic>
      </p:graphicFrame>
      <p:sp>
        <p:nvSpPr>
          <p:cNvPr id="402446" name="Text Box 14"/>
          <p:cNvSpPr txBox="1">
            <a:spLocks noChangeArrowheads="1"/>
          </p:cNvSpPr>
          <p:nvPr/>
        </p:nvSpPr>
        <p:spPr bwMode="auto">
          <a:xfrm>
            <a:off x="6072198" y="2000240"/>
            <a:ext cx="25923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Setter P = D/2: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2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2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2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2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2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2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2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40" grpId="0"/>
      <p:bldP spid="402442" grpId="0"/>
      <p:bldP spid="402444" grpId="0"/>
      <p:bldP spid="4024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-24"/>
            <a:ext cx="8229600" cy="582612"/>
          </a:xfrm>
        </p:spPr>
        <p:txBody>
          <a:bodyPr/>
          <a:lstStyle/>
          <a:p>
            <a:r>
              <a:rPr lang="nb-NO" dirty="0"/>
              <a:t>Eksamensoppgave 2005</a:t>
            </a:r>
          </a:p>
        </p:txBody>
      </p:sp>
      <p:sp>
        <p:nvSpPr>
          <p:cNvPr id="403461" name="Text Box 5"/>
          <p:cNvSpPr txBox="1">
            <a:spLocks noChangeArrowheads="1"/>
          </p:cNvSpPr>
          <p:nvPr/>
        </p:nvSpPr>
        <p:spPr bwMode="auto">
          <a:xfrm>
            <a:off x="714348" y="1425347"/>
            <a:ext cx="7605736" cy="646331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/>
              <a:t>Finn transistorstørrelser som gir minimum kjedeforsinkelse når parasittisk kjedeforsinkelse er halvparten av minimum kjedeforsinkelse.</a:t>
            </a:r>
          </a:p>
        </p:txBody>
      </p:sp>
      <p:pic>
        <p:nvPicPr>
          <p:cNvPr id="40346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642918"/>
            <a:ext cx="4249738" cy="709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03463" name="Object 7"/>
          <p:cNvGraphicFramePr>
            <a:graphicFrameLocks noChangeAspect="1"/>
          </p:cNvGraphicFramePr>
          <p:nvPr/>
        </p:nvGraphicFramePr>
        <p:xfrm>
          <a:off x="714348" y="2428868"/>
          <a:ext cx="1581150" cy="1214437"/>
        </p:xfrm>
        <a:graphic>
          <a:graphicData uri="http://schemas.openxmlformats.org/presentationml/2006/ole">
            <p:oleObj spid="_x0000_s190466" name="Equation" r:id="rId5" imgW="927000" imgH="711000" progId="Equation.3">
              <p:embed/>
            </p:oleObj>
          </a:graphicData>
        </a:graphic>
      </p:graphicFrame>
      <p:sp>
        <p:nvSpPr>
          <p:cNvPr id="403464" name="Text Box 8"/>
          <p:cNvSpPr txBox="1">
            <a:spLocks noChangeArrowheads="1"/>
          </p:cNvSpPr>
          <p:nvPr/>
        </p:nvSpPr>
        <p:spPr bwMode="auto">
          <a:xfrm>
            <a:off x="428596" y="2143116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Optimal </a:t>
            </a:r>
            <a:r>
              <a:rPr lang="nb-NO" dirty="0" err="1"/>
              <a:t>porteffort</a:t>
            </a:r>
            <a:r>
              <a:rPr lang="nb-NO" dirty="0"/>
              <a:t>:</a:t>
            </a:r>
          </a:p>
        </p:txBody>
      </p:sp>
      <p:graphicFrame>
        <p:nvGraphicFramePr>
          <p:cNvPr id="403465" name="Object 9"/>
          <p:cNvGraphicFramePr>
            <a:graphicFrameLocks noChangeAspect="1"/>
          </p:cNvGraphicFramePr>
          <p:nvPr/>
        </p:nvGraphicFramePr>
        <p:xfrm>
          <a:off x="898526" y="4123927"/>
          <a:ext cx="1173144" cy="1805403"/>
        </p:xfrm>
        <a:graphic>
          <a:graphicData uri="http://schemas.openxmlformats.org/presentationml/2006/ole">
            <p:oleObj spid="_x0000_s190467" name="Equation" r:id="rId6" imgW="787320" imgH="1206360" progId="Equation.3">
              <p:embed/>
            </p:oleObj>
          </a:graphicData>
        </a:graphic>
      </p:graphicFrame>
      <p:sp>
        <p:nvSpPr>
          <p:cNvPr id="403466" name="Text Box 10"/>
          <p:cNvSpPr txBox="1">
            <a:spLocks noChangeArrowheads="1"/>
          </p:cNvSpPr>
          <p:nvPr/>
        </p:nvSpPr>
        <p:spPr bwMode="auto">
          <a:xfrm>
            <a:off x="357158" y="3571876"/>
            <a:ext cx="43195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Starter ved utgangen og finner transistorstørrelser:</a:t>
            </a:r>
          </a:p>
        </p:txBody>
      </p:sp>
      <p:graphicFrame>
        <p:nvGraphicFramePr>
          <p:cNvPr id="403467" name="Object 11"/>
          <p:cNvGraphicFramePr>
            <a:graphicFrameLocks noChangeAspect="1"/>
          </p:cNvGraphicFramePr>
          <p:nvPr/>
        </p:nvGraphicFramePr>
        <p:xfrm>
          <a:off x="5214942" y="2643182"/>
          <a:ext cx="876300" cy="941387"/>
        </p:xfrm>
        <a:graphic>
          <a:graphicData uri="http://schemas.openxmlformats.org/presentationml/2006/ole">
            <p:oleObj spid="_x0000_s190468" name="Equation" r:id="rId7" imgW="545760" imgH="583920" progId="Equation.3">
              <p:embed/>
            </p:oleObj>
          </a:graphicData>
        </a:graphic>
      </p:graphicFrame>
      <p:sp>
        <p:nvSpPr>
          <p:cNvPr id="403468" name="Text Box 12"/>
          <p:cNvSpPr txBox="1">
            <a:spLocks noChangeArrowheads="1"/>
          </p:cNvSpPr>
          <p:nvPr/>
        </p:nvSpPr>
        <p:spPr bwMode="auto">
          <a:xfrm>
            <a:off x="4500562" y="2214554"/>
            <a:ext cx="43195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Fortsetter med z:</a:t>
            </a:r>
          </a:p>
        </p:txBody>
      </p:sp>
      <p:graphicFrame>
        <p:nvGraphicFramePr>
          <p:cNvPr id="403469" name="Object 13"/>
          <p:cNvGraphicFramePr>
            <a:graphicFrameLocks noChangeAspect="1"/>
          </p:cNvGraphicFramePr>
          <p:nvPr/>
        </p:nvGraphicFramePr>
        <p:xfrm>
          <a:off x="4214810" y="4286256"/>
          <a:ext cx="896937" cy="1228725"/>
        </p:xfrm>
        <a:graphic>
          <a:graphicData uri="http://schemas.openxmlformats.org/presentationml/2006/ole">
            <p:oleObj spid="_x0000_s190469" name="Equation" r:id="rId8" imgW="558720" imgH="761760" progId="Equation.3">
              <p:embed/>
            </p:oleObj>
          </a:graphicData>
        </a:graphic>
      </p:graphicFrame>
      <p:sp>
        <p:nvSpPr>
          <p:cNvPr id="403470" name="Text Box 14"/>
          <p:cNvSpPr txBox="1">
            <a:spLocks noChangeArrowheads="1"/>
          </p:cNvSpPr>
          <p:nvPr/>
        </p:nvSpPr>
        <p:spPr bwMode="auto">
          <a:xfrm>
            <a:off x="3857620" y="3929066"/>
            <a:ext cx="43195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Fortsetter med y:</a:t>
            </a:r>
          </a:p>
        </p:txBody>
      </p:sp>
      <p:graphicFrame>
        <p:nvGraphicFramePr>
          <p:cNvPr id="403471" name="Object 15"/>
          <p:cNvGraphicFramePr>
            <a:graphicFrameLocks noChangeAspect="1"/>
          </p:cNvGraphicFramePr>
          <p:nvPr/>
        </p:nvGraphicFramePr>
        <p:xfrm>
          <a:off x="7072330" y="4357694"/>
          <a:ext cx="876300" cy="1228725"/>
        </p:xfrm>
        <a:graphic>
          <a:graphicData uri="http://schemas.openxmlformats.org/presentationml/2006/ole">
            <p:oleObj spid="_x0000_s190470" name="Equation" r:id="rId9" imgW="545760" imgH="761760" progId="Equation.3">
              <p:embed/>
            </p:oleObj>
          </a:graphicData>
        </a:graphic>
      </p:graphicFrame>
      <p:sp>
        <p:nvSpPr>
          <p:cNvPr id="403472" name="Text Box 16"/>
          <p:cNvSpPr txBox="1">
            <a:spLocks noChangeArrowheads="1"/>
          </p:cNvSpPr>
          <p:nvPr/>
        </p:nvSpPr>
        <p:spPr bwMode="auto">
          <a:xfrm>
            <a:off x="6500826" y="3929066"/>
            <a:ext cx="24622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Kontrollerer for x: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3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3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3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3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0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0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64" grpId="0"/>
      <p:bldP spid="403466" grpId="0"/>
      <p:bldP spid="403468" grpId="0"/>
      <p:bldP spid="403470" grpId="0"/>
      <p:bldP spid="4034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"/>
            <a:ext cx="8229600" cy="582612"/>
          </a:xfrm>
        </p:spPr>
        <p:txBody>
          <a:bodyPr/>
          <a:lstStyle/>
          <a:p>
            <a:r>
              <a:rPr lang="nb-NO" dirty="0"/>
              <a:t>Prøveeksamen 2005</a:t>
            </a:r>
          </a:p>
        </p:txBody>
      </p:sp>
      <p:sp>
        <p:nvSpPr>
          <p:cNvPr id="404484" name="Text Box 4"/>
          <p:cNvSpPr txBox="1">
            <a:spLocks noChangeArrowheads="1"/>
          </p:cNvSpPr>
          <p:nvPr/>
        </p:nvSpPr>
        <p:spPr bwMode="auto">
          <a:xfrm>
            <a:off x="500034" y="714356"/>
            <a:ext cx="7858180" cy="646331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/>
              <a:t>Finn logisk effort for portene og kjeden. Anta at utgangen</a:t>
            </a:r>
            <a:r>
              <a:rPr lang="nb-NO" i="1"/>
              <a:t>Y </a:t>
            </a:r>
            <a:r>
              <a:rPr lang="nb-NO"/>
              <a:t>skal drive 4 enhetsinvertere. Finn elektrisk effort for kjeden.Hva blir kjedens effort </a:t>
            </a:r>
            <a:r>
              <a:rPr lang="nb-NO" i="1"/>
              <a:t>F</a:t>
            </a:r>
            <a:r>
              <a:rPr lang="nb-NO"/>
              <a:t>?</a:t>
            </a:r>
          </a:p>
        </p:txBody>
      </p:sp>
      <p:pic>
        <p:nvPicPr>
          <p:cNvPr id="40448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2214554"/>
            <a:ext cx="2481263" cy="181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04486" name="Object 6"/>
          <p:cNvGraphicFramePr>
            <a:graphicFrameLocks noChangeAspect="1"/>
          </p:cNvGraphicFramePr>
          <p:nvPr/>
        </p:nvGraphicFramePr>
        <p:xfrm>
          <a:off x="571472" y="2000240"/>
          <a:ext cx="1228725" cy="2209800"/>
        </p:xfrm>
        <a:graphic>
          <a:graphicData uri="http://schemas.openxmlformats.org/presentationml/2006/ole">
            <p:oleObj spid="_x0000_s191490" name="Equation" r:id="rId5" imgW="761760" imgH="1371600" progId="Equation.3">
              <p:embed/>
            </p:oleObj>
          </a:graphicData>
        </a:graphic>
      </p:graphicFrame>
      <p:sp>
        <p:nvSpPr>
          <p:cNvPr id="404487" name="Text Box 7"/>
          <p:cNvSpPr txBox="1">
            <a:spLocks noChangeArrowheads="1"/>
          </p:cNvSpPr>
          <p:nvPr/>
        </p:nvSpPr>
        <p:spPr bwMode="auto">
          <a:xfrm>
            <a:off x="142844" y="1571612"/>
            <a:ext cx="25717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404488" name="Object 8"/>
          <p:cNvGraphicFramePr>
            <a:graphicFrameLocks noChangeAspect="1"/>
          </p:cNvGraphicFramePr>
          <p:nvPr/>
        </p:nvGraphicFramePr>
        <p:xfrm>
          <a:off x="3500430" y="2214554"/>
          <a:ext cx="920750" cy="1311275"/>
        </p:xfrm>
        <a:graphic>
          <a:graphicData uri="http://schemas.openxmlformats.org/presentationml/2006/ole">
            <p:oleObj spid="_x0000_s191491" name="Equation" r:id="rId6" imgW="571320" imgH="812520" progId="Equation.3">
              <p:embed/>
            </p:oleObj>
          </a:graphicData>
        </a:graphic>
      </p:graphicFrame>
      <p:sp>
        <p:nvSpPr>
          <p:cNvPr id="404489" name="Text Box 9"/>
          <p:cNvSpPr txBox="1">
            <a:spLocks noChangeArrowheads="1"/>
          </p:cNvSpPr>
          <p:nvPr/>
        </p:nvSpPr>
        <p:spPr bwMode="auto">
          <a:xfrm>
            <a:off x="2857488" y="1571612"/>
            <a:ext cx="25717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404490" name="Object 10"/>
          <p:cNvGraphicFramePr>
            <a:graphicFrameLocks noChangeAspect="1"/>
          </p:cNvGraphicFramePr>
          <p:nvPr/>
        </p:nvGraphicFramePr>
        <p:xfrm>
          <a:off x="785786" y="4714884"/>
          <a:ext cx="1292225" cy="950912"/>
        </p:xfrm>
        <a:graphic>
          <a:graphicData uri="http://schemas.openxmlformats.org/presentationml/2006/ole">
            <p:oleObj spid="_x0000_s191492" name="Equation" r:id="rId7" imgW="863280" imgH="634680" progId="Equation.3">
              <p:embed/>
            </p:oleObj>
          </a:graphicData>
        </a:graphic>
      </p:graphicFrame>
      <p:sp>
        <p:nvSpPr>
          <p:cNvPr id="404491" name="Text Box 11"/>
          <p:cNvSpPr txBox="1">
            <a:spLocks noChangeArrowheads="1"/>
          </p:cNvSpPr>
          <p:nvPr/>
        </p:nvSpPr>
        <p:spPr bwMode="auto">
          <a:xfrm>
            <a:off x="214282" y="4286256"/>
            <a:ext cx="292895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Kjedens </a:t>
            </a:r>
            <a:r>
              <a:rPr lang="nb-NO" dirty="0" err="1"/>
              <a:t>forgreiningseffort</a:t>
            </a:r>
            <a:r>
              <a:rPr lang="nb-NO" dirty="0"/>
              <a:t>:</a:t>
            </a:r>
          </a:p>
        </p:txBody>
      </p:sp>
      <p:graphicFrame>
        <p:nvGraphicFramePr>
          <p:cNvPr id="404492" name="Object 12"/>
          <p:cNvGraphicFramePr>
            <a:graphicFrameLocks noChangeAspect="1"/>
          </p:cNvGraphicFramePr>
          <p:nvPr/>
        </p:nvGraphicFramePr>
        <p:xfrm>
          <a:off x="3571868" y="4786322"/>
          <a:ext cx="969962" cy="912812"/>
        </p:xfrm>
        <a:graphic>
          <a:graphicData uri="http://schemas.openxmlformats.org/presentationml/2006/ole">
            <p:oleObj spid="_x0000_s191493" name="Equation" r:id="rId8" imgW="647640" imgH="609480" progId="Equation.3">
              <p:embed/>
            </p:oleObj>
          </a:graphicData>
        </a:graphic>
      </p:graphicFrame>
      <p:sp>
        <p:nvSpPr>
          <p:cNvPr id="404493" name="Text Box 13"/>
          <p:cNvSpPr txBox="1">
            <a:spLocks noChangeArrowheads="1"/>
          </p:cNvSpPr>
          <p:nvPr/>
        </p:nvSpPr>
        <p:spPr bwMode="auto">
          <a:xfrm>
            <a:off x="3286116" y="4286256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Kjedens </a:t>
            </a:r>
            <a:r>
              <a:rPr lang="nb-NO" dirty="0" err="1"/>
              <a:t>effort</a:t>
            </a:r>
            <a:r>
              <a:rPr lang="nb-NO" dirty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4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4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7" grpId="0"/>
      <p:bldP spid="404489" grpId="0"/>
      <p:bldP spid="404491" grpId="0"/>
      <p:bldP spid="4044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8" name="Rectangle 4"/>
          <p:cNvSpPr>
            <a:spLocks noChangeArrowheads="1"/>
          </p:cNvSpPr>
          <p:nvPr/>
        </p:nvSpPr>
        <p:spPr bwMode="auto">
          <a:xfrm>
            <a:off x="642910" y="142852"/>
            <a:ext cx="76327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86734" tIns="42606" rIns="86734" bIns="42606"/>
          <a:lstStyle/>
          <a:p>
            <a:pPr defTabSz="730250" eaLnBrk="0" hangingPunct="0"/>
            <a:r>
              <a:rPr lang="nb-NO" sz="2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Prøveeksamen 2005</a:t>
            </a:r>
          </a:p>
        </p:txBody>
      </p:sp>
      <p:sp>
        <p:nvSpPr>
          <p:cNvPr id="405509" name="Text Box 5"/>
          <p:cNvSpPr txBox="1">
            <a:spLocks noChangeArrowheads="1"/>
          </p:cNvSpPr>
          <p:nvPr/>
        </p:nvSpPr>
        <p:spPr bwMode="auto">
          <a:xfrm>
            <a:off x="285720" y="642918"/>
            <a:ext cx="8643998" cy="1200329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/>
              <a:t>Hva blir optimal port effort for kjeden? Finn kjedens parasittiske tidsforsinkelse og minimum kjedeforsinkelse. Anta videre at parasittisk tidsforsinkelse skal utgjøre halvparten av minimum kjedeforsinkelse. Finne en verdi for </a:t>
            </a:r>
            <a:r>
              <a:rPr lang="nb-NO" i="1"/>
              <a:t>x </a:t>
            </a:r>
            <a:r>
              <a:rPr lang="nb-NO"/>
              <a:t>slik at parasittisk tidsforsinkelse utgjør halvparten av minimum kjedeforsinkelse.</a:t>
            </a:r>
          </a:p>
        </p:txBody>
      </p:sp>
      <p:pic>
        <p:nvPicPr>
          <p:cNvPr id="40551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1928802"/>
            <a:ext cx="2481263" cy="181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05512" name="Object 8"/>
          <p:cNvGraphicFramePr>
            <a:graphicFrameLocks noChangeAspect="1"/>
          </p:cNvGraphicFramePr>
          <p:nvPr/>
        </p:nvGraphicFramePr>
        <p:xfrm>
          <a:off x="214282" y="2428868"/>
          <a:ext cx="1495425" cy="889000"/>
        </p:xfrm>
        <a:graphic>
          <a:graphicData uri="http://schemas.openxmlformats.org/presentationml/2006/ole">
            <p:oleObj spid="_x0000_s192514" name="Equation" r:id="rId5" imgW="876240" imgH="520560" progId="Equation.3">
              <p:embed/>
            </p:oleObj>
          </a:graphicData>
        </a:graphic>
      </p:graphicFrame>
      <p:sp>
        <p:nvSpPr>
          <p:cNvPr id="405513" name="Text Box 9"/>
          <p:cNvSpPr txBox="1">
            <a:spLocks noChangeArrowheads="1"/>
          </p:cNvSpPr>
          <p:nvPr/>
        </p:nvSpPr>
        <p:spPr bwMode="auto">
          <a:xfrm>
            <a:off x="142844" y="207167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Optimal </a:t>
            </a:r>
            <a:r>
              <a:rPr lang="nb-NO" dirty="0" err="1"/>
              <a:t>porteffort</a:t>
            </a:r>
            <a:r>
              <a:rPr lang="nb-NO" dirty="0"/>
              <a:t>:</a:t>
            </a:r>
          </a:p>
        </p:txBody>
      </p:sp>
      <p:graphicFrame>
        <p:nvGraphicFramePr>
          <p:cNvPr id="405514" name="Object 10"/>
          <p:cNvGraphicFramePr>
            <a:graphicFrameLocks noChangeAspect="1"/>
          </p:cNvGraphicFramePr>
          <p:nvPr/>
        </p:nvGraphicFramePr>
        <p:xfrm>
          <a:off x="500034" y="3857628"/>
          <a:ext cx="1365250" cy="693737"/>
        </p:xfrm>
        <a:graphic>
          <a:graphicData uri="http://schemas.openxmlformats.org/presentationml/2006/ole">
            <p:oleObj spid="_x0000_s192515" name="Equation" r:id="rId6" imgW="799920" imgH="406080" progId="Equation.3">
              <p:embed/>
            </p:oleObj>
          </a:graphicData>
        </a:graphic>
      </p:graphicFrame>
      <p:sp>
        <p:nvSpPr>
          <p:cNvPr id="405515" name="Text Box 11"/>
          <p:cNvSpPr txBox="1">
            <a:spLocks noChangeArrowheads="1"/>
          </p:cNvSpPr>
          <p:nvPr/>
        </p:nvSpPr>
        <p:spPr bwMode="auto">
          <a:xfrm>
            <a:off x="214282" y="3429000"/>
            <a:ext cx="285752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graphicFrame>
        <p:nvGraphicFramePr>
          <p:cNvPr id="405516" name="Object 12"/>
          <p:cNvGraphicFramePr>
            <a:graphicFrameLocks noChangeAspect="1"/>
          </p:cNvGraphicFramePr>
          <p:nvPr/>
        </p:nvGraphicFramePr>
        <p:xfrm>
          <a:off x="3214678" y="2571744"/>
          <a:ext cx="2079625" cy="1300163"/>
        </p:xfrm>
        <a:graphic>
          <a:graphicData uri="http://schemas.openxmlformats.org/presentationml/2006/ole">
            <p:oleObj spid="_x0000_s192516" name="Equation" r:id="rId7" imgW="1218960" imgH="761760" progId="Equation.3">
              <p:embed/>
            </p:oleObj>
          </a:graphicData>
        </a:graphic>
      </p:graphicFrame>
      <p:sp>
        <p:nvSpPr>
          <p:cNvPr id="405517" name="Text Box 13"/>
          <p:cNvSpPr txBox="1">
            <a:spLocks noChangeArrowheads="1"/>
          </p:cNvSpPr>
          <p:nvPr/>
        </p:nvSpPr>
        <p:spPr bwMode="auto">
          <a:xfrm>
            <a:off x="2786050" y="2143116"/>
            <a:ext cx="315754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Minimum kjedeforsinkelse:</a:t>
            </a:r>
          </a:p>
        </p:txBody>
      </p:sp>
      <p:graphicFrame>
        <p:nvGraphicFramePr>
          <p:cNvPr id="405518" name="Object 14"/>
          <p:cNvGraphicFramePr>
            <a:graphicFrameLocks noChangeAspect="1"/>
          </p:cNvGraphicFramePr>
          <p:nvPr/>
        </p:nvGraphicFramePr>
        <p:xfrm>
          <a:off x="5867400" y="4437063"/>
          <a:ext cx="1733550" cy="1212850"/>
        </p:xfrm>
        <a:graphic>
          <a:graphicData uri="http://schemas.openxmlformats.org/presentationml/2006/ole">
            <p:oleObj spid="_x0000_s192517" name="Equation" r:id="rId8" imgW="1015920" imgH="711000" progId="Equation.3">
              <p:embed/>
            </p:oleObj>
          </a:graphicData>
        </a:graphic>
      </p:graphicFrame>
      <p:sp>
        <p:nvSpPr>
          <p:cNvPr id="405519" name="Text Box 15"/>
          <p:cNvSpPr txBox="1">
            <a:spLocks noChangeArrowheads="1"/>
          </p:cNvSpPr>
          <p:nvPr/>
        </p:nvSpPr>
        <p:spPr bwMode="auto">
          <a:xfrm>
            <a:off x="5292725" y="4005263"/>
            <a:ext cx="25923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Setter P = D/2: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5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5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5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5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5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5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5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5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13" grpId="0"/>
      <p:bldP spid="405515" grpId="0"/>
      <p:bldP spid="405517" grpId="0"/>
      <p:bldP spid="4055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6.3</a:t>
            </a:r>
          </a:p>
        </p:txBody>
      </p:sp>
      <p:sp>
        <p:nvSpPr>
          <p:cNvPr id="406532" name="Text Box 4"/>
          <p:cNvSpPr txBox="1">
            <a:spLocks noChangeArrowheads="1"/>
          </p:cNvSpPr>
          <p:nvPr/>
        </p:nvSpPr>
        <p:spPr bwMode="auto">
          <a:xfrm>
            <a:off x="571472" y="1000108"/>
            <a:ext cx="8286808" cy="646331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/>
              <a:t>Tegn sjematikk for en 12inngangs OR port implementert med NAND og NOR porter med maksimalt 3 innganger hver.</a:t>
            </a:r>
          </a:p>
        </p:txBody>
      </p:sp>
      <p:pic>
        <p:nvPicPr>
          <p:cNvPr id="40653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000240"/>
            <a:ext cx="4392612" cy="3441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8229600" cy="582612"/>
          </a:xfrm>
        </p:spPr>
        <p:txBody>
          <a:bodyPr/>
          <a:lstStyle/>
          <a:p>
            <a:r>
              <a:rPr lang="nb-NO" dirty="0"/>
              <a:t>Oppgave 6.10</a:t>
            </a:r>
          </a:p>
        </p:txBody>
      </p:sp>
      <p:sp>
        <p:nvSpPr>
          <p:cNvPr id="407556" name="Text Box 4"/>
          <p:cNvSpPr txBox="1">
            <a:spLocks noChangeArrowheads="1"/>
          </p:cNvSpPr>
          <p:nvPr/>
        </p:nvSpPr>
        <p:spPr bwMode="auto">
          <a:xfrm>
            <a:off x="214282" y="1000108"/>
            <a:ext cx="2820977" cy="1754326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/>
              <a:t>Tegn sjematikk for HI-skew og LO-skew 3inngangs NAND og NOR porter. Hva er logisk effort for portene for kritisk transisjon?</a:t>
            </a:r>
          </a:p>
        </p:txBody>
      </p:sp>
      <p:pic>
        <p:nvPicPr>
          <p:cNvPr id="40755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42852"/>
            <a:ext cx="5429256" cy="57410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7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356</TotalTime>
  <Words>343</Words>
  <Application>Microsoft Office PowerPoint</Application>
  <PresentationFormat>On-screen Show (4:3)</PresentationFormat>
  <Paragraphs>58</Paragraphs>
  <Slides>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INF3400Del3</vt:lpstr>
      <vt:lpstr>Equation</vt:lpstr>
      <vt:lpstr>INF3400 Del 6 Oppgaver</vt:lpstr>
      <vt:lpstr>Eksamensoppgave 2005</vt:lpstr>
      <vt:lpstr>Slide 3</vt:lpstr>
      <vt:lpstr>Eksamensoppgave 2005</vt:lpstr>
      <vt:lpstr>Prøveeksamen 2005</vt:lpstr>
      <vt:lpstr>Slide 6</vt:lpstr>
      <vt:lpstr>Oppgave 6.3</vt:lpstr>
      <vt:lpstr>Oppgave 6.10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31</cp:revision>
  <dcterms:created xsi:type="dcterms:W3CDTF">2010-02-12T20:50:46Z</dcterms:created>
  <dcterms:modified xsi:type="dcterms:W3CDTF">2011-02-27T11:19:39Z</dcterms:modified>
</cp:coreProperties>
</file>