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56" r:id="rId2"/>
    <p:sldId id="310" r:id="rId3"/>
    <p:sldId id="311" r:id="rId4"/>
    <p:sldId id="312" r:id="rId5"/>
    <p:sldId id="313" r:id="rId6"/>
    <p:sldId id="314" r:id="rId7"/>
    <p:sldId id="315" r:id="rId8"/>
    <p:sldId id="316" r:id="rId9"/>
    <p:sldId id="330" r:id="rId10"/>
    <p:sldId id="317" r:id="rId11"/>
    <p:sldId id="318" r:id="rId12"/>
    <p:sldId id="319" r:id="rId13"/>
    <p:sldId id="322" r:id="rId14"/>
    <p:sldId id="323" r:id="rId15"/>
    <p:sldId id="324" r:id="rId16"/>
    <p:sldId id="325" r:id="rId17"/>
    <p:sldId id="326" r:id="rId18"/>
    <p:sldId id="327" r:id="rId19"/>
    <p:sldId id="328" r:id="rId20"/>
    <p:sldId id="329" r:id="rId2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7422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754" y="-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3385594-4227-4848-A858-142655ADD7E1}" type="datetimeFigureOut">
              <a:rPr lang="en-US"/>
              <a:pPr>
                <a:defRPr/>
              </a:pPr>
              <a:t>2/27/2011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C507817-05B7-4BC4-B9C8-A1C2AE7E44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65986A3-1CEB-4A0D-912A-446991CCACDA}" type="datetimeFigureOut">
              <a:rPr lang="en-US"/>
              <a:pPr>
                <a:defRPr/>
              </a:pPr>
              <a:t>2/27/2011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D699B619-9153-4A8F-A218-DD7DAC9741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699B619-9153-4A8F-A218-DD7DAC974117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0C5F2C1-66FE-4BA7-9A5F-CFF1196A93D2}" type="slidenum">
              <a:rPr lang="en-US"/>
              <a:pPr/>
              <a:t>2</a:t>
            </a:fld>
            <a:endParaRPr lang="en-US"/>
          </a:p>
        </p:txBody>
      </p:sp>
      <p:sp>
        <p:nvSpPr>
          <p:cNvPr id="429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429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2AA5B48-4C20-4909-B4A3-FEB811CAC333}" type="slidenum">
              <a:rPr lang="en-US"/>
              <a:pPr/>
              <a:t>3</a:t>
            </a:fld>
            <a:endParaRPr lang="en-US"/>
          </a:p>
        </p:txBody>
      </p:sp>
      <p:sp>
        <p:nvSpPr>
          <p:cNvPr id="430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430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B0F8062-7F74-401B-8826-6576E3068D77}" type="slidenum">
              <a:rPr lang="en-US"/>
              <a:pPr/>
              <a:t>4</a:t>
            </a:fld>
            <a:endParaRPr lang="en-US"/>
          </a:p>
        </p:txBody>
      </p:sp>
      <p:sp>
        <p:nvSpPr>
          <p:cNvPr id="431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431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F683827-E16C-4D95-BD4B-60713A24B328}" type="slidenum">
              <a:rPr lang="en-US"/>
              <a:pPr/>
              <a:t>5</a:t>
            </a:fld>
            <a:endParaRPr lang="en-US"/>
          </a:p>
        </p:txBody>
      </p:sp>
      <p:sp>
        <p:nvSpPr>
          <p:cNvPr id="432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432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6F05A24-F151-46CE-830B-47ABCACACD1C}" type="slidenum">
              <a:rPr lang="en-US"/>
              <a:pPr/>
              <a:t>6</a:t>
            </a:fld>
            <a:endParaRPr lang="en-US"/>
          </a:p>
        </p:txBody>
      </p:sp>
      <p:sp>
        <p:nvSpPr>
          <p:cNvPr id="433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433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D988A89-E40E-4DFF-9FF4-CF830F221773}" type="slidenum">
              <a:rPr lang="en-US"/>
              <a:pPr/>
              <a:t>7</a:t>
            </a:fld>
            <a:endParaRPr lang="en-US"/>
          </a:p>
        </p:txBody>
      </p:sp>
      <p:sp>
        <p:nvSpPr>
          <p:cNvPr id="434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434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E74FDA4-49F5-42C7-89E5-0EA62E7CCDA7}" type="slidenum">
              <a:rPr lang="en-US"/>
              <a:pPr/>
              <a:t>8</a:t>
            </a:fld>
            <a:endParaRPr lang="en-US"/>
          </a:p>
        </p:txBody>
      </p:sp>
      <p:sp>
        <p:nvSpPr>
          <p:cNvPr id="435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435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3F2408F-F9F5-4900-8F4E-C49DAC50DF55}" type="slidenum">
              <a:rPr lang="en-US"/>
              <a:pPr/>
              <a:t>10</a:t>
            </a:fld>
            <a:endParaRPr lang="en-US"/>
          </a:p>
        </p:txBody>
      </p:sp>
      <p:sp>
        <p:nvSpPr>
          <p:cNvPr id="436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436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A6EB034-8CC4-41AE-9868-6365AEA8C62F}" type="slidenum">
              <a:rPr lang="en-US"/>
              <a:pPr/>
              <a:t>11</a:t>
            </a:fld>
            <a:endParaRPr lang="en-US"/>
          </a:p>
        </p:txBody>
      </p:sp>
      <p:sp>
        <p:nvSpPr>
          <p:cNvPr id="437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437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2D9FA7D-9316-4478-A8BA-A67CF48AFAB5}" type="slidenum">
              <a:rPr lang="en-US"/>
              <a:pPr/>
              <a:t>12</a:t>
            </a:fld>
            <a:endParaRPr lang="en-US"/>
          </a:p>
        </p:txBody>
      </p:sp>
      <p:sp>
        <p:nvSpPr>
          <p:cNvPr id="438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438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7114078-7467-4A72-960D-09E7BCC56B3F}" type="slidenum">
              <a:rPr lang="en-US"/>
              <a:pPr/>
              <a:t>13</a:t>
            </a:fld>
            <a:endParaRPr lang="en-US"/>
          </a:p>
        </p:txBody>
      </p:sp>
      <p:sp>
        <p:nvSpPr>
          <p:cNvPr id="441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441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A748278-44C3-4D46-8DF5-42D8D6507AD6}" type="slidenum">
              <a:rPr lang="en-US"/>
              <a:pPr/>
              <a:t>14</a:t>
            </a:fld>
            <a:endParaRPr lang="en-US"/>
          </a:p>
        </p:txBody>
      </p:sp>
      <p:sp>
        <p:nvSpPr>
          <p:cNvPr id="442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442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8EB4864-A680-4C17-807F-4816A860A20E}" type="slidenum">
              <a:rPr lang="en-US"/>
              <a:pPr/>
              <a:t>15</a:t>
            </a:fld>
            <a:endParaRPr lang="en-US"/>
          </a:p>
        </p:txBody>
      </p:sp>
      <p:sp>
        <p:nvSpPr>
          <p:cNvPr id="443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443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EA0126E-D2B5-4A19-8151-B3DC4D7D0E2F}" type="slidenum">
              <a:rPr lang="en-US"/>
              <a:pPr/>
              <a:t>16</a:t>
            </a:fld>
            <a:endParaRPr lang="en-US"/>
          </a:p>
        </p:txBody>
      </p:sp>
      <p:sp>
        <p:nvSpPr>
          <p:cNvPr id="444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444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2C6BD88-6CA2-450F-9536-84ACF2FD17BF}" type="slidenum">
              <a:rPr lang="en-US"/>
              <a:pPr/>
              <a:t>17</a:t>
            </a:fld>
            <a:endParaRPr lang="en-US"/>
          </a:p>
        </p:txBody>
      </p:sp>
      <p:sp>
        <p:nvSpPr>
          <p:cNvPr id="445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445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5323C05-6CC6-437C-B90B-4148B23F30AB}" type="slidenum">
              <a:rPr lang="en-US"/>
              <a:pPr/>
              <a:t>18</a:t>
            </a:fld>
            <a:endParaRPr lang="en-US"/>
          </a:p>
        </p:txBody>
      </p:sp>
      <p:sp>
        <p:nvSpPr>
          <p:cNvPr id="446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446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0AC1655-6D57-4A92-8548-F4B71803D460}" type="slidenum">
              <a:rPr lang="en-US"/>
              <a:pPr/>
              <a:t>19</a:t>
            </a:fld>
            <a:endParaRPr lang="en-US"/>
          </a:p>
        </p:txBody>
      </p:sp>
      <p:sp>
        <p:nvSpPr>
          <p:cNvPr id="447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447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1F09558-2140-4E06-9B92-C69D118923F6}" type="slidenum">
              <a:rPr lang="en-US"/>
              <a:pPr/>
              <a:t>20</a:t>
            </a:fld>
            <a:endParaRPr lang="en-US"/>
          </a:p>
        </p:txBody>
      </p:sp>
      <p:sp>
        <p:nvSpPr>
          <p:cNvPr id="448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448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638" y="2900360"/>
            <a:ext cx="7715303" cy="742954"/>
          </a:xfrm>
        </p:spPr>
        <p:txBody>
          <a:bodyPr>
            <a:normAutofit/>
          </a:bodyPr>
          <a:lstStyle>
            <a:lvl1pPr algn="l">
              <a:defRPr sz="3600">
                <a:solidFill>
                  <a:schemeClr val="bg1"/>
                </a:solidFill>
                <a:latin typeface="TheSansBold-Plain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9638" y="3519488"/>
            <a:ext cx="7715304" cy="1052519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  <a:latin typeface="TheSans-Plain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47A361-BA44-4233-9402-FDA701354F87}" type="datetime4">
              <a:rPr lang="nb-NO"/>
              <a:pPr>
                <a:defRPr/>
              </a:pPr>
              <a:t>27. februar 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B92359-FA24-4E23-B4E0-BE6E430473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2983"/>
            <a:ext cx="8229600" cy="4572033"/>
          </a:xfrm>
        </p:spPr>
        <p:txBody>
          <a:bodyPr/>
          <a:lstStyle>
            <a:lvl1pPr>
              <a:spcBef>
                <a:spcPts val="300"/>
              </a:spcBef>
              <a:defRPr/>
            </a:lvl1pPr>
            <a:lvl2pPr>
              <a:spcBef>
                <a:spcPts val="12"/>
              </a:spcBef>
              <a:defRPr/>
            </a:lvl2pPr>
            <a:lvl3pPr>
              <a:spcBef>
                <a:spcPts val="240"/>
              </a:spcBef>
              <a:defRPr/>
            </a:lvl3pPr>
            <a:lvl4pPr>
              <a:spcBef>
                <a:spcPts val="216"/>
              </a:spcBef>
              <a:defRPr/>
            </a:lvl4pPr>
            <a:lvl5pPr>
              <a:spcBef>
                <a:spcPts val="216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9FEAE5-6564-42F3-909F-CCB14ECC3D0D}" type="datetime4">
              <a:rPr lang="nb-NO"/>
              <a:pPr>
                <a:defRPr/>
              </a:pPr>
              <a:t>27. februar 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C4BA96-35AD-4C25-A2A6-89D0AF9B200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709999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209812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B97C4B-1308-4EF4-8FCD-03EBC922136B}" type="datetime4">
              <a:rPr lang="nb-NO"/>
              <a:pPr>
                <a:defRPr/>
              </a:pPr>
              <a:t>27. februar 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CCF623-CEBC-4CAE-AE52-274E97AF014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42985"/>
            <a:ext cx="4038600" cy="44291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42985"/>
            <a:ext cx="4038600" cy="44291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F7774E-5C48-4CDE-82B3-929492CF0C0A}" type="datetime4">
              <a:rPr lang="nb-NO"/>
              <a:pPr>
                <a:defRPr/>
              </a:pPr>
              <a:t>27. februar 2011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AFE64C-F561-45D6-9CA0-10C30A040E3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38280"/>
            <a:ext cx="4040188" cy="58192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978042"/>
            <a:ext cx="4040188" cy="359409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338280"/>
            <a:ext cx="4041775" cy="58192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978042"/>
            <a:ext cx="4041775" cy="359409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70F1C3-8F1E-459A-B7A6-BA5883B762A3}" type="datetime4">
              <a:rPr lang="nb-NO"/>
              <a:pPr>
                <a:defRPr/>
              </a:pPr>
              <a:t>27. februar 2011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A6A647-047D-42D3-A3B7-444CCF99FF5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3B1180-14D3-48FD-BEF2-C5B61D1C353B}" type="datetime4">
              <a:rPr lang="nb-NO"/>
              <a:pPr>
                <a:defRPr/>
              </a:pPr>
              <a:t>27. februar 2011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1AEF00-B685-4475-9303-69A1199EA45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E8E065-1170-42E0-93E9-50E99BC1700C}" type="datetime4">
              <a:rPr lang="nb-NO"/>
              <a:pPr>
                <a:defRPr/>
              </a:pPr>
              <a:t>27. februar 2011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5F1D5A-7C7D-4516-B8A6-49FB1762EFE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29909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1"/>
            <a:ext cx="3008313" cy="413704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BA8EDE-5060-459E-868A-9754C1241C52}" type="datetime4">
              <a:rPr lang="nb-NO"/>
              <a:pPr>
                <a:defRPr/>
              </a:pPr>
              <a:t>27. februar 2011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253C8D-FAF1-4B80-A5FA-AB173C90B46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8794" y="4500570"/>
            <a:ext cx="5486400" cy="566738"/>
          </a:xfrm>
        </p:spPr>
        <p:txBody>
          <a:bodyPr anchor="b"/>
          <a:lstStyle>
            <a:lvl1pPr algn="ct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8596" y="357166"/>
            <a:ext cx="8286808" cy="4114800"/>
          </a:xfrm>
        </p:spPr>
        <p:txBody>
          <a:bodyPr rtlCol="0">
            <a:norm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28794" y="5067308"/>
            <a:ext cx="5486400" cy="504832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065E60-0AAD-41A1-B39D-5D6EED1B2FC2}" type="datetime4">
              <a:rPr lang="nb-NO"/>
              <a:pPr>
                <a:defRPr/>
              </a:pPr>
              <a:t>27. februar 2011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B960FC-9393-449D-895D-43D7B209316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2983"/>
            <a:ext cx="8229600" cy="442915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9D059F-EAFF-443A-A3D6-8BF5EB3DA3DC}" type="datetime4">
              <a:rPr lang="nb-NO"/>
              <a:pPr>
                <a:defRPr/>
              </a:pPr>
              <a:t>27. februar 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7F41E7-90FC-4C68-A11B-C27F6595C3C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29750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29750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111402-1A77-455F-AF5B-8B76BC5A6824}" type="datetime4">
              <a:rPr lang="nb-NO"/>
              <a:pPr>
                <a:defRPr/>
              </a:pPr>
              <a:t>27. februar 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E82474-2146-408F-9774-0B52FE1A8DE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58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945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3825" y="5643563"/>
            <a:ext cx="1947863" cy="2857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474220"/>
                </a:solidFill>
                <a:latin typeface="TheSans-Plain" pitchFamily="34" charset="0"/>
                <a:cs typeface="+mn-cs"/>
              </a:defRPr>
            </a:lvl1pPr>
          </a:lstStyle>
          <a:p>
            <a:pPr>
              <a:defRPr/>
            </a:pPr>
            <a:fld id="{50254A69-82C9-4316-A6D7-850C01DD2C35}" type="datetime4">
              <a:rPr lang="nb-NO"/>
              <a:pPr>
                <a:defRPr/>
              </a:pPr>
              <a:t>27. februar 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43125" y="5643563"/>
            <a:ext cx="4929188" cy="2857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474220"/>
                </a:solidFill>
                <a:latin typeface="TheSans-Plain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43750" y="5635625"/>
            <a:ext cx="1885950" cy="293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474220"/>
                </a:solidFill>
                <a:latin typeface="TheSans-Plain" pitchFamily="34" charset="0"/>
                <a:cs typeface="+mn-cs"/>
              </a:defRPr>
            </a:lvl1pPr>
          </a:lstStyle>
          <a:p>
            <a:pPr>
              <a:defRPr/>
            </a:pPr>
            <a:fld id="{1C1597EC-680E-48A1-AE1E-25A83F50BDC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</p:sldLayoutIdLst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kern="1200">
          <a:solidFill>
            <a:srgbClr val="474220"/>
          </a:solidFill>
          <a:latin typeface="TheSansBold-Plain" pitchFamily="34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474220"/>
          </a:solidFill>
          <a:latin typeface="TheSansBold-Plain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474220"/>
          </a:solidFill>
          <a:latin typeface="TheSansBold-Plain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474220"/>
          </a:solidFill>
          <a:latin typeface="TheSansBold-Plain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474220"/>
          </a:solidFill>
          <a:latin typeface="TheSansBold-Plain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heSansBold-Plain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heSansBold-Plain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heSansBold-Plain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heSansBold-Plain" pitchFamily="34" charset="0"/>
        </a:defRPr>
      </a:lvl9pPr>
    </p:titleStyle>
    <p:bodyStyle>
      <a:lvl1pPr marL="215900" indent="-215900" algn="l" rtl="0" eaLnBrk="1" fontAlgn="base" hangingPunct="1">
        <a:spcBef>
          <a:spcPts val="300"/>
        </a:spcBef>
        <a:spcAft>
          <a:spcPct val="0"/>
        </a:spcAft>
        <a:buFont typeface="Arial" charset="0"/>
        <a:buChar char="•"/>
        <a:defRPr sz="2800" kern="1200">
          <a:solidFill>
            <a:srgbClr val="474220"/>
          </a:solidFill>
          <a:latin typeface="TheSans-Plain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ts val="200"/>
        </a:spcBef>
        <a:spcAft>
          <a:spcPct val="0"/>
        </a:spcAft>
        <a:buFont typeface="Arial" charset="0"/>
        <a:buChar char="•"/>
        <a:defRPr sz="2400" kern="1200">
          <a:solidFill>
            <a:srgbClr val="474220"/>
          </a:solidFill>
          <a:latin typeface="TheSans-Plain" pitchFamily="34" charset="0"/>
          <a:ea typeface="+mn-ea"/>
          <a:cs typeface="+mn-cs"/>
        </a:defRPr>
      </a:lvl2pPr>
      <a:lvl3pPr marL="1143000" indent="-228600" algn="l" rtl="0" eaLnBrk="1" fontAlgn="base" hangingPunct="1">
        <a:spcBef>
          <a:spcPts val="238"/>
        </a:spcBef>
        <a:spcAft>
          <a:spcPct val="0"/>
        </a:spcAft>
        <a:buFont typeface="Arial" charset="0"/>
        <a:buChar char="•"/>
        <a:defRPr sz="2000" kern="1200">
          <a:solidFill>
            <a:srgbClr val="474220"/>
          </a:solidFill>
          <a:latin typeface="TheSans-Plain" pitchFamily="34" charset="0"/>
          <a:ea typeface="+mn-ea"/>
          <a:cs typeface="+mn-cs"/>
        </a:defRPr>
      </a:lvl3pPr>
      <a:lvl4pPr marL="1600200" indent="-228600" algn="l" rtl="0" eaLnBrk="1" fontAlgn="base" hangingPunct="1">
        <a:spcBef>
          <a:spcPts val="213"/>
        </a:spcBef>
        <a:spcAft>
          <a:spcPct val="0"/>
        </a:spcAft>
        <a:buFont typeface="Arial" charset="0"/>
        <a:buChar char="•"/>
        <a:defRPr sz="2000" kern="1200">
          <a:solidFill>
            <a:srgbClr val="474220"/>
          </a:solidFill>
          <a:latin typeface="TheSans-Plain" pitchFamily="34" charset="0"/>
          <a:ea typeface="+mn-ea"/>
          <a:cs typeface="+mn-cs"/>
        </a:defRPr>
      </a:lvl4pPr>
      <a:lvl5pPr marL="2057400" indent="-228600" algn="l" rtl="0" eaLnBrk="1" fontAlgn="base" hangingPunct="1">
        <a:spcBef>
          <a:spcPts val="213"/>
        </a:spcBef>
        <a:spcAft>
          <a:spcPct val="0"/>
        </a:spcAft>
        <a:buFont typeface="Arial" charset="0"/>
        <a:buChar char="•"/>
        <a:defRPr sz="2000" kern="1200">
          <a:solidFill>
            <a:srgbClr val="474220"/>
          </a:solidFill>
          <a:latin typeface="TheSans-Plain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emf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ctrTitle"/>
          </p:nvPr>
        </p:nvSpPr>
        <p:spPr>
          <a:xfrm>
            <a:off x="1109663" y="2900363"/>
            <a:ext cx="7715250" cy="742950"/>
          </a:xfrm>
        </p:spPr>
        <p:txBody>
          <a:bodyPr/>
          <a:lstStyle/>
          <a:p>
            <a:pPr eaLnBrk="1" hangingPunct="1"/>
            <a:r>
              <a:rPr lang="nb-NO" dirty="0" smtClean="0"/>
              <a:t>INF3400 Del </a:t>
            </a:r>
            <a:r>
              <a:rPr lang="nb-NO" dirty="0" smtClean="0"/>
              <a:t>7 Teori</a:t>
            </a:r>
            <a:endParaRPr lang="nb-NO" dirty="0" smtClean="0"/>
          </a:p>
        </p:txBody>
      </p:sp>
      <p:sp>
        <p:nvSpPr>
          <p:cNvPr id="25603" name="Subtitle 2"/>
          <p:cNvSpPr>
            <a:spLocks noGrp="1"/>
          </p:cNvSpPr>
          <p:nvPr>
            <p:ph type="subTitle" idx="1"/>
          </p:nvPr>
        </p:nvSpPr>
        <p:spPr>
          <a:xfrm>
            <a:off x="1109663" y="3519488"/>
            <a:ext cx="7715250" cy="1052512"/>
          </a:xfrm>
        </p:spPr>
        <p:txBody>
          <a:bodyPr/>
          <a:lstStyle/>
          <a:p>
            <a:pPr eaLnBrk="1" hangingPunct="1"/>
            <a:r>
              <a:rPr lang="nb-NO" dirty="0" smtClean="0"/>
              <a:t>CMOS fabrikasjonsprosess og </a:t>
            </a:r>
            <a:r>
              <a:rPr lang="nb-NO" dirty="0" err="1" smtClean="0"/>
              <a:t>utleggsergler</a:t>
            </a:r>
            <a:endParaRPr lang="nb-NO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6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46058"/>
            <a:ext cx="8686800" cy="582612"/>
          </a:xfrm>
        </p:spPr>
        <p:txBody>
          <a:bodyPr/>
          <a:lstStyle/>
          <a:p>
            <a:r>
              <a:rPr lang="nb-NO" sz="3200" dirty="0"/>
              <a:t>Introduksjon til CMOS fabrikasjonsprosess</a:t>
            </a:r>
            <a:endParaRPr lang="nb-NO" sz="3200" b="1" dirty="0"/>
          </a:p>
        </p:txBody>
      </p:sp>
      <p:pic>
        <p:nvPicPr>
          <p:cNvPr id="367634" name="Picture 18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42988" y="1844675"/>
            <a:ext cx="6965950" cy="2706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67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09604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85984" y="144409"/>
            <a:ext cx="3429024" cy="578492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6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0113" y="928670"/>
            <a:ext cx="6634162" cy="10429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410630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00113" y="2062145"/>
            <a:ext cx="6697662" cy="12620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410631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00113" y="3438535"/>
            <a:ext cx="6707187" cy="14906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10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10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10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1654" name="Picture 6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47813" y="2130441"/>
            <a:ext cx="5400675" cy="12001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4116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47813" y="890603"/>
            <a:ext cx="5400675" cy="12001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411653" name="Picture 5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06538" y="458803"/>
            <a:ext cx="5441950" cy="3403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411655" name="Picture 7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47813" y="3443303"/>
            <a:ext cx="5400675" cy="12001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411656" name="Picture 8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47813" y="4689491"/>
            <a:ext cx="5400675" cy="10255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11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11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11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11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11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2676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1188" y="1125538"/>
            <a:ext cx="7129462" cy="13541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412677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65150" y="2708275"/>
            <a:ext cx="7175500" cy="13636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412678" name="Picture 6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9750" y="4486275"/>
            <a:ext cx="7200900" cy="11414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12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12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12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3700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00338" y="22244"/>
            <a:ext cx="3300422" cy="96239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413701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00338" y="1104919"/>
            <a:ext cx="3300422" cy="80725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413702" name="Picture 6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00338" y="2108220"/>
            <a:ext cx="3300422" cy="87452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413703" name="Picture 7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00338" y="3214708"/>
            <a:ext cx="3300422" cy="87315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413704" name="Picture 8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17800" y="4198957"/>
            <a:ext cx="3285321" cy="90885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413705" name="Picture 9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00338" y="5143512"/>
            <a:ext cx="3300422" cy="8278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13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13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13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13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13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137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4724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47813" y="357166"/>
            <a:ext cx="6102350" cy="14874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414725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47813" y="2085954"/>
            <a:ext cx="6119812" cy="16113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414726" name="Picture 6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47813" y="3887766"/>
            <a:ext cx="6119812" cy="17986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14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14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14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20" y="142852"/>
            <a:ext cx="8229600" cy="582612"/>
          </a:xfrm>
        </p:spPr>
        <p:txBody>
          <a:bodyPr/>
          <a:lstStyle/>
          <a:p>
            <a:r>
              <a:rPr lang="nb-NO" dirty="0" smtClean="0"/>
              <a:t>Integrerte kretser</a:t>
            </a:r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961333-4B83-458F-8058-3B126AE60CED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143240" y="4357694"/>
            <a:ext cx="5643602" cy="142876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Rectangle 6"/>
          <p:cNvSpPr/>
          <p:nvPr/>
        </p:nvSpPr>
        <p:spPr>
          <a:xfrm>
            <a:off x="3143240" y="4357694"/>
            <a:ext cx="5643602" cy="1428760"/>
          </a:xfrm>
          <a:prstGeom prst="rect">
            <a:avLst/>
          </a:prstGeom>
          <a:solidFill>
            <a:srgbClr val="FDF1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Rectangle 7"/>
          <p:cNvSpPr/>
          <p:nvPr/>
        </p:nvSpPr>
        <p:spPr>
          <a:xfrm>
            <a:off x="3143240" y="1071546"/>
            <a:ext cx="5643602" cy="328614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Rectangle 8"/>
          <p:cNvSpPr/>
          <p:nvPr/>
        </p:nvSpPr>
        <p:spPr>
          <a:xfrm>
            <a:off x="3143240" y="1571612"/>
            <a:ext cx="5643602" cy="2786082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Rectangle 9"/>
          <p:cNvSpPr/>
          <p:nvPr/>
        </p:nvSpPr>
        <p:spPr>
          <a:xfrm>
            <a:off x="3143240" y="4143380"/>
            <a:ext cx="5643602" cy="21431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Rectangle 10"/>
          <p:cNvSpPr/>
          <p:nvPr/>
        </p:nvSpPr>
        <p:spPr>
          <a:xfrm>
            <a:off x="3143240" y="4071942"/>
            <a:ext cx="5643602" cy="71438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Rectangle 11"/>
          <p:cNvSpPr/>
          <p:nvPr/>
        </p:nvSpPr>
        <p:spPr>
          <a:xfrm>
            <a:off x="3143240" y="3357562"/>
            <a:ext cx="5643602" cy="21431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ctangle 12"/>
          <p:cNvSpPr/>
          <p:nvPr/>
        </p:nvSpPr>
        <p:spPr>
          <a:xfrm>
            <a:off x="6000760" y="3357562"/>
            <a:ext cx="2490806" cy="21431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Rectangle 13"/>
          <p:cNvSpPr/>
          <p:nvPr/>
        </p:nvSpPr>
        <p:spPr>
          <a:xfrm>
            <a:off x="6000760" y="-24"/>
            <a:ext cx="2500330" cy="4071918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8" name="Rectangle 17"/>
          <p:cNvSpPr/>
          <p:nvPr/>
        </p:nvSpPr>
        <p:spPr>
          <a:xfrm>
            <a:off x="6000760" y="4071942"/>
            <a:ext cx="2500330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Rectangle 14"/>
          <p:cNvSpPr/>
          <p:nvPr/>
        </p:nvSpPr>
        <p:spPr>
          <a:xfrm>
            <a:off x="6000760" y="4071942"/>
            <a:ext cx="2500330" cy="71438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" name="Rectangle 18"/>
          <p:cNvSpPr/>
          <p:nvPr/>
        </p:nvSpPr>
        <p:spPr>
          <a:xfrm>
            <a:off x="3143240" y="1357298"/>
            <a:ext cx="5643602" cy="278608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0" name="Rectangle 19"/>
          <p:cNvSpPr/>
          <p:nvPr/>
        </p:nvSpPr>
        <p:spPr>
          <a:xfrm>
            <a:off x="6000760" y="4143380"/>
            <a:ext cx="2490806" cy="214314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1" name="Rectangle 20"/>
          <p:cNvSpPr/>
          <p:nvPr/>
        </p:nvSpPr>
        <p:spPr>
          <a:xfrm>
            <a:off x="6000760" y="4143380"/>
            <a:ext cx="2500330" cy="214314"/>
          </a:xfrm>
          <a:prstGeom prst="rect">
            <a:avLst/>
          </a:prstGeom>
          <a:solidFill>
            <a:srgbClr val="00B050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2" name="Rectangle 21"/>
          <p:cNvSpPr/>
          <p:nvPr/>
        </p:nvSpPr>
        <p:spPr>
          <a:xfrm>
            <a:off x="5857884" y="4357694"/>
            <a:ext cx="2776558" cy="714380"/>
          </a:xfrm>
          <a:prstGeom prst="rect">
            <a:avLst/>
          </a:prstGeom>
          <a:solidFill>
            <a:srgbClr val="54DC24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4" name="Rectangle 23"/>
          <p:cNvSpPr/>
          <p:nvPr/>
        </p:nvSpPr>
        <p:spPr>
          <a:xfrm>
            <a:off x="3143240" y="1285860"/>
            <a:ext cx="5643602" cy="307183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6" name="Rectangle 25"/>
          <p:cNvSpPr/>
          <p:nvPr/>
        </p:nvSpPr>
        <p:spPr>
          <a:xfrm>
            <a:off x="3143240" y="4286256"/>
            <a:ext cx="5643602" cy="7143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7" name="Rectangle 26"/>
          <p:cNvSpPr/>
          <p:nvPr/>
        </p:nvSpPr>
        <p:spPr>
          <a:xfrm>
            <a:off x="3143240" y="4143380"/>
            <a:ext cx="5643602" cy="14287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8" name="Rectangle 27"/>
          <p:cNvSpPr/>
          <p:nvPr/>
        </p:nvSpPr>
        <p:spPr>
          <a:xfrm>
            <a:off x="4214810" y="2786058"/>
            <a:ext cx="642942" cy="21431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2" name="Rectangle 31"/>
          <p:cNvSpPr/>
          <p:nvPr/>
        </p:nvSpPr>
        <p:spPr>
          <a:xfrm>
            <a:off x="7072330" y="2786058"/>
            <a:ext cx="642942" cy="21431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4" name="Rectangle 33"/>
          <p:cNvSpPr/>
          <p:nvPr/>
        </p:nvSpPr>
        <p:spPr>
          <a:xfrm>
            <a:off x="3143240" y="4143380"/>
            <a:ext cx="1071570" cy="1428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5" name="Rectangle 34"/>
          <p:cNvSpPr/>
          <p:nvPr/>
        </p:nvSpPr>
        <p:spPr>
          <a:xfrm>
            <a:off x="4857752" y="4143380"/>
            <a:ext cx="2214578" cy="1428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6" name="Rectangle 35"/>
          <p:cNvSpPr/>
          <p:nvPr/>
        </p:nvSpPr>
        <p:spPr>
          <a:xfrm>
            <a:off x="7715272" y="4143380"/>
            <a:ext cx="1071570" cy="1428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7" name="Rectangle 36"/>
          <p:cNvSpPr/>
          <p:nvPr/>
        </p:nvSpPr>
        <p:spPr>
          <a:xfrm>
            <a:off x="3143240" y="4286256"/>
            <a:ext cx="1071570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8" name="Rectangle 37"/>
          <p:cNvSpPr/>
          <p:nvPr/>
        </p:nvSpPr>
        <p:spPr>
          <a:xfrm>
            <a:off x="4857752" y="4286256"/>
            <a:ext cx="2214578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9" name="Rectangle 38"/>
          <p:cNvSpPr/>
          <p:nvPr/>
        </p:nvSpPr>
        <p:spPr>
          <a:xfrm>
            <a:off x="7715272" y="4286256"/>
            <a:ext cx="1071570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3" name="Group 44"/>
          <p:cNvGrpSpPr/>
          <p:nvPr/>
        </p:nvGrpSpPr>
        <p:grpSpPr>
          <a:xfrm>
            <a:off x="3143240" y="1285860"/>
            <a:ext cx="5643602" cy="3071834"/>
            <a:chOff x="3143240" y="1285860"/>
            <a:chExt cx="5643602" cy="3071834"/>
          </a:xfrm>
        </p:grpSpPr>
        <p:sp>
          <p:nvSpPr>
            <p:cNvPr id="40" name="Rectangle 39"/>
            <p:cNvSpPr/>
            <p:nvPr/>
          </p:nvSpPr>
          <p:spPr>
            <a:xfrm>
              <a:off x="3143240" y="1285860"/>
              <a:ext cx="1071570" cy="3071834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" name="Rectangle 40"/>
            <p:cNvSpPr/>
            <p:nvPr/>
          </p:nvSpPr>
          <p:spPr>
            <a:xfrm>
              <a:off x="4214810" y="1285860"/>
              <a:ext cx="642942" cy="285752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" name="Rectangle 41"/>
            <p:cNvSpPr/>
            <p:nvPr/>
          </p:nvSpPr>
          <p:spPr>
            <a:xfrm>
              <a:off x="4857752" y="1285860"/>
              <a:ext cx="2214578" cy="3071834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" name="Rectangle 42"/>
            <p:cNvSpPr/>
            <p:nvPr/>
          </p:nvSpPr>
          <p:spPr>
            <a:xfrm>
              <a:off x="7072330" y="1285860"/>
              <a:ext cx="642942" cy="285752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" name="Rectangle 43"/>
            <p:cNvSpPr/>
            <p:nvPr/>
          </p:nvSpPr>
          <p:spPr>
            <a:xfrm>
              <a:off x="7715272" y="1285860"/>
              <a:ext cx="1071570" cy="3071834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6" name="Group 50"/>
          <p:cNvGrpSpPr/>
          <p:nvPr/>
        </p:nvGrpSpPr>
        <p:grpSpPr>
          <a:xfrm>
            <a:off x="3143240" y="3964381"/>
            <a:ext cx="5643602" cy="393313"/>
            <a:chOff x="3143240" y="4231529"/>
            <a:chExt cx="5643602" cy="100446"/>
          </a:xfrm>
          <a:solidFill>
            <a:schemeClr val="bg1">
              <a:lumMod val="75000"/>
            </a:schemeClr>
          </a:solidFill>
        </p:grpSpPr>
        <p:sp>
          <p:nvSpPr>
            <p:cNvPr id="46" name="Rectangle 45"/>
            <p:cNvSpPr/>
            <p:nvPr/>
          </p:nvSpPr>
          <p:spPr>
            <a:xfrm>
              <a:off x="3143240" y="4286256"/>
              <a:ext cx="1071570" cy="4571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" name="Rectangle 46"/>
            <p:cNvSpPr/>
            <p:nvPr/>
          </p:nvSpPr>
          <p:spPr>
            <a:xfrm>
              <a:off x="4214810" y="4231529"/>
              <a:ext cx="642942" cy="4571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" name="Rectangle 47"/>
            <p:cNvSpPr/>
            <p:nvPr/>
          </p:nvSpPr>
          <p:spPr>
            <a:xfrm>
              <a:off x="4857752" y="4286256"/>
              <a:ext cx="2214578" cy="4571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" name="Rectangle 48"/>
            <p:cNvSpPr/>
            <p:nvPr/>
          </p:nvSpPr>
          <p:spPr>
            <a:xfrm>
              <a:off x="7072330" y="4231531"/>
              <a:ext cx="642942" cy="4571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" name="Rectangle 49"/>
            <p:cNvSpPr/>
            <p:nvPr/>
          </p:nvSpPr>
          <p:spPr>
            <a:xfrm>
              <a:off x="7715272" y="4286256"/>
              <a:ext cx="1071570" cy="4571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7" name="Group 57"/>
          <p:cNvGrpSpPr/>
          <p:nvPr/>
        </p:nvGrpSpPr>
        <p:grpSpPr>
          <a:xfrm>
            <a:off x="3143240" y="4107232"/>
            <a:ext cx="5643602" cy="179024"/>
            <a:chOff x="3143240" y="4286255"/>
            <a:chExt cx="5643602" cy="45720"/>
          </a:xfrm>
          <a:solidFill>
            <a:schemeClr val="bg1">
              <a:lumMod val="75000"/>
            </a:schemeClr>
          </a:solidFill>
        </p:grpSpPr>
        <p:sp>
          <p:nvSpPr>
            <p:cNvPr id="59" name="Rectangle 58"/>
            <p:cNvSpPr/>
            <p:nvPr/>
          </p:nvSpPr>
          <p:spPr>
            <a:xfrm>
              <a:off x="3143240" y="4286256"/>
              <a:ext cx="1071570" cy="457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" name="Rectangle 60"/>
            <p:cNvSpPr/>
            <p:nvPr/>
          </p:nvSpPr>
          <p:spPr>
            <a:xfrm>
              <a:off x="4857752" y="4286255"/>
              <a:ext cx="2214578" cy="457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" name="Rectangle 62"/>
            <p:cNvSpPr/>
            <p:nvPr/>
          </p:nvSpPr>
          <p:spPr>
            <a:xfrm>
              <a:off x="7715272" y="4286256"/>
              <a:ext cx="1071570" cy="457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3" name="Group 67"/>
          <p:cNvGrpSpPr/>
          <p:nvPr/>
        </p:nvGrpSpPr>
        <p:grpSpPr>
          <a:xfrm>
            <a:off x="3143240" y="2786058"/>
            <a:ext cx="5643602" cy="214314"/>
            <a:chOff x="3143240" y="3929066"/>
            <a:chExt cx="5643602" cy="214314"/>
          </a:xfrm>
        </p:grpSpPr>
        <p:sp>
          <p:nvSpPr>
            <p:cNvPr id="64" name="Rectangle 63"/>
            <p:cNvSpPr/>
            <p:nvPr/>
          </p:nvSpPr>
          <p:spPr>
            <a:xfrm>
              <a:off x="3143240" y="3929066"/>
              <a:ext cx="714380" cy="21431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" name="Rectangle 64"/>
            <p:cNvSpPr/>
            <p:nvPr/>
          </p:nvSpPr>
          <p:spPr>
            <a:xfrm>
              <a:off x="4214810" y="3929066"/>
              <a:ext cx="642942" cy="21431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" name="Rectangle 65"/>
            <p:cNvSpPr/>
            <p:nvPr/>
          </p:nvSpPr>
          <p:spPr>
            <a:xfrm>
              <a:off x="5214942" y="3929066"/>
              <a:ext cx="2928958" cy="21431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" name="Rectangle 66"/>
            <p:cNvSpPr/>
            <p:nvPr/>
          </p:nvSpPr>
          <p:spPr>
            <a:xfrm>
              <a:off x="8501090" y="3929066"/>
              <a:ext cx="285752" cy="21431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5" name="Group 87"/>
          <p:cNvGrpSpPr/>
          <p:nvPr/>
        </p:nvGrpSpPr>
        <p:grpSpPr>
          <a:xfrm>
            <a:off x="3857620" y="2428868"/>
            <a:ext cx="4643470" cy="214323"/>
            <a:chOff x="3857620" y="3071803"/>
            <a:chExt cx="4643470" cy="214323"/>
          </a:xfrm>
        </p:grpSpPr>
        <p:grpSp>
          <p:nvGrpSpPr>
            <p:cNvPr id="29" name="Group 80"/>
            <p:cNvGrpSpPr/>
            <p:nvPr/>
          </p:nvGrpSpPr>
          <p:grpSpPr>
            <a:xfrm>
              <a:off x="3857620" y="3071803"/>
              <a:ext cx="4643470" cy="214312"/>
              <a:chOff x="3857620" y="4286255"/>
              <a:chExt cx="4643470" cy="54732"/>
            </a:xfrm>
            <a:solidFill>
              <a:schemeClr val="bg1">
                <a:lumMod val="75000"/>
              </a:schemeClr>
            </a:solidFill>
          </p:grpSpPr>
          <p:sp>
            <p:nvSpPr>
              <p:cNvPr id="82" name="Rectangle 81"/>
              <p:cNvSpPr/>
              <p:nvPr/>
            </p:nvSpPr>
            <p:spPr>
              <a:xfrm>
                <a:off x="3857620" y="4286255"/>
                <a:ext cx="357190" cy="5473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sp>
            <p:nvSpPr>
              <p:cNvPr id="84" name="Rectangle 83"/>
              <p:cNvSpPr/>
              <p:nvPr/>
            </p:nvSpPr>
            <p:spPr>
              <a:xfrm>
                <a:off x="8143900" y="4286255"/>
                <a:ext cx="357190" cy="5473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</p:grpSp>
        <p:sp>
          <p:nvSpPr>
            <p:cNvPr id="85" name="Rectangle 84"/>
            <p:cNvSpPr/>
            <p:nvPr/>
          </p:nvSpPr>
          <p:spPr>
            <a:xfrm>
              <a:off x="4857752" y="3071810"/>
              <a:ext cx="357190" cy="2143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0" name="Group 102"/>
          <p:cNvGrpSpPr/>
          <p:nvPr/>
        </p:nvGrpSpPr>
        <p:grpSpPr>
          <a:xfrm>
            <a:off x="3857620" y="4357694"/>
            <a:ext cx="4643470" cy="214314"/>
            <a:chOff x="3857620" y="4357694"/>
            <a:chExt cx="4643470" cy="214314"/>
          </a:xfrm>
        </p:grpSpPr>
        <p:sp>
          <p:nvSpPr>
            <p:cNvPr id="100" name="Rectangle 99"/>
            <p:cNvSpPr/>
            <p:nvPr/>
          </p:nvSpPr>
          <p:spPr>
            <a:xfrm>
              <a:off x="3857620" y="4357694"/>
              <a:ext cx="357190" cy="214314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1" name="Rectangle 100"/>
            <p:cNvSpPr/>
            <p:nvPr/>
          </p:nvSpPr>
          <p:spPr>
            <a:xfrm>
              <a:off x="4857752" y="4357694"/>
              <a:ext cx="357190" cy="214314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2" name="Rectangle 101"/>
            <p:cNvSpPr/>
            <p:nvPr/>
          </p:nvSpPr>
          <p:spPr>
            <a:xfrm>
              <a:off x="8143900" y="4357694"/>
              <a:ext cx="357190" cy="214314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1" name="Group 109"/>
          <p:cNvGrpSpPr/>
          <p:nvPr/>
        </p:nvGrpSpPr>
        <p:grpSpPr>
          <a:xfrm>
            <a:off x="3143240" y="3964381"/>
            <a:ext cx="5643602" cy="393313"/>
            <a:chOff x="3143240" y="4231529"/>
            <a:chExt cx="5643602" cy="100446"/>
          </a:xfrm>
          <a:solidFill>
            <a:schemeClr val="bg1">
              <a:lumMod val="75000"/>
            </a:schemeClr>
          </a:solidFill>
        </p:grpSpPr>
        <p:sp>
          <p:nvSpPr>
            <p:cNvPr id="111" name="Rectangle 110"/>
            <p:cNvSpPr/>
            <p:nvPr/>
          </p:nvSpPr>
          <p:spPr>
            <a:xfrm>
              <a:off x="3143240" y="4286256"/>
              <a:ext cx="1071570" cy="4571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2" name="Rectangle 111"/>
            <p:cNvSpPr/>
            <p:nvPr/>
          </p:nvSpPr>
          <p:spPr>
            <a:xfrm>
              <a:off x="4214810" y="4231529"/>
              <a:ext cx="642942" cy="4571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3" name="Rectangle 112"/>
            <p:cNvSpPr/>
            <p:nvPr/>
          </p:nvSpPr>
          <p:spPr>
            <a:xfrm>
              <a:off x="4857752" y="4286256"/>
              <a:ext cx="2214578" cy="4571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4" name="Rectangle 113"/>
            <p:cNvSpPr/>
            <p:nvPr/>
          </p:nvSpPr>
          <p:spPr>
            <a:xfrm>
              <a:off x="7072330" y="4231531"/>
              <a:ext cx="642942" cy="4571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5" name="Rectangle 114"/>
            <p:cNvSpPr/>
            <p:nvPr/>
          </p:nvSpPr>
          <p:spPr>
            <a:xfrm>
              <a:off x="7715272" y="4286256"/>
              <a:ext cx="1071570" cy="4571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24" name="Group 75"/>
          <p:cNvGrpSpPr/>
          <p:nvPr/>
        </p:nvGrpSpPr>
        <p:grpSpPr>
          <a:xfrm>
            <a:off x="3143240" y="2786058"/>
            <a:ext cx="5643602" cy="214314"/>
            <a:chOff x="3143240" y="3929066"/>
            <a:chExt cx="5643602" cy="214314"/>
          </a:xfrm>
        </p:grpSpPr>
        <p:sp>
          <p:nvSpPr>
            <p:cNvPr id="77" name="Rectangle 76"/>
            <p:cNvSpPr/>
            <p:nvPr/>
          </p:nvSpPr>
          <p:spPr>
            <a:xfrm>
              <a:off x="3143240" y="3929066"/>
              <a:ext cx="357190" cy="21431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" name="Rectangle 77"/>
            <p:cNvSpPr/>
            <p:nvPr/>
          </p:nvSpPr>
          <p:spPr>
            <a:xfrm>
              <a:off x="3857620" y="3929066"/>
              <a:ext cx="2786082" cy="21431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" name="Rectangle 78"/>
            <p:cNvSpPr/>
            <p:nvPr/>
          </p:nvSpPr>
          <p:spPr>
            <a:xfrm>
              <a:off x="7072330" y="3929066"/>
              <a:ext cx="642942" cy="21431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" name="Rectangle 79"/>
            <p:cNvSpPr/>
            <p:nvPr/>
          </p:nvSpPr>
          <p:spPr>
            <a:xfrm>
              <a:off x="8143900" y="3929066"/>
              <a:ext cx="642942" cy="21431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25" name="Group 115"/>
          <p:cNvGrpSpPr/>
          <p:nvPr/>
        </p:nvGrpSpPr>
        <p:grpSpPr>
          <a:xfrm>
            <a:off x="3500430" y="4143380"/>
            <a:ext cx="4643470" cy="214321"/>
            <a:chOff x="3500430" y="4286232"/>
            <a:chExt cx="4643470" cy="54734"/>
          </a:xfrm>
          <a:solidFill>
            <a:schemeClr val="bg1">
              <a:lumMod val="75000"/>
            </a:schemeClr>
          </a:solidFill>
        </p:grpSpPr>
        <p:sp>
          <p:nvSpPr>
            <p:cNvPr id="117" name="Rectangle 116"/>
            <p:cNvSpPr/>
            <p:nvPr/>
          </p:nvSpPr>
          <p:spPr>
            <a:xfrm>
              <a:off x="3500430" y="4286234"/>
              <a:ext cx="357190" cy="547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8" name="Rectangle 117"/>
            <p:cNvSpPr/>
            <p:nvPr/>
          </p:nvSpPr>
          <p:spPr>
            <a:xfrm>
              <a:off x="6643702" y="4286233"/>
              <a:ext cx="428628" cy="547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9" name="Rectangle 118"/>
            <p:cNvSpPr/>
            <p:nvPr/>
          </p:nvSpPr>
          <p:spPr>
            <a:xfrm>
              <a:off x="7715272" y="4286232"/>
              <a:ext cx="428628" cy="5473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26" name="Group 119"/>
          <p:cNvGrpSpPr/>
          <p:nvPr/>
        </p:nvGrpSpPr>
        <p:grpSpPr>
          <a:xfrm>
            <a:off x="3500430" y="4357694"/>
            <a:ext cx="4643470" cy="214314"/>
            <a:chOff x="3857620" y="4357694"/>
            <a:chExt cx="4643470" cy="214314"/>
          </a:xfrm>
          <a:solidFill>
            <a:srgbClr val="FFFF00"/>
          </a:solidFill>
        </p:grpSpPr>
        <p:sp>
          <p:nvSpPr>
            <p:cNvPr id="121" name="Rectangle 120"/>
            <p:cNvSpPr/>
            <p:nvPr/>
          </p:nvSpPr>
          <p:spPr>
            <a:xfrm>
              <a:off x="3857620" y="4357694"/>
              <a:ext cx="357190" cy="21431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2" name="Rectangle 121"/>
            <p:cNvSpPr/>
            <p:nvPr/>
          </p:nvSpPr>
          <p:spPr>
            <a:xfrm>
              <a:off x="7000892" y="4357694"/>
              <a:ext cx="428628" cy="21431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3" name="Rectangle 122"/>
            <p:cNvSpPr/>
            <p:nvPr/>
          </p:nvSpPr>
          <p:spPr>
            <a:xfrm>
              <a:off x="8072462" y="4357694"/>
              <a:ext cx="428628" cy="21431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27" name="Group 123"/>
          <p:cNvGrpSpPr/>
          <p:nvPr/>
        </p:nvGrpSpPr>
        <p:grpSpPr>
          <a:xfrm>
            <a:off x="3203848" y="1150394"/>
            <a:ext cx="5568744" cy="3214710"/>
            <a:chOff x="3218098" y="1071546"/>
            <a:chExt cx="5568744" cy="3214710"/>
          </a:xfrm>
          <a:solidFill>
            <a:srgbClr val="F4EE00"/>
          </a:solidFill>
        </p:grpSpPr>
        <p:grpSp>
          <p:nvGrpSpPr>
            <p:cNvPr id="228" name="Group 88"/>
            <p:cNvGrpSpPr/>
            <p:nvPr/>
          </p:nvGrpSpPr>
          <p:grpSpPr>
            <a:xfrm>
              <a:off x="3218098" y="1071546"/>
              <a:ext cx="5568744" cy="3071834"/>
              <a:chOff x="3218098" y="1285860"/>
              <a:chExt cx="5568744" cy="3071834"/>
            </a:xfrm>
            <a:grpFill/>
          </p:grpSpPr>
          <p:sp>
            <p:nvSpPr>
              <p:cNvPr id="130" name="Rectangle 129"/>
              <p:cNvSpPr/>
              <p:nvPr/>
            </p:nvSpPr>
            <p:spPr>
              <a:xfrm>
                <a:off x="3218098" y="1285860"/>
                <a:ext cx="357190" cy="307183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sp>
            <p:nvSpPr>
              <p:cNvPr id="131" name="Rectangle 130"/>
              <p:cNvSpPr/>
              <p:nvPr/>
            </p:nvSpPr>
            <p:spPr>
              <a:xfrm>
                <a:off x="4214810" y="1285860"/>
                <a:ext cx="642942" cy="28575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sp>
            <p:nvSpPr>
              <p:cNvPr id="132" name="Rectangle 131"/>
              <p:cNvSpPr/>
              <p:nvPr/>
            </p:nvSpPr>
            <p:spPr>
              <a:xfrm>
                <a:off x="4857752" y="1285860"/>
                <a:ext cx="1857388" cy="307183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sp>
            <p:nvSpPr>
              <p:cNvPr id="133" name="Rectangle 132"/>
              <p:cNvSpPr/>
              <p:nvPr/>
            </p:nvSpPr>
            <p:spPr>
              <a:xfrm>
                <a:off x="7072330" y="1285860"/>
                <a:ext cx="642942" cy="28575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sp>
            <p:nvSpPr>
              <p:cNvPr id="134" name="Rectangle 133"/>
              <p:cNvSpPr/>
              <p:nvPr/>
            </p:nvSpPr>
            <p:spPr>
              <a:xfrm>
                <a:off x="8072462" y="1285860"/>
                <a:ext cx="714380" cy="307183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</p:grpSp>
        <p:sp>
          <p:nvSpPr>
            <p:cNvPr id="126" name="Rectangle 125"/>
            <p:cNvSpPr/>
            <p:nvPr/>
          </p:nvSpPr>
          <p:spPr>
            <a:xfrm>
              <a:off x="3500430" y="1071546"/>
              <a:ext cx="357190" cy="321471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7" name="Rectangle 126"/>
            <p:cNvSpPr/>
            <p:nvPr/>
          </p:nvSpPr>
          <p:spPr>
            <a:xfrm>
              <a:off x="3857620" y="1071546"/>
              <a:ext cx="357190" cy="307183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8" name="Rectangle 127"/>
            <p:cNvSpPr/>
            <p:nvPr/>
          </p:nvSpPr>
          <p:spPr>
            <a:xfrm>
              <a:off x="6643702" y="1071546"/>
              <a:ext cx="428628" cy="321471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9" name="Rectangle 128"/>
            <p:cNvSpPr/>
            <p:nvPr/>
          </p:nvSpPr>
          <p:spPr>
            <a:xfrm>
              <a:off x="7715272" y="1071546"/>
              <a:ext cx="428628" cy="321471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29" name="Group 103"/>
          <p:cNvGrpSpPr/>
          <p:nvPr/>
        </p:nvGrpSpPr>
        <p:grpSpPr>
          <a:xfrm>
            <a:off x="3131840" y="1293270"/>
            <a:ext cx="5688632" cy="3071834"/>
            <a:chOff x="3098210" y="1285860"/>
            <a:chExt cx="5688632" cy="3071834"/>
          </a:xfrm>
        </p:grpSpPr>
        <p:sp>
          <p:nvSpPr>
            <p:cNvPr id="116" name="Rectangle 115"/>
            <p:cNvSpPr/>
            <p:nvPr/>
          </p:nvSpPr>
          <p:spPr>
            <a:xfrm>
              <a:off x="3098210" y="1285860"/>
              <a:ext cx="1080120" cy="3071834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0" name="Rectangle 119"/>
            <p:cNvSpPr/>
            <p:nvPr/>
          </p:nvSpPr>
          <p:spPr>
            <a:xfrm>
              <a:off x="4178330" y="1285860"/>
              <a:ext cx="679422" cy="285752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4" name="Rectangle 123"/>
            <p:cNvSpPr/>
            <p:nvPr/>
          </p:nvSpPr>
          <p:spPr>
            <a:xfrm>
              <a:off x="4826402" y="1285860"/>
              <a:ext cx="2245928" cy="3071834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5" name="Rectangle 124"/>
            <p:cNvSpPr/>
            <p:nvPr/>
          </p:nvSpPr>
          <p:spPr>
            <a:xfrm>
              <a:off x="7072330" y="1285860"/>
              <a:ext cx="642942" cy="285752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5" name="Rectangle 134"/>
            <p:cNvSpPr/>
            <p:nvPr/>
          </p:nvSpPr>
          <p:spPr>
            <a:xfrm>
              <a:off x="7715272" y="1285860"/>
              <a:ext cx="1071570" cy="3071834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30" name="Group 109"/>
          <p:cNvGrpSpPr/>
          <p:nvPr/>
        </p:nvGrpSpPr>
        <p:grpSpPr>
          <a:xfrm>
            <a:off x="3143240" y="3971791"/>
            <a:ext cx="5643602" cy="393313"/>
            <a:chOff x="3143240" y="4231529"/>
            <a:chExt cx="5643602" cy="100446"/>
          </a:xfrm>
          <a:solidFill>
            <a:schemeClr val="bg1">
              <a:lumMod val="75000"/>
            </a:schemeClr>
          </a:solidFill>
        </p:grpSpPr>
        <p:sp>
          <p:nvSpPr>
            <p:cNvPr id="137" name="Rectangle 136"/>
            <p:cNvSpPr/>
            <p:nvPr/>
          </p:nvSpPr>
          <p:spPr>
            <a:xfrm>
              <a:off x="3143240" y="4286256"/>
              <a:ext cx="1071570" cy="4571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8" name="Rectangle 137"/>
            <p:cNvSpPr/>
            <p:nvPr/>
          </p:nvSpPr>
          <p:spPr>
            <a:xfrm>
              <a:off x="4214810" y="4231529"/>
              <a:ext cx="642942" cy="4571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9" name="Rectangle 138"/>
            <p:cNvSpPr/>
            <p:nvPr/>
          </p:nvSpPr>
          <p:spPr>
            <a:xfrm>
              <a:off x="4857752" y="4286256"/>
              <a:ext cx="2214578" cy="4571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0" name="Rectangle 139"/>
            <p:cNvSpPr/>
            <p:nvPr/>
          </p:nvSpPr>
          <p:spPr>
            <a:xfrm>
              <a:off x="7072330" y="4231531"/>
              <a:ext cx="642942" cy="4571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1" name="Rectangle 140"/>
            <p:cNvSpPr/>
            <p:nvPr/>
          </p:nvSpPr>
          <p:spPr>
            <a:xfrm>
              <a:off x="7715272" y="4286256"/>
              <a:ext cx="1071570" cy="4571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34" name="Group 162"/>
          <p:cNvGrpSpPr/>
          <p:nvPr/>
        </p:nvGrpSpPr>
        <p:grpSpPr>
          <a:xfrm>
            <a:off x="3143240" y="2786058"/>
            <a:ext cx="5643602" cy="214314"/>
            <a:chOff x="3143240" y="4786322"/>
            <a:chExt cx="5643602" cy="214314"/>
          </a:xfrm>
        </p:grpSpPr>
        <p:grpSp>
          <p:nvGrpSpPr>
            <p:cNvPr id="235" name="Group 152"/>
            <p:cNvGrpSpPr/>
            <p:nvPr/>
          </p:nvGrpSpPr>
          <p:grpSpPr>
            <a:xfrm>
              <a:off x="3143240" y="4786322"/>
              <a:ext cx="5643602" cy="214314"/>
              <a:chOff x="3143240" y="4572008"/>
              <a:chExt cx="5643602" cy="214314"/>
            </a:xfrm>
          </p:grpSpPr>
          <p:grpSp>
            <p:nvGrpSpPr>
              <p:cNvPr id="236" name="Group 75"/>
              <p:cNvGrpSpPr/>
              <p:nvPr/>
            </p:nvGrpSpPr>
            <p:grpSpPr>
              <a:xfrm>
                <a:off x="3143240" y="4572008"/>
                <a:ext cx="5643602" cy="214314"/>
                <a:chOff x="3143240" y="3929066"/>
                <a:chExt cx="5643602" cy="214314"/>
              </a:xfrm>
            </p:grpSpPr>
            <p:sp>
              <p:nvSpPr>
                <p:cNvPr id="148" name="Rectangle 147"/>
                <p:cNvSpPr/>
                <p:nvPr/>
              </p:nvSpPr>
              <p:spPr>
                <a:xfrm>
                  <a:off x="3143240" y="3929066"/>
                  <a:ext cx="428628" cy="214314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b-NO"/>
                </a:p>
              </p:txBody>
            </p:sp>
            <p:sp>
              <p:nvSpPr>
                <p:cNvPr id="149" name="Rectangle 148"/>
                <p:cNvSpPr/>
                <p:nvPr/>
              </p:nvSpPr>
              <p:spPr>
                <a:xfrm>
                  <a:off x="4214810" y="3929066"/>
                  <a:ext cx="642942" cy="214314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b-NO"/>
                </a:p>
              </p:txBody>
            </p:sp>
            <p:sp>
              <p:nvSpPr>
                <p:cNvPr id="150" name="Rectangle 149"/>
                <p:cNvSpPr/>
                <p:nvPr/>
              </p:nvSpPr>
              <p:spPr>
                <a:xfrm>
                  <a:off x="7072330" y="3929066"/>
                  <a:ext cx="642942" cy="214314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b-NO"/>
                </a:p>
              </p:txBody>
            </p:sp>
            <p:sp>
              <p:nvSpPr>
                <p:cNvPr id="151" name="Rectangle 150"/>
                <p:cNvSpPr/>
                <p:nvPr/>
              </p:nvSpPr>
              <p:spPr>
                <a:xfrm>
                  <a:off x="8501090" y="3929066"/>
                  <a:ext cx="285752" cy="214314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b-NO"/>
                </a:p>
              </p:txBody>
            </p:sp>
          </p:grpSp>
          <p:sp>
            <p:nvSpPr>
              <p:cNvPr id="152" name="Rectangle 151"/>
              <p:cNvSpPr/>
              <p:nvPr/>
            </p:nvSpPr>
            <p:spPr>
              <a:xfrm>
                <a:off x="5143504" y="4572008"/>
                <a:ext cx="1571636" cy="214314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</p:grpSp>
        <p:sp>
          <p:nvSpPr>
            <p:cNvPr id="161" name="Rectangle 160"/>
            <p:cNvSpPr/>
            <p:nvPr/>
          </p:nvSpPr>
          <p:spPr>
            <a:xfrm>
              <a:off x="3786182" y="4786322"/>
              <a:ext cx="214314" cy="21431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2" name="Rectangle 161"/>
            <p:cNvSpPr/>
            <p:nvPr/>
          </p:nvSpPr>
          <p:spPr>
            <a:xfrm>
              <a:off x="8072462" y="4786322"/>
              <a:ext cx="214314" cy="21431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37" name="Group 179"/>
          <p:cNvGrpSpPr/>
          <p:nvPr/>
        </p:nvGrpSpPr>
        <p:grpSpPr>
          <a:xfrm>
            <a:off x="3571868" y="4143380"/>
            <a:ext cx="4929222" cy="214314"/>
            <a:chOff x="3571868" y="5143512"/>
            <a:chExt cx="4929222" cy="214314"/>
          </a:xfrm>
        </p:grpSpPr>
        <p:sp>
          <p:nvSpPr>
            <p:cNvPr id="174" name="Rectangle 173"/>
            <p:cNvSpPr/>
            <p:nvPr/>
          </p:nvSpPr>
          <p:spPr>
            <a:xfrm>
              <a:off x="3571868" y="5143512"/>
              <a:ext cx="214314" cy="21431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5" name="Rectangle 174"/>
            <p:cNvSpPr/>
            <p:nvPr/>
          </p:nvSpPr>
          <p:spPr>
            <a:xfrm>
              <a:off x="4000496" y="5143512"/>
              <a:ext cx="214314" cy="21431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6" name="Rectangle 175"/>
            <p:cNvSpPr/>
            <p:nvPr/>
          </p:nvSpPr>
          <p:spPr>
            <a:xfrm>
              <a:off x="6715140" y="5143512"/>
              <a:ext cx="357190" cy="21431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7" name="Rectangle 176"/>
            <p:cNvSpPr/>
            <p:nvPr/>
          </p:nvSpPr>
          <p:spPr>
            <a:xfrm>
              <a:off x="7715272" y="5143512"/>
              <a:ext cx="357190" cy="21431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8" name="Rectangle 177"/>
            <p:cNvSpPr/>
            <p:nvPr/>
          </p:nvSpPr>
          <p:spPr>
            <a:xfrm>
              <a:off x="8286776" y="5143512"/>
              <a:ext cx="214314" cy="21431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9" name="Rectangle 178"/>
            <p:cNvSpPr/>
            <p:nvPr/>
          </p:nvSpPr>
          <p:spPr>
            <a:xfrm>
              <a:off x="4857752" y="5143512"/>
              <a:ext cx="285752" cy="21431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38" name="Group 201"/>
          <p:cNvGrpSpPr/>
          <p:nvPr/>
        </p:nvGrpSpPr>
        <p:grpSpPr>
          <a:xfrm>
            <a:off x="4214810" y="3786190"/>
            <a:ext cx="3500462" cy="214314"/>
            <a:chOff x="5286380" y="3929066"/>
            <a:chExt cx="3500462" cy="214314"/>
          </a:xfrm>
        </p:grpSpPr>
        <p:sp>
          <p:nvSpPr>
            <p:cNvPr id="200" name="Rectangle 199"/>
            <p:cNvSpPr/>
            <p:nvPr/>
          </p:nvSpPr>
          <p:spPr>
            <a:xfrm>
              <a:off x="5286380" y="3929066"/>
              <a:ext cx="642942" cy="214314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1" name="Rectangle 200"/>
            <p:cNvSpPr/>
            <p:nvPr/>
          </p:nvSpPr>
          <p:spPr>
            <a:xfrm>
              <a:off x="8143900" y="3929066"/>
              <a:ext cx="642942" cy="214314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39" name="Group 222"/>
          <p:cNvGrpSpPr/>
          <p:nvPr/>
        </p:nvGrpSpPr>
        <p:grpSpPr>
          <a:xfrm>
            <a:off x="3143240" y="2786058"/>
            <a:ext cx="5643602" cy="214314"/>
            <a:chOff x="3143240" y="4857760"/>
            <a:chExt cx="5643602" cy="214314"/>
          </a:xfrm>
        </p:grpSpPr>
        <p:sp>
          <p:nvSpPr>
            <p:cNvPr id="220" name="Rectangle 219"/>
            <p:cNvSpPr/>
            <p:nvPr/>
          </p:nvSpPr>
          <p:spPr>
            <a:xfrm>
              <a:off x="3143240" y="4857760"/>
              <a:ext cx="1071570" cy="21431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1" name="Rectangle 220"/>
            <p:cNvSpPr/>
            <p:nvPr/>
          </p:nvSpPr>
          <p:spPr>
            <a:xfrm>
              <a:off x="4857752" y="4857760"/>
              <a:ext cx="2214578" cy="21431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2" name="Rectangle 221"/>
            <p:cNvSpPr/>
            <p:nvPr/>
          </p:nvSpPr>
          <p:spPr>
            <a:xfrm>
              <a:off x="7715272" y="4857760"/>
              <a:ext cx="1071570" cy="21431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40" name="Group 197"/>
          <p:cNvGrpSpPr/>
          <p:nvPr/>
        </p:nvGrpSpPr>
        <p:grpSpPr>
          <a:xfrm>
            <a:off x="3143240" y="3929066"/>
            <a:ext cx="5643602" cy="428628"/>
            <a:chOff x="3143240" y="5072074"/>
            <a:chExt cx="5643602" cy="428628"/>
          </a:xfrm>
        </p:grpSpPr>
        <p:grpSp>
          <p:nvGrpSpPr>
            <p:cNvPr id="241" name="Group 180"/>
            <p:cNvGrpSpPr/>
            <p:nvPr/>
          </p:nvGrpSpPr>
          <p:grpSpPr>
            <a:xfrm>
              <a:off x="3571868" y="5072074"/>
              <a:ext cx="4929222" cy="428628"/>
              <a:chOff x="3571868" y="4857760"/>
              <a:chExt cx="4929222" cy="428628"/>
            </a:xfrm>
          </p:grpSpPr>
          <p:sp>
            <p:nvSpPr>
              <p:cNvPr id="182" name="Rectangle 181"/>
              <p:cNvSpPr/>
              <p:nvPr/>
            </p:nvSpPr>
            <p:spPr>
              <a:xfrm>
                <a:off x="3571868" y="4857760"/>
                <a:ext cx="214314" cy="428628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sp>
            <p:nvSpPr>
              <p:cNvPr id="183" name="Rectangle 182"/>
              <p:cNvSpPr/>
              <p:nvPr/>
            </p:nvSpPr>
            <p:spPr>
              <a:xfrm>
                <a:off x="4000496" y="4857760"/>
                <a:ext cx="214314" cy="428628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sp>
            <p:nvSpPr>
              <p:cNvPr id="184" name="Rectangle 183"/>
              <p:cNvSpPr/>
              <p:nvPr/>
            </p:nvSpPr>
            <p:spPr>
              <a:xfrm>
                <a:off x="6715140" y="4857760"/>
                <a:ext cx="357190" cy="428628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sp>
            <p:nvSpPr>
              <p:cNvPr id="185" name="Rectangle 184"/>
              <p:cNvSpPr/>
              <p:nvPr/>
            </p:nvSpPr>
            <p:spPr>
              <a:xfrm>
                <a:off x="7715272" y="4857760"/>
                <a:ext cx="357190" cy="428628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sp>
            <p:nvSpPr>
              <p:cNvPr id="186" name="Rectangle 185"/>
              <p:cNvSpPr/>
              <p:nvPr/>
            </p:nvSpPr>
            <p:spPr>
              <a:xfrm>
                <a:off x="8286776" y="4857760"/>
                <a:ext cx="214314" cy="428628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sp>
            <p:nvSpPr>
              <p:cNvPr id="187" name="Rectangle 186"/>
              <p:cNvSpPr/>
              <p:nvPr/>
            </p:nvSpPr>
            <p:spPr>
              <a:xfrm>
                <a:off x="4857752" y="4857760"/>
                <a:ext cx="285752" cy="428628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</p:grpSp>
        <p:grpSp>
          <p:nvGrpSpPr>
            <p:cNvPr id="242" name="Group 187"/>
            <p:cNvGrpSpPr/>
            <p:nvPr/>
          </p:nvGrpSpPr>
          <p:grpSpPr>
            <a:xfrm>
              <a:off x="3143240" y="5072074"/>
              <a:ext cx="5643602" cy="285752"/>
              <a:chOff x="3143240" y="4786322"/>
              <a:chExt cx="5643602" cy="285752"/>
            </a:xfrm>
          </p:grpSpPr>
          <p:grpSp>
            <p:nvGrpSpPr>
              <p:cNvPr id="243" name="Group 152"/>
              <p:cNvGrpSpPr/>
              <p:nvPr/>
            </p:nvGrpSpPr>
            <p:grpSpPr>
              <a:xfrm>
                <a:off x="3143240" y="4786322"/>
                <a:ext cx="5643602" cy="285752"/>
                <a:chOff x="3143240" y="4572008"/>
                <a:chExt cx="5643602" cy="285752"/>
              </a:xfrm>
            </p:grpSpPr>
            <p:grpSp>
              <p:nvGrpSpPr>
                <p:cNvPr id="244" name="Group 75"/>
                <p:cNvGrpSpPr/>
                <p:nvPr/>
              </p:nvGrpSpPr>
              <p:grpSpPr>
                <a:xfrm>
                  <a:off x="3143240" y="4572008"/>
                  <a:ext cx="5643602" cy="285752"/>
                  <a:chOff x="3143240" y="3929066"/>
                  <a:chExt cx="5643602" cy="285752"/>
                </a:xfrm>
              </p:grpSpPr>
              <p:sp>
                <p:nvSpPr>
                  <p:cNvPr id="194" name="Rectangle 193"/>
                  <p:cNvSpPr/>
                  <p:nvPr/>
                </p:nvSpPr>
                <p:spPr>
                  <a:xfrm>
                    <a:off x="3143240" y="3929066"/>
                    <a:ext cx="428628" cy="285752"/>
                  </a:xfrm>
                  <a:prstGeom prst="rect">
                    <a:avLst/>
                  </a:pr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197" name="Rectangle 196"/>
                  <p:cNvSpPr/>
                  <p:nvPr/>
                </p:nvSpPr>
                <p:spPr>
                  <a:xfrm>
                    <a:off x="8501090" y="3929066"/>
                    <a:ext cx="285752" cy="285752"/>
                  </a:xfrm>
                  <a:prstGeom prst="rect">
                    <a:avLst/>
                  </a:pr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  <p:sp>
              <p:nvSpPr>
                <p:cNvPr id="193" name="Rectangle 192"/>
                <p:cNvSpPr/>
                <p:nvPr/>
              </p:nvSpPr>
              <p:spPr>
                <a:xfrm>
                  <a:off x="5143504" y="4572008"/>
                  <a:ext cx="1571636" cy="285752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b-NO"/>
                </a:p>
              </p:txBody>
            </p:sp>
          </p:grpSp>
          <p:sp>
            <p:nvSpPr>
              <p:cNvPr id="190" name="Rectangle 189"/>
              <p:cNvSpPr/>
              <p:nvPr/>
            </p:nvSpPr>
            <p:spPr>
              <a:xfrm>
                <a:off x="3786182" y="4786322"/>
                <a:ext cx="214314" cy="285752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sp>
            <p:nvSpPr>
              <p:cNvPr id="191" name="Rectangle 190"/>
              <p:cNvSpPr/>
              <p:nvPr/>
            </p:nvSpPr>
            <p:spPr>
              <a:xfrm>
                <a:off x="8072462" y="4786322"/>
                <a:ext cx="214314" cy="285752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</p:grpSp>
      </p:grpSp>
      <p:grpSp>
        <p:nvGrpSpPr>
          <p:cNvPr id="245" name="Group 102"/>
          <p:cNvGrpSpPr/>
          <p:nvPr/>
        </p:nvGrpSpPr>
        <p:grpSpPr>
          <a:xfrm>
            <a:off x="3857620" y="4149080"/>
            <a:ext cx="4643470" cy="214884"/>
            <a:chOff x="3857620" y="4357694"/>
            <a:chExt cx="4643470" cy="214314"/>
          </a:xfrm>
        </p:grpSpPr>
        <p:sp>
          <p:nvSpPr>
            <p:cNvPr id="231" name="Rectangle 230"/>
            <p:cNvSpPr/>
            <p:nvPr/>
          </p:nvSpPr>
          <p:spPr>
            <a:xfrm>
              <a:off x="3857620" y="4357694"/>
              <a:ext cx="357190" cy="21431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2" name="Rectangle 231"/>
            <p:cNvSpPr/>
            <p:nvPr/>
          </p:nvSpPr>
          <p:spPr>
            <a:xfrm>
              <a:off x="4857752" y="4357694"/>
              <a:ext cx="357190" cy="21431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3" name="Rectangle 232"/>
            <p:cNvSpPr/>
            <p:nvPr/>
          </p:nvSpPr>
          <p:spPr>
            <a:xfrm>
              <a:off x="8143900" y="4357694"/>
              <a:ext cx="357190" cy="21431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64" name="TextBox 163"/>
          <p:cNvSpPr txBox="1"/>
          <p:nvPr/>
        </p:nvSpPr>
        <p:spPr>
          <a:xfrm>
            <a:off x="500034" y="5000636"/>
            <a:ext cx="25003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 smtClean="0"/>
              <a:t>Udopet silisium (Si)</a:t>
            </a:r>
            <a:endParaRPr lang="nb-NO" sz="1400" dirty="0"/>
          </a:p>
        </p:txBody>
      </p:sp>
      <p:sp>
        <p:nvSpPr>
          <p:cNvPr id="165" name="TextBox 164"/>
          <p:cNvSpPr txBox="1"/>
          <p:nvPr/>
        </p:nvSpPr>
        <p:spPr>
          <a:xfrm>
            <a:off x="357158" y="3071810"/>
            <a:ext cx="328614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 smtClean="0"/>
              <a:t>Bor (B)</a:t>
            </a:r>
          </a:p>
          <a:p>
            <a:endParaRPr lang="nb-NO" sz="1400" dirty="0" smtClean="0"/>
          </a:p>
          <a:p>
            <a:endParaRPr lang="nb-NO" sz="1400" dirty="0" smtClean="0"/>
          </a:p>
          <a:p>
            <a:endParaRPr lang="nb-NO" sz="1400" dirty="0" smtClean="0"/>
          </a:p>
          <a:p>
            <a:endParaRPr lang="nb-NO" sz="1400" dirty="0" smtClean="0"/>
          </a:p>
          <a:p>
            <a:endParaRPr lang="nb-NO" sz="1400" dirty="0" smtClean="0"/>
          </a:p>
          <a:p>
            <a:endParaRPr lang="nb-NO" sz="1400" dirty="0" smtClean="0"/>
          </a:p>
          <a:p>
            <a:endParaRPr lang="nb-NO" sz="1400" dirty="0" smtClean="0"/>
          </a:p>
          <a:p>
            <a:endParaRPr lang="nb-NO" sz="1400" dirty="0" smtClean="0"/>
          </a:p>
          <a:p>
            <a:r>
              <a:rPr lang="nb-NO" sz="1400" dirty="0" smtClean="0"/>
              <a:t>Dopet silisium (Si) – p(</a:t>
            </a:r>
            <a:r>
              <a:rPr lang="nb-NO" sz="1400" dirty="0" err="1" smtClean="0"/>
              <a:t>ositiv</a:t>
            </a:r>
            <a:r>
              <a:rPr lang="nb-NO" sz="1400" dirty="0" smtClean="0"/>
              <a:t>)type</a:t>
            </a:r>
            <a:endParaRPr lang="nb-NO" sz="1400" dirty="0"/>
          </a:p>
        </p:txBody>
      </p:sp>
      <p:sp>
        <p:nvSpPr>
          <p:cNvPr id="166" name="TextBox 165"/>
          <p:cNvSpPr txBox="1"/>
          <p:nvPr/>
        </p:nvSpPr>
        <p:spPr>
          <a:xfrm>
            <a:off x="357158" y="3071810"/>
            <a:ext cx="328614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 smtClean="0"/>
              <a:t>Oksygen  (O</a:t>
            </a:r>
            <a:r>
              <a:rPr lang="nb-NO" sz="800" dirty="0" smtClean="0"/>
              <a:t>2</a:t>
            </a:r>
            <a:r>
              <a:rPr lang="nb-NO" sz="1400" dirty="0" smtClean="0"/>
              <a:t>)</a:t>
            </a:r>
          </a:p>
          <a:p>
            <a:endParaRPr lang="nb-NO" sz="1400" dirty="0" smtClean="0"/>
          </a:p>
          <a:p>
            <a:endParaRPr lang="nb-NO" sz="1400" dirty="0" smtClean="0"/>
          </a:p>
          <a:p>
            <a:endParaRPr lang="nb-NO" sz="1400" dirty="0" smtClean="0"/>
          </a:p>
          <a:p>
            <a:endParaRPr lang="nb-NO" sz="1400" dirty="0" smtClean="0"/>
          </a:p>
          <a:p>
            <a:r>
              <a:rPr lang="nb-NO" sz="1400" dirty="0" smtClean="0"/>
              <a:t>Isolator   (SiO</a:t>
            </a:r>
            <a:r>
              <a:rPr lang="nb-NO" sz="1000" dirty="0" smtClean="0"/>
              <a:t>2</a:t>
            </a:r>
            <a:r>
              <a:rPr lang="nb-NO" sz="1400" dirty="0" smtClean="0"/>
              <a:t>)</a:t>
            </a:r>
          </a:p>
          <a:p>
            <a:endParaRPr lang="nb-NO" sz="1400" dirty="0" smtClean="0"/>
          </a:p>
          <a:p>
            <a:endParaRPr lang="nb-NO" sz="1400" dirty="0" smtClean="0"/>
          </a:p>
          <a:p>
            <a:endParaRPr lang="nb-NO" sz="1400" dirty="0" smtClean="0"/>
          </a:p>
          <a:p>
            <a:r>
              <a:rPr lang="nb-NO" sz="1400" dirty="0" smtClean="0"/>
              <a:t>Halvleder (Si)</a:t>
            </a:r>
            <a:endParaRPr lang="nb-NO" sz="1400" dirty="0"/>
          </a:p>
        </p:txBody>
      </p:sp>
      <p:sp>
        <p:nvSpPr>
          <p:cNvPr id="167" name="TextBox 166"/>
          <p:cNvSpPr txBox="1"/>
          <p:nvPr/>
        </p:nvSpPr>
        <p:spPr>
          <a:xfrm>
            <a:off x="357158" y="4000504"/>
            <a:ext cx="32861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 err="1" smtClean="0"/>
              <a:t>Fotoresist</a:t>
            </a:r>
            <a:endParaRPr lang="nb-NO" sz="1400" dirty="0" smtClean="0"/>
          </a:p>
        </p:txBody>
      </p:sp>
      <p:sp>
        <p:nvSpPr>
          <p:cNvPr id="168" name="TextBox 167"/>
          <p:cNvSpPr txBox="1"/>
          <p:nvPr/>
        </p:nvSpPr>
        <p:spPr>
          <a:xfrm>
            <a:off x="357158" y="3192661"/>
            <a:ext cx="32861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 smtClean="0"/>
              <a:t>Glassmaske</a:t>
            </a:r>
          </a:p>
        </p:txBody>
      </p:sp>
      <p:sp>
        <p:nvSpPr>
          <p:cNvPr id="169" name="TextBox 168"/>
          <p:cNvSpPr txBox="1"/>
          <p:nvPr/>
        </p:nvSpPr>
        <p:spPr>
          <a:xfrm>
            <a:off x="285720" y="1071546"/>
            <a:ext cx="32861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 smtClean="0"/>
              <a:t>Blått lys (UV)</a:t>
            </a:r>
          </a:p>
        </p:txBody>
      </p:sp>
      <p:sp>
        <p:nvSpPr>
          <p:cNvPr id="171" name="TextBox 170"/>
          <p:cNvSpPr txBox="1"/>
          <p:nvPr/>
        </p:nvSpPr>
        <p:spPr>
          <a:xfrm>
            <a:off x="318812" y="3071810"/>
            <a:ext cx="842965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 smtClean="0"/>
              <a:t>Arsen (As)</a:t>
            </a:r>
          </a:p>
          <a:p>
            <a:endParaRPr lang="nb-NO" sz="1400" dirty="0" smtClean="0"/>
          </a:p>
          <a:p>
            <a:endParaRPr lang="nb-NO" sz="1400" dirty="0" smtClean="0"/>
          </a:p>
          <a:p>
            <a:endParaRPr lang="nb-NO" sz="1400" dirty="0" smtClean="0"/>
          </a:p>
          <a:p>
            <a:endParaRPr lang="nb-NO" sz="1400" dirty="0" smtClean="0"/>
          </a:p>
          <a:p>
            <a:r>
              <a:rPr lang="nb-NO" sz="1400" dirty="0" smtClean="0"/>
              <a:t>                                                                                                                  </a:t>
            </a:r>
          </a:p>
          <a:p>
            <a:endParaRPr lang="nb-NO" sz="1400" dirty="0" smtClean="0"/>
          </a:p>
          <a:p>
            <a:r>
              <a:rPr lang="nb-NO" sz="1400" dirty="0" smtClean="0"/>
              <a:t>                                                                                                                   Halvleder n(</a:t>
            </a:r>
            <a:r>
              <a:rPr lang="nb-NO" sz="1400" dirty="0" err="1" smtClean="0"/>
              <a:t>egativ</a:t>
            </a:r>
            <a:r>
              <a:rPr lang="nb-NO" sz="1400" dirty="0" smtClean="0"/>
              <a:t>)type (Si)</a:t>
            </a:r>
          </a:p>
          <a:p>
            <a:endParaRPr lang="nb-NO" sz="1400" dirty="0" smtClean="0"/>
          </a:p>
          <a:p>
            <a:r>
              <a:rPr lang="nb-NO" sz="1400" dirty="0" smtClean="0"/>
              <a:t>Halvleder  </a:t>
            </a:r>
            <a:r>
              <a:rPr lang="nb-NO" sz="1400" dirty="0" err="1" smtClean="0"/>
              <a:t>ptype</a:t>
            </a:r>
            <a:r>
              <a:rPr lang="nb-NO" sz="1400" dirty="0" smtClean="0"/>
              <a:t> (Si)</a:t>
            </a:r>
            <a:endParaRPr lang="nb-NO" sz="1400" dirty="0"/>
          </a:p>
        </p:txBody>
      </p:sp>
      <p:sp>
        <p:nvSpPr>
          <p:cNvPr id="180" name="TextBox 179"/>
          <p:cNvSpPr txBox="1"/>
          <p:nvPr/>
        </p:nvSpPr>
        <p:spPr>
          <a:xfrm>
            <a:off x="251520" y="3071810"/>
            <a:ext cx="328614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 smtClean="0"/>
              <a:t>Oksygen  (O</a:t>
            </a:r>
            <a:r>
              <a:rPr lang="nb-NO" sz="800" dirty="0" smtClean="0"/>
              <a:t>2</a:t>
            </a:r>
            <a:r>
              <a:rPr lang="nb-NO" sz="1400" dirty="0" smtClean="0"/>
              <a:t>)</a:t>
            </a:r>
          </a:p>
          <a:p>
            <a:endParaRPr lang="nb-NO" sz="1400" dirty="0" smtClean="0"/>
          </a:p>
          <a:p>
            <a:endParaRPr lang="nb-NO" sz="1400" dirty="0" smtClean="0"/>
          </a:p>
          <a:p>
            <a:endParaRPr lang="nb-NO" sz="1400" dirty="0" smtClean="0"/>
          </a:p>
          <a:p>
            <a:endParaRPr lang="nb-NO" sz="1400" dirty="0" smtClean="0"/>
          </a:p>
          <a:p>
            <a:r>
              <a:rPr lang="nb-NO" sz="1400" dirty="0" smtClean="0"/>
              <a:t>Isolator   (SiO</a:t>
            </a:r>
            <a:r>
              <a:rPr lang="nb-NO" sz="1000" dirty="0" smtClean="0"/>
              <a:t>2</a:t>
            </a:r>
            <a:r>
              <a:rPr lang="nb-NO" sz="1400" dirty="0" smtClean="0"/>
              <a:t>)</a:t>
            </a:r>
          </a:p>
          <a:p>
            <a:endParaRPr lang="nb-NO" sz="1400" dirty="0" smtClean="0"/>
          </a:p>
          <a:p>
            <a:endParaRPr lang="nb-NO" sz="1400" dirty="0" smtClean="0"/>
          </a:p>
          <a:p>
            <a:endParaRPr lang="nb-NO" sz="1400" dirty="0" smtClean="0"/>
          </a:p>
          <a:p>
            <a:r>
              <a:rPr lang="nb-NO" sz="1400" dirty="0" smtClean="0"/>
              <a:t>Halvleder (Si)</a:t>
            </a:r>
            <a:endParaRPr lang="nb-NO" sz="1400" dirty="0"/>
          </a:p>
        </p:txBody>
      </p:sp>
      <p:sp>
        <p:nvSpPr>
          <p:cNvPr id="181" name="TextBox 180"/>
          <p:cNvSpPr txBox="1"/>
          <p:nvPr/>
        </p:nvSpPr>
        <p:spPr>
          <a:xfrm>
            <a:off x="357158" y="4049917"/>
            <a:ext cx="32861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 err="1" smtClean="0"/>
              <a:t>Polysilisium</a:t>
            </a:r>
            <a:r>
              <a:rPr lang="nb-NO" sz="1400" dirty="0" smtClean="0"/>
              <a:t> (halvleder)</a:t>
            </a:r>
          </a:p>
        </p:txBody>
      </p:sp>
      <p:sp>
        <p:nvSpPr>
          <p:cNvPr id="188" name="TextBox 187"/>
          <p:cNvSpPr txBox="1"/>
          <p:nvPr/>
        </p:nvSpPr>
        <p:spPr>
          <a:xfrm>
            <a:off x="357158" y="2786058"/>
            <a:ext cx="32861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 smtClean="0"/>
              <a:t>Maske</a:t>
            </a:r>
          </a:p>
        </p:txBody>
      </p:sp>
      <p:grpSp>
        <p:nvGrpSpPr>
          <p:cNvPr id="246" name="Group 98"/>
          <p:cNvGrpSpPr/>
          <p:nvPr/>
        </p:nvGrpSpPr>
        <p:grpSpPr>
          <a:xfrm>
            <a:off x="3131840" y="836712"/>
            <a:ext cx="5645882" cy="3528392"/>
            <a:chOff x="3140960" y="1071546"/>
            <a:chExt cx="5645882" cy="3214710"/>
          </a:xfrm>
        </p:grpSpPr>
        <p:grpSp>
          <p:nvGrpSpPr>
            <p:cNvPr id="247" name="Group 88"/>
            <p:cNvGrpSpPr/>
            <p:nvPr/>
          </p:nvGrpSpPr>
          <p:grpSpPr>
            <a:xfrm>
              <a:off x="3140960" y="1071546"/>
              <a:ext cx="5645882" cy="3071834"/>
              <a:chOff x="3140960" y="1285860"/>
              <a:chExt cx="5645882" cy="3071834"/>
            </a:xfrm>
            <a:solidFill>
              <a:srgbClr val="007635"/>
            </a:solidFill>
          </p:grpSpPr>
          <p:sp>
            <p:nvSpPr>
              <p:cNvPr id="90" name="Rectangle 89"/>
              <p:cNvSpPr/>
              <p:nvPr/>
            </p:nvSpPr>
            <p:spPr>
              <a:xfrm>
                <a:off x="3140960" y="1285860"/>
                <a:ext cx="1002412" cy="307183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sp>
            <p:nvSpPr>
              <p:cNvPr id="91" name="Rectangle 90"/>
              <p:cNvSpPr/>
              <p:nvPr/>
            </p:nvSpPr>
            <p:spPr>
              <a:xfrm>
                <a:off x="4214810" y="1285860"/>
                <a:ext cx="642942" cy="28575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sp>
            <p:nvSpPr>
              <p:cNvPr id="92" name="Rectangle 91"/>
              <p:cNvSpPr/>
              <p:nvPr/>
            </p:nvSpPr>
            <p:spPr>
              <a:xfrm>
                <a:off x="5214942" y="1285860"/>
                <a:ext cx="1857388" cy="307183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sp>
            <p:nvSpPr>
              <p:cNvPr id="93" name="Rectangle 92"/>
              <p:cNvSpPr/>
              <p:nvPr/>
            </p:nvSpPr>
            <p:spPr>
              <a:xfrm>
                <a:off x="7072330" y="1285860"/>
                <a:ext cx="642942" cy="28575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sp>
            <p:nvSpPr>
              <p:cNvPr id="94" name="Rectangle 93"/>
              <p:cNvSpPr/>
              <p:nvPr/>
            </p:nvSpPr>
            <p:spPr>
              <a:xfrm>
                <a:off x="8501090" y="1285860"/>
                <a:ext cx="285752" cy="307183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</p:grpSp>
        <p:sp>
          <p:nvSpPr>
            <p:cNvPr id="95" name="Rectangle 94"/>
            <p:cNvSpPr/>
            <p:nvPr/>
          </p:nvSpPr>
          <p:spPr>
            <a:xfrm>
              <a:off x="3857620" y="1071546"/>
              <a:ext cx="357190" cy="3214710"/>
            </a:xfrm>
            <a:prstGeom prst="rect">
              <a:avLst/>
            </a:prstGeom>
            <a:solidFill>
              <a:srgbClr val="00763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6" name="Rectangle 95"/>
            <p:cNvSpPr/>
            <p:nvPr/>
          </p:nvSpPr>
          <p:spPr>
            <a:xfrm>
              <a:off x="4857752" y="1071546"/>
              <a:ext cx="357190" cy="3214710"/>
            </a:xfrm>
            <a:prstGeom prst="rect">
              <a:avLst/>
            </a:prstGeom>
            <a:solidFill>
              <a:srgbClr val="00763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7" name="Rectangle 96"/>
            <p:cNvSpPr/>
            <p:nvPr/>
          </p:nvSpPr>
          <p:spPr>
            <a:xfrm>
              <a:off x="7715272" y="1071546"/>
              <a:ext cx="428628" cy="3071834"/>
            </a:xfrm>
            <a:prstGeom prst="rect">
              <a:avLst/>
            </a:prstGeom>
            <a:solidFill>
              <a:srgbClr val="00763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8" name="Rectangle 97"/>
            <p:cNvSpPr/>
            <p:nvPr/>
          </p:nvSpPr>
          <p:spPr>
            <a:xfrm>
              <a:off x="8143900" y="1071546"/>
              <a:ext cx="357190" cy="3214710"/>
            </a:xfrm>
            <a:prstGeom prst="rect">
              <a:avLst/>
            </a:prstGeom>
            <a:solidFill>
              <a:srgbClr val="00763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48" name="Group 103"/>
          <p:cNvGrpSpPr/>
          <p:nvPr/>
        </p:nvGrpSpPr>
        <p:grpSpPr>
          <a:xfrm>
            <a:off x="3131840" y="1293270"/>
            <a:ext cx="5643602" cy="3071834"/>
            <a:chOff x="3143240" y="1285860"/>
            <a:chExt cx="5643602" cy="3071834"/>
          </a:xfrm>
        </p:grpSpPr>
        <p:sp>
          <p:nvSpPr>
            <p:cNvPr id="105" name="Rectangle 104"/>
            <p:cNvSpPr/>
            <p:nvPr/>
          </p:nvSpPr>
          <p:spPr>
            <a:xfrm>
              <a:off x="3143240" y="1285860"/>
              <a:ext cx="1071570" cy="3071834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6" name="Rectangle 105"/>
            <p:cNvSpPr/>
            <p:nvPr/>
          </p:nvSpPr>
          <p:spPr>
            <a:xfrm>
              <a:off x="4214810" y="1285860"/>
              <a:ext cx="642942" cy="285752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7" name="Rectangle 106"/>
            <p:cNvSpPr/>
            <p:nvPr/>
          </p:nvSpPr>
          <p:spPr>
            <a:xfrm>
              <a:off x="4857752" y="1285860"/>
              <a:ext cx="2214578" cy="3071834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8" name="Rectangle 107"/>
            <p:cNvSpPr/>
            <p:nvPr/>
          </p:nvSpPr>
          <p:spPr>
            <a:xfrm>
              <a:off x="7072330" y="1285860"/>
              <a:ext cx="642942" cy="285752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9" name="Rectangle 108"/>
            <p:cNvSpPr/>
            <p:nvPr/>
          </p:nvSpPr>
          <p:spPr>
            <a:xfrm>
              <a:off x="7715272" y="1285860"/>
              <a:ext cx="1071570" cy="3071834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500"/>
                            </p:stCondLst>
                            <p:childTnLst>
                              <p:par>
                                <p:cTn id="37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3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65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3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9500"/>
                            </p:stCondLst>
                            <p:childTnLst>
                              <p:par>
                                <p:cTn id="5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05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3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35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4500"/>
                            </p:stCondLst>
                            <p:childTnLst>
                              <p:par>
                                <p:cTn id="74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6500"/>
                            </p:stCondLst>
                            <p:childTnLst>
                              <p:par>
                                <p:cTn id="87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27500"/>
                            </p:stCondLst>
                            <p:childTnLst>
                              <p:par>
                                <p:cTn id="9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28500"/>
                            </p:stCondLst>
                            <p:childTnLst>
                              <p:par>
                                <p:cTn id="98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29500"/>
                            </p:stCondLst>
                            <p:childTnLst>
                              <p:par>
                                <p:cTn id="10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30000"/>
                            </p:stCondLst>
                            <p:childTnLst>
                              <p:par>
                                <p:cTn id="1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32000"/>
                            </p:stCondLst>
                            <p:childTnLst>
                              <p:par>
                                <p:cTn id="115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33000"/>
                            </p:stCondLst>
                            <p:childTnLst>
                              <p:par>
                                <p:cTn id="124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500"/>
                            </p:stCondLst>
                            <p:childTnLst>
                              <p:par>
                                <p:cTn id="1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2500"/>
                            </p:stCondLst>
                            <p:childTnLst>
                              <p:par>
                                <p:cTn id="139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4500"/>
                            </p:stCondLst>
                            <p:childTnLst>
                              <p:par>
                                <p:cTn id="1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6500"/>
                            </p:stCondLst>
                            <p:childTnLst>
                              <p:par>
                                <p:cTn id="15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7000"/>
                            </p:stCondLst>
                            <p:childTnLst>
                              <p:par>
                                <p:cTn id="1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3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3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3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10000"/>
                            </p:stCondLst>
                            <p:childTnLst>
                              <p:par>
                                <p:cTn id="170" presetID="10" presetClass="exit" presetSubtype="0" fill="hold" grpId="1" nodeType="after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1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1" fill="hold">
                            <p:stCondLst>
                              <p:cond delay="12000"/>
                            </p:stCondLst>
                            <p:childTnLst>
                              <p:par>
                                <p:cTn id="18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6" fill="hold">
                            <p:stCondLst>
                              <p:cond delay="1000"/>
                            </p:stCondLst>
                            <p:childTnLst>
                              <p:par>
                                <p:cTn id="19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0" fill="hold">
                            <p:stCondLst>
                              <p:cond delay="3000"/>
                            </p:stCondLst>
                            <p:childTnLst>
                              <p:par>
                                <p:cTn id="20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4" fill="hold">
                            <p:stCondLst>
                              <p:cond delay="5000"/>
                            </p:stCondLst>
                            <p:childTnLst>
                              <p:par>
                                <p:cTn id="20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8" fill="hold">
                            <p:stCondLst>
                              <p:cond delay="7000"/>
                            </p:stCondLst>
                            <p:childTnLst>
                              <p:par>
                                <p:cTn id="20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2" fill="hold">
                            <p:stCondLst>
                              <p:cond delay="9000"/>
                            </p:stCondLst>
                            <p:childTnLst>
                              <p:par>
                                <p:cTn id="2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10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6" fill="hold">
                            <p:stCondLst>
                              <p:cond delay="10000"/>
                            </p:stCondLst>
                            <p:childTnLst>
                              <p:par>
                                <p:cTn id="21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0" fill="hold">
                            <p:stCondLst>
                              <p:cond delay="11000"/>
                            </p:stCondLst>
                            <p:childTnLst>
                              <p:par>
                                <p:cTn id="2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10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4" fill="hold">
                            <p:stCondLst>
                              <p:cond delay="12000"/>
                            </p:stCondLst>
                            <p:childTnLst>
                              <p:par>
                                <p:cTn id="2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8" fill="hold">
                            <p:stCondLst>
                              <p:cond delay="13000"/>
                            </p:stCondLst>
                            <p:childTnLst>
                              <p:par>
                                <p:cTn id="22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0" dur="10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2" fill="hold">
                            <p:stCondLst>
                              <p:cond delay="14000"/>
                            </p:stCondLst>
                            <p:childTnLst>
                              <p:par>
                                <p:cTn id="23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6" fill="hold">
                            <p:stCondLst>
                              <p:cond delay="15000"/>
                            </p:stCondLst>
                            <p:childTnLst>
                              <p:par>
                                <p:cTn id="2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0" fill="hold">
                      <p:stCondLst>
                        <p:cond delay="indefinite"/>
                      </p:stCondLst>
                      <p:childTnLst>
                        <p:par>
                          <p:cTn id="241" fill="hold">
                            <p:stCondLst>
                              <p:cond delay="0"/>
                            </p:stCondLst>
                            <p:childTnLst>
                              <p:par>
                                <p:cTn id="2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4" dur="10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5" fill="hold">
                            <p:stCondLst>
                              <p:cond delay="1000"/>
                            </p:stCondLst>
                            <p:childTnLst>
                              <p:par>
                                <p:cTn id="24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7" dur="10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9" fill="hold">
                            <p:stCondLst>
                              <p:cond delay="2000"/>
                            </p:stCondLst>
                            <p:childTnLst>
                              <p:par>
                                <p:cTn id="2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3" fill="hold">
                            <p:stCondLst>
                              <p:cond delay="3000"/>
                            </p:stCondLst>
                            <p:childTnLst>
                              <p:par>
                                <p:cTn id="25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5" dur="10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7" fill="hold">
                            <p:stCondLst>
                              <p:cond delay="4000"/>
                            </p:stCondLst>
                            <p:childTnLst>
                              <p:par>
                                <p:cTn id="25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0" dur="10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1" fill="hold">
                            <p:stCondLst>
                              <p:cond delay="5000"/>
                            </p:stCondLst>
                            <p:childTnLst>
                              <p:par>
                                <p:cTn id="26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5" fill="hold">
                            <p:stCondLst>
                              <p:cond delay="6000"/>
                            </p:stCondLst>
                            <p:childTnLst>
                              <p:par>
                                <p:cTn id="26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8" dur="10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9" fill="hold">
                            <p:stCondLst>
                              <p:cond delay="7000"/>
                            </p:stCondLst>
                            <p:childTnLst>
                              <p:par>
                                <p:cTn id="27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1" dur="10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3" fill="hold">
                            <p:stCondLst>
                              <p:cond delay="8000"/>
                            </p:stCondLst>
                            <p:childTnLst>
                              <p:par>
                                <p:cTn id="27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6" dur="10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7" fill="hold">
                            <p:stCondLst>
                              <p:cond delay="9000"/>
                            </p:stCondLst>
                            <p:childTnLst>
                              <p:par>
                                <p:cTn id="27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0" dur="10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1" fill="hold">
                            <p:stCondLst>
                              <p:cond delay="10000"/>
                            </p:stCondLst>
                            <p:childTnLst>
                              <p:par>
                                <p:cTn id="28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3" dur="10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5" fill="hold">
                            <p:stCondLst>
                              <p:cond delay="11000"/>
                            </p:stCondLst>
                            <p:childTnLst>
                              <p:par>
                                <p:cTn id="28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9" fill="hold">
                      <p:stCondLst>
                        <p:cond delay="indefinite"/>
                      </p:stCondLst>
                      <p:childTnLst>
                        <p:par>
                          <p:cTn id="290" fill="hold">
                            <p:stCondLst>
                              <p:cond delay="0"/>
                            </p:stCondLst>
                            <p:childTnLst>
                              <p:par>
                                <p:cTn id="29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3" dur="10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4" fill="hold">
                            <p:stCondLst>
                              <p:cond delay="1000"/>
                            </p:stCondLst>
                            <p:childTnLst>
                              <p:par>
                                <p:cTn id="29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7" dur="10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0" dur="10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2" fill="hold">
                            <p:stCondLst>
                              <p:cond delay="3000"/>
                            </p:stCondLst>
                            <p:childTnLst>
                              <p:par>
                                <p:cTn id="30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5" dur="10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6" fill="hold">
                            <p:stCondLst>
                              <p:cond delay="4000"/>
                            </p:stCondLst>
                            <p:childTnLst>
                              <p:par>
                                <p:cTn id="30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9" dur="10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0" fill="hold">
                            <p:stCondLst>
                              <p:cond delay="5000"/>
                            </p:stCondLst>
                            <p:childTnLst>
                              <p:par>
                                <p:cTn id="31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2" dur="10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4" fill="hold">
                            <p:stCondLst>
                              <p:cond delay="6000"/>
                            </p:stCondLst>
                            <p:childTnLst>
                              <p:par>
                                <p:cTn id="3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7" dur="10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0" dur="10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1" fill="hold">
                            <p:stCondLst>
                              <p:cond delay="7000"/>
                            </p:stCondLst>
                            <p:childTnLst>
                              <p:par>
                                <p:cTn id="3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4" dur="10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5" fill="hold">
                            <p:stCondLst>
                              <p:cond delay="8000"/>
                            </p:stCondLst>
                            <p:childTnLst>
                              <p:par>
                                <p:cTn id="32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7" dur="10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9" fill="hold">
                            <p:stCondLst>
                              <p:cond delay="9000"/>
                            </p:stCondLst>
                            <p:childTnLst>
                              <p:par>
                                <p:cTn id="33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1" dur="10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3" grpId="0" animBg="1"/>
      <p:bldP spid="13" grpId="1" animBg="1"/>
      <p:bldP spid="14" grpId="0" animBg="1"/>
      <p:bldP spid="14" grpId="1" animBg="1"/>
      <p:bldP spid="18" grpId="0" animBg="1"/>
      <p:bldP spid="15" grpId="0" animBg="1"/>
      <p:bldP spid="19" grpId="0" animBg="1"/>
      <p:bldP spid="19" grpId="1" animBg="1"/>
      <p:bldP spid="20" grpId="0" animBg="1"/>
      <p:bldP spid="21" grpId="0" animBg="1"/>
      <p:bldP spid="21" grpId="1" animBg="1"/>
      <p:bldP spid="22" grpId="0" animBg="1"/>
      <p:bldP spid="24" grpId="0" animBg="1"/>
      <p:bldP spid="24" grpId="1" animBg="1"/>
      <p:bldP spid="26" grpId="0" animBg="1"/>
      <p:bldP spid="27" grpId="0" animBg="1"/>
      <p:bldP spid="28" grpId="0" animBg="1"/>
      <p:bldP spid="32" grpId="0" animBg="1"/>
      <p:bldP spid="164" grpId="0"/>
      <p:bldP spid="164" grpId="1"/>
      <p:bldP spid="165" grpId="0"/>
      <p:bldP spid="165" grpId="1"/>
      <p:bldP spid="166" grpId="0"/>
      <p:bldP spid="166" grpId="1"/>
      <p:bldP spid="167" grpId="0"/>
      <p:bldP spid="167" grpId="1"/>
      <p:bldP spid="168" grpId="0"/>
      <p:bldP spid="168" grpId="1"/>
      <p:bldP spid="169" grpId="0"/>
      <p:bldP spid="169" grpId="1"/>
      <p:bldP spid="171" grpId="0"/>
      <p:bldP spid="171" grpId="1"/>
      <p:bldP spid="180" grpId="0"/>
      <p:bldP spid="180" grpId="1"/>
      <p:bldP spid="181" grpId="0"/>
      <p:bldP spid="181" grpId="1"/>
      <p:bldP spid="188" grpId="0"/>
      <p:bldP spid="188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Utlegg av port</a:t>
            </a:r>
          </a:p>
        </p:txBody>
      </p:sp>
      <p:pic>
        <p:nvPicPr>
          <p:cNvPr id="41574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750" y="1071545"/>
            <a:ext cx="2841625" cy="42195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415749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65550" y="1000108"/>
            <a:ext cx="4694238" cy="47513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15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15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7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1414"/>
            <a:ext cx="8229600" cy="582612"/>
          </a:xfrm>
        </p:spPr>
        <p:txBody>
          <a:bodyPr/>
          <a:lstStyle/>
          <a:p>
            <a:r>
              <a:rPr lang="nb-NO" dirty="0" err="1"/>
              <a:t>Stick</a:t>
            </a:r>
            <a:r>
              <a:rPr lang="nb-NO" dirty="0"/>
              <a:t> diagrammer</a:t>
            </a:r>
          </a:p>
        </p:txBody>
      </p:sp>
      <p:pic>
        <p:nvPicPr>
          <p:cNvPr id="416772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4213" y="717529"/>
            <a:ext cx="4514850" cy="25066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416773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11863" y="428604"/>
            <a:ext cx="2339975" cy="2174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416775" name="Picture 7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80063" y="3001959"/>
            <a:ext cx="2590800" cy="28797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9" name="Picture 8" descr="FIG1.44b.eps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42910" y="3429000"/>
            <a:ext cx="4243716" cy="22213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16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16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16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17796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0825" y="1287445"/>
            <a:ext cx="3687763" cy="39608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417797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067175" y="1000108"/>
            <a:ext cx="4256088" cy="46005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17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17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Fotolitografi</a:t>
            </a:r>
          </a:p>
        </p:txBody>
      </p:sp>
      <p:pic>
        <p:nvPicPr>
          <p:cNvPr id="418820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68538" y="1214422"/>
            <a:ext cx="5256212" cy="36417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18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Fremstilling av brønn og kanal</a:t>
            </a:r>
          </a:p>
        </p:txBody>
      </p:sp>
      <p:pic>
        <p:nvPicPr>
          <p:cNvPr id="419844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76375" y="2060575"/>
            <a:ext cx="5994400" cy="15414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Isolering</a:t>
            </a:r>
          </a:p>
        </p:txBody>
      </p:sp>
      <p:pic>
        <p:nvPicPr>
          <p:cNvPr id="420868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14678" y="288940"/>
            <a:ext cx="2622550" cy="5283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Gate oksid</a:t>
            </a:r>
          </a:p>
        </p:txBody>
      </p:sp>
      <p:pic>
        <p:nvPicPr>
          <p:cNvPr id="42189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68538" y="1989138"/>
            <a:ext cx="4673600" cy="1879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Fremstilling av source og drain</a:t>
            </a:r>
          </a:p>
        </p:txBody>
      </p:sp>
      <p:pic>
        <p:nvPicPr>
          <p:cNvPr id="42291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313" y="1144571"/>
            <a:ext cx="3024187" cy="14160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422917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8313" y="2635233"/>
            <a:ext cx="3024187" cy="16049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422918" name="Picture 6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8313" y="4425933"/>
            <a:ext cx="3024187" cy="13985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422919" name="Picture 7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00563" y="1000108"/>
            <a:ext cx="3025775" cy="15605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422920" name="Picture 8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00563" y="2657458"/>
            <a:ext cx="3024187" cy="15224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22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22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22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22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22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23940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59113" y="357166"/>
            <a:ext cx="3127375" cy="54562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Kontakter</a:t>
            </a:r>
          </a:p>
        </p:txBody>
      </p:sp>
      <p:pic>
        <p:nvPicPr>
          <p:cNvPr id="42496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95513" y="1700213"/>
            <a:ext cx="4673600" cy="27146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24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Metall</a:t>
            </a:r>
          </a:p>
        </p:txBody>
      </p:sp>
      <p:pic>
        <p:nvPicPr>
          <p:cNvPr id="42598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84438" y="714356"/>
            <a:ext cx="4179887" cy="48244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25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INF3400Del3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INF3400Del3</Template>
  <TotalTime>402</TotalTime>
  <Words>213</Words>
  <Application>Microsoft Office PowerPoint</Application>
  <PresentationFormat>On-screen Show (4:3)</PresentationFormat>
  <Paragraphs>115</Paragraphs>
  <Slides>20</Slides>
  <Notes>19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INF3400Del3</vt:lpstr>
      <vt:lpstr>INF3400 Del 7 Teori</vt:lpstr>
      <vt:lpstr>Introduksjon til CMOS fabrikasjonsprosess</vt:lpstr>
      <vt:lpstr>Slide 3</vt:lpstr>
      <vt:lpstr>Slide 4</vt:lpstr>
      <vt:lpstr>Slide 5</vt:lpstr>
      <vt:lpstr>Slide 6</vt:lpstr>
      <vt:lpstr>Slide 7</vt:lpstr>
      <vt:lpstr>Slide 8</vt:lpstr>
      <vt:lpstr>Integrerte kretser</vt:lpstr>
      <vt:lpstr>Utlegg av port</vt:lpstr>
      <vt:lpstr>Stick diagrammer</vt:lpstr>
      <vt:lpstr>Slide 12</vt:lpstr>
      <vt:lpstr>Fotolitografi</vt:lpstr>
      <vt:lpstr>Fremstilling av brønn og kanal</vt:lpstr>
      <vt:lpstr>Isolering</vt:lpstr>
      <vt:lpstr>Gate oksid</vt:lpstr>
      <vt:lpstr>Fremstilling av source og drain</vt:lpstr>
      <vt:lpstr>Slide 18</vt:lpstr>
      <vt:lpstr>Kontakter</vt:lpstr>
      <vt:lpstr>Metall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INF3400 Del 3</dc:title>
  <dc:creator>yngvarbadm</dc:creator>
  <cp:lastModifiedBy>yngvarb_adm</cp:lastModifiedBy>
  <cp:revision>39</cp:revision>
  <dcterms:created xsi:type="dcterms:W3CDTF">2010-02-12T20:50:46Z</dcterms:created>
  <dcterms:modified xsi:type="dcterms:W3CDTF">2011-02-27T11:25:11Z</dcterms:modified>
</cp:coreProperties>
</file>