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75" r:id="rId4"/>
    <p:sldId id="276" r:id="rId5"/>
    <p:sldId id="277" r:id="rId6"/>
    <p:sldId id="278" r:id="rId7"/>
    <p:sldId id="283" r:id="rId8"/>
    <p:sldId id="284" r:id="rId9"/>
    <p:sldId id="285" r:id="rId10"/>
    <p:sldId id="28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97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81ED2-C866-480E-9AE0-3BBE9E2EEBDB}" type="slidenum">
              <a:rPr lang="en-US"/>
              <a:pPr/>
              <a:t>2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26987-7189-4EE3-B3E1-54C46060E251}" type="slidenum">
              <a:rPr lang="en-US"/>
              <a:pPr/>
              <a:t>3</a:t>
            </a:fld>
            <a:endParaRPr lang="en-US"/>
          </a:p>
        </p:txBody>
      </p:sp>
      <p:sp>
        <p:nvSpPr>
          <p:cNvPr id="47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9F7DEE-960F-4482-B014-9E5B90610597}" type="slidenum">
              <a:rPr lang="en-US"/>
              <a:pPr/>
              <a:t>4</a:t>
            </a:fld>
            <a:endParaRPr lang="en-US"/>
          </a:p>
        </p:txBody>
      </p:sp>
      <p:sp>
        <p:nvSpPr>
          <p:cNvPr id="480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BF6A6-4904-45D2-B7E6-FD31C2F663C1}" type="slidenum">
              <a:rPr lang="en-US"/>
              <a:pPr/>
              <a:t>5</a:t>
            </a:fld>
            <a:endParaRPr lang="en-US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B06742-31F8-4461-83E2-A71711071CE4}" type="slidenum">
              <a:rPr lang="en-US"/>
              <a:pPr/>
              <a:t>6</a:t>
            </a:fld>
            <a:endParaRPr lang="en-US"/>
          </a:p>
        </p:txBody>
      </p:sp>
      <p:sp>
        <p:nvSpPr>
          <p:cNvPr id="48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64916-65E1-4C7D-B35B-23B5D52BD8B0}" type="slidenum">
              <a:rPr lang="en-US"/>
              <a:pPr/>
              <a:t>7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775848-3800-453A-ACBB-2DF04E23BDBF}" type="slidenum">
              <a:rPr lang="en-US"/>
              <a:pPr/>
              <a:t>8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0076CA-DEAE-4BB3-AE11-2B85FDFBAB6C}" type="slidenum">
              <a:rPr lang="en-US"/>
              <a:pPr/>
              <a:t>9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C9131-2781-4726-B80D-E61BAB6FE1AE}" type="slidenum">
              <a:rPr lang="en-US"/>
              <a:pPr/>
              <a:t>10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14. mars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14. mars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8 </a:t>
            </a:r>
            <a:r>
              <a:rPr lang="nb-NO" dirty="0" smtClean="0"/>
              <a:t>Oppgaver</a:t>
            </a:r>
            <a:endParaRPr lang="nb-NO" dirty="0" smtClean="0"/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Effektforbruk og statisk CMOS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2.11</a:t>
            </a: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899592" y="1052736"/>
            <a:ext cx="7632700" cy="83099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sz="1600" dirty="0"/>
              <a:t>Finn strømlekkasje i svak inversjon i en inverter ved romtemperatur når inngangen er 0. Anta at </a:t>
            </a:r>
            <a:r>
              <a:rPr lang="nb-NO" sz="1600" i="1" dirty="0" err="1"/>
              <a:t>βn</a:t>
            </a:r>
            <a:r>
              <a:rPr lang="nb-NO" sz="1600" i="1" dirty="0"/>
              <a:t> </a:t>
            </a:r>
            <a:r>
              <a:rPr lang="nb-NO" sz="1600" dirty="0"/>
              <a:t>= 2</a:t>
            </a:r>
            <a:r>
              <a:rPr lang="nb-NO" sz="1600" i="1" dirty="0"/>
              <a:t>βp </a:t>
            </a:r>
            <a:r>
              <a:rPr lang="nb-NO" sz="1600" dirty="0"/>
              <a:t>= 1</a:t>
            </a:r>
            <a:r>
              <a:rPr lang="nb-NO" sz="1600" i="1" dirty="0"/>
              <a:t>mA/V </a:t>
            </a:r>
            <a:r>
              <a:rPr lang="nb-NO" sz="1600" dirty="0"/>
              <a:t>2, </a:t>
            </a:r>
            <a:r>
              <a:rPr lang="nb-NO" sz="1600" i="1" dirty="0"/>
              <a:t>n </a:t>
            </a:r>
            <a:r>
              <a:rPr lang="nb-NO" sz="1600" dirty="0"/>
              <a:t>= 1</a:t>
            </a:r>
            <a:r>
              <a:rPr lang="nb-NO" sz="1600" i="1" dirty="0"/>
              <a:t>.</a:t>
            </a:r>
            <a:r>
              <a:rPr lang="nb-NO" sz="1600" dirty="0"/>
              <a:t>4 og </a:t>
            </a:r>
            <a:r>
              <a:rPr lang="nb-NO" sz="1600" i="1" dirty="0"/>
              <a:t>|</a:t>
            </a:r>
            <a:r>
              <a:rPr lang="nb-NO" sz="1600" i="1" dirty="0" err="1"/>
              <a:t>Vtp</a:t>
            </a:r>
            <a:r>
              <a:rPr lang="nb-NO" sz="1600" i="1" dirty="0"/>
              <a:t>| </a:t>
            </a:r>
            <a:r>
              <a:rPr lang="nb-NO" sz="1600" dirty="0"/>
              <a:t>= </a:t>
            </a:r>
            <a:r>
              <a:rPr lang="nb-NO" sz="1600" i="1" dirty="0" err="1"/>
              <a:t>Vtn</a:t>
            </a:r>
            <a:r>
              <a:rPr lang="nb-NO" sz="1600" i="1" dirty="0"/>
              <a:t> </a:t>
            </a:r>
            <a:r>
              <a:rPr lang="nb-NO" sz="1600" dirty="0"/>
              <a:t>= 0</a:t>
            </a:r>
            <a:r>
              <a:rPr lang="nb-NO" sz="1600" i="1" dirty="0"/>
              <a:t>.</a:t>
            </a:r>
            <a:r>
              <a:rPr lang="nb-NO" sz="1600" dirty="0"/>
              <a:t>4</a:t>
            </a:r>
            <a:r>
              <a:rPr lang="nb-NO" sz="1600" i="1" dirty="0"/>
              <a:t>V</a:t>
            </a:r>
            <a:r>
              <a:rPr lang="nb-NO" sz="1600" dirty="0"/>
              <a:t>. Anta at bodyeffekt og DIBL koeffisient </a:t>
            </a:r>
            <a:r>
              <a:rPr lang="nb-NO" sz="1600" dirty="0" smtClean="0"/>
              <a:t> </a:t>
            </a:r>
            <a:r>
              <a:rPr lang="nb-NO" sz="1600" i="1" dirty="0" smtClean="0"/>
              <a:t>γ </a:t>
            </a:r>
            <a:r>
              <a:rPr lang="nb-NO" sz="1600" dirty="0"/>
              <a:t>= </a:t>
            </a:r>
            <a:r>
              <a:rPr lang="nb-NO" sz="1600" i="1" dirty="0"/>
              <a:t>η </a:t>
            </a:r>
            <a:r>
              <a:rPr lang="nb-NO" sz="1600" dirty="0"/>
              <a:t>= 0.</a:t>
            </a:r>
          </a:p>
        </p:txBody>
      </p:sp>
      <p:graphicFrame>
        <p:nvGraphicFramePr>
          <p:cNvPr id="451591" name="Object 7"/>
          <p:cNvGraphicFramePr>
            <a:graphicFrameLocks noChangeAspect="1"/>
          </p:cNvGraphicFramePr>
          <p:nvPr/>
        </p:nvGraphicFramePr>
        <p:xfrm>
          <a:off x="3059113" y="2204864"/>
          <a:ext cx="2751137" cy="3455987"/>
        </p:xfrm>
        <a:graphic>
          <a:graphicData uri="http://schemas.openxmlformats.org/presentationml/2006/ole">
            <p:oleObj spid="_x0000_s3074" name="Equation" r:id="rId4" imgW="1739880" imgH="2184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582612"/>
          </a:xfrm>
        </p:spPr>
        <p:txBody>
          <a:bodyPr/>
          <a:lstStyle/>
          <a:p>
            <a:r>
              <a:rPr lang="nb-NO" sz="2400" dirty="0"/>
              <a:t>Oppgave 6.18</a:t>
            </a:r>
          </a:p>
        </p:txBody>
      </p:sp>
      <p:sp>
        <p:nvSpPr>
          <p:cNvPr id="452612" name="Rectangle 4"/>
          <p:cNvSpPr>
            <a:spLocks noChangeArrowheads="1"/>
          </p:cNvSpPr>
          <p:nvPr/>
        </p:nvSpPr>
        <p:spPr bwMode="auto">
          <a:xfrm>
            <a:off x="755576" y="692696"/>
            <a:ext cx="7489825" cy="83099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sz="1600" dirty="0"/>
              <a:t>Tegn transistorskjema for </a:t>
            </a:r>
            <a:r>
              <a:rPr lang="nb-NO" sz="1600" dirty="0" err="1"/>
              <a:t>pseudo-nMOS</a:t>
            </a:r>
            <a:r>
              <a:rPr lang="nb-NO" sz="1600" dirty="0"/>
              <a:t> 3inngangs NAND  port. Angi transistorstørrelser og finn logisk </a:t>
            </a:r>
            <a:r>
              <a:rPr lang="nb-NO" sz="1600" dirty="0" err="1"/>
              <a:t>effort</a:t>
            </a:r>
            <a:r>
              <a:rPr lang="nb-NO" sz="1600" dirty="0"/>
              <a:t> for nedtrekk og opptrekk og gjennomsnitt for portene.</a:t>
            </a:r>
          </a:p>
        </p:txBody>
      </p:sp>
      <p:pic>
        <p:nvPicPr>
          <p:cNvPr id="4526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701130"/>
            <a:ext cx="2570162" cy="424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52614" name="Text Box 6"/>
          <p:cNvSpPr txBox="1">
            <a:spLocks noChangeArrowheads="1"/>
          </p:cNvSpPr>
          <p:nvPr/>
        </p:nvSpPr>
        <p:spPr bwMode="auto">
          <a:xfrm>
            <a:off x="3419872" y="1628800"/>
            <a:ext cx="4465638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Vi antar at motstanden i opptrekket skal være 4 ganger så stor som motstanden i nedtrekket:</a:t>
            </a:r>
          </a:p>
        </p:txBody>
      </p:sp>
      <p:graphicFrame>
        <p:nvGraphicFramePr>
          <p:cNvPr id="452616" name="Object 8"/>
          <p:cNvGraphicFramePr>
            <a:graphicFrameLocks noChangeAspect="1"/>
          </p:cNvGraphicFramePr>
          <p:nvPr/>
        </p:nvGraphicFramePr>
        <p:xfrm>
          <a:off x="4427984" y="2204864"/>
          <a:ext cx="936625" cy="768350"/>
        </p:xfrm>
        <a:graphic>
          <a:graphicData uri="http://schemas.openxmlformats.org/presentationml/2006/ole">
            <p:oleObj spid="_x0000_s16386" name="Equation" r:id="rId5" imgW="711000" imgH="583920" progId="Equation.3">
              <p:embed/>
            </p:oleObj>
          </a:graphicData>
        </a:graphic>
      </p:graphicFrame>
      <p:graphicFrame>
        <p:nvGraphicFramePr>
          <p:cNvPr id="452617" name="Object 9"/>
          <p:cNvGraphicFramePr>
            <a:graphicFrameLocks noChangeAspect="1"/>
          </p:cNvGraphicFramePr>
          <p:nvPr>
            <p:ph idx="1"/>
          </p:nvPr>
        </p:nvGraphicFramePr>
        <p:xfrm>
          <a:off x="3779912" y="3068960"/>
          <a:ext cx="3024187" cy="1012825"/>
        </p:xfrm>
        <a:graphic>
          <a:graphicData uri="http://schemas.openxmlformats.org/presentationml/2006/ole">
            <p:oleObj spid="_x0000_s16387" name="Equation" r:id="rId6" imgW="2044440" imgH="685800" progId="Equation.3">
              <p:embed/>
            </p:oleObj>
          </a:graphicData>
        </a:graphic>
      </p:graphicFrame>
      <p:sp>
        <p:nvSpPr>
          <p:cNvPr id="452619" name="Text Box 11"/>
          <p:cNvSpPr txBox="1">
            <a:spLocks noChangeArrowheads="1"/>
          </p:cNvSpPr>
          <p:nvPr/>
        </p:nvSpPr>
        <p:spPr bwMode="auto">
          <a:xfrm>
            <a:off x="3635896" y="4149080"/>
            <a:ext cx="446563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Som gir:</a:t>
            </a:r>
          </a:p>
        </p:txBody>
      </p:sp>
      <p:graphicFrame>
        <p:nvGraphicFramePr>
          <p:cNvPr id="452620" name="Object 12"/>
          <p:cNvGraphicFramePr>
            <a:graphicFrameLocks noChangeAspect="1"/>
          </p:cNvGraphicFramePr>
          <p:nvPr/>
        </p:nvGraphicFramePr>
        <p:xfrm>
          <a:off x="4716016" y="4437112"/>
          <a:ext cx="1087437" cy="1452562"/>
        </p:xfrm>
        <a:graphic>
          <a:graphicData uri="http://schemas.openxmlformats.org/presentationml/2006/ole">
            <p:oleObj spid="_x0000_s16388" name="Equation" r:id="rId7" imgW="825480" imgH="1104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4" grpId="0"/>
      <p:bldP spid="4526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5466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412875"/>
            <a:ext cx="2570163" cy="424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54661" name="Text Box 5"/>
          <p:cNvSpPr txBox="1">
            <a:spLocks noChangeArrowheads="1"/>
          </p:cNvSpPr>
          <p:nvPr/>
        </p:nvSpPr>
        <p:spPr bwMode="auto">
          <a:xfrm>
            <a:off x="4067944" y="476672"/>
            <a:ext cx="44656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Effektiv motstand i nedtrekk:</a:t>
            </a:r>
          </a:p>
        </p:txBody>
      </p:sp>
      <p:graphicFrame>
        <p:nvGraphicFramePr>
          <p:cNvPr id="454662" name="Object 6"/>
          <p:cNvGraphicFramePr>
            <a:graphicFrameLocks noChangeAspect="1"/>
          </p:cNvGraphicFramePr>
          <p:nvPr/>
        </p:nvGraphicFramePr>
        <p:xfrm>
          <a:off x="3995936" y="980728"/>
          <a:ext cx="2376488" cy="1301750"/>
        </p:xfrm>
        <a:graphic>
          <a:graphicData uri="http://schemas.openxmlformats.org/presentationml/2006/ole">
            <p:oleObj spid="_x0000_s17410" name="Equation" r:id="rId5" imgW="1803240" imgH="990360" progId="Equation.3">
              <p:embed/>
            </p:oleObj>
          </a:graphicData>
        </a:graphic>
      </p:graphicFrame>
      <p:sp>
        <p:nvSpPr>
          <p:cNvPr id="454663" name="Text Box 7"/>
          <p:cNvSpPr txBox="1">
            <a:spLocks noChangeArrowheads="1"/>
          </p:cNvSpPr>
          <p:nvPr/>
        </p:nvSpPr>
        <p:spPr bwMode="auto">
          <a:xfrm>
            <a:off x="3419872" y="242088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Logisk </a:t>
            </a:r>
            <a:r>
              <a:rPr lang="nb-NO" dirty="0" err="1"/>
              <a:t>effort</a:t>
            </a:r>
            <a:r>
              <a:rPr lang="nb-NO" dirty="0"/>
              <a:t>:</a:t>
            </a:r>
          </a:p>
        </p:txBody>
      </p:sp>
      <p:graphicFrame>
        <p:nvGraphicFramePr>
          <p:cNvPr id="454664" name="Object 8"/>
          <p:cNvGraphicFramePr>
            <a:graphicFrameLocks noChangeAspect="1"/>
          </p:cNvGraphicFramePr>
          <p:nvPr/>
        </p:nvGraphicFramePr>
        <p:xfrm>
          <a:off x="3419872" y="2996952"/>
          <a:ext cx="1593850" cy="2181225"/>
        </p:xfrm>
        <a:graphic>
          <a:graphicData uri="http://schemas.openxmlformats.org/presentationml/2006/ole">
            <p:oleObj spid="_x0000_s17411" name="Equation" r:id="rId6" imgW="1002960" imgH="1371600" progId="Equation.3">
              <p:embed/>
            </p:oleObj>
          </a:graphicData>
        </a:graphic>
      </p:graphicFrame>
      <p:graphicFrame>
        <p:nvGraphicFramePr>
          <p:cNvPr id="454665" name="Object 9"/>
          <p:cNvGraphicFramePr>
            <a:graphicFrameLocks noChangeAspect="1"/>
          </p:cNvGraphicFramePr>
          <p:nvPr/>
        </p:nvGraphicFramePr>
        <p:xfrm>
          <a:off x="5508104" y="2420889"/>
          <a:ext cx="3432175" cy="3312368"/>
        </p:xfrm>
        <a:graphic>
          <a:graphicData uri="http://schemas.openxmlformats.org/presentationml/2006/ole">
            <p:oleObj spid="_x0000_s17412" name="Equation" r:id="rId7" imgW="2158920" imgH="243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4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61" grpId="0"/>
      <p:bldP spid="4546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55684" name="Text Box 4"/>
          <p:cNvSpPr txBox="1">
            <a:spLocks noChangeArrowheads="1"/>
          </p:cNvSpPr>
          <p:nvPr/>
        </p:nvSpPr>
        <p:spPr bwMode="auto">
          <a:xfrm>
            <a:off x="4214813" y="69269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Parasittisk tidsforsinkelse:</a:t>
            </a:r>
          </a:p>
        </p:txBody>
      </p:sp>
      <p:graphicFrame>
        <p:nvGraphicFramePr>
          <p:cNvPr id="455685" name="Object 5"/>
          <p:cNvGraphicFramePr>
            <a:graphicFrameLocks noChangeAspect="1"/>
          </p:cNvGraphicFramePr>
          <p:nvPr/>
        </p:nvGraphicFramePr>
        <p:xfrm>
          <a:off x="4584700" y="1195934"/>
          <a:ext cx="1716088" cy="2101850"/>
        </p:xfrm>
        <a:graphic>
          <a:graphicData uri="http://schemas.openxmlformats.org/presentationml/2006/ole">
            <p:oleObj spid="_x0000_s18434" name="Equation" r:id="rId4" imgW="1079280" imgH="1320480" progId="Equation.3">
              <p:embed/>
            </p:oleObj>
          </a:graphicData>
        </a:graphic>
      </p:graphicFrame>
      <p:graphicFrame>
        <p:nvGraphicFramePr>
          <p:cNvPr id="455686" name="Object 6"/>
          <p:cNvGraphicFramePr>
            <a:graphicFrameLocks noChangeAspect="1"/>
          </p:cNvGraphicFramePr>
          <p:nvPr/>
        </p:nvGraphicFramePr>
        <p:xfrm>
          <a:off x="4572000" y="3856584"/>
          <a:ext cx="1712913" cy="1657350"/>
        </p:xfrm>
        <a:graphic>
          <a:graphicData uri="http://schemas.openxmlformats.org/presentationml/2006/ole">
            <p:oleObj spid="_x0000_s18435" name="Equation" r:id="rId5" imgW="1079280" imgH="1041120" progId="Equation.3">
              <p:embed/>
            </p:oleObj>
          </a:graphicData>
        </a:graphic>
      </p:graphicFrame>
      <p:pic>
        <p:nvPicPr>
          <p:cNvPr id="455687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052736"/>
            <a:ext cx="2570163" cy="424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5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6.19</a:t>
            </a:r>
          </a:p>
        </p:txBody>
      </p:sp>
      <p:sp>
        <p:nvSpPr>
          <p:cNvPr id="456708" name="Rectangle 4"/>
          <p:cNvSpPr>
            <a:spLocks noChangeArrowheads="1"/>
          </p:cNvSpPr>
          <p:nvPr/>
        </p:nvSpPr>
        <p:spPr bwMode="auto">
          <a:xfrm>
            <a:off x="1115616" y="1124744"/>
            <a:ext cx="7488237" cy="89255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sz="1600" dirty="0"/>
              <a:t>Tegn transistorskjema for en </a:t>
            </a:r>
            <a:r>
              <a:rPr lang="nb-NO" sz="1600" dirty="0" err="1"/>
              <a:t>pseudo-nMOS</a:t>
            </a:r>
            <a:r>
              <a:rPr lang="nb-NO" sz="1600" dirty="0"/>
              <a:t> port som implementerer funksjonen</a:t>
            </a:r>
          </a:p>
          <a:p>
            <a:pPr algn="l"/>
            <a:r>
              <a:rPr lang="nb-NO" dirty="0"/>
              <a:t> </a:t>
            </a:r>
          </a:p>
          <a:p>
            <a:pPr algn="l"/>
            <a:r>
              <a:rPr lang="nb-NO" sz="1600" i="1" dirty="0"/>
              <a:t>F </a:t>
            </a:r>
            <a:r>
              <a:rPr lang="nb-NO" sz="1600" dirty="0"/>
              <a:t>= </a:t>
            </a:r>
            <a:r>
              <a:rPr lang="nb-NO" sz="1600" i="1" dirty="0"/>
              <a:t>A</a:t>
            </a:r>
            <a:r>
              <a:rPr lang="nb-NO" sz="1600" dirty="0"/>
              <a:t>(</a:t>
            </a:r>
            <a:r>
              <a:rPr lang="nb-NO" sz="1600" i="1" dirty="0"/>
              <a:t>B </a:t>
            </a:r>
            <a:r>
              <a:rPr lang="nb-NO" sz="1600" dirty="0"/>
              <a:t>+ </a:t>
            </a:r>
            <a:r>
              <a:rPr lang="nb-NO" sz="1600" i="1" dirty="0"/>
              <a:t>C </a:t>
            </a:r>
            <a:r>
              <a:rPr lang="nb-NO" sz="1600" dirty="0"/>
              <a:t>+ </a:t>
            </a:r>
            <a:r>
              <a:rPr lang="nb-NO" sz="1600" i="1" dirty="0"/>
              <a:t>D</a:t>
            </a:r>
            <a:r>
              <a:rPr lang="nb-NO" sz="1600" dirty="0"/>
              <a:t>) + </a:t>
            </a:r>
            <a:r>
              <a:rPr lang="nb-NO" sz="1600" i="1" dirty="0"/>
              <a:t>E · F · G</a:t>
            </a:r>
            <a:r>
              <a:rPr lang="nb-NO" sz="1600" dirty="0"/>
              <a:t>.</a:t>
            </a:r>
          </a:p>
        </p:txBody>
      </p:sp>
      <p:sp>
        <p:nvSpPr>
          <p:cNvPr id="456709" name="Line 5"/>
          <p:cNvSpPr>
            <a:spLocks noChangeShapeType="1"/>
          </p:cNvSpPr>
          <p:nvPr/>
        </p:nvSpPr>
        <p:spPr bwMode="auto">
          <a:xfrm>
            <a:off x="1619672" y="1700808"/>
            <a:ext cx="216024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pic>
        <p:nvPicPr>
          <p:cNvPr id="45671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204864"/>
            <a:ext cx="3957637" cy="308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Oppgave 6.25</a:t>
            </a:r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539552" y="1196752"/>
            <a:ext cx="8204906" cy="5302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nb-NO" sz="1400" dirty="0"/>
              <a:t>Sammenlign gjennomsnittelig tidsforsinkelse i 2, 4, 8 og 16 inngangs </a:t>
            </a:r>
            <a:r>
              <a:rPr lang="nb-NO" sz="1400" dirty="0" err="1"/>
              <a:t>pseudo</a:t>
            </a:r>
            <a:r>
              <a:rPr lang="nb-NO" sz="1400" dirty="0"/>
              <a:t> </a:t>
            </a:r>
            <a:r>
              <a:rPr lang="nb-NO" sz="1400" dirty="0" err="1"/>
              <a:t>nMOS</a:t>
            </a:r>
            <a:r>
              <a:rPr lang="nb-NO" sz="1400" dirty="0"/>
              <a:t> og SFPL NOR porter når vi antar at portene skal drive fire identiske porter.</a:t>
            </a:r>
          </a:p>
        </p:txBody>
      </p:sp>
      <p:sp>
        <p:nvSpPr>
          <p:cNvPr id="457733" name="Text Box 5"/>
          <p:cNvSpPr txBox="1">
            <a:spLocks noChangeArrowheads="1"/>
          </p:cNvSpPr>
          <p:nvPr/>
        </p:nvSpPr>
        <p:spPr bwMode="auto">
          <a:xfrm>
            <a:off x="395288" y="2133600"/>
            <a:ext cx="3672656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Vi ser på hvordan parasittisk tidsforsinkelse varierer med antall innganger </a:t>
            </a:r>
            <a:r>
              <a:rPr lang="nb-NO" sz="1400" i="1"/>
              <a:t>n</a:t>
            </a:r>
            <a:r>
              <a:rPr lang="nb-NO" sz="1400"/>
              <a:t> for en pseudo NMOS NOR port:</a:t>
            </a:r>
          </a:p>
        </p:txBody>
      </p:sp>
      <p:graphicFrame>
        <p:nvGraphicFramePr>
          <p:cNvPr id="457734" name="Object 6"/>
          <p:cNvGraphicFramePr>
            <a:graphicFrameLocks noChangeAspect="1"/>
          </p:cNvGraphicFramePr>
          <p:nvPr>
            <p:ph idx="1"/>
          </p:nvPr>
        </p:nvGraphicFramePr>
        <p:xfrm>
          <a:off x="468313" y="3141663"/>
          <a:ext cx="1841500" cy="2016125"/>
        </p:xfrm>
        <a:graphic>
          <a:graphicData uri="http://schemas.openxmlformats.org/presentationml/2006/ole">
            <p:oleObj spid="_x0000_s22530" name="Equation" r:id="rId4" imgW="1206360" imgH="1320480" progId="Equation.3">
              <p:embed/>
            </p:oleObj>
          </a:graphicData>
        </a:graphic>
      </p:graphicFrame>
      <p:graphicFrame>
        <p:nvGraphicFramePr>
          <p:cNvPr id="457737" name="Object 9"/>
          <p:cNvGraphicFramePr>
            <a:graphicFrameLocks noChangeAspect="1"/>
          </p:cNvGraphicFramePr>
          <p:nvPr/>
        </p:nvGraphicFramePr>
        <p:xfrm>
          <a:off x="2771775" y="3141663"/>
          <a:ext cx="1744663" cy="2287587"/>
        </p:xfrm>
        <a:graphic>
          <a:graphicData uri="http://schemas.openxmlformats.org/presentationml/2006/ole">
            <p:oleObj spid="_x0000_s22531" name="Equation" r:id="rId5" imgW="1143000" imgH="1498320" progId="Equation.3">
              <p:embed/>
            </p:oleObj>
          </a:graphicData>
        </a:graphic>
      </p:graphicFrame>
      <p:sp>
        <p:nvSpPr>
          <p:cNvPr id="457738" name="Text Box 10"/>
          <p:cNvSpPr txBox="1">
            <a:spLocks noChangeArrowheads="1"/>
          </p:cNvSpPr>
          <p:nvPr/>
        </p:nvSpPr>
        <p:spPr bwMode="auto">
          <a:xfrm>
            <a:off x="4932363" y="2205038"/>
            <a:ext cx="3672656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/>
              <a:t>Tidsforsinkelse:</a:t>
            </a:r>
          </a:p>
        </p:txBody>
      </p:sp>
      <p:graphicFrame>
        <p:nvGraphicFramePr>
          <p:cNvPr id="457739" name="Object 11"/>
          <p:cNvGraphicFramePr>
            <a:graphicFrameLocks noChangeAspect="1"/>
          </p:cNvGraphicFramePr>
          <p:nvPr/>
        </p:nvGraphicFramePr>
        <p:xfrm>
          <a:off x="5292725" y="2565400"/>
          <a:ext cx="2074863" cy="2247900"/>
        </p:xfrm>
        <a:graphic>
          <a:graphicData uri="http://schemas.openxmlformats.org/presentationml/2006/ole">
            <p:oleObj spid="_x0000_s22532" name="Equation" r:id="rId6" imgW="1358640" imgH="1473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7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3" grpId="0"/>
      <p:bldP spid="4577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323528" y="332656"/>
            <a:ext cx="345638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Vi ser på hvordan parasittisk tidsforsinkelse varierer med antall innganger </a:t>
            </a:r>
            <a:r>
              <a:rPr lang="nb-NO" sz="1600" i="1" dirty="0"/>
              <a:t>n</a:t>
            </a:r>
            <a:r>
              <a:rPr lang="nb-NO" sz="1600" dirty="0"/>
              <a:t> for en SFPL NOR port:</a:t>
            </a:r>
          </a:p>
        </p:txBody>
      </p:sp>
      <p:graphicFrame>
        <p:nvGraphicFramePr>
          <p:cNvPr id="459781" name="Object 5"/>
          <p:cNvGraphicFramePr>
            <a:graphicFrameLocks noChangeAspect="1"/>
          </p:cNvGraphicFramePr>
          <p:nvPr/>
        </p:nvGraphicFramePr>
        <p:xfrm>
          <a:off x="395536" y="1412776"/>
          <a:ext cx="2306637" cy="1665288"/>
        </p:xfrm>
        <a:graphic>
          <a:graphicData uri="http://schemas.openxmlformats.org/presentationml/2006/ole">
            <p:oleObj spid="_x0000_s23554" name="Equation" r:id="rId4" imgW="1511280" imgH="1091880" progId="Equation.3">
              <p:embed/>
            </p:oleObj>
          </a:graphicData>
        </a:graphic>
      </p:graphicFrame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323528" y="3356992"/>
          <a:ext cx="2074862" cy="2365375"/>
        </p:xfrm>
        <a:graphic>
          <a:graphicData uri="http://schemas.openxmlformats.org/presentationml/2006/ole">
            <p:oleObj spid="_x0000_s23555" name="Equation" r:id="rId5" imgW="1358640" imgH="1549080" progId="Equation.3">
              <p:embed/>
            </p:oleObj>
          </a:graphicData>
        </a:graphic>
      </p:graphicFrame>
      <p:sp>
        <p:nvSpPr>
          <p:cNvPr id="459783" name="Text Box 7"/>
          <p:cNvSpPr txBox="1">
            <a:spLocks noChangeArrowheads="1"/>
          </p:cNvSpPr>
          <p:nvPr/>
        </p:nvSpPr>
        <p:spPr bwMode="auto">
          <a:xfrm>
            <a:off x="4427984" y="1124744"/>
            <a:ext cx="345638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Ekstern last:</a:t>
            </a:r>
          </a:p>
        </p:txBody>
      </p:sp>
      <p:graphicFrame>
        <p:nvGraphicFramePr>
          <p:cNvPr id="459784" name="Object 8"/>
          <p:cNvGraphicFramePr>
            <a:graphicFrameLocks noChangeAspect="1"/>
          </p:cNvGraphicFramePr>
          <p:nvPr/>
        </p:nvGraphicFramePr>
        <p:xfrm>
          <a:off x="4860032" y="1628800"/>
          <a:ext cx="1822450" cy="620712"/>
        </p:xfrm>
        <a:graphic>
          <a:graphicData uri="http://schemas.openxmlformats.org/presentationml/2006/ole">
            <p:oleObj spid="_x0000_s23556" name="Equation" r:id="rId6" imgW="1193760" imgH="406080" progId="Equation.3">
              <p:embed/>
            </p:oleObj>
          </a:graphicData>
        </a:graphic>
      </p:graphicFrame>
      <p:sp>
        <p:nvSpPr>
          <p:cNvPr id="459785" name="Text Box 9"/>
          <p:cNvSpPr txBox="1">
            <a:spLocks noChangeArrowheads="1"/>
          </p:cNvSpPr>
          <p:nvPr/>
        </p:nvSpPr>
        <p:spPr bwMode="auto">
          <a:xfrm>
            <a:off x="3131840" y="2492896"/>
            <a:ext cx="345638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Logisk </a:t>
            </a:r>
            <a:r>
              <a:rPr lang="nb-NO" sz="1600" dirty="0" err="1"/>
              <a:t>effort</a:t>
            </a:r>
            <a:r>
              <a:rPr lang="nb-NO" sz="1600" dirty="0"/>
              <a:t>:</a:t>
            </a:r>
          </a:p>
        </p:txBody>
      </p:sp>
      <p:graphicFrame>
        <p:nvGraphicFramePr>
          <p:cNvPr id="459786" name="Object 10"/>
          <p:cNvGraphicFramePr>
            <a:graphicFrameLocks noChangeAspect="1"/>
          </p:cNvGraphicFramePr>
          <p:nvPr/>
        </p:nvGraphicFramePr>
        <p:xfrm>
          <a:off x="6516216" y="3068960"/>
          <a:ext cx="2230437" cy="2247900"/>
        </p:xfrm>
        <a:graphic>
          <a:graphicData uri="http://schemas.openxmlformats.org/presentationml/2006/ole">
            <p:oleObj spid="_x0000_s23557" name="Equation" r:id="rId7" imgW="1460160" imgH="1473120" progId="Equation.3">
              <p:embed/>
            </p:oleObj>
          </a:graphicData>
        </a:graphic>
      </p:graphicFrame>
      <p:graphicFrame>
        <p:nvGraphicFramePr>
          <p:cNvPr id="459788" name="Object 12"/>
          <p:cNvGraphicFramePr>
            <a:graphicFrameLocks noChangeAspect="1"/>
          </p:cNvGraphicFramePr>
          <p:nvPr/>
        </p:nvGraphicFramePr>
        <p:xfrm>
          <a:off x="2555776" y="2996952"/>
          <a:ext cx="1592262" cy="2525713"/>
        </p:xfrm>
        <a:graphic>
          <a:graphicData uri="http://schemas.openxmlformats.org/presentationml/2006/ole">
            <p:oleObj spid="_x0000_s23558" name="Equation" r:id="rId8" imgW="1002960" imgH="1587240" progId="Equation.3">
              <p:embed/>
            </p:oleObj>
          </a:graphicData>
        </a:graphic>
      </p:graphicFrame>
      <p:graphicFrame>
        <p:nvGraphicFramePr>
          <p:cNvPr id="459790" name="Object 14"/>
          <p:cNvGraphicFramePr>
            <a:graphicFrameLocks noChangeAspect="1"/>
          </p:cNvGraphicFramePr>
          <p:nvPr/>
        </p:nvGraphicFramePr>
        <p:xfrm>
          <a:off x="4427984" y="2996952"/>
          <a:ext cx="1592263" cy="1655763"/>
        </p:xfrm>
        <a:graphic>
          <a:graphicData uri="http://schemas.openxmlformats.org/presentationml/2006/ole">
            <p:oleObj spid="_x0000_s23559" name="Equation" r:id="rId9" imgW="1002960" imgH="1041120" progId="Equation.3">
              <p:embed/>
            </p:oleObj>
          </a:graphicData>
        </a:graphic>
      </p:graphicFrame>
      <p:sp>
        <p:nvSpPr>
          <p:cNvPr id="459791" name="Text Box 15"/>
          <p:cNvSpPr txBox="1">
            <a:spLocks noChangeArrowheads="1"/>
          </p:cNvSpPr>
          <p:nvPr/>
        </p:nvSpPr>
        <p:spPr bwMode="auto">
          <a:xfrm>
            <a:off x="5868144" y="2492896"/>
            <a:ext cx="345638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Tidsforsinkelse: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9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9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9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9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9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9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5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  <p:bldP spid="459783" grpId="0"/>
      <p:bldP spid="459785" grpId="0"/>
      <p:bldP spid="4597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608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1412875"/>
            <a:ext cx="4062412" cy="400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Oppgave 6.26</a:t>
            </a:r>
          </a:p>
        </p:txBody>
      </p:sp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1763713" y="1557338"/>
            <a:ext cx="5526087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b-NO" sz="1400"/>
              <a:t>Tegn transistorskjema for en 3inngangs CVSL OR /NOR port.</a:t>
            </a:r>
          </a:p>
        </p:txBody>
      </p:sp>
      <p:pic>
        <p:nvPicPr>
          <p:cNvPr id="4618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2060848"/>
            <a:ext cx="4176713" cy="3354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421</TotalTime>
  <Words>285</Words>
  <Application>Microsoft Office PowerPoint</Application>
  <PresentationFormat>On-screen Show (4:3)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INF3400Del3</vt:lpstr>
      <vt:lpstr>Equation</vt:lpstr>
      <vt:lpstr>INF3400 Del 8 Oppgaver</vt:lpstr>
      <vt:lpstr>Oppgave 2.11</vt:lpstr>
      <vt:lpstr>Oppgave 6.18</vt:lpstr>
      <vt:lpstr>Slide 4</vt:lpstr>
      <vt:lpstr>Slide 5</vt:lpstr>
      <vt:lpstr>Oppgave 6.19</vt:lpstr>
      <vt:lpstr>Oppgave 6.25</vt:lpstr>
      <vt:lpstr>Slide 8</vt:lpstr>
      <vt:lpstr>Slide 9</vt:lpstr>
      <vt:lpstr>Oppgave 6.26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45</cp:revision>
  <dcterms:created xsi:type="dcterms:W3CDTF">2010-02-12T20:50:46Z</dcterms:created>
  <dcterms:modified xsi:type="dcterms:W3CDTF">2011-03-14T09:18:09Z</dcterms:modified>
</cp:coreProperties>
</file>