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6" r:id="rId24"/>
    <p:sldId id="28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97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F7865D-5850-41FD-9D27-C2CAA494CD3F}" type="slidenum">
              <a:rPr lang="en-US"/>
              <a:pPr/>
              <a:t>2</a:t>
            </a:fld>
            <a:endParaRPr lang="en-US"/>
          </a:p>
        </p:txBody>
      </p:sp>
      <p:sp>
        <p:nvSpPr>
          <p:cNvPr id="49766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52869-B333-49EB-929D-474B1F375003}" type="slidenum">
              <a:rPr lang="en-US"/>
              <a:pPr/>
              <a:t>3</a:t>
            </a:fld>
            <a:endParaRPr lang="en-US"/>
          </a:p>
        </p:txBody>
      </p:sp>
      <p:sp>
        <p:nvSpPr>
          <p:cNvPr id="49561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0F059F-D245-4130-9C8D-C64C5B2C0C2A}" type="slidenum">
              <a:rPr lang="en-US"/>
              <a:pPr/>
              <a:t>4</a:t>
            </a:fld>
            <a:endParaRPr lang="en-US"/>
          </a:p>
        </p:txBody>
      </p:sp>
      <p:sp>
        <p:nvSpPr>
          <p:cNvPr id="46285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379B9B-4E91-4064-9FE1-934B26C55F30}" type="slidenum">
              <a:rPr lang="en-US"/>
              <a:pPr/>
              <a:t>5</a:t>
            </a:fld>
            <a:endParaRPr lang="en-US"/>
          </a:p>
        </p:txBody>
      </p:sp>
      <p:sp>
        <p:nvSpPr>
          <p:cNvPr id="4648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AFC110-EC50-4AF2-9C54-1B0D2C30D644}" type="slidenum">
              <a:rPr lang="en-US"/>
              <a:pPr/>
              <a:t>6</a:t>
            </a:fld>
            <a:endParaRPr lang="en-US"/>
          </a:p>
        </p:txBody>
      </p:sp>
      <p:sp>
        <p:nvSpPr>
          <p:cNvPr id="4659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DE10B-3F80-4AA9-B8E8-49E49A0DB08F}" type="slidenum">
              <a:rPr lang="en-US"/>
              <a:pPr/>
              <a:t>7</a:t>
            </a:fld>
            <a:endParaRPr lang="en-US"/>
          </a:p>
        </p:txBody>
      </p:sp>
      <p:sp>
        <p:nvSpPr>
          <p:cNvPr id="46694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E9D962-0B3A-436D-8906-6718028AF1FE}" type="slidenum">
              <a:rPr lang="en-US"/>
              <a:pPr/>
              <a:t>8</a:t>
            </a:fld>
            <a:endParaRPr lang="en-US"/>
          </a:p>
        </p:txBody>
      </p:sp>
      <p:sp>
        <p:nvSpPr>
          <p:cNvPr id="4679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36AE2C-FB93-45C2-9734-DA8B26874429}" type="slidenum">
              <a:rPr lang="en-US"/>
              <a:pPr/>
              <a:t>9</a:t>
            </a:fld>
            <a:endParaRPr lang="en-US"/>
          </a:p>
        </p:txBody>
      </p:sp>
      <p:sp>
        <p:nvSpPr>
          <p:cNvPr id="46899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D03CEF-54B1-483F-8EE7-83084A9F7160}" type="slidenum">
              <a:rPr lang="en-US"/>
              <a:pPr/>
              <a:t>10</a:t>
            </a:fld>
            <a:endParaRPr lang="en-US"/>
          </a:p>
        </p:txBody>
      </p:sp>
      <p:sp>
        <p:nvSpPr>
          <p:cNvPr id="47001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355B6-95B5-423E-8CA7-28D8D5CE1A7B}" type="slidenum">
              <a:rPr lang="en-US"/>
              <a:pPr/>
              <a:t>11</a:t>
            </a:fld>
            <a:endParaRPr lang="en-US"/>
          </a:p>
        </p:txBody>
      </p:sp>
      <p:sp>
        <p:nvSpPr>
          <p:cNvPr id="4710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FED3BE-19E7-4C4F-8595-9B1857713048}" type="slidenum">
              <a:rPr lang="en-US"/>
              <a:pPr/>
              <a:t>12</a:t>
            </a:fld>
            <a:endParaRPr lang="en-US"/>
          </a:p>
        </p:txBody>
      </p:sp>
      <p:sp>
        <p:nvSpPr>
          <p:cNvPr id="47206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D9BB80-FA1D-4A91-B631-3B828A0BC2E7}" type="slidenum">
              <a:rPr lang="en-US"/>
              <a:pPr/>
              <a:t>13</a:t>
            </a:fld>
            <a:endParaRPr lang="en-US"/>
          </a:p>
        </p:txBody>
      </p:sp>
      <p:sp>
        <p:nvSpPr>
          <p:cNvPr id="47309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96947C-1393-4FAE-AA94-3781603A78B0}" type="slidenum">
              <a:rPr lang="en-US"/>
              <a:pPr/>
              <a:t>14</a:t>
            </a:fld>
            <a:endParaRPr lang="en-US"/>
          </a:p>
        </p:txBody>
      </p:sp>
      <p:sp>
        <p:nvSpPr>
          <p:cNvPr id="4741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D7230-BB51-4148-B5F0-34610D95DDC5}" type="slidenum">
              <a:rPr lang="en-US"/>
              <a:pPr/>
              <a:t>15</a:t>
            </a:fld>
            <a:endParaRPr lang="en-US"/>
          </a:p>
        </p:txBody>
      </p:sp>
      <p:sp>
        <p:nvSpPr>
          <p:cNvPr id="47513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1FF34B-B0A5-40CA-A2C1-6746A5AFEB6A}" type="slidenum">
              <a:rPr lang="en-US"/>
              <a:pPr/>
              <a:t>16</a:t>
            </a:fld>
            <a:endParaRPr lang="en-US"/>
          </a:p>
        </p:txBody>
      </p:sp>
      <p:sp>
        <p:nvSpPr>
          <p:cNvPr id="4761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85DA13-9B10-4A7B-BA4E-04FEB21FA614}" type="slidenum">
              <a:rPr lang="en-US"/>
              <a:pPr/>
              <a:t>17</a:t>
            </a:fld>
            <a:endParaRPr lang="en-US"/>
          </a:p>
        </p:txBody>
      </p:sp>
      <p:sp>
        <p:nvSpPr>
          <p:cNvPr id="47718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D8C85-C3BE-4A81-83F3-F541295CE845}" type="slidenum">
              <a:rPr lang="en-US"/>
              <a:pPr/>
              <a:t>18</a:t>
            </a:fld>
            <a:endParaRPr lang="en-US"/>
          </a:p>
        </p:txBody>
      </p:sp>
      <p:sp>
        <p:nvSpPr>
          <p:cNvPr id="4782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D4139-4757-4C0B-82AC-722C0E6042F9}" type="slidenum">
              <a:rPr lang="en-US"/>
              <a:pPr/>
              <a:t>19</a:t>
            </a:fld>
            <a:endParaRPr lang="en-US"/>
          </a:p>
        </p:txBody>
      </p:sp>
      <p:sp>
        <p:nvSpPr>
          <p:cNvPr id="4833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C6AFB7-3EE1-4446-A52C-BD8F9B7C0810}" type="slidenum">
              <a:rPr lang="en-US"/>
              <a:pPr/>
              <a:t>20</a:t>
            </a:fld>
            <a:endParaRPr lang="en-US"/>
          </a:p>
        </p:txBody>
      </p:sp>
      <p:sp>
        <p:nvSpPr>
          <p:cNvPr id="48435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132632-5853-4A42-AA02-EDE605016646}" type="slidenum">
              <a:rPr lang="en-US"/>
              <a:pPr/>
              <a:t>21</a:t>
            </a:fld>
            <a:endParaRPr lang="en-US"/>
          </a:p>
        </p:txBody>
      </p:sp>
      <p:sp>
        <p:nvSpPr>
          <p:cNvPr id="48537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9F99E-3D0A-41A3-9E48-322B2C1E6ED9}" type="slidenum">
              <a:rPr lang="en-US"/>
              <a:pPr/>
              <a:t>22</a:t>
            </a:fld>
            <a:endParaRPr lang="en-US"/>
          </a:p>
        </p:txBody>
      </p:sp>
      <p:sp>
        <p:nvSpPr>
          <p:cNvPr id="48640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6DE389-BDC5-4EF5-9ADB-D69FD611F21D}" type="slidenum">
              <a:rPr lang="en-US"/>
              <a:pPr/>
              <a:t>23</a:t>
            </a:fld>
            <a:endParaRPr lang="en-US"/>
          </a:p>
        </p:txBody>
      </p:sp>
      <p:sp>
        <p:nvSpPr>
          <p:cNvPr id="4904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CEBAD-E067-4F39-BA11-CB29CA3A987C}" type="slidenum">
              <a:rPr lang="en-US"/>
              <a:pPr/>
              <a:t>24</a:t>
            </a:fld>
            <a:endParaRPr lang="en-US"/>
          </a:p>
        </p:txBody>
      </p:sp>
      <p:sp>
        <p:nvSpPr>
          <p:cNvPr id="4915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14.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oleObject" Target="../embeddings/oleObject41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51.png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8 </a:t>
            </a:r>
            <a:r>
              <a:rPr lang="nb-NO" dirty="0" smtClean="0"/>
              <a:t>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Effektforbruk og statisk CMOS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57" name="Rectangle 17"/>
          <p:cNvSpPr>
            <a:spLocks noChangeArrowheads="1"/>
          </p:cNvSpPr>
          <p:nvPr/>
        </p:nvSpPr>
        <p:spPr bwMode="auto">
          <a:xfrm>
            <a:off x="1619250" y="3186113"/>
            <a:ext cx="3024188" cy="1322387"/>
          </a:xfrm>
          <a:prstGeom prst="rect">
            <a:avLst/>
          </a:prstGeom>
          <a:solidFill>
            <a:srgbClr val="DDDDDD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 sz="1400"/>
          </a:p>
        </p:txBody>
      </p:sp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Statisk CMOS</a:t>
            </a:r>
            <a:endParaRPr lang="en-US"/>
          </a:p>
        </p:txBody>
      </p:sp>
      <p:sp>
        <p:nvSpPr>
          <p:cNvPr id="496644" name="Rectangle 4"/>
          <p:cNvSpPr>
            <a:spLocks noChangeArrowheads="1"/>
          </p:cNvSpPr>
          <p:nvPr/>
        </p:nvSpPr>
        <p:spPr bwMode="auto">
          <a:xfrm>
            <a:off x="3203575" y="1557338"/>
            <a:ext cx="187325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 sz="1400"/>
          </a:p>
        </p:txBody>
      </p:sp>
      <p:sp>
        <p:nvSpPr>
          <p:cNvPr id="496645" name="Text Box 5"/>
          <p:cNvSpPr txBox="1">
            <a:spLocks noChangeArrowheads="1"/>
          </p:cNvSpPr>
          <p:nvPr/>
        </p:nvSpPr>
        <p:spPr bwMode="auto">
          <a:xfrm>
            <a:off x="611188" y="1484313"/>
            <a:ext cx="1512887" cy="63094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/>
              <a:t>Komplementær</a:t>
            </a:r>
          </a:p>
          <a:p>
            <a:pPr>
              <a:spcBef>
                <a:spcPct val="50000"/>
              </a:spcBef>
            </a:pPr>
            <a:r>
              <a:rPr lang="nb-NO" sz="1400"/>
              <a:t>CMOS</a:t>
            </a:r>
            <a:endParaRPr lang="en-US" sz="1400"/>
          </a:p>
        </p:txBody>
      </p:sp>
      <p:sp>
        <p:nvSpPr>
          <p:cNvPr id="496647" name="Text Box 7"/>
          <p:cNvSpPr txBox="1">
            <a:spLocks noChangeArrowheads="1"/>
          </p:cNvSpPr>
          <p:nvPr/>
        </p:nvSpPr>
        <p:spPr bwMode="auto">
          <a:xfrm>
            <a:off x="2268538" y="1484313"/>
            <a:ext cx="1079500" cy="63094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Pseudo</a:t>
            </a:r>
          </a:p>
          <a:p>
            <a:pPr>
              <a:spcBef>
                <a:spcPct val="50000"/>
              </a:spcBef>
            </a:pPr>
            <a:r>
              <a:rPr lang="nb-NO" sz="1400" b="1"/>
              <a:t>nMOS</a:t>
            </a:r>
            <a:endParaRPr lang="en-US" sz="1400" b="1"/>
          </a:p>
        </p:txBody>
      </p:sp>
      <p:sp>
        <p:nvSpPr>
          <p:cNvPr id="496648" name="Text Box 8"/>
          <p:cNvSpPr txBox="1">
            <a:spLocks noChangeArrowheads="1"/>
          </p:cNvSpPr>
          <p:nvPr/>
        </p:nvSpPr>
        <p:spPr bwMode="auto">
          <a:xfrm>
            <a:off x="3492500" y="1484313"/>
            <a:ext cx="1079500" cy="63094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Ganged</a:t>
            </a:r>
          </a:p>
          <a:p>
            <a:pPr>
              <a:spcBef>
                <a:spcPct val="50000"/>
              </a:spcBef>
            </a:pPr>
            <a:r>
              <a:rPr lang="nb-NO" sz="1400" b="1"/>
              <a:t>CMOS</a:t>
            </a:r>
            <a:endParaRPr lang="en-US" sz="1400" b="1"/>
          </a:p>
        </p:txBody>
      </p:sp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4716463" y="1484313"/>
            <a:ext cx="1079500" cy="63094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Source</a:t>
            </a:r>
          </a:p>
          <a:p>
            <a:pPr>
              <a:spcBef>
                <a:spcPct val="50000"/>
              </a:spcBef>
            </a:pPr>
            <a:r>
              <a:rPr lang="nb-NO" sz="1400" b="1"/>
              <a:t>Follower</a:t>
            </a:r>
            <a:endParaRPr lang="en-US" sz="1400" b="1"/>
          </a:p>
        </p:txBody>
      </p:sp>
      <p:sp>
        <p:nvSpPr>
          <p:cNvPr id="496650" name="Text Box 10"/>
          <p:cNvSpPr txBox="1">
            <a:spLocks noChangeArrowheads="1"/>
          </p:cNvSpPr>
          <p:nvPr/>
        </p:nvSpPr>
        <p:spPr bwMode="auto">
          <a:xfrm>
            <a:off x="5940425" y="1484313"/>
            <a:ext cx="1584325" cy="63094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Kaskode Switch</a:t>
            </a:r>
          </a:p>
          <a:p>
            <a:pPr>
              <a:spcBef>
                <a:spcPct val="50000"/>
              </a:spcBef>
            </a:pPr>
            <a:r>
              <a:rPr lang="nb-NO" sz="1400" b="1"/>
              <a:t>logikk</a:t>
            </a:r>
            <a:endParaRPr lang="en-US" sz="1400" b="1"/>
          </a:p>
        </p:txBody>
      </p:sp>
      <p:sp>
        <p:nvSpPr>
          <p:cNvPr id="496651" name="Text Box 11"/>
          <p:cNvSpPr txBox="1">
            <a:spLocks noChangeArrowheads="1"/>
          </p:cNvSpPr>
          <p:nvPr/>
        </p:nvSpPr>
        <p:spPr bwMode="auto">
          <a:xfrm>
            <a:off x="2195513" y="2540000"/>
            <a:ext cx="1512887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/>
              <a:t>Tidsforsinkelse</a:t>
            </a:r>
            <a:endParaRPr lang="en-US" sz="1400"/>
          </a:p>
        </p:txBody>
      </p:sp>
      <p:sp>
        <p:nvSpPr>
          <p:cNvPr id="496652" name="Text Box 12"/>
          <p:cNvSpPr txBox="1">
            <a:spLocks noChangeArrowheads="1"/>
          </p:cNvSpPr>
          <p:nvPr/>
        </p:nvSpPr>
        <p:spPr bwMode="auto">
          <a:xfrm>
            <a:off x="4211638" y="2540000"/>
            <a:ext cx="1512887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Effektforbruk</a:t>
            </a:r>
            <a:endParaRPr lang="en-US" sz="1400" b="1"/>
          </a:p>
        </p:txBody>
      </p:sp>
      <p:sp>
        <p:nvSpPr>
          <p:cNvPr id="496653" name="Text Box 13"/>
          <p:cNvSpPr txBox="1">
            <a:spLocks noChangeArrowheads="1"/>
          </p:cNvSpPr>
          <p:nvPr/>
        </p:nvSpPr>
        <p:spPr bwMode="auto">
          <a:xfrm>
            <a:off x="2698750" y="3330575"/>
            <a:ext cx="1800225" cy="30777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Dynamisk effekt</a:t>
            </a:r>
            <a:endParaRPr lang="en-US" sz="1400" b="1"/>
          </a:p>
        </p:txBody>
      </p:sp>
      <p:sp>
        <p:nvSpPr>
          <p:cNvPr id="496654" name="Text Box 14"/>
          <p:cNvSpPr txBox="1">
            <a:spLocks noChangeArrowheads="1"/>
          </p:cNvSpPr>
          <p:nvPr/>
        </p:nvSpPr>
        <p:spPr bwMode="auto">
          <a:xfrm>
            <a:off x="5219700" y="3330575"/>
            <a:ext cx="1727200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Statisk effekt</a:t>
            </a:r>
            <a:endParaRPr lang="en-US" sz="1400" b="1"/>
          </a:p>
        </p:txBody>
      </p:sp>
      <p:sp>
        <p:nvSpPr>
          <p:cNvPr id="496655" name="Text Box 15"/>
          <p:cNvSpPr txBox="1">
            <a:spLocks noChangeArrowheads="1"/>
          </p:cNvSpPr>
          <p:nvPr/>
        </p:nvSpPr>
        <p:spPr bwMode="auto">
          <a:xfrm>
            <a:off x="1763713" y="4051300"/>
            <a:ext cx="1295400" cy="30777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Switching</a:t>
            </a:r>
            <a:endParaRPr lang="en-US" sz="1400" b="1"/>
          </a:p>
        </p:txBody>
      </p:sp>
      <p:sp>
        <p:nvSpPr>
          <p:cNvPr id="496656" name="Text Box 16"/>
          <p:cNvSpPr txBox="1">
            <a:spLocks noChangeArrowheads="1"/>
          </p:cNvSpPr>
          <p:nvPr/>
        </p:nvSpPr>
        <p:spPr bwMode="auto">
          <a:xfrm>
            <a:off x="3203575" y="4051300"/>
            <a:ext cx="1295400" cy="30777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Kortslutning</a:t>
            </a:r>
            <a:endParaRPr lang="en-US" sz="1400" b="1"/>
          </a:p>
        </p:txBody>
      </p:sp>
      <p:sp>
        <p:nvSpPr>
          <p:cNvPr id="496658" name="Text Box 18"/>
          <p:cNvSpPr txBox="1">
            <a:spLocks noChangeArrowheads="1"/>
          </p:cNvSpPr>
          <p:nvPr/>
        </p:nvSpPr>
        <p:spPr bwMode="auto">
          <a:xfrm>
            <a:off x="5435600" y="4051300"/>
            <a:ext cx="1295400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Lekkasje</a:t>
            </a:r>
            <a:endParaRPr lang="en-US" sz="1400" b="1"/>
          </a:p>
        </p:txBody>
      </p:sp>
      <p:sp>
        <p:nvSpPr>
          <p:cNvPr id="496660" name="Text Box 20"/>
          <p:cNvSpPr txBox="1">
            <a:spLocks noChangeArrowheads="1"/>
          </p:cNvSpPr>
          <p:nvPr/>
        </p:nvSpPr>
        <p:spPr bwMode="auto">
          <a:xfrm>
            <a:off x="3706813" y="4699000"/>
            <a:ext cx="1368425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AV strøm</a:t>
            </a:r>
            <a:endParaRPr lang="en-US" sz="1400" b="1"/>
          </a:p>
        </p:txBody>
      </p:sp>
      <p:sp>
        <p:nvSpPr>
          <p:cNvPr id="496661" name="Text Box 21"/>
          <p:cNvSpPr txBox="1">
            <a:spLocks noChangeArrowheads="1"/>
          </p:cNvSpPr>
          <p:nvPr/>
        </p:nvSpPr>
        <p:spPr bwMode="auto">
          <a:xfrm>
            <a:off x="3635375" y="5346700"/>
            <a:ext cx="1512888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/>
              <a:t>Svak inversjon</a:t>
            </a:r>
            <a:endParaRPr lang="en-US" sz="1400" b="1" dirty="0"/>
          </a:p>
        </p:txBody>
      </p:sp>
      <p:sp>
        <p:nvSpPr>
          <p:cNvPr id="496662" name="Text Box 22"/>
          <p:cNvSpPr txBox="1">
            <a:spLocks noChangeArrowheads="1"/>
          </p:cNvSpPr>
          <p:nvPr/>
        </p:nvSpPr>
        <p:spPr bwMode="auto">
          <a:xfrm>
            <a:off x="5292725" y="4699000"/>
            <a:ext cx="1584325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/>
              <a:t>Diode strøm</a:t>
            </a:r>
            <a:endParaRPr lang="en-US" sz="1400" b="1"/>
          </a:p>
        </p:txBody>
      </p:sp>
      <p:sp>
        <p:nvSpPr>
          <p:cNvPr id="496663" name="Text Box 23"/>
          <p:cNvSpPr txBox="1">
            <a:spLocks noChangeArrowheads="1"/>
          </p:cNvSpPr>
          <p:nvPr/>
        </p:nvSpPr>
        <p:spPr bwMode="auto">
          <a:xfrm>
            <a:off x="7092950" y="4699000"/>
            <a:ext cx="1511498" cy="36933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Gate strøm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57" grpId="0" animBg="1"/>
      <p:bldP spid="496645" grpId="0" animBg="1"/>
      <p:bldP spid="496647" grpId="0" animBg="1"/>
      <p:bldP spid="496648" grpId="0" animBg="1"/>
      <p:bldP spid="496649" grpId="0" animBg="1"/>
      <p:bldP spid="496650" grpId="0" animBg="1"/>
      <p:bldP spid="496651" grpId="0" animBg="1"/>
      <p:bldP spid="496652" grpId="0" animBg="1"/>
      <p:bldP spid="496653" grpId="0" animBg="1"/>
      <p:bldP spid="496654" grpId="0" animBg="1"/>
      <p:bldP spid="496655" grpId="0" animBg="1"/>
      <p:bldP spid="496656" grpId="0" animBg="1"/>
      <p:bldP spid="496658" grpId="0" animBg="1"/>
      <p:bldP spid="496660" grpId="0" animBg="1"/>
      <p:bldP spid="496661" grpId="0" animBg="1"/>
      <p:bldP spid="496662" grpId="0" animBg="1"/>
      <p:bldP spid="4966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Introduksjon til effektforbruk</a:t>
            </a:r>
          </a:p>
        </p:txBody>
      </p:sp>
      <p:sp>
        <p:nvSpPr>
          <p:cNvPr id="494595" name="Text Box 3"/>
          <p:cNvSpPr txBox="1">
            <a:spLocks noChangeArrowheads="1"/>
          </p:cNvSpPr>
          <p:nvPr/>
        </p:nvSpPr>
        <p:spPr bwMode="auto">
          <a:xfrm>
            <a:off x="539750" y="134076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Effektforbruk:</a:t>
            </a:r>
          </a:p>
        </p:txBody>
      </p:sp>
      <p:graphicFrame>
        <p:nvGraphicFramePr>
          <p:cNvPr id="494596" name="Object 4"/>
          <p:cNvGraphicFramePr>
            <a:graphicFrameLocks noChangeAspect="1"/>
          </p:cNvGraphicFramePr>
          <p:nvPr/>
        </p:nvGraphicFramePr>
        <p:xfrm>
          <a:off x="755650" y="1772568"/>
          <a:ext cx="2143125" cy="430212"/>
        </p:xfrm>
        <a:graphic>
          <a:graphicData uri="http://schemas.openxmlformats.org/presentationml/2006/ole">
            <p:oleObj spid="_x0000_s1026" name="Equation" r:id="rId4" imgW="1079280" imgH="215640" progId="Equation.3">
              <p:embed/>
            </p:oleObj>
          </a:graphicData>
        </a:graphic>
      </p:graphicFrame>
      <p:sp>
        <p:nvSpPr>
          <p:cNvPr id="494597" name="Text Box 5"/>
          <p:cNvSpPr txBox="1">
            <a:spLocks noChangeArrowheads="1"/>
          </p:cNvSpPr>
          <p:nvPr/>
        </p:nvSpPr>
        <p:spPr bwMode="auto">
          <a:xfrm>
            <a:off x="539750" y="233136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Effektforbruk over en tidsperiode </a:t>
            </a:r>
            <a:r>
              <a:rPr lang="nb-NO" i="1"/>
              <a:t>T</a:t>
            </a:r>
            <a:r>
              <a:rPr lang="nb-NO"/>
              <a:t>:</a:t>
            </a:r>
          </a:p>
        </p:txBody>
      </p:sp>
      <p:graphicFrame>
        <p:nvGraphicFramePr>
          <p:cNvPr id="494598" name="Object 6"/>
          <p:cNvGraphicFramePr>
            <a:graphicFrameLocks noChangeAspect="1"/>
          </p:cNvGraphicFramePr>
          <p:nvPr/>
        </p:nvGraphicFramePr>
        <p:xfrm>
          <a:off x="684213" y="2682453"/>
          <a:ext cx="2293937" cy="962025"/>
        </p:xfrm>
        <a:graphic>
          <a:graphicData uri="http://schemas.openxmlformats.org/presentationml/2006/ole">
            <p:oleObj spid="_x0000_s1027" name="Equation" r:id="rId5" imgW="1155600" imgH="482400" progId="Equation.3">
              <p:embed/>
            </p:oleObj>
          </a:graphicData>
        </a:graphic>
      </p:graphicFrame>
      <p:sp>
        <p:nvSpPr>
          <p:cNvPr id="494599" name="Text Box 7"/>
          <p:cNvSpPr txBox="1">
            <a:spLocks noChangeArrowheads="1"/>
          </p:cNvSpPr>
          <p:nvPr/>
        </p:nvSpPr>
        <p:spPr bwMode="auto">
          <a:xfrm>
            <a:off x="539750" y="3529930"/>
            <a:ext cx="367188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Gjennomsnittelig effektforbruk over en tidsperioden:</a:t>
            </a:r>
          </a:p>
        </p:txBody>
      </p:sp>
      <p:graphicFrame>
        <p:nvGraphicFramePr>
          <p:cNvPr id="494600" name="Object 8"/>
          <p:cNvGraphicFramePr>
            <a:graphicFrameLocks noChangeAspect="1"/>
          </p:cNvGraphicFramePr>
          <p:nvPr/>
        </p:nvGraphicFramePr>
        <p:xfrm>
          <a:off x="468312" y="4177630"/>
          <a:ext cx="3311599" cy="1627088"/>
        </p:xfrm>
        <a:graphic>
          <a:graphicData uri="http://schemas.openxmlformats.org/presentationml/2006/ole">
            <p:oleObj spid="_x0000_s1028" name="Equation" r:id="rId6" imgW="1422360" imgH="888840" progId="Equation.3">
              <p:embed/>
            </p:oleObj>
          </a:graphicData>
        </a:graphic>
      </p:graphicFrame>
      <p:sp>
        <p:nvSpPr>
          <p:cNvPr id="494601" name="Text Box 9"/>
          <p:cNvSpPr txBox="1">
            <a:spLocks noChangeArrowheads="1"/>
          </p:cNvSpPr>
          <p:nvPr/>
        </p:nvSpPr>
        <p:spPr bwMode="auto">
          <a:xfrm>
            <a:off x="4284663" y="1412205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Statisk effektforbruk:</a:t>
            </a:r>
          </a:p>
        </p:txBody>
      </p:sp>
      <p:sp>
        <p:nvSpPr>
          <p:cNvPr id="494602" name="Text Box 10"/>
          <p:cNvSpPr txBox="1">
            <a:spLocks noChangeArrowheads="1"/>
          </p:cNvSpPr>
          <p:nvPr/>
        </p:nvSpPr>
        <p:spPr bwMode="auto">
          <a:xfrm>
            <a:off x="4499992" y="1844824"/>
            <a:ext cx="4536504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/>
              <a:t>AV strøm.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 err="1"/>
              <a:t>Tunnellering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 err="1"/>
              <a:t>Pn-overganger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/>
              <a:t>Lekkasje i transistorer </a:t>
            </a:r>
            <a:r>
              <a:rPr lang="nb-NO" dirty="0" smtClean="0"/>
              <a:t>som overstyres</a:t>
            </a:r>
            <a:r>
              <a:rPr lang="nb-NO" dirty="0"/>
              <a:t>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endParaRPr lang="nb-NO" dirty="0"/>
          </a:p>
        </p:txBody>
      </p:sp>
      <p:sp>
        <p:nvSpPr>
          <p:cNvPr id="494603" name="Text Box 11"/>
          <p:cNvSpPr txBox="1">
            <a:spLocks noChangeArrowheads="1"/>
          </p:cNvSpPr>
          <p:nvPr/>
        </p:nvSpPr>
        <p:spPr bwMode="auto">
          <a:xfrm>
            <a:off x="4283075" y="357120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 effektforbruk:</a:t>
            </a:r>
          </a:p>
        </p:txBody>
      </p:sp>
      <p:sp>
        <p:nvSpPr>
          <p:cNvPr id="494604" name="Text Box 12"/>
          <p:cNvSpPr txBox="1">
            <a:spLocks noChangeArrowheads="1"/>
          </p:cNvSpPr>
          <p:nvPr/>
        </p:nvSpPr>
        <p:spPr bwMode="auto">
          <a:xfrm>
            <a:off x="4499992" y="4149080"/>
            <a:ext cx="4464496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/>
              <a:t>Opp- og utladning av kapasitanser.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dirty="0"/>
              <a:t>Kortslutningsstrøm.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9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9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/>
      <p:bldP spid="494597" grpId="0"/>
      <p:bldP spid="494599" grpId="0"/>
      <p:bldP spid="494601" grpId="0"/>
      <p:bldP spid="494602" grpId="0"/>
      <p:bldP spid="494603" grpId="0"/>
      <p:bldP spid="4946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Svak inversjon</a:t>
            </a:r>
            <a:endParaRPr lang="nb-NO" b="1"/>
          </a:p>
        </p:txBody>
      </p:sp>
      <p:sp>
        <p:nvSpPr>
          <p:cNvPr id="367641" name="Text Box 25"/>
          <p:cNvSpPr txBox="1">
            <a:spLocks noChangeArrowheads="1"/>
          </p:cNvSpPr>
          <p:nvPr/>
        </p:nvSpPr>
        <p:spPr bwMode="auto">
          <a:xfrm>
            <a:off x="611188" y="1628775"/>
            <a:ext cx="36718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Når gate source spenningen er lavere enn terskelspenningen:</a:t>
            </a:r>
          </a:p>
        </p:txBody>
      </p:sp>
      <p:graphicFrame>
        <p:nvGraphicFramePr>
          <p:cNvPr id="367642" name="Object 26"/>
          <p:cNvGraphicFramePr>
            <a:graphicFrameLocks noChangeAspect="1"/>
          </p:cNvGraphicFramePr>
          <p:nvPr>
            <p:ph idx="1"/>
          </p:nvPr>
        </p:nvGraphicFramePr>
        <p:xfrm>
          <a:off x="900113" y="2349500"/>
          <a:ext cx="3024187" cy="1058863"/>
        </p:xfrm>
        <a:graphic>
          <a:graphicData uri="http://schemas.openxmlformats.org/presentationml/2006/ole">
            <p:oleObj spid="_x0000_s2050" name="Equation" r:id="rId4" imgW="1523880" imgH="533160" progId="Equation.3">
              <p:embed/>
            </p:oleObj>
          </a:graphicData>
        </a:graphic>
      </p:graphicFrame>
      <p:sp>
        <p:nvSpPr>
          <p:cNvPr id="367644" name="Text Box 28"/>
          <p:cNvSpPr txBox="1">
            <a:spLocks noChangeArrowheads="1"/>
          </p:cNvSpPr>
          <p:nvPr/>
        </p:nvSpPr>
        <p:spPr bwMode="auto">
          <a:xfrm>
            <a:off x="611188" y="350043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der:</a:t>
            </a:r>
          </a:p>
        </p:txBody>
      </p:sp>
      <p:graphicFrame>
        <p:nvGraphicFramePr>
          <p:cNvPr id="367645" name="Object 29"/>
          <p:cNvGraphicFramePr>
            <a:graphicFrameLocks noChangeAspect="1"/>
          </p:cNvGraphicFramePr>
          <p:nvPr/>
        </p:nvGraphicFramePr>
        <p:xfrm>
          <a:off x="971550" y="3933825"/>
          <a:ext cx="1873250" cy="766763"/>
        </p:xfrm>
        <a:graphic>
          <a:graphicData uri="http://schemas.openxmlformats.org/presentationml/2006/ole">
            <p:oleObj spid="_x0000_s2051" name="Equation" r:id="rId5" imgW="1117440" imgH="457200" progId="Equation.3">
              <p:embed/>
            </p:oleObj>
          </a:graphicData>
        </a:graphic>
      </p:graphicFrame>
      <p:sp>
        <p:nvSpPr>
          <p:cNvPr id="367646" name="Text Box 30"/>
          <p:cNvSpPr txBox="1">
            <a:spLocks noChangeArrowheads="1"/>
          </p:cNvSpPr>
          <p:nvPr/>
        </p:nvSpPr>
        <p:spPr bwMode="auto">
          <a:xfrm>
            <a:off x="4572000" y="1557338"/>
            <a:ext cx="367188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Korte kanaler og kraftig elektrisk felt gir ”drain induced barrier lowering” (DIBL):</a:t>
            </a:r>
          </a:p>
        </p:txBody>
      </p:sp>
      <p:graphicFrame>
        <p:nvGraphicFramePr>
          <p:cNvPr id="367647" name="Object 31"/>
          <p:cNvGraphicFramePr>
            <a:graphicFrameLocks noChangeAspect="1"/>
          </p:cNvGraphicFramePr>
          <p:nvPr/>
        </p:nvGraphicFramePr>
        <p:xfrm>
          <a:off x="5508104" y="2564904"/>
          <a:ext cx="1663700" cy="479425"/>
        </p:xfrm>
        <a:graphic>
          <a:graphicData uri="http://schemas.openxmlformats.org/presentationml/2006/ole">
            <p:oleObj spid="_x0000_s2052" name="Equation" r:id="rId6" imgW="8380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7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44" grpId="0"/>
      <p:bldP spid="3676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Lekkasje i pn-overganger</a:t>
            </a:r>
          </a:p>
        </p:txBody>
      </p:sp>
      <p:pic>
        <p:nvPicPr>
          <p:cNvPr id="42906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1916113"/>
            <a:ext cx="5862637" cy="1543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29062" name="Object 6"/>
          <p:cNvGraphicFramePr>
            <a:graphicFrameLocks noChangeAspect="1"/>
          </p:cNvGraphicFramePr>
          <p:nvPr/>
        </p:nvGraphicFramePr>
        <p:xfrm>
          <a:off x="3203575" y="4076700"/>
          <a:ext cx="2232025" cy="1144588"/>
        </p:xfrm>
        <a:graphic>
          <a:graphicData uri="http://schemas.openxmlformats.org/presentationml/2006/ole">
            <p:oleObj spid="_x0000_s4098" name="Equation" r:id="rId5" imgW="1041120" imgH="533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Tunnellering</a:t>
            </a:r>
          </a:p>
        </p:txBody>
      </p:sp>
      <p:pic>
        <p:nvPicPr>
          <p:cNvPr id="4300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1916113"/>
            <a:ext cx="3802062" cy="345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Effektforbruk</a:t>
            </a:r>
          </a:p>
        </p:txBody>
      </p:sp>
      <p:sp>
        <p:nvSpPr>
          <p:cNvPr id="431108" name="Text Box 4"/>
          <p:cNvSpPr txBox="1">
            <a:spLocks noChangeArrowheads="1"/>
          </p:cNvSpPr>
          <p:nvPr/>
        </p:nvSpPr>
        <p:spPr bwMode="auto">
          <a:xfrm>
            <a:off x="539750" y="155733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Effektforbruk:</a:t>
            </a:r>
          </a:p>
        </p:txBody>
      </p:sp>
      <p:graphicFrame>
        <p:nvGraphicFramePr>
          <p:cNvPr id="431109" name="Object 5"/>
          <p:cNvGraphicFramePr>
            <a:graphicFrameLocks noChangeAspect="1"/>
          </p:cNvGraphicFramePr>
          <p:nvPr/>
        </p:nvGraphicFramePr>
        <p:xfrm>
          <a:off x="755650" y="1989138"/>
          <a:ext cx="2143125" cy="430212"/>
        </p:xfrm>
        <a:graphic>
          <a:graphicData uri="http://schemas.openxmlformats.org/presentationml/2006/ole">
            <p:oleObj spid="_x0000_s5122" name="Equation" r:id="rId4" imgW="1079280" imgH="215640" progId="Equation.3">
              <p:embed/>
            </p:oleObj>
          </a:graphicData>
        </a:graphic>
      </p:graphicFrame>
      <p:sp>
        <p:nvSpPr>
          <p:cNvPr id="431110" name="Text Box 6"/>
          <p:cNvSpPr txBox="1">
            <a:spLocks noChangeArrowheads="1"/>
          </p:cNvSpPr>
          <p:nvPr/>
        </p:nvSpPr>
        <p:spPr bwMode="auto">
          <a:xfrm>
            <a:off x="539750" y="254793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Effektforbruk over en tidsperiode </a:t>
            </a:r>
            <a:r>
              <a:rPr lang="nb-NO" sz="1400" i="1"/>
              <a:t>T</a:t>
            </a:r>
            <a:r>
              <a:rPr lang="nb-NO" sz="1400"/>
              <a:t>:</a:t>
            </a:r>
          </a:p>
        </p:txBody>
      </p:sp>
      <p:graphicFrame>
        <p:nvGraphicFramePr>
          <p:cNvPr id="431111" name="Object 7"/>
          <p:cNvGraphicFramePr>
            <a:graphicFrameLocks noChangeAspect="1"/>
          </p:cNvGraphicFramePr>
          <p:nvPr/>
        </p:nvGraphicFramePr>
        <p:xfrm>
          <a:off x="684213" y="2781300"/>
          <a:ext cx="2293937" cy="962025"/>
        </p:xfrm>
        <a:graphic>
          <a:graphicData uri="http://schemas.openxmlformats.org/presentationml/2006/ole">
            <p:oleObj spid="_x0000_s5123" name="Equation" r:id="rId5" imgW="1155600" imgH="482400" progId="Equation.3">
              <p:embed/>
            </p:oleObj>
          </a:graphicData>
        </a:graphic>
      </p:graphicFrame>
      <p:sp>
        <p:nvSpPr>
          <p:cNvPr id="431112" name="Text Box 8"/>
          <p:cNvSpPr txBox="1">
            <a:spLocks noChangeArrowheads="1"/>
          </p:cNvSpPr>
          <p:nvPr/>
        </p:nvSpPr>
        <p:spPr bwMode="auto">
          <a:xfrm>
            <a:off x="539750" y="3746500"/>
            <a:ext cx="367188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Gjennomsnittelig effektforbruk over en tidsperioden:</a:t>
            </a:r>
          </a:p>
        </p:txBody>
      </p:sp>
      <p:graphicFrame>
        <p:nvGraphicFramePr>
          <p:cNvPr id="431113" name="Object 9"/>
          <p:cNvGraphicFramePr>
            <a:graphicFrameLocks noChangeAspect="1"/>
          </p:cNvGraphicFramePr>
          <p:nvPr/>
        </p:nvGraphicFramePr>
        <p:xfrm>
          <a:off x="468313" y="4394200"/>
          <a:ext cx="2824162" cy="1411064"/>
        </p:xfrm>
        <a:graphic>
          <a:graphicData uri="http://schemas.openxmlformats.org/presentationml/2006/ole">
            <p:oleObj spid="_x0000_s5124" name="Equation" r:id="rId6" imgW="1422360" imgH="888840" progId="Equation.3">
              <p:embed/>
            </p:oleObj>
          </a:graphicData>
        </a:graphic>
      </p:graphicFrame>
      <p:sp>
        <p:nvSpPr>
          <p:cNvPr id="431114" name="Text Box 10"/>
          <p:cNvSpPr txBox="1">
            <a:spLocks noChangeArrowheads="1"/>
          </p:cNvSpPr>
          <p:nvPr/>
        </p:nvSpPr>
        <p:spPr bwMode="auto">
          <a:xfrm>
            <a:off x="4284663" y="1628775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Statisk effektforbruk:</a:t>
            </a:r>
          </a:p>
        </p:txBody>
      </p:sp>
      <p:sp>
        <p:nvSpPr>
          <p:cNvPr id="431115" name="Text Box 11"/>
          <p:cNvSpPr txBox="1">
            <a:spLocks noChangeArrowheads="1"/>
          </p:cNvSpPr>
          <p:nvPr/>
        </p:nvSpPr>
        <p:spPr bwMode="auto">
          <a:xfrm>
            <a:off x="4860925" y="2133600"/>
            <a:ext cx="3671888" cy="1600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/>
              <a:t>AV strøm.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/>
              <a:t>Tunnellering.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/>
              <a:t>Pn-overganger.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/>
              <a:t>Lekkasje i transistorer som overstyres.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endParaRPr lang="nb-NO" sz="1400"/>
          </a:p>
        </p:txBody>
      </p:sp>
      <p:sp>
        <p:nvSpPr>
          <p:cNvPr id="431116" name="Text Box 12"/>
          <p:cNvSpPr txBox="1">
            <a:spLocks noChangeArrowheads="1"/>
          </p:cNvSpPr>
          <p:nvPr/>
        </p:nvSpPr>
        <p:spPr bwMode="auto">
          <a:xfrm>
            <a:off x="4283075" y="378777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Dynamisk effektforbruk:</a:t>
            </a:r>
          </a:p>
        </p:txBody>
      </p:sp>
      <p:sp>
        <p:nvSpPr>
          <p:cNvPr id="431117" name="Text Box 13"/>
          <p:cNvSpPr txBox="1">
            <a:spLocks noChangeArrowheads="1"/>
          </p:cNvSpPr>
          <p:nvPr/>
        </p:nvSpPr>
        <p:spPr bwMode="auto">
          <a:xfrm>
            <a:off x="4859338" y="4292600"/>
            <a:ext cx="3671887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 dirty="0"/>
              <a:t>Opp- og utladning av kapasitanser.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nb-NO" sz="1400" dirty="0"/>
              <a:t>Kortslutningsstrøm.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Statisk effektforbruk</a:t>
            </a:r>
          </a:p>
        </p:txBody>
      </p:sp>
      <p:pic>
        <p:nvPicPr>
          <p:cNvPr id="43213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1484313"/>
            <a:ext cx="3205163" cy="2401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2133" name="Text Box 5"/>
          <p:cNvSpPr txBox="1">
            <a:spLocks noChangeArrowheads="1"/>
          </p:cNvSpPr>
          <p:nvPr/>
        </p:nvSpPr>
        <p:spPr bwMode="auto">
          <a:xfrm>
            <a:off x="611188" y="4348163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AV strøm:</a:t>
            </a:r>
          </a:p>
        </p:txBody>
      </p:sp>
      <p:graphicFrame>
        <p:nvGraphicFramePr>
          <p:cNvPr id="432134" name="Object 6"/>
          <p:cNvGraphicFramePr>
            <a:graphicFrameLocks noChangeAspect="1"/>
          </p:cNvGraphicFramePr>
          <p:nvPr/>
        </p:nvGraphicFramePr>
        <p:xfrm>
          <a:off x="755650" y="4797425"/>
          <a:ext cx="3200400" cy="1058863"/>
        </p:xfrm>
        <a:graphic>
          <a:graphicData uri="http://schemas.openxmlformats.org/presentationml/2006/ole">
            <p:oleObj spid="_x0000_s6146" name="Equation" r:id="rId5" imgW="1612800" imgH="533160" progId="Equation.3">
              <p:embed/>
            </p:oleObj>
          </a:graphicData>
        </a:graphic>
      </p:graphicFrame>
      <p:sp>
        <p:nvSpPr>
          <p:cNvPr id="432135" name="Text Box 7"/>
          <p:cNvSpPr txBox="1">
            <a:spLocks noChangeArrowheads="1"/>
          </p:cNvSpPr>
          <p:nvPr/>
        </p:nvSpPr>
        <p:spPr bwMode="auto">
          <a:xfrm>
            <a:off x="4643438" y="4365625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Statisk effektforbruk:</a:t>
            </a:r>
          </a:p>
        </p:txBody>
      </p:sp>
      <p:graphicFrame>
        <p:nvGraphicFramePr>
          <p:cNvPr id="432136" name="Object 8"/>
          <p:cNvGraphicFramePr>
            <a:graphicFrameLocks noChangeAspect="1"/>
          </p:cNvGraphicFramePr>
          <p:nvPr/>
        </p:nvGraphicFramePr>
        <p:xfrm>
          <a:off x="5003800" y="5013325"/>
          <a:ext cx="2092325" cy="454025"/>
        </p:xfrm>
        <a:graphic>
          <a:graphicData uri="http://schemas.openxmlformats.org/presentationml/2006/ole">
            <p:oleObj spid="_x0000_s6147" name="Equation" r:id="rId6" imgW="1054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3" grpId="0"/>
      <p:bldP spid="4321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Dynamisk effektforbruk</a:t>
            </a:r>
          </a:p>
        </p:txBody>
      </p:sp>
      <p:pic>
        <p:nvPicPr>
          <p:cNvPr id="43315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2924175"/>
            <a:ext cx="2362200" cy="259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3157" name="Text Box 5"/>
          <p:cNvSpPr txBox="1">
            <a:spLocks noChangeArrowheads="1"/>
          </p:cNvSpPr>
          <p:nvPr/>
        </p:nvSpPr>
        <p:spPr bwMode="auto">
          <a:xfrm>
            <a:off x="468313" y="2276475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Inverter med last:</a:t>
            </a:r>
          </a:p>
        </p:txBody>
      </p:sp>
      <p:sp>
        <p:nvSpPr>
          <p:cNvPr id="433158" name="Text Box 6"/>
          <p:cNvSpPr txBox="1">
            <a:spLocks noChangeArrowheads="1"/>
          </p:cNvSpPr>
          <p:nvPr/>
        </p:nvSpPr>
        <p:spPr bwMode="auto">
          <a:xfrm>
            <a:off x="3995936" y="980728"/>
            <a:ext cx="439224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Gjennomsnittelig dynamisk effektforbruk:</a:t>
            </a:r>
          </a:p>
        </p:txBody>
      </p:sp>
      <p:graphicFrame>
        <p:nvGraphicFramePr>
          <p:cNvPr id="433159" name="Object 7"/>
          <p:cNvGraphicFramePr>
            <a:graphicFrameLocks noChangeAspect="1"/>
          </p:cNvGraphicFramePr>
          <p:nvPr/>
        </p:nvGraphicFramePr>
        <p:xfrm>
          <a:off x="4932040" y="1484784"/>
          <a:ext cx="3227387" cy="1924050"/>
        </p:xfrm>
        <a:graphic>
          <a:graphicData uri="http://schemas.openxmlformats.org/presentationml/2006/ole">
            <p:oleObj spid="_x0000_s7170" name="Equation" r:id="rId5" imgW="1625400" imgH="965160" progId="Equation.3">
              <p:embed/>
            </p:oleObj>
          </a:graphicData>
        </a:graphic>
      </p:graphicFrame>
      <p:graphicFrame>
        <p:nvGraphicFramePr>
          <p:cNvPr id="433160" name="Object 8"/>
          <p:cNvGraphicFramePr>
            <a:graphicFrameLocks noChangeAspect="1"/>
          </p:cNvGraphicFramePr>
          <p:nvPr/>
        </p:nvGraphicFramePr>
        <p:xfrm>
          <a:off x="4932040" y="3861048"/>
          <a:ext cx="3149600" cy="1008112"/>
        </p:xfrm>
        <a:graphic>
          <a:graphicData uri="http://schemas.openxmlformats.org/presentationml/2006/ole">
            <p:oleObj spid="_x0000_s7171" name="Equation" r:id="rId6" imgW="1587240" imgH="634680" progId="Equation.3">
              <p:embed/>
            </p:oleObj>
          </a:graphicData>
        </a:graphic>
      </p:graphicFrame>
      <p:sp>
        <p:nvSpPr>
          <p:cNvPr id="433161" name="Text Box 9"/>
          <p:cNvSpPr txBox="1">
            <a:spLocks noChangeArrowheads="1"/>
          </p:cNvSpPr>
          <p:nvPr/>
        </p:nvSpPr>
        <p:spPr bwMode="auto">
          <a:xfrm>
            <a:off x="4067944" y="494116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Tar hensyn til aktivitet:</a:t>
            </a:r>
          </a:p>
        </p:txBody>
      </p:sp>
      <p:graphicFrame>
        <p:nvGraphicFramePr>
          <p:cNvPr id="433162" name="Object 10"/>
          <p:cNvGraphicFramePr>
            <a:graphicFrameLocks noChangeAspect="1"/>
          </p:cNvGraphicFramePr>
          <p:nvPr/>
        </p:nvGraphicFramePr>
        <p:xfrm>
          <a:off x="4860032" y="5372447"/>
          <a:ext cx="2522538" cy="504825"/>
        </p:xfrm>
        <a:graphic>
          <a:graphicData uri="http://schemas.openxmlformats.org/presentationml/2006/ole">
            <p:oleObj spid="_x0000_s7172" name="Equation" r:id="rId7" imgW="1269720" imgH="253800" progId="Equation.3">
              <p:embed/>
            </p:oleObj>
          </a:graphicData>
        </a:graphic>
      </p:graphicFrame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4139952" y="342900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Over tidsperioden 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7" grpId="0"/>
      <p:bldP spid="433158" grpId="0"/>
      <p:bldP spid="433161" grpId="0"/>
      <p:bldP spid="4331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Pseudo nMOS</a:t>
            </a:r>
          </a:p>
        </p:txBody>
      </p:sp>
      <p:pic>
        <p:nvPicPr>
          <p:cNvPr id="4341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1052736"/>
            <a:ext cx="5048250" cy="4630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Pseudo nMOS inverter</a:t>
            </a:r>
          </a:p>
        </p:txBody>
      </p:sp>
      <p:pic>
        <p:nvPicPr>
          <p:cNvPr id="435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1916113"/>
            <a:ext cx="1668462" cy="322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395536" y="1124744"/>
            <a:ext cx="462146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Antar </a:t>
            </a:r>
            <a:r>
              <a:rPr lang="nb-NO" dirty="0" err="1">
                <a:latin typeface="Symbol" pitchFamily="18" charset="2"/>
              </a:rPr>
              <a:t>m</a:t>
            </a:r>
            <a:r>
              <a:rPr lang="nb-NO" dirty="0" err="1"/>
              <a:t>n</a:t>
            </a:r>
            <a:r>
              <a:rPr lang="nb-NO" dirty="0"/>
              <a:t> = 2</a:t>
            </a:r>
            <a:r>
              <a:rPr lang="nb-NO" dirty="0">
                <a:latin typeface="Symbol" pitchFamily="18" charset="2"/>
              </a:rPr>
              <a:t>m</a:t>
            </a:r>
            <a:r>
              <a:rPr lang="nb-NO" dirty="0"/>
              <a:t>p og opptrekk ¼ av nedtrekk:</a:t>
            </a:r>
          </a:p>
        </p:txBody>
      </p:sp>
      <p:graphicFrame>
        <p:nvGraphicFramePr>
          <p:cNvPr id="435206" name="Object 6"/>
          <p:cNvGraphicFramePr>
            <a:graphicFrameLocks noChangeAspect="1"/>
          </p:cNvGraphicFramePr>
          <p:nvPr/>
        </p:nvGraphicFramePr>
        <p:xfrm>
          <a:off x="468313" y="1556792"/>
          <a:ext cx="1377950" cy="1403350"/>
        </p:xfrm>
        <a:graphic>
          <a:graphicData uri="http://schemas.openxmlformats.org/presentationml/2006/ole">
            <p:oleObj spid="_x0000_s8194" name="Equation" r:id="rId5" imgW="799920" imgH="812520" progId="Equation.3">
              <p:embed/>
            </p:oleObj>
          </a:graphicData>
        </a:graphic>
      </p:graphicFrame>
      <p:graphicFrame>
        <p:nvGraphicFramePr>
          <p:cNvPr id="435208" name="Object 8"/>
          <p:cNvGraphicFramePr>
            <a:graphicFrameLocks noChangeAspect="1"/>
          </p:cNvGraphicFramePr>
          <p:nvPr/>
        </p:nvGraphicFramePr>
        <p:xfrm>
          <a:off x="2362200" y="1556792"/>
          <a:ext cx="1201738" cy="1404938"/>
        </p:xfrm>
        <a:graphic>
          <a:graphicData uri="http://schemas.openxmlformats.org/presentationml/2006/ole">
            <p:oleObj spid="_x0000_s8195" name="Equation" r:id="rId6" imgW="698400" imgH="812520" progId="Equation.3">
              <p:embed/>
            </p:oleObj>
          </a:graphicData>
        </a:graphic>
      </p:graphicFrame>
      <p:sp>
        <p:nvSpPr>
          <p:cNvPr id="435209" name="Text Box 9"/>
          <p:cNvSpPr txBox="1">
            <a:spLocks noChangeArrowheads="1"/>
          </p:cNvSpPr>
          <p:nvPr/>
        </p:nvSpPr>
        <p:spPr bwMode="auto">
          <a:xfrm>
            <a:off x="454025" y="306968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Antar W</a:t>
            </a:r>
            <a:r>
              <a:rPr lang="nb-NO" sz="1000"/>
              <a:t>n</a:t>
            </a:r>
            <a:r>
              <a:rPr lang="nb-NO"/>
              <a:t>=C</a:t>
            </a:r>
            <a:r>
              <a:rPr lang="nb-NO" sz="1000"/>
              <a:t>inngang</a:t>
            </a:r>
            <a:r>
              <a:rPr lang="nb-NO"/>
              <a:t> og W</a:t>
            </a:r>
            <a:r>
              <a:rPr lang="nb-NO" sz="1000"/>
              <a:t>p</a:t>
            </a:r>
            <a:r>
              <a:rPr lang="nb-NO"/>
              <a:t> = C</a:t>
            </a:r>
            <a:r>
              <a:rPr lang="nb-NO" sz="1000"/>
              <a:t>gate_pMOS</a:t>
            </a:r>
            <a:r>
              <a:rPr lang="nb-NO"/>
              <a:t>:</a:t>
            </a:r>
          </a:p>
        </p:txBody>
      </p:sp>
      <p:graphicFrame>
        <p:nvGraphicFramePr>
          <p:cNvPr id="435210" name="Object 10"/>
          <p:cNvGraphicFramePr>
            <a:graphicFrameLocks noChangeAspect="1"/>
          </p:cNvGraphicFramePr>
          <p:nvPr/>
        </p:nvGraphicFramePr>
        <p:xfrm>
          <a:off x="612775" y="3357017"/>
          <a:ext cx="1511300" cy="2520255"/>
        </p:xfrm>
        <a:graphic>
          <a:graphicData uri="http://schemas.openxmlformats.org/presentationml/2006/ole">
            <p:oleObj spid="_x0000_s8196" name="Equation" r:id="rId7" imgW="1002960" imgH="1765080" progId="Equation.3">
              <p:embed/>
            </p:oleObj>
          </a:graphicData>
        </a:graphic>
      </p:graphicFrame>
      <p:graphicFrame>
        <p:nvGraphicFramePr>
          <p:cNvPr id="435212" name="Object 12"/>
          <p:cNvGraphicFramePr>
            <a:graphicFrameLocks noChangeAspect="1"/>
          </p:cNvGraphicFramePr>
          <p:nvPr/>
        </p:nvGraphicFramePr>
        <p:xfrm>
          <a:off x="2620963" y="3315743"/>
          <a:ext cx="3175000" cy="2633538"/>
        </p:xfrm>
        <a:graphic>
          <a:graphicData uri="http://schemas.openxmlformats.org/presentationml/2006/ole">
            <p:oleObj spid="_x0000_s8197" name="Equation" r:id="rId8" imgW="2108160" imgH="1841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5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5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5" grpId="0"/>
      <p:bldP spid="4352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36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1916113"/>
            <a:ext cx="1668462" cy="322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6229" name="Text Box 5"/>
          <p:cNvSpPr txBox="1">
            <a:spLocks noChangeArrowheads="1"/>
          </p:cNvSpPr>
          <p:nvPr/>
        </p:nvSpPr>
        <p:spPr bwMode="auto">
          <a:xfrm>
            <a:off x="611188" y="1916113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tidsforsinkelse:</a:t>
            </a:r>
          </a:p>
        </p:txBody>
      </p:sp>
      <p:graphicFrame>
        <p:nvGraphicFramePr>
          <p:cNvPr id="436230" name="Object 6"/>
          <p:cNvGraphicFramePr>
            <a:graphicFrameLocks noChangeAspect="1"/>
          </p:cNvGraphicFramePr>
          <p:nvPr/>
        </p:nvGraphicFramePr>
        <p:xfrm>
          <a:off x="693738" y="2692400"/>
          <a:ext cx="2079625" cy="2105025"/>
        </p:xfrm>
        <a:graphic>
          <a:graphicData uri="http://schemas.openxmlformats.org/presentationml/2006/ole">
            <p:oleObj spid="_x0000_s9218" name="Equation" r:id="rId5" imgW="1104840" imgH="1117440" progId="Equation.3">
              <p:embed/>
            </p:oleObj>
          </a:graphicData>
        </a:graphic>
      </p:graphicFrame>
      <p:graphicFrame>
        <p:nvGraphicFramePr>
          <p:cNvPr id="436233" name="Object 9"/>
          <p:cNvGraphicFramePr>
            <a:graphicFrameLocks noChangeAspect="1"/>
          </p:cNvGraphicFramePr>
          <p:nvPr/>
        </p:nvGraphicFramePr>
        <p:xfrm>
          <a:off x="3443288" y="2741613"/>
          <a:ext cx="2032000" cy="2487612"/>
        </p:xfrm>
        <a:graphic>
          <a:graphicData uri="http://schemas.openxmlformats.org/presentationml/2006/ole">
            <p:oleObj spid="_x0000_s9219" name="Equation" r:id="rId6" imgW="107928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6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Pseudo nMOS NAND2</a:t>
            </a:r>
          </a:p>
        </p:txBody>
      </p:sp>
      <p:pic>
        <p:nvPicPr>
          <p:cNvPr id="43725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1700213"/>
            <a:ext cx="1697038" cy="3773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7253" name="Text Box 5"/>
          <p:cNvSpPr txBox="1">
            <a:spLocks noChangeArrowheads="1"/>
          </p:cNvSpPr>
          <p:nvPr/>
        </p:nvSpPr>
        <p:spPr bwMode="auto">
          <a:xfrm>
            <a:off x="611188" y="970632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Motstand i opptrekk:</a:t>
            </a:r>
          </a:p>
        </p:txBody>
      </p:sp>
      <p:graphicFrame>
        <p:nvGraphicFramePr>
          <p:cNvPr id="437254" name="Object 6"/>
          <p:cNvGraphicFramePr>
            <a:graphicFrameLocks noChangeAspect="1"/>
          </p:cNvGraphicFramePr>
          <p:nvPr/>
        </p:nvGraphicFramePr>
        <p:xfrm>
          <a:off x="900113" y="1330995"/>
          <a:ext cx="1697037" cy="1339850"/>
        </p:xfrm>
        <a:graphic>
          <a:graphicData uri="http://schemas.openxmlformats.org/presentationml/2006/ole">
            <p:oleObj spid="_x0000_s10242" name="Equation" r:id="rId5" imgW="901440" imgH="711000" progId="Equation.3">
              <p:embed/>
            </p:oleObj>
          </a:graphicData>
        </a:graphic>
      </p:graphicFrame>
      <p:sp>
        <p:nvSpPr>
          <p:cNvPr id="437255" name="Text Box 7"/>
          <p:cNvSpPr txBox="1">
            <a:spLocks noChangeArrowheads="1"/>
          </p:cNvSpPr>
          <p:nvPr/>
        </p:nvSpPr>
        <p:spPr bwMode="auto">
          <a:xfrm>
            <a:off x="539750" y="2986757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Motstand i nedtrekk:</a:t>
            </a:r>
          </a:p>
        </p:txBody>
      </p:sp>
      <p:graphicFrame>
        <p:nvGraphicFramePr>
          <p:cNvPr id="437256" name="Object 8"/>
          <p:cNvGraphicFramePr>
            <a:graphicFrameLocks noChangeAspect="1"/>
          </p:cNvGraphicFramePr>
          <p:nvPr/>
        </p:nvGraphicFramePr>
        <p:xfrm>
          <a:off x="395288" y="3418557"/>
          <a:ext cx="3011487" cy="2582863"/>
        </p:xfrm>
        <a:graphic>
          <a:graphicData uri="http://schemas.openxmlformats.org/presentationml/2006/ole">
            <p:oleObj spid="_x0000_s10243" name="Equation" r:id="rId6" imgW="1600200" imgH="1371600" progId="Equation.3">
              <p:embed/>
            </p:oleObj>
          </a:graphicData>
        </a:graphic>
      </p:graphicFrame>
      <p:sp>
        <p:nvSpPr>
          <p:cNvPr id="437257" name="Text Box 9"/>
          <p:cNvSpPr txBox="1">
            <a:spLocks noChangeArrowheads="1"/>
          </p:cNvSpPr>
          <p:nvPr/>
        </p:nvSpPr>
        <p:spPr bwMode="auto">
          <a:xfrm>
            <a:off x="3132138" y="908720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Dimmensjonering:</a:t>
            </a:r>
          </a:p>
        </p:txBody>
      </p:sp>
      <p:graphicFrame>
        <p:nvGraphicFramePr>
          <p:cNvPr id="437258" name="Object 10"/>
          <p:cNvGraphicFramePr>
            <a:graphicFrameLocks noChangeAspect="1"/>
          </p:cNvGraphicFramePr>
          <p:nvPr/>
        </p:nvGraphicFramePr>
        <p:xfrm>
          <a:off x="3924300" y="1330995"/>
          <a:ext cx="1528763" cy="2416175"/>
        </p:xfrm>
        <a:graphic>
          <a:graphicData uri="http://schemas.openxmlformats.org/presentationml/2006/ole">
            <p:oleObj spid="_x0000_s10244" name="Equation" r:id="rId7" imgW="812520" imgH="1282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3" grpId="0"/>
      <p:bldP spid="437255" grpId="0"/>
      <p:bldP spid="4372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382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588" y="1989138"/>
            <a:ext cx="1697037" cy="3773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611188" y="98072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  <p:graphicFrame>
        <p:nvGraphicFramePr>
          <p:cNvPr id="438278" name="Object 6"/>
          <p:cNvGraphicFramePr>
            <a:graphicFrameLocks noChangeAspect="1"/>
          </p:cNvGraphicFramePr>
          <p:nvPr/>
        </p:nvGraphicFramePr>
        <p:xfrm>
          <a:off x="611188" y="1483966"/>
          <a:ext cx="1593850" cy="2808287"/>
        </p:xfrm>
        <a:graphic>
          <a:graphicData uri="http://schemas.openxmlformats.org/presentationml/2006/ole">
            <p:oleObj spid="_x0000_s11266" name="Equation" r:id="rId5" imgW="1002960" imgH="1765080" progId="Equation.3">
              <p:embed/>
            </p:oleObj>
          </a:graphicData>
        </a:graphic>
      </p:graphicFrame>
      <p:graphicFrame>
        <p:nvGraphicFramePr>
          <p:cNvPr id="438280" name="Object 8"/>
          <p:cNvGraphicFramePr>
            <a:graphicFrameLocks noChangeAspect="1"/>
          </p:cNvGraphicFramePr>
          <p:nvPr/>
        </p:nvGraphicFramePr>
        <p:xfrm>
          <a:off x="2843213" y="1483966"/>
          <a:ext cx="2886075" cy="4160837"/>
        </p:xfrm>
        <a:graphic>
          <a:graphicData uri="http://schemas.openxmlformats.org/presentationml/2006/ole">
            <p:oleObj spid="_x0000_s11267" name="Equation" r:id="rId6" imgW="1815840" imgH="2616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3930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538" y="1557338"/>
            <a:ext cx="4002087" cy="3122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9302" name="Text Box 6"/>
          <p:cNvSpPr txBox="1">
            <a:spLocks noChangeArrowheads="1"/>
          </p:cNvSpPr>
          <p:nvPr/>
        </p:nvSpPr>
        <p:spPr bwMode="auto">
          <a:xfrm>
            <a:off x="611188" y="764704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439303" name="Object 7"/>
          <p:cNvGraphicFramePr>
            <a:graphicFrameLocks noChangeAspect="1"/>
          </p:cNvGraphicFramePr>
          <p:nvPr/>
        </p:nvGraphicFramePr>
        <p:xfrm>
          <a:off x="971550" y="1267942"/>
          <a:ext cx="1735138" cy="2101850"/>
        </p:xfrm>
        <a:graphic>
          <a:graphicData uri="http://schemas.openxmlformats.org/presentationml/2006/ole">
            <p:oleObj spid="_x0000_s12290" name="Equation" r:id="rId5" imgW="1091880" imgH="1320480" progId="Equation.3">
              <p:embed/>
            </p:oleObj>
          </a:graphicData>
        </a:graphic>
      </p:graphicFrame>
      <p:graphicFrame>
        <p:nvGraphicFramePr>
          <p:cNvPr id="439305" name="Object 9"/>
          <p:cNvGraphicFramePr>
            <a:graphicFrameLocks noChangeAspect="1"/>
          </p:cNvGraphicFramePr>
          <p:nvPr/>
        </p:nvGraphicFramePr>
        <p:xfrm>
          <a:off x="971550" y="3565054"/>
          <a:ext cx="1714500" cy="2384425"/>
        </p:xfrm>
        <a:graphic>
          <a:graphicData uri="http://schemas.openxmlformats.org/presentationml/2006/ole">
            <p:oleObj spid="_x0000_s12291" name="Equation" r:id="rId6" imgW="1079280" imgH="1498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9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Pseudo nMOS NOR</a:t>
            </a:r>
          </a:p>
        </p:txBody>
      </p:sp>
      <p:pic>
        <p:nvPicPr>
          <p:cNvPr id="44032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1773238"/>
            <a:ext cx="2500313" cy="271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40325" name="Text Box 5"/>
          <p:cNvSpPr txBox="1">
            <a:spLocks noChangeArrowheads="1"/>
          </p:cNvSpPr>
          <p:nvPr/>
        </p:nvSpPr>
        <p:spPr bwMode="auto">
          <a:xfrm>
            <a:off x="560388" y="1301750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Logisk effort:</a:t>
            </a:r>
          </a:p>
        </p:txBody>
      </p:sp>
      <p:graphicFrame>
        <p:nvGraphicFramePr>
          <p:cNvPr id="440326" name="Object 6"/>
          <p:cNvGraphicFramePr>
            <a:graphicFrameLocks noChangeAspect="1"/>
          </p:cNvGraphicFramePr>
          <p:nvPr/>
        </p:nvGraphicFramePr>
        <p:xfrm>
          <a:off x="560388" y="1804988"/>
          <a:ext cx="1593850" cy="2808287"/>
        </p:xfrm>
        <a:graphic>
          <a:graphicData uri="http://schemas.openxmlformats.org/presentationml/2006/ole">
            <p:oleObj spid="_x0000_s13314" name="Equation" r:id="rId5" imgW="1002960" imgH="1765080" progId="Equation.3">
              <p:embed/>
            </p:oleObj>
          </a:graphicData>
        </a:graphic>
      </p:graphicFrame>
      <p:graphicFrame>
        <p:nvGraphicFramePr>
          <p:cNvPr id="440327" name="Object 7"/>
          <p:cNvGraphicFramePr>
            <a:graphicFrameLocks noChangeAspect="1"/>
          </p:cNvGraphicFramePr>
          <p:nvPr/>
        </p:nvGraphicFramePr>
        <p:xfrm>
          <a:off x="3203575" y="1844675"/>
          <a:ext cx="1917700" cy="2927350"/>
        </p:xfrm>
        <a:graphic>
          <a:graphicData uri="http://schemas.openxmlformats.org/presentationml/2006/ole">
            <p:oleObj spid="_x0000_s13315" name="Equation" r:id="rId6" imgW="1206360" imgH="1841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41348" name="Text Box 4"/>
          <p:cNvSpPr txBox="1">
            <a:spLocks noChangeArrowheads="1"/>
          </p:cNvSpPr>
          <p:nvPr/>
        </p:nvSpPr>
        <p:spPr bwMode="auto">
          <a:xfrm>
            <a:off x="611188" y="69269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441349" name="Object 5"/>
          <p:cNvGraphicFramePr>
            <a:graphicFrameLocks noChangeAspect="1"/>
          </p:cNvGraphicFramePr>
          <p:nvPr/>
        </p:nvGraphicFramePr>
        <p:xfrm>
          <a:off x="769938" y="1195934"/>
          <a:ext cx="2139950" cy="2101850"/>
        </p:xfrm>
        <a:graphic>
          <a:graphicData uri="http://schemas.openxmlformats.org/presentationml/2006/ole">
            <p:oleObj spid="_x0000_s14338" name="Equation" r:id="rId4" imgW="1346040" imgH="1320480" progId="Equation.3">
              <p:embed/>
            </p:oleObj>
          </a:graphicData>
        </a:graphic>
      </p:graphicFrame>
      <p:graphicFrame>
        <p:nvGraphicFramePr>
          <p:cNvPr id="441350" name="Object 6"/>
          <p:cNvGraphicFramePr>
            <a:graphicFrameLocks noChangeAspect="1"/>
          </p:cNvGraphicFramePr>
          <p:nvPr/>
        </p:nvGraphicFramePr>
        <p:xfrm>
          <a:off x="806450" y="3493046"/>
          <a:ext cx="2036763" cy="2384425"/>
        </p:xfrm>
        <a:graphic>
          <a:graphicData uri="http://schemas.openxmlformats.org/presentationml/2006/ole">
            <p:oleObj spid="_x0000_s14339" name="Equation" r:id="rId5" imgW="1282680" imgH="1498320" progId="Equation.3">
              <p:embed/>
            </p:oleObj>
          </a:graphicData>
        </a:graphic>
      </p:graphicFrame>
      <p:pic>
        <p:nvPicPr>
          <p:cNvPr id="44135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1773238"/>
            <a:ext cx="2500313" cy="271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582612"/>
          </a:xfrm>
        </p:spPr>
        <p:txBody>
          <a:bodyPr/>
          <a:lstStyle/>
          <a:p>
            <a:r>
              <a:rPr lang="nb-NO" sz="2400" dirty="0"/>
              <a:t>Eksempel</a:t>
            </a:r>
          </a:p>
        </p:txBody>
      </p:sp>
      <p:pic>
        <p:nvPicPr>
          <p:cNvPr id="4433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124744"/>
            <a:ext cx="2305050" cy="155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251520" y="620688"/>
            <a:ext cx="367208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Gjennomsnittelig logisk </a:t>
            </a:r>
            <a:r>
              <a:rPr lang="nb-NO" sz="1400" dirty="0" err="1"/>
              <a:t>effort</a:t>
            </a:r>
            <a:r>
              <a:rPr lang="nb-NO" sz="1400" dirty="0"/>
              <a:t> for NOR port:</a:t>
            </a:r>
          </a:p>
        </p:txBody>
      </p:sp>
      <p:graphicFrame>
        <p:nvGraphicFramePr>
          <p:cNvPr id="443398" name="Object 6"/>
          <p:cNvGraphicFramePr>
            <a:graphicFrameLocks noChangeAspect="1"/>
          </p:cNvGraphicFramePr>
          <p:nvPr/>
        </p:nvGraphicFramePr>
        <p:xfrm>
          <a:off x="755650" y="836712"/>
          <a:ext cx="720725" cy="520700"/>
        </p:xfrm>
        <a:graphic>
          <a:graphicData uri="http://schemas.openxmlformats.org/presentationml/2006/ole">
            <p:oleObj spid="_x0000_s15362" name="Equation" r:id="rId5" imgW="545760" imgH="393480" progId="Equation.3">
              <p:embed/>
            </p:oleObj>
          </a:graphicData>
        </a:graphic>
      </p:graphicFrame>
      <p:sp>
        <p:nvSpPr>
          <p:cNvPr id="443399" name="Text Box 7"/>
          <p:cNvSpPr txBox="1">
            <a:spLocks noChangeArrowheads="1"/>
          </p:cNvSpPr>
          <p:nvPr/>
        </p:nvSpPr>
        <p:spPr bwMode="auto">
          <a:xfrm>
            <a:off x="396875" y="1319312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Kjedeeffort:</a:t>
            </a:r>
          </a:p>
        </p:txBody>
      </p:sp>
      <p:graphicFrame>
        <p:nvGraphicFramePr>
          <p:cNvPr id="443400" name="Object 8"/>
          <p:cNvGraphicFramePr>
            <a:graphicFrameLocks noChangeAspect="1"/>
          </p:cNvGraphicFramePr>
          <p:nvPr/>
        </p:nvGraphicFramePr>
        <p:xfrm>
          <a:off x="900113" y="1679675"/>
          <a:ext cx="865187" cy="814387"/>
        </p:xfrm>
        <a:graphic>
          <a:graphicData uri="http://schemas.openxmlformats.org/presentationml/2006/ole">
            <p:oleObj spid="_x0000_s15363" name="Equation" r:id="rId6" imgW="647640" imgH="609480" progId="Equation.3">
              <p:embed/>
            </p:oleObj>
          </a:graphicData>
        </a:graphic>
      </p:graphicFrame>
      <p:sp>
        <p:nvSpPr>
          <p:cNvPr id="443401" name="Text Box 9"/>
          <p:cNvSpPr txBox="1">
            <a:spLocks noChangeArrowheads="1"/>
          </p:cNvSpPr>
          <p:nvPr/>
        </p:nvSpPr>
        <p:spPr bwMode="auto">
          <a:xfrm>
            <a:off x="395536" y="2420888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Optimal </a:t>
            </a:r>
            <a:r>
              <a:rPr lang="nb-NO" sz="1400" dirty="0" err="1"/>
              <a:t>porteffort</a:t>
            </a:r>
            <a:r>
              <a:rPr lang="nb-NO" sz="1400" dirty="0"/>
              <a:t>:</a:t>
            </a:r>
          </a:p>
        </p:txBody>
      </p:sp>
      <p:graphicFrame>
        <p:nvGraphicFramePr>
          <p:cNvPr id="443402" name="Object 10"/>
          <p:cNvGraphicFramePr>
            <a:graphicFrameLocks noChangeAspect="1"/>
          </p:cNvGraphicFramePr>
          <p:nvPr/>
        </p:nvGraphicFramePr>
        <p:xfrm>
          <a:off x="898525" y="2687737"/>
          <a:ext cx="936625" cy="585788"/>
        </p:xfrm>
        <a:graphic>
          <a:graphicData uri="http://schemas.openxmlformats.org/presentationml/2006/ole">
            <p:oleObj spid="_x0000_s15364" name="Equation" r:id="rId7" imgW="711000" imgH="444240" progId="Equation.3">
              <p:embed/>
            </p:oleObj>
          </a:graphicData>
        </a:graphic>
      </p:graphicFrame>
      <p:sp>
        <p:nvSpPr>
          <p:cNvPr id="443403" name="Text Box 11"/>
          <p:cNvSpPr txBox="1">
            <a:spLocks noChangeArrowheads="1"/>
          </p:cNvSpPr>
          <p:nvPr/>
        </p:nvSpPr>
        <p:spPr bwMode="auto">
          <a:xfrm>
            <a:off x="330200" y="3335437"/>
            <a:ext cx="25860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Optimal inngangskapasitans:</a:t>
            </a:r>
          </a:p>
        </p:txBody>
      </p:sp>
      <p:graphicFrame>
        <p:nvGraphicFramePr>
          <p:cNvPr id="443404" name="Object 12"/>
          <p:cNvGraphicFramePr>
            <a:graphicFrameLocks noChangeAspect="1"/>
          </p:cNvGraphicFramePr>
          <p:nvPr/>
        </p:nvGraphicFramePr>
        <p:xfrm>
          <a:off x="539750" y="3624362"/>
          <a:ext cx="1377950" cy="2252910"/>
        </p:xfrm>
        <a:graphic>
          <a:graphicData uri="http://schemas.openxmlformats.org/presentationml/2006/ole">
            <p:oleObj spid="_x0000_s15365" name="Equation" r:id="rId8" imgW="1180800" imgH="1688760" progId="Equation.3">
              <p:embed/>
            </p:oleObj>
          </a:graphicData>
        </a:graphic>
      </p:graphicFrame>
      <p:sp>
        <p:nvSpPr>
          <p:cNvPr id="443405" name="Text Box 13"/>
          <p:cNvSpPr txBox="1">
            <a:spLocks noChangeArrowheads="1"/>
          </p:cNvSpPr>
          <p:nvPr/>
        </p:nvSpPr>
        <p:spPr bwMode="auto">
          <a:xfrm>
            <a:off x="2987675" y="3717032"/>
            <a:ext cx="25860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Effektiv motstand:</a:t>
            </a:r>
          </a:p>
        </p:txBody>
      </p:sp>
      <p:graphicFrame>
        <p:nvGraphicFramePr>
          <p:cNvPr id="443406" name="Object 14"/>
          <p:cNvGraphicFramePr>
            <a:graphicFrameLocks noChangeAspect="1"/>
          </p:cNvGraphicFramePr>
          <p:nvPr/>
        </p:nvGraphicFramePr>
        <p:xfrm>
          <a:off x="2339752" y="4509120"/>
          <a:ext cx="1141413" cy="989012"/>
        </p:xfrm>
        <a:graphic>
          <a:graphicData uri="http://schemas.openxmlformats.org/presentationml/2006/ole">
            <p:oleObj spid="_x0000_s15366" name="Equation" r:id="rId9" imgW="977760" imgH="685800" progId="Equation.3">
              <p:embed/>
            </p:oleObj>
          </a:graphicData>
        </a:graphic>
      </p:graphicFrame>
      <p:sp>
        <p:nvSpPr>
          <p:cNvPr id="443407" name="Text Box 15"/>
          <p:cNvSpPr txBox="1">
            <a:spLocks noChangeArrowheads="1"/>
          </p:cNvSpPr>
          <p:nvPr/>
        </p:nvSpPr>
        <p:spPr bwMode="auto">
          <a:xfrm>
            <a:off x="2987675" y="2780928"/>
            <a:ext cx="25860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Dette gir for NOR port:</a:t>
            </a:r>
          </a:p>
        </p:txBody>
      </p:sp>
      <p:graphicFrame>
        <p:nvGraphicFramePr>
          <p:cNvPr id="443408" name="Object 16"/>
          <p:cNvGraphicFramePr>
            <a:graphicFrameLocks noChangeAspect="1"/>
          </p:cNvGraphicFramePr>
          <p:nvPr/>
        </p:nvGraphicFramePr>
        <p:xfrm>
          <a:off x="3203575" y="3140968"/>
          <a:ext cx="1274763" cy="622300"/>
        </p:xfrm>
        <a:graphic>
          <a:graphicData uri="http://schemas.openxmlformats.org/presentationml/2006/ole">
            <p:oleObj spid="_x0000_s15367" name="Equation" r:id="rId10" imgW="1091880" imgH="431640" progId="Equation.3">
              <p:embed/>
            </p:oleObj>
          </a:graphicData>
        </a:graphic>
      </p:graphicFrame>
      <p:graphicFrame>
        <p:nvGraphicFramePr>
          <p:cNvPr id="443410" name="Object 18"/>
          <p:cNvGraphicFramePr>
            <a:graphicFrameLocks noChangeAspect="1"/>
          </p:cNvGraphicFramePr>
          <p:nvPr/>
        </p:nvGraphicFramePr>
        <p:xfrm>
          <a:off x="3563938" y="3933057"/>
          <a:ext cx="2357437" cy="2016224"/>
        </p:xfrm>
        <a:graphic>
          <a:graphicData uri="http://schemas.openxmlformats.org/presentationml/2006/ole">
            <p:oleObj spid="_x0000_s15368" name="Equation" r:id="rId11" imgW="2019240" imgH="1447560" progId="Equation.3">
              <p:embed/>
            </p:oleObj>
          </a:graphicData>
        </a:graphic>
      </p:graphicFrame>
      <p:sp>
        <p:nvSpPr>
          <p:cNvPr id="443413" name="Text Box 21"/>
          <p:cNvSpPr txBox="1">
            <a:spLocks noChangeArrowheads="1"/>
          </p:cNvSpPr>
          <p:nvPr/>
        </p:nvSpPr>
        <p:spPr bwMode="auto">
          <a:xfrm>
            <a:off x="5435600" y="188640"/>
            <a:ext cx="25860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Parasittisk tidsforsinkelse:</a:t>
            </a:r>
          </a:p>
        </p:txBody>
      </p:sp>
      <p:graphicFrame>
        <p:nvGraphicFramePr>
          <p:cNvPr id="443414" name="Object 22"/>
          <p:cNvGraphicFramePr>
            <a:graphicFrameLocks noChangeAspect="1"/>
          </p:cNvGraphicFramePr>
          <p:nvPr/>
        </p:nvGraphicFramePr>
        <p:xfrm>
          <a:off x="6229350" y="476672"/>
          <a:ext cx="2303463" cy="1862137"/>
        </p:xfrm>
        <a:graphic>
          <a:graphicData uri="http://schemas.openxmlformats.org/presentationml/2006/ole">
            <p:oleObj spid="_x0000_s15369" name="Equation" r:id="rId12" imgW="2095200" imgH="1371600" progId="Equation.3">
              <p:embed/>
            </p:oleObj>
          </a:graphicData>
        </a:graphic>
      </p:graphicFrame>
      <p:graphicFrame>
        <p:nvGraphicFramePr>
          <p:cNvPr id="443416" name="Object 24"/>
          <p:cNvGraphicFramePr>
            <a:graphicFrameLocks noChangeAspect="1"/>
          </p:cNvGraphicFramePr>
          <p:nvPr/>
        </p:nvGraphicFramePr>
        <p:xfrm>
          <a:off x="6156325" y="2420888"/>
          <a:ext cx="2016125" cy="1762125"/>
        </p:xfrm>
        <a:graphic>
          <a:graphicData uri="http://schemas.openxmlformats.org/presentationml/2006/ole">
            <p:oleObj spid="_x0000_s15370" name="Equation" r:id="rId13" imgW="1866600" imgH="1320480" progId="Equation.3">
              <p:embed/>
            </p:oleObj>
          </a:graphicData>
        </a:graphic>
      </p:graphicFrame>
      <p:sp>
        <p:nvSpPr>
          <p:cNvPr id="443417" name="Text Box 25"/>
          <p:cNvSpPr txBox="1">
            <a:spLocks noChangeArrowheads="1"/>
          </p:cNvSpPr>
          <p:nvPr/>
        </p:nvSpPr>
        <p:spPr bwMode="auto">
          <a:xfrm>
            <a:off x="6084888" y="4149080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Total tidsforsinkelse:</a:t>
            </a:r>
          </a:p>
        </p:txBody>
      </p:sp>
      <p:graphicFrame>
        <p:nvGraphicFramePr>
          <p:cNvPr id="443418" name="Object 26"/>
          <p:cNvGraphicFramePr>
            <a:graphicFrameLocks noChangeAspect="1"/>
          </p:cNvGraphicFramePr>
          <p:nvPr/>
        </p:nvGraphicFramePr>
        <p:xfrm>
          <a:off x="6227763" y="4581128"/>
          <a:ext cx="2170112" cy="1368152"/>
        </p:xfrm>
        <a:graphic>
          <a:graphicData uri="http://schemas.openxmlformats.org/presentationml/2006/ole">
            <p:oleObj spid="_x0000_s15371" name="Equation" r:id="rId14" imgW="16254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4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3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3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4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43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4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4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4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4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43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43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/>
      <p:bldP spid="443399" grpId="0"/>
      <p:bldP spid="443401" grpId="0"/>
      <p:bldP spid="443403" grpId="0"/>
      <p:bldP spid="443405" grpId="0"/>
      <p:bldP spid="443407" grpId="0"/>
      <p:bldP spid="443413" grpId="0"/>
      <p:bldP spid="4434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Ganged CMOS</a:t>
            </a:r>
          </a:p>
        </p:txBody>
      </p:sp>
      <p:pic>
        <p:nvPicPr>
          <p:cNvPr id="4464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1700213"/>
            <a:ext cx="2247900" cy="3240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4646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908720"/>
            <a:ext cx="2333625" cy="2101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46471" name="Object 7"/>
          <p:cNvGraphicFramePr>
            <a:graphicFrameLocks noChangeAspect="1"/>
          </p:cNvGraphicFramePr>
          <p:nvPr/>
        </p:nvGraphicFramePr>
        <p:xfrm>
          <a:off x="611560" y="3212976"/>
          <a:ext cx="1533525" cy="2282825"/>
        </p:xfrm>
        <a:graphic>
          <a:graphicData uri="http://schemas.openxmlformats.org/presentationml/2006/ole">
            <p:oleObj spid="_x0000_s19458" name="Equation" r:id="rId6" imgW="965160" imgH="1434960" progId="Equation.3">
              <p:embed/>
            </p:oleObj>
          </a:graphicData>
        </a:graphic>
      </p:graphicFrame>
      <p:graphicFrame>
        <p:nvGraphicFramePr>
          <p:cNvPr id="446473" name="Object 9"/>
          <p:cNvGraphicFramePr>
            <a:graphicFrameLocks noChangeAspect="1"/>
          </p:cNvGraphicFramePr>
          <p:nvPr/>
        </p:nvGraphicFramePr>
        <p:xfrm>
          <a:off x="2915816" y="2348880"/>
          <a:ext cx="3270250" cy="2951163"/>
        </p:xfrm>
        <a:graphic>
          <a:graphicData uri="http://schemas.openxmlformats.org/presentationml/2006/ole">
            <p:oleObj spid="_x0000_s19459" name="Equation" r:id="rId7" imgW="2057400" imgH="1854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6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4749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1125538"/>
            <a:ext cx="3084512" cy="2654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47493" name="Object 5"/>
          <p:cNvGraphicFramePr>
            <a:graphicFrameLocks noChangeAspect="1"/>
          </p:cNvGraphicFramePr>
          <p:nvPr/>
        </p:nvGraphicFramePr>
        <p:xfrm>
          <a:off x="409575" y="1844675"/>
          <a:ext cx="2562225" cy="2271713"/>
        </p:xfrm>
        <a:graphic>
          <a:graphicData uri="http://schemas.openxmlformats.org/presentationml/2006/ole">
            <p:oleObj spid="_x0000_s20482" name="Equation" r:id="rId5" imgW="2108160" imgH="1866600" progId="Equation.3">
              <p:embed/>
            </p:oleObj>
          </a:graphicData>
        </a:graphic>
      </p:graphicFrame>
      <p:graphicFrame>
        <p:nvGraphicFramePr>
          <p:cNvPr id="447494" name="Object 6"/>
          <p:cNvGraphicFramePr>
            <a:graphicFrameLocks noChangeAspect="1"/>
          </p:cNvGraphicFramePr>
          <p:nvPr/>
        </p:nvGraphicFramePr>
        <p:xfrm>
          <a:off x="3419872" y="2780928"/>
          <a:ext cx="2644775" cy="2849563"/>
        </p:xfrm>
        <a:graphic>
          <a:graphicData uri="http://schemas.openxmlformats.org/presentationml/2006/ole">
            <p:oleObj spid="_x0000_s20483" name="Equation" r:id="rId6" imgW="1663560" imgH="1790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4851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1196975"/>
            <a:ext cx="3016250" cy="2635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448517" name="Object 5"/>
          <p:cNvGraphicFramePr>
            <a:graphicFrameLocks noChangeAspect="1"/>
          </p:cNvGraphicFramePr>
          <p:nvPr/>
        </p:nvGraphicFramePr>
        <p:xfrm>
          <a:off x="755650" y="1773238"/>
          <a:ext cx="1563688" cy="2492375"/>
        </p:xfrm>
        <a:graphic>
          <a:graphicData uri="http://schemas.openxmlformats.org/presentationml/2006/ole">
            <p:oleObj spid="_x0000_s21506" name="Equation" r:id="rId5" imgW="1028520" imgH="1638000" progId="Equation.3">
              <p:embed/>
            </p:oleObj>
          </a:graphicData>
        </a:graphic>
      </p:graphicFrame>
      <p:graphicFrame>
        <p:nvGraphicFramePr>
          <p:cNvPr id="448518" name="Object 6"/>
          <p:cNvGraphicFramePr>
            <a:graphicFrameLocks noChangeAspect="1"/>
          </p:cNvGraphicFramePr>
          <p:nvPr/>
        </p:nvGraphicFramePr>
        <p:xfrm>
          <a:off x="3491880" y="2996952"/>
          <a:ext cx="2098675" cy="2506663"/>
        </p:xfrm>
        <a:graphic>
          <a:graphicData uri="http://schemas.openxmlformats.org/presentationml/2006/ole">
            <p:oleObj spid="_x0000_s21507" name="Equation" r:id="rId6" imgW="1320480" imgH="1574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Source følger opptrekkslogikk</a:t>
            </a:r>
          </a:p>
        </p:txBody>
      </p:sp>
      <p:pic>
        <p:nvPicPr>
          <p:cNvPr id="4454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088" y="1700213"/>
            <a:ext cx="7200900" cy="342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Kaskode spenning svitsj logikk</a:t>
            </a:r>
          </a:p>
        </p:txBody>
      </p:sp>
      <p:pic>
        <p:nvPicPr>
          <p:cNvPr id="4495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2708275"/>
            <a:ext cx="3313112" cy="264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4954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2205038"/>
            <a:ext cx="4098925" cy="3252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49542" name="Text Box 6"/>
          <p:cNvSpPr txBox="1">
            <a:spLocks noChangeArrowheads="1"/>
          </p:cNvSpPr>
          <p:nvPr/>
        </p:nvSpPr>
        <p:spPr bwMode="auto">
          <a:xfrm>
            <a:off x="5724525" y="1628775"/>
            <a:ext cx="201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NAND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9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9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04664"/>
            <a:ext cx="3048000" cy="532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50565" name="Text Box 5"/>
          <p:cNvSpPr txBox="1">
            <a:spLocks noChangeArrowheads="1"/>
          </p:cNvSpPr>
          <p:nvPr/>
        </p:nvSpPr>
        <p:spPr bwMode="auto">
          <a:xfrm>
            <a:off x="827584" y="404664"/>
            <a:ext cx="25922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4 inngangs XNOR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421</TotalTime>
  <Words>422</Words>
  <Application>Microsoft Office PowerPoint</Application>
  <PresentationFormat>On-screen Show (4:3)</PresentationFormat>
  <Paragraphs>160</Paragraphs>
  <Slides>24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INF3400Del3</vt:lpstr>
      <vt:lpstr>Microsoft Equation 3.0</vt:lpstr>
      <vt:lpstr>INF3400 Del 8 Teori</vt:lpstr>
      <vt:lpstr>Statisk CMOS</vt:lpstr>
      <vt:lpstr>Introduksjon til effektforbruk</vt:lpstr>
      <vt:lpstr>Svak inversjon</vt:lpstr>
      <vt:lpstr>Lekkasje i pn-overganger</vt:lpstr>
      <vt:lpstr>Tunnellering</vt:lpstr>
      <vt:lpstr>Effektforbruk</vt:lpstr>
      <vt:lpstr>Statisk effektforbruk</vt:lpstr>
      <vt:lpstr>Dynamisk effektforbruk</vt:lpstr>
      <vt:lpstr>Pseudo nMOS</vt:lpstr>
      <vt:lpstr>Pseudo nMOS inverter</vt:lpstr>
      <vt:lpstr>Slide 12</vt:lpstr>
      <vt:lpstr>Pseudo nMOS NAND2</vt:lpstr>
      <vt:lpstr>Slide 14</vt:lpstr>
      <vt:lpstr>Slide 15</vt:lpstr>
      <vt:lpstr>Pseudo nMOS NOR</vt:lpstr>
      <vt:lpstr>Slide 17</vt:lpstr>
      <vt:lpstr>Eksempel</vt:lpstr>
      <vt:lpstr>Ganged CMOS</vt:lpstr>
      <vt:lpstr>Slide 20</vt:lpstr>
      <vt:lpstr>Slide 21</vt:lpstr>
      <vt:lpstr>Source følger opptrekkslogikk</vt:lpstr>
      <vt:lpstr>Kaskode spenning svitsj logikk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44</cp:revision>
  <dcterms:created xsi:type="dcterms:W3CDTF">2010-02-12T20:50:46Z</dcterms:created>
  <dcterms:modified xsi:type="dcterms:W3CDTF">2011-03-14T09:14:52Z</dcterms:modified>
</cp:coreProperties>
</file>