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62" r:id="rId4"/>
    <p:sldId id="266" r:id="rId5"/>
    <p:sldId id="268" r:id="rId6"/>
    <p:sldId id="272" r:id="rId7"/>
    <p:sldId id="277" r:id="rId8"/>
    <p:sldId id="278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6" y="-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D73650-A4CB-4AEB-A069-87FE06775F9D}" type="slidenum">
              <a:rPr lang="en-US"/>
              <a:pPr/>
              <a:t>2</a:t>
            </a:fld>
            <a:endParaRPr 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9D4D75-32DF-45BB-AB7C-F08C3FC37894}" type="slidenum">
              <a:rPr lang="en-US"/>
              <a:pPr/>
              <a:t>3</a:t>
            </a:fld>
            <a:endParaRPr lang="en-US"/>
          </a:p>
        </p:txBody>
      </p:sp>
      <p:sp>
        <p:nvSpPr>
          <p:cNvPr id="50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81F13-26BA-454B-86AF-893ACFAC6186}" type="slidenum">
              <a:rPr lang="en-US"/>
              <a:pPr/>
              <a:t>4</a:t>
            </a:fld>
            <a:endParaRPr lang="en-US"/>
          </a:p>
        </p:txBody>
      </p:sp>
      <p:sp>
        <p:nvSpPr>
          <p:cNvPr id="513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6EBC92-D6C6-415B-8253-44672D1FD410}" type="slidenum">
              <a:rPr lang="en-US"/>
              <a:pPr/>
              <a:t>5</a:t>
            </a:fld>
            <a:endParaRPr lang="en-US"/>
          </a:p>
        </p:txBody>
      </p:sp>
      <p:sp>
        <p:nvSpPr>
          <p:cNvPr id="51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1D0E1D-B3FC-4A48-ABE4-9BDF5522CABD}" type="slidenum">
              <a:rPr lang="en-US"/>
              <a:pPr/>
              <a:t>6</a:t>
            </a:fld>
            <a:endParaRPr lang="en-US"/>
          </a:p>
        </p:txBody>
      </p:sp>
      <p:sp>
        <p:nvSpPr>
          <p:cNvPr id="52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4B685-16A3-4943-9AC9-17457F0F2D9E}" type="slidenum">
              <a:rPr lang="en-US"/>
              <a:pPr/>
              <a:t>7</a:t>
            </a:fld>
            <a:endParaRPr lang="en-US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D9946-0C90-4BE0-BDF5-B2FB36E896BD}" type="slidenum">
              <a:rPr lang="en-US"/>
              <a:pPr/>
              <a:t>8</a:t>
            </a:fld>
            <a:endParaRPr lang="en-US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20.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9 </a:t>
            </a:r>
            <a:r>
              <a:rPr lang="nb-NO" dirty="0" smtClean="0"/>
              <a:t>Oppgaver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Dynamisk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7632700" cy="609600"/>
          </a:xfrm>
        </p:spPr>
        <p:txBody>
          <a:bodyPr/>
          <a:lstStyle/>
          <a:p>
            <a:r>
              <a:rPr lang="nb-NO" dirty="0"/>
              <a:t>Oppgave 6.27</a:t>
            </a:r>
            <a:endParaRPr lang="en-US" dirty="0"/>
          </a:p>
        </p:txBody>
      </p:sp>
      <p:sp>
        <p:nvSpPr>
          <p:cNvPr id="494596" name="Text Box 4"/>
          <p:cNvSpPr txBox="1">
            <a:spLocks noChangeArrowheads="1"/>
          </p:cNvSpPr>
          <p:nvPr/>
        </p:nvSpPr>
        <p:spPr bwMode="auto">
          <a:xfrm>
            <a:off x="539552" y="764704"/>
            <a:ext cx="7704510" cy="646331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dirty="0" err="1"/>
              <a:t>Tegn</a:t>
            </a:r>
            <a:r>
              <a:rPr lang="en-US" dirty="0"/>
              <a:t> </a:t>
            </a:r>
            <a:r>
              <a:rPr lang="en-US" dirty="0" err="1"/>
              <a:t>transistorskjema</a:t>
            </a:r>
            <a:r>
              <a:rPr lang="en-US" dirty="0"/>
              <a:t> for </a:t>
            </a:r>
            <a:r>
              <a:rPr lang="en-US" dirty="0" err="1"/>
              <a:t>dynamisk</a:t>
            </a:r>
            <a:r>
              <a:rPr lang="en-US" dirty="0"/>
              <a:t> footed 3inngangs NAND </a:t>
            </a:r>
            <a:r>
              <a:rPr lang="en-US" dirty="0" err="1"/>
              <a:t>og</a:t>
            </a:r>
            <a:r>
              <a:rPr lang="en-US" dirty="0"/>
              <a:t> NOR porter. </a:t>
            </a:r>
            <a:r>
              <a:rPr lang="en-US" dirty="0" err="1"/>
              <a:t>Angi</a:t>
            </a:r>
            <a:r>
              <a:rPr lang="en-US" dirty="0"/>
              <a:t> </a:t>
            </a:r>
            <a:r>
              <a:rPr lang="en-US" dirty="0" err="1"/>
              <a:t>bredde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transistorene</a:t>
            </a:r>
            <a:r>
              <a:rPr lang="en-US" dirty="0"/>
              <a:t>.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logisk</a:t>
            </a:r>
            <a:r>
              <a:rPr lang="en-US" dirty="0"/>
              <a:t> effort for </a:t>
            </a:r>
            <a:r>
              <a:rPr lang="en-US" dirty="0" err="1"/>
              <a:t>portene</a:t>
            </a:r>
            <a:r>
              <a:rPr lang="en-US" dirty="0"/>
              <a:t>?</a:t>
            </a:r>
          </a:p>
        </p:txBody>
      </p:sp>
      <p:pic>
        <p:nvPicPr>
          <p:cNvPr id="4945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2276475"/>
            <a:ext cx="2432050" cy="3529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94598" name="Text Box 6"/>
          <p:cNvSpPr txBox="1">
            <a:spLocks noChangeArrowheads="1"/>
          </p:cNvSpPr>
          <p:nvPr/>
        </p:nvSpPr>
        <p:spPr bwMode="auto">
          <a:xfrm>
            <a:off x="323850" y="1700213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Dynamiske NAND3:</a:t>
            </a:r>
          </a:p>
        </p:txBody>
      </p:sp>
      <p:sp>
        <p:nvSpPr>
          <p:cNvPr id="494599" name="Text Box 7"/>
          <p:cNvSpPr txBox="1">
            <a:spLocks noChangeArrowheads="1"/>
          </p:cNvSpPr>
          <p:nvPr/>
        </p:nvSpPr>
        <p:spPr bwMode="auto">
          <a:xfrm>
            <a:off x="2789238" y="1628775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Ikke-footed NAND3:</a:t>
            </a:r>
          </a:p>
        </p:txBody>
      </p:sp>
      <p:graphicFrame>
        <p:nvGraphicFramePr>
          <p:cNvPr id="494600" name="Object 8"/>
          <p:cNvGraphicFramePr>
            <a:graphicFrameLocks noChangeAspect="1"/>
          </p:cNvGraphicFramePr>
          <p:nvPr/>
        </p:nvGraphicFramePr>
        <p:xfrm>
          <a:off x="2771775" y="1885950"/>
          <a:ext cx="2395538" cy="1858963"/>
        </p:xfrm>
        <a:graphic>
          <a:graphicData uri="http://schemas.openxmlformats.org/presentationml/2006/ole">
            <p:oleObj spid="_x0000_s59394" name="Equation" r:id="rId5" imgW="2095200" imgH="1625400" progId="Equation.3">
              <p:embed/>
            </p:oleObj>
          </a:graphicData>
        </a:graphic>
      </p:graphicFrame>
      <p:graphicFrame>
        <p:nvGraphicFramePr>
          <p:cNvPr id="494601" name="Object 9"/>
          <p:cNvGraphicFramePr>
            <a:graphicFrameLocks noChangeAspect="1"/>
          </p:cNvGraphicFramePr>
          <p:nvPr/>
        </p:nvGraphicFramePr>
        <p:xfrm>
          <a:off x="2700338" y="3794125"/>
          <a:ext cx="2717800" cy="1812925"/>
        </p:xfrm>
        <a:graphic>
          <a:graphicData uri="http://schemas.openxmlformats.org/presentationml/2006/ole">
            <p:oleObj spid="_x0000_s59395" name="Equation" r:id="rId6" imgW="2361960" imgH="1574640" progId="Equation.3">
              <p:embed/>
            </p:oleObj>
          </a:graphicData>
        </a:graphic>
      </p:graphicFrame>
      <p:sp>
        <p:nvSpPr>
          <p:cNvPr id="494602" name="Text Box 10"/>
          <p:cNvSpPr txBox="1">
            <a:spLocks noChangeArrowheads="1"/>
          </p:cNvSpPr>
          <p:nvPr/>
        </p:nvSpPr>
        <p:spPr bwMode="auto">
          <a:xfrm>
            <a:off x="5797550" y="161131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NAND3:</a:t>
            </a:r>
          </a:p>
        </p:txBody>
      </p:sp>
      <p:graphicFrame>
        <p:nvGraphicFramePr>
          <p:cNvPr id="494603" name="Object 11"/>
          <p:cNvGraphicFramePr>
            <a:graphicFrameLocks noChangeAspect="1"/>
          </p:cNvGraphicFramePr>
          <p:nvPr/>
        </p:nvGraphicFramePr>
        <p:xfrm>
          <a:off x="5584825" y="1960563"/>
          <a:ext cx="2787650" cy="2106612"/>
        </p:xfrm>
        <a:graphic>
          <a:graphicData uri="http://schemas.openxmlformats.org/presentationml/2006/ole">
            <p:oleObj spid="_x0000_s59396" name="Equation" r:id="rId7" imgW="2438280" imgH="1841400" progId="Equation.3">
              <p:embed/>
            </p:oleObj>
          </a:graphicData>
        </a:graphic>
      </p:graphicFrame>
      <p:graphicFrame>
        <p:nvGraphicFramePr>
          <p:cNvPr id="494604" name="Object 12"/>
          <p:cNvGraphicFramePr>
            <a:graphicFrameLocks noChangeAspect="1"/>
          </p:cNvGraphicFramePr>
          <p:nvPr/>
        </p:nvGraphicFramePr>
        <p:xfrm>
          <a:off x="5519738" y="4137025"/>
          <a:ext cx="3097212" cy="1812925"/>
        </p:xfrm>
        <a:graphic>
          <a:graphicData uri="http://schemas.openxmlformats.org/presentationml/2006/ole">
            <p:oleObj spid="_x0000_s59397" name="Equation" r:id="rId8" imgW="2692080" imgH="1574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9" grpId="0"/>
      <p:bldP spid="4946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2" name="Text Box 4"/>
          <p:cNvSpPr txBox="1">
            <a:spLocks noChangeArrowheads="1"/>
          </p:cNvSpPr>
          <p:nvPr/>
        </p:nvSpPr>
        <p:spPr bwMode="auto">
          <a:xfrm>
            <a:off x="395536" y="260648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Dynamiske NOR3:</a:t>
            </a:r>
          </a:p>
        </p:txBody>
      </p:sp>
      <p:sp>
        <p:nvSpPr>
          <p:cNvPr id="498693" name="Text Box 5"/>
          <p:cNvSpPr txBox="1">
            <a:spLocks noChangeArrowheads="1"/>
          </p:cNvSpPr>
          <p:nvPr/>
        </p:nvSpPr>
        <p:spPr bwMode="auto">
          <a:xfrm>
            <a:off x="2843213" y="155733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Ikke-footed NOR3:</a:t>
            </a:r>
          </a:p>
        </p:txBody>
      </p:sp>
      <p:sp>
        <p:nvSpPr>
          <p:cNvPr id="498694" name="Text Box 6"/>
          <p:cNvSpPr txBox="1">
            <a:spLocks noChangeArrowheads="1"/>
          </p:cNvSpPr>
          <p:nvPr/>
        </p:nvSpPr>
        <p:spPr bwMode="auto">
          <a:xfrm>
            <a:off x="5868988" y="155733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NOR3:</a:t>
            </a:r>
          </a:p>
        </p:txBody>
      </p:sp>
      <p:graphicFrame>
        <p:nvGraphicFramePr>
          <p:cNvPr id="498695" name="Object 7"/>
          <p:cNvGraphicFramePr>
            <a:graphicFrameLocks noChangeAspect="1"/>
          </p:cNvGraphicFramePr>
          <p:nvPr/>
        </p:nvGraphicFramePr>
        <p:xfrm>
          <a:off x="6056313" y="1847850"/>
          <a:ext cx="2019300" cy="2106613"/>
        </p:xfrm>
        <a:graphic>
          <a:graphicData uri="http://schemas.openxmlformats.org/presentationml/2006/ole">
            <p:oleObj spid="_x0000_s60418" name="Equation" r:id="rId4" imgW="1765080" imgH="1841400" progId="Equation.3">
              <p:embed/>
            </p:oleObj>
          </a:graphicData>
        </a:graphic>
      </p:graphicFrame>
      <p:graphicFrame>
        <p:nvGraphicFramePr>
          <p:cNvPr id="498696" name="Object 8"/>
          <p:cNvGraphicFramePr>
            <a:graphicFrameLocks noChangeAspect="1"/>
          </p:cNvGraphicFramePr>
          <p:nvPr/>
        </p:nvGraphicFramePr>
        <p:xfrm>
          <a:off x="5780409" y="4137025"/>
          <a:ext cx="3040063" cy="1812925"/>
        </p:xfrm>
        <a:graphic>
          <a:graphicData uri="http://schemas.openxmlformats.org/presentationml/2006/ole">
            <p:oleObj spid="_x0000_s60419" name="Equation" r:id="rId5" imgW="2641320" imgH="1574640" progId="Equation.3">
              <p:embed/>
            </p:oleObj>
          </a:graphicData>
        </a:graphic>
      </p:graphicFrame>
      <p:graphicFrame>
        <p:nvGraphicFramePr>
          <p:cNvPr id="498697" name="Object 9"/>
          <p:cNvGraphicFramePr>
            <a:graphicFrameLocks noChangeAspect="1"/>
          </p:cNvGraphicFramePr>
          <p:nvPr/>
        </p:nvGraphicFramePr>
        <p:xfrm>
          <a:off x="2916238" y="1971675"/>
          <a:ext cx="1639887" cy="2105025"/>
        </p:xfrm>
        <a:graphic>
          <a:graphicData uri="http://schemas.openxmlformats.org/presentationml/2006/ole">
            <p:oleObj spid="_x0000_s60420" name="Equation" r:id="rId6" imgW="1434960" imgH="1841400" progId="Equation.3">
              <p:embed/>
            </p:oleObj>
          </a:graphicData>
        </a:graphic>
      </p:graphicFrame>
      <p:graphicFrame>
        <p:nvGraphicFramePr>
          <p:cNvPr id="498698" name="Object 10"/>
          <p:cNvGraphicFramePr>
            <a:graphicFrameLocks noChangeAspect="1"/>
          </p:cNvGraphicFramePr>
          <p:nvPr/>
        </p:nvGraphicFramePr>
        <p:xfrm>
          <a:off x="2916238" y="4137025"/>
          <a:ext cx="2657475" cy="1812925"/>
        </p:xfrm>
        <a:graphic>
          <a:graphicData uri="http://schemas.openxmlformats.org/presentationml/2006/ole">
            <p:oleObj spid="_x0000_s60421" name="Equation" r:id="rId7" imgW="2311200" imgH="1574640" progId="Equation.3">
              <p:embed/>
            </p:oleObj>
          </a:graphicData>
        </a:graphic>
      </p:graphicFrame>
      <p:pic>
        <p:nvPicPr>
          <p:cNvPr id="498700" name="Picture 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692696"/>
            <a:ext cx="1947862" cy="2376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9870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284984"/>
            <a:ext cx="2184400" cy="2690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3" grpId="0"/>
      <p:bldP spid="4986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582612"/>
          </a:xfrm>
        </p:spPr>
        <p:txBody>
          <a:bodyPr/>
          <a:lstStyle/>
          <a:p>
            <a:r>
              <a:rPr lang="nb-NO" dirty="0"/>
              <a:t>Oppgave B</a:t>
            </a:r>
            <a:endParaRPr lang="en-US" dirty="0"/>
          </a:p>
        </p:txBody>
      </p:sp>
      <p:sp>
        <p:nvSpPr>
          <p:cNvPr id="502788" name="Text Box 4"/>
          <p:cNvSpPr txBox="1">
            <a:spLocks noChangeArrowheads="1"/>
          </p:cNvSpPr>
          <p:nvPr/>
        </p:nvSpPr>
        <p:spPr bwMode="auto">
          <a:xfrm>
            <a:off x="323528" y="764704"/>
            <a:ext cx="8640960" cy="36933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/>
              <a:t>Tegn transistorskjema for funksjonen </a:t>
            </a:r>
            <a:r>
              <a:rPr lang="en-US" i="1"/>
              <a:t>F </a:t>
            </a:r>
            <a:r>
              <a:rPr lang="en-US"/>
              <a:t>= </a:t>
            </a:r>
            <a:r>
              <a:rPr lang="en-US" i="1"/>
              <a:t>A·B ·</a:t>
            </a:r>
            <a:r>
              <a:rPr lang="en-US"/>
              <a:t>(</a:t>
            </a:r>
            <a:r>
              <a:rPr lang="en-US" i="1"/>
              <a:t>C </a:t>
            </a:r>
            <a:r>
              <a:rPr lang="en-US"/>
              <a:t>+</a:t>
            </a:r>
            <a:r>
              <a:rPr lang="en-US" i="1"/>
              <a:t>D</a:t>
            </a:r>
            <a:r>
              <a:rPr lang="en-US"/>
              <a:t>) ved å bruke domino logikk.</a:t>
            </a:r>
          </a:p>
        </p:txBody>
      </p:sp>
      <p:pic>
        <p:nvPicPr>
          <p:cNvPr id="50278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916113"/>
            <a:ext cx="3475037" cy="1338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0279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1196752"/>
            <a:ext cx="4498975" cy="4664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6.28</a:t>
            </a:r>
            <a:endParaRPr lang="en-US"/>
          </a:p>
        </p:txBody>
      </p:sp>
      <p:sp>
        <p:nvSpPr>
          <p:cNvPr id="516100" name="Text Box 4"/>
          <p:cNvSpPr txBox="1">
            <a:spLocks noChangeArrowheads="1"/>
          </p:cNvSpPr>
          <p:nvPr/>
        </p:nvSpPr>
        <p:spPr bwMode="auto">
          <a:xfrm>
            <a:off x="971600" y="1052736"/>
            <a:ext cx="7704137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Tegn transistorskjema for en 3inngangs dual-rail domino OR/NOR port.</a:t>
            </a:r>
          </a:p>
        </p:txBody>
      </p:sp>
      <p:pic>
        <p:nvPicPr>
          <p:cNvPr id="51610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1556792"/>
            <a:ext cx="4968875" cy="4033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D</a:t>
            </a:r>
            <a:endParaRPr lang="en-US"/>
          </a:p>
        </p:txBody>
      </p:sp>
      <p:sp>
        <p:nvSpPr>
          <p:cNvPr id="524292" name="Text Box 4"/>
          <p:cNvSpPr txBox="1">
            <a:spLocks noChangeArrowheads="1"/>
          </p:cNvSpPr>
          <p:nvPr/>
        </p:nvSpPr>
        <p:spPr bwMode="auto">
          <a:xfrm>
            <a:off x="539552" y="908720"/>
            <a:ext cx="8352730" cy="92333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/>
              <a:t>Tegn transistorskjema for funksjonen </a:t>
            </a:r>
            <a:r>
              <a:rPr lang="en-US" i="1"/>
              <a:t>F </a:t>
            </a:r>
            <a:r>
              <a:rPr lang="en-US"/>
              <a:t>= </a:t>
            </a:r>
            <a:r>
              <a:rPr lang="en-US" i="1"/>
              <a:t>A·B·</a:t>
            </a:r>
            <a:r>
              <a:rPr lang="en-US"/>
              <a:t>(</a:t>
            </a:r>
            <a:r>
              <a:rPr lang="en-US" i="1"/>
              <a:t>C </a:t>
            </a:r>
            <a:r>
              <a:rPr lang="en-US"/>
              <a:t>+</a:t>
            </a:r>
            <a:r>
              <a:rPr lang="en-US" i="1"/>
              <a:t>D</a:t>
            </a:r>
            <a:r>
              <a:rPr lang="en-US"/>
              <a:t>) med en differensiell dynamisk port med dynamisk bløder. Diskuter fordeler og ulemper med denne implementasjon i forhold til domino logikk.</a:t>
            </a:r>
          </a:p>
        </p:txBody>
      </p:sp>
      <p:pic>
        <p:nvPicPr>
          <p:cNvPr id="52429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1916832"/>
            <a:ext cx="5184775" cy="397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632700" cy="609600"/>
          </a:xfrm>
        </p:spPr>
        <p:txBody>
          <a:bodyPr/>
          <a:lstStyle/>
          <a:p>
            <a:r>
              <a:rPr lang="nb-NO" dirty="0"/>
              <a:t>Oppgave E</a:t>
            </a:r>
            <a:endParaRPr lang="en-US" dirty="0"/>
          </a:p>
        </p:txBody>
      </p:sp>
      <p:sp>
        <p:nvSpPr>
          <p:cNvPr id="535556" name="Text Box 4"/>
          <p:cNvSpPr txBox="1">
            <a:spLocks noChangeArrowheads="1"/>
          </p:cNvSpPr>
          <p:nvPr/>
        </p:nvSpPr>
        <p:spPr bwMode="auto">
          <a:xfrm>
            <a:off x="1476375" y="908050"/>
            <a:ext cx="7488113" cy="36933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Finn tidsforsinkelse i den dynamiske kjeden som er vist i Figuren.</a:t>
            </a:r>
          </a:p>
        </p:txBody>
      </p:sp>
      <p:pic>
        <p:nvPicPr>
          <p:cNvPr id="53555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052736"/>
            <a:ext cx="3168650" cy="1751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35558" name="Object 6"/>
          <p:cNvGraphicFramePr>
            <a:graphicFrameLocks noChangeAspect="1"/>
          </p:cNvGraphicFramePr>
          <p:nvPr/>
        </p:nvGraphicFramePr>
        <p:xfrm>
          <a:off x="611560" y="2996952"/>
          <a:ext cx="4475162" cy="2690813"/>
        </p:xfrm>
        <a:graphic>
          <a:graphicData uri="http://schemas.openxmlformats.org/presentationml/2006/ole">
            <p:oleObj spid="_x0000_s65538" name="Equation" r:id="rId5" imgW="2819160" imgH="1688760" progId="Equation.3">
              <p:embed/>
            </p:oleObj>
          </a:graphicData>
        </a:graphic>
      </p:graphicFrame>
      <p:graphicFrame>
        <p:nvGraphicFramePr>
          <p:cNvPr id="535559" name="Object 7"/>
          <p:cNvGraphicFramePr>
            <a:graphicFrameLocks noChangeAspect="1"/>
          </p:cNvGraphicFramePr>
          <p:nvPr/>
        </p:nvGraphicFramePr>
        <p:xfrm>
          <a:off x="6372200" y="1340768"/>
          <a:ext cx="1712913" cy="2513013"/>
        </p:xfrm>
        <a:graphic>
          <a:graphicData uri="http://schemas.openxmlformats.org/presentationml/2006/ole">
            <p:oleObj spid="_x0000_s65539" name="Equation" r:id="rId6" imgW="952200" imgH="1396800" progId="Equation.3">
              <p:embed/>
            </p:oleObj>
          </a:graphicData>
        </a:graphic>
      </p:graphicFrame>
      <p:sp>
        <p:nvSpPr>
          <p:cNvPr id="535560" name="Text Box 8"/>
          <p:cNvSpPr txBox="1">
            <a:spLocks noChangeArrowheads="1"/>
          </p:cNvSpPr>
          <p:nvPr/>
        </p:nvSpPr>
        <p:spPr bwMode="auto">
          <a:xfrm>
            <a:off x="5940425" y="400526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 i kjeden:</a:t>
            </a:r>
          </a:p>
        </p:txBody>
      </p:sp>
      <p:graphicFrame>
        <p:nvGraphicFramePr>
          <p:cNvPr id="535561" name="Object 9"/>
          <p:cNvGraphicFramePr>
            <a:graphicFrameLocks noChangeAspect="1"/>
          </p:cNvGraphicFramePr>
          <p:nvPr/>
        </p:nvGraphicFramePr>
        <p:xfrm>
          <a:off x="6516216" y="4437112"/>
          <a:ext cx="2016125" cy="1419225"/>
        </p:xfrm>
        <a:graphic>
          <a:graphicData uri="http://schemas.openxmlformats.org/presentationml/2006/ole">
            <p:oleObj spid="_x0000_s65540" name="Equation" r:id="rId7" imgW="1269720" imgH="888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Eksamensoppgave 2005</a:t>
            </a:r>
            <a:endParaRPr lang="en-US"/>
          </a:p>
        </p:txBody>
      </p:sp>
      <p:sp>
        <p:nvSpPr>
          <p:cNvPr id="536580" name="Text Box 4"/>
          <p:cNvSpPr txBox="1">
            <a:spLocks noChangeArrowheads="1"/>
          </p:cNvSpPr>
          <p:nvPr/>
        </p:nvSpPr>
        <p:spPr bwMode="auto">
          <a:xfrm>
            <a:off x="755576" y="980728"/>
            <a:ext cx="8208267" cy="646331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/>
              <a:t>Hva blir parasittisk tidsforsinkelse for nedtrekket for 3inngangsdynamisk footed NAND porten?</a:t>
            </a:r>
          </a:p>
        </p:txBody>
      </p:sp>
      <p:pic>
        <p:nvPicPr>
          <p:cNvPr id="53658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844824"/>
            <a:ext cx="1414462" cy="3860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36582" name="Text Box 6"/>
          <p:cNvSpPr txBox="1">
            <a:spLocks noChangeArrowheads="1"/>
          </p:cNvSpPr>
          <p:nvPr/>
        </p:nvSpPr>
        <p:spPr bwMode="auto">
          <a:xfrm>
            <a:off x="2411413" y="2276475"/>
            <a:ext cx="648106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Velger N=4 som gir effektiv motstand i nedtrekket lik R:</a:t>
            </a:r>
          </a:p>
        </p:txBody>
      </p:sp>
      <p:graphicFrame>
        <p:nvGraphicFramePr>
          <p:cNvPr id="536583" name="Object 7"/>
          <p:cNvGraphicFramePr>
            <a:graphicFrameLocks noChangeAspect="1"/>
          </p:cNvGraphicFramePr>
          <p:nvPr/>
        </p:nvGraphicFramePr>
        <p:xfrm>
          <a:off x="3635375" y="2781300"/>
          <a:ext cx="1449388" cy="1379538"/>
        </p:xfrm>
        <a:graphic>
          <a:graphicData uri="http://schemas.openxmlformats.org/presentationml/2006/ole">
            <p:oleObj spid="_x0000_s66562" name="Equation" r:id="rId5" imgW="914400" imgH="863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82" grpId="0"/>
    </p:bld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430</TotalTime>
  <Words>203</Words>
  <Application>Microsoft Office PowerPoint</Application>
  <PresentationFormat>On-screen Show (4:3)</PresentationFormat>
  <Paragraphs>44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INF3400Del3</vt:lpstr>
      <vt:lpstr>Equation</vt:lpstr>
      <vt:lpstr>INF3400 Del 9 Oppgaver</vt:lpstr>
      <vt:lpstr>Oppgave 6.27</vt:lpstr>
      <vt:lpstr>Slide 3</vt:lpstr>
      <vt:lpstr>Oppgave B</vt:lpstr>
      <vt:lpstr>Oppgave 6.28</vt:lpstr>
      <vt:lpstr>Oppgave D</vt:lpstr>
      <vt:lpstr>Oppgave E</vt:lpstr>
      <vt:lpstr>Eksamensoppgave 2005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46</cp:revision>
  <dcterms:created xsi:type="dcterms:W3CDTF">2010-02-12T20:50:46Z</dcterms:created>
  <dcterms:modified xsi:type="dcterms:W3CDTF">2011-03-20T19:11:55Z</dcterms:modified>
</cp:coreProperties>
</file>