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7" r:id="rId10"/>
    <p:sldId id="269" r:id="rId11"/>
    <p:sldId id="270" r:id="rId12"/>
    <p:sldId id="271" r:id="rId13"/>
    <p:sldId id="273" r:id="rId14"/>
    <p:sldId id="274" r:id="rId15"/>
    <p:sldId id="275" r:id="rId16"/>
    <p:sldId id="276" r:id="rId17"/>
    <p:sldId id="279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6" y="-45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52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3/20/2011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3/20/2011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CC7387-65DB-4D59-9C0E-05FA1FFB5E7F}" type="slidenum">
              <a:rPr lang="en-US"/>
              <a:pPr/>
              <a:t>2</a:t>
            </a:fld>
            <a:endParaRPr lang="en-US"/>
          </a:p>
        </p:txBody>
      </p:sp>
      <p:sp>
        <p:nvSpPr>
          <p:cNvPr id="46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0A1046-68DE-440E-99A0-3CC4A82CE8E6}" type="slidenum">
              <a:rPr lang="en-US"/>
              <a:pPr/>
              <a:t>3</a:t>
            </a:fld>
            <a:endParaRPr lang="en-US"/>
          </a:p>
        </p:txBody>
      </p:sp>
      <p:sp>
        <p:nvSpPr>
          <p:cNvPr id="504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97EF90-F4D3-4742-88EF-A788C238B7BB}" type="slidenum">
              <a:rPr lang="en-US"/>
              <a:pPr/>
              <a:t>4</a:t>
            </a:fld>
            <a:endParaRPr lang="en-US"/>
          </a:p>
        </p:txBody>
      </p:sp>
      <p:sp>
        <p:nvSpPr>
          <p:cNvPr id="505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279BB3-6425-4E1C-AA57-345287733D04}" type="slidenum">
              <a:rPr lang="en-US"/>
              <a:pPr/>
              <a:t>5</a:t>
            </a:fld>
            <a:endParaRPr lang="en-US"/>
          </a:p>
        </p:txBody>
      </p:sp>
      <p:sp>
        <p:nvSpPr>
          <p:cNvPr id="506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06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30DB42-874E-4410-ACC9-B0A632C20AE6}" type="slidenum">
              <a:rPr lang="en-US"/>
              <a:pPr/>
              <a:t>6</a:t>
            </a:fld>
            <a:endParaRPr lang="en-US"/>
          </a:p>
        </p:txBody>
      </p:sp>
      <p:sp>
        <p:nvSpPr>
          <p:cNvPr id="509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09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2DEB93-8779-486A-A3CB-0DCEBD5A3E9A}" type="slidenum">
              <a:rPr lang="en-US"/>
              <a:pPr/>
              <a:t>7</a:t>
            </a:fld>
            <a:endParaRPr lang="en-US"/>
          </a:p>
        </p:txBody>
      </p:sp>
      <p:sp>
        <p:nvSpPr>
          <p:cNvPr id="510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943FD2-217D-4915-BCD7-EB14B42DB087}" type="slidenum">
              <a:rPr lang="en-US"/>
              <a:pPr/>
              <a:t>8</a:t>
            </a:fld>
            <a:endParaRPr lang="en-US"/>
          </a:p>
        </p:txBody>
      </p:sp>
      <p:sp>
        <p:nvSpPr>
          <p:cNvPr id="512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CA6E5C-8212-43C6-8AFE-1B1EB4B55A55}" type="slidenum">
              <a:rPr lang="en-US"/>
              <a:pPr/>
              <a:t>9</a:t>
            </a:fld>
            <a:endParaRPr lang="en-US"/>
          </a:p>
        </p:txBody>
      </p:sp>
      <p:sp>
        <p:nvSpPr>
          <p:cNvPr id="514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14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D7C6D1-EA75-47FB-8126-C9354FB2BF90}" type="slidenum">
              <a:rPr lang="en-US"/>
              <a:pPr/>
              <a:t>10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55BF1F-7397-4EAC-8556-F9B98A02BDD6}" type="slidenum">
              <a:rPr lang="en-US"/>
              <a:pPr/>
              <a:t>11</a:t>
            </a:fld>
            <a:endParaRPr lang="en-US"/>
          </a:p>
        </p:txBody>
      </p:sp>
      <p:sp>
        <p:nvSpPr>
          <p:cNvPr id="522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2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40FA93-C6C4-4297-852C-C13DCE1B3A48}" type="slidenum">
              <a:rPr lang="en-US"/>
              <a:pPr/>
              <a:t>12</a:t>
            </a:fld>
            <a:endParaRPr lang="en-US"/>
          </a:p>
        </p:txBody>
      </p:sp>
      <p:sp>
        <p:nvSpPr>
          <p:cNvPr id="523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59B13E-00FE-4C8B-ABDF-0DAB8A3DF9C8}" type="slidenum">
              <a:rPr lang="en-US"/>
              <a:pPr/>
              <a:t>13</a:t>
            </a:fld>
            <a:endParaRPr lang="en-US"/>
          </a:p>
        </p:txBody>
      </p:sp>
      <p:sp>
        <p:nvSpPr>
          <p:cNvPr id="53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4C0B68-035B-476A-A0DE-C3FC067A9958}" type="slidenum">
              <a:rPr lang="en-US"/>
              <a:pPr/>
              <a:t>14</a:t>
            </a:fld>
            <a:endParaRPr lang="en-US"/>
          </a:p>
        </p:txBody>
      </p:sp>
      <p:sp>
        <p:nvSpPr>
          <p:cNvPr id="532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3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D3627F-56FA-4F5C-AEBC-60853D3BE908}" type="slidenum">
              <a:rPr lang="en-US"/>
              <a:pPr/>
              <a:t>15</a:t>
            </a:fld>
            <a:endParaRPr lang="en-US"/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6BA3E3-53C6-4A3F-A0FC-E0A7839174DA}" type="slidenum">
              <a:rPr lang="en-US"/>
              <a:pPr/>
              <a:t>16</a:t>
            </a:fld>
            <a:endParaRPr lang="en-US"/>
          </a:p>
        </p:txBody>
      </p:sp>
      <p:sp>
        <p:nvSpPr>
          <p:cNvPr id="534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34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7E3E55-FC40-4B08-99B3-45D473519065}" type="slidenum">
              <a:rPr lang="en-US"/>
              <a:pPr/>
              <a:t>17</a:t>
            </a:fld>
            <a:endParaRPr lang="en-US"/>
          </a:p>
        </p:txBody>
      </p:sp>
      <p:sp>
        <p:nvSpPr>
          <p:cNvPr id="540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40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20. mars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20.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9 Teori</a:t>
            </a:r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Dynamisk CMOS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Introduksjon til dynamisk CMOS</a:t>
            </a:r>
            <a:endParaRPr lang="nb-NO" b="1"/>
          </a:p>
        </p:txBody>
      </p:sp>
      <p:sp>
        <p:nvSpPr>
          <p:cNvPr id="367641" name="Text Box 25"/>
          <p:cNvSpPr txBox="1">
            <a:spLocks noChangeArrowheads="1"/>
          </p:cNvSpPr>
          <p:nvPr/>
        </p:nvSpPr>
        <p:spPr bwMode="auto">
          <a:xfrm>
            <a:off x="539750" y="3573463"/>
            <a:ext cx="16573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Komplementær</a:t>
            </a:r>
          </a:p>
        </p:txBody>
      </p:sp>
      <p:pic>
        <p:nvPicPr>
          <p:cNvPr id="367649" name="Picture 3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750" y="1628775"/>
            <a:ext cx="4248150" cy="19224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67650" name="Text Box 34"/>
          <p:cNvSpPr txBox="1">
            <a:spLocks noChangeArrowheads="1"/>
          </p:cNvSpPr>
          <p:nvPr/>
        </p:nvSpPr>
        <p:spPr bwMode="auto">
          <a:xfrm>
            <a:off x="2266950" y="3573463"/>
            <a:ext cx="16573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Pseudo nMOS</a:t>
            </a:r>
          </a:p>
        </p:txBody>
      </p:sp>
      <p:sp>
        <p:nvSpPr>
          <p:cNvPr id="367651" name="Text Box 35"/>
          <p:cNvSpPr txBox="1">
            <a:spLocks noChangeArrowheads="1"/>
          </p:cNvSpPr>
          <p:nvPr/>
        </p:nvSpPr>
        <p:spPr bwMode="auto">
          <a:xfrm>
            <a:off x="3994150" y="3573463"/>
            <a:ext cx="16573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Dynamisk</a:t>
            </a:r>
          </a:p>
        </p:txBody>
      </p:sp>
      <p:pic>
        <p:nvPicPr>
          <p:cNvPr id="367652" name="Picture 3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2138" y="4292600"/>
            <a:ext cx="4425950" cy="1079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67653" name="Picture 3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488" y="1052513"/>
            <a:ext cx="1143000" cy="280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67654" name="Text Box 38"/>
          <p:cNvSpPr txBox="1">
            <a:spLocks noChangeArrowheads="1"/>
          </p:cNvSpPr>
          <p:nvPr/>
        </p:nvSpPr>
        <p:spPr bwMode="auto">
          <a:xfrm>
            <a:off x="6804025" y="4005263"/>
            <a:ext cx="16573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”Footed” dynamisk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50" grpId="0"/>
      <p:bldP spid="367651" grpId="0"/>
      <p:bldP spid="3676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9562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1773238"/>
            <a:ext cx="2663825" cy="2486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95621" name="Text Box 5"/>
          <p:cNvSpPr txBox="1">
            <a:spLocks noChangeArrowheads="1"/>
          </p:cNvSpPr>
          <p:nvPr/>
        </p:nvSpPr>
        <p:spPr bwMode="auto">
          <a:xfrm>
            <a:off x="468312" y="1268760"/>
            <a:ext cx="287955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Dynamiske invertere:</a:t>
            </a:r>
          </a:p>
        </p:txBody>
      </p:sp>
      <p:sp>
        <p:nvSpPr>
          <p:cNvPr id="495622" name="Text Box 6"/>
          <p:cNvSpPr txBox="1">
            <a:spLocks noChangeArrowheads="1"/>
          </p:cNvSpPr>
          <p:nvPr/>
        </p:nvSpPr>
        <p:spPr bwMode="auto">
          <a:xfrm>
            <a:off x="2987675" y="1412776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Ikke-footed</a:t>
            </a:r>
            <a:r>
              <a:rPr lang="nb-NO" dirty="0"/>
              <a:t> inverter:</a:t>
            </a:r>
          </a:p>
        </p:txBody>
      </p:sp>
      <p:graphicFrame>
        <p:nvGraphicFramePr>
          <p:cNvPr id="495623" name="Object 7"/>
          <p:cNvGraphicFramePr>
            <a:graphicFrameLocks noChangeAspect="1"/>
          </p:cNvGraphicFramePr>
          <p:nvPr/>
        </p:nvGraphicFramePr>
        <p:xfrm>
          <a:off x="3348038" y="1844675"/>
          <a:ext cx="1639887" cy="1800225"/>
        </p:xfrm>
        <a:graphic>
          <a:graphicData uri="http://schemas.openxmlformats.org/presentationml/2006/ole">
            <p:oleObj spid="_x0000_s56322" name="Equation" r:id="rId5" imgW="1434960" imgH="1574640" progId="Equation.3">
              <p:embed/>
            </p:oleObj>
          </a:graphicData>
        </a:graphic>
      </p:graphicFrame>
      <p:graphicFrame>
        <p:nvGraphicFramePr>
          <p:cNvPr id="495625" name="Object 9"/>
          <p:cNvGraphicFramePr>
            <a:graphicFrameLocks noChangeAspect="1"/>
          </p:cNvGraphicFramePr>
          <p:nvPr/>
        </p:nvGraphicFramePr>
        <p:xfrm>
          <a:off x="3365500" y="3883025"/>
          <a:ext cx="1782763" cy="1490663"/>
        </p:xfrm>
        <a:graphic>
          <a:graphicData uri="http://schemas.openxmlformats.org/presentationml/2006/ole">
            <p:oleObj spid="_x0000_s56323" name="Equation" r:id="rId6" imgW="1549080" imgH="1295280" progId="Equation.3">
              <p:embed/>
            </p:oleObj>
          </a:graphicData>
        </a:graphic>
      </p:graphicFrame>
      <p:sp>
        <p:nvSpPr>
          <p:cNvPr id="495626" name="Text Box 10"/>
          <p:cNvSpPr txBox="1">
            <a:spLocks noChangeArrowheads="1"/>
          </p:cNvSpPr>
          <p:nvPr/>
        </p:nvSpPr>
        <p:spPr bwMode="auto">
          <a:xfrm>
            <a:off x="5437188" y="1412776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Footed inverter:</a:t>
            </a:r>
          </a:p>
        </p:txBody>
      </p:sp>
      <p:graphicFrame>
        <p:nvGraphicFramePr>
          <p:cNvPr id="495627" name="Object 11"/>
          <p:cNvGraphicFramePr>
            <a:graphicFrameLocks noChangeAspect="1"/>
          </p:cNvGraphicFramePr>
          <p:nvPr/>
        </p:nvGraphicFramePr>
        <p:xfrm>
          <a:off x="5608638" y="1692275"/>
          <a:ext cx="2017712" cy="2105025"/>
        </p:xfrm>
        <a:graphic>
          <a:graphicData uri="http://schemas.openxmlformats.org/presentationml/2006/ole">
            <p:oleObj spid="_x0000_s56324" name="Equation" r:id="rId7" imgW="1765080" imgH="1841400" progId="Equation.3">
              <p:embed/>
            </p:oleObj>
          </a:graphicData>
        </a:graphic>
      </p:graphicFrame>
      <p:graphicFrame>
        <p:nvGraphicFramePr>
          <p:cNvPr id="495628" name="Object 12"/>
          <p:cNvGraphicFramePr>
            <a:graphicFrameLocks noChangeAspect="1"/>
          </p:cNvGraphicFramePr>
          <p:nvPr/>
        </p:nvGraphicFramePr>
        <p:xfrm>
          <a:off x="5545138" y="3854450"/>
          <a:ext cx="2322512" cy="1549400"/>
        </p:xfrm>
        <a:graphic>
          <a:graphicData uri="http://schemas.openxmlformats.org/presentationml/2006/ole">
            <p:oleObj spid="_x0000_s56325" name="Equation" r:id="rId8" imgW="2019240" imgH="1346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5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9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5622" grpId="0"/>
      <p:bldP spid="4956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96644" name="Text Box 4"/>
          <p:cNvSpPr txBox="1">
            <a:spLocks noChangeArrowheads="1"/>
          </p:cNvSpPr>
          <p:nvPr/>
        </p:nvSpPr>
        <p:spPr bwMode="auto">
          <a:xfrm>
            <a:off x="468312" y="1268413"/>
            <a:ext cx="251951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Dynamiske NAND2:</a:t>
            </a:r>
          </a:p>
        </p:txBody>
      </p:sp>
      <p:pic>
        <p:nvPicPr>
          <p:cNvPr id="49664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1844675"/>
            <a:ext cx="2176463" cy="2663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96646" name="Text Box 6"/>
          <p:cNvSpPr txBox="1">
            <a:spLocks noChangeArrowheads="1"/>
          </p:cNvSpPr>
          <p:nvPr/>
        </p:nvSpPr>
        <p:spPr bwMode="auto">
          <a:xfrm>
            <a:off x="2987675" y="1412776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Ikke-footed</a:t>
            </a:r>
            <a:r>
              <a:rPr lang="nb-NO" dirty="0"/>
              <a:t> NAND2:</a:t>
            </a:r>
          </a:p>
        </p:txBody>
      </p:sp>
      <p:sp>
        <p:nvSpPr>
          <p:cNvPr id="496649" name="Text Box 9"/>
          <p:cNvSpPr txBox="1">
            <a:spLocks noChangeArrowheads="1"/>
          </p:cNvSpPr>
          <p:nvPr/>
        </p:nvSpPr>
        <p:spPr bwMode="auto">
          <a:xfrm>
            <a:off x="5437188" y="1412776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Footed NAND2:</a:t>
            </a:r>
          </a:p>
        </p:txBody>
      </p:sp>
      <p:graphicFrame>
        <p:nvGraphicFramePr>
          <p:cNvPr id="496650" name="Object 10"/>
          <p:cNvGraphicFramePr>
            <a:graphicFrameLocks noChangeAspect="1"/>
          </p:cNvGraphicFramePr>
          <p:nvPr/>
        </p:nvGraphicFramePr>
        <p:xfrm>
          <a:off x="5419725" y="1814513"/>
          <a:ext cx="2395538" cy="1858962"/>
        </p:xfrm>
        <a:graphic>
          <a:graphicData uri="http://schemas.openxmlformats.org/presentationml/2006/ole">
            <p:oleObj spid="_x0000_s57346" name="Equation" r:id="rId5" imgW="2095200" imgH="1625400" progId="Equation.3">
              <p:embed/>
            </p:oleObj>
          </a:graphicData>
        </a:graphic>
      </p:graphicFrame>
      <p:graphicFrame>
        <p:nvGraphicFramePr>
          <p:cNvPr id="496651" name="Object 11"/>
          <p:cNvGraphicFramePr>
            <a:graphicFrameLocks noChangeAspect="1"/>
          </p:cNvGraphicFramePr>
          <p:nvPr/>
        </p:nvGraphicFramePr>
        <p:xfrm>
          <a:off x="5348288" y="3722688"/>
          <a:ext cx="2717800" cy="1812925"/>
        </p:xfrm>
        <a:graphic>
          <a:graphicData uri="http://schemas.openxmlformats.org/presentationml/2006/ole">
            <p:oleObj spid="_x0000_s57347" name="Equation" r:id="rId6" imgW="2361960" imgH="1574640" progId="Equation.3">
              <p:embed/>
            </p:oleObj>
          </a:graphicData>
        </a:graphic>
      </p:graphicFrame>
      <p:graphicFrame>
        <p:nvGraphicFramePr>
          <p:cNvPr id="496653" name="Object 13"/>
          <p:cNvGraphicFramePr>
            <a:graphicFrameLocks noChangeAspect="1"/>
          </p:cNvGraphicFramePr>
          <p:nvPr/>
        </p:nvGraphicFramePr>
        <p:xfrm>
          <a:off x="2987675" y="1773238"/>
          <a:ext cx="2017713" cy="2105025"/>
        </p:xfrm>
        <a:graphic>
          <a:graphicData uri="http://schemas.openxmlformats.org/presentationml/2006/ole">
            <p:oleObj spid="_x0000_s57348" name="Equation" r:id="rId7" imgW="1765080" imgH="1841400" progId="Equation.3">
              <p:embed/>
            </p:oleObj>
          </a:graphicData>
        </a:graphic>
      </p:graphicFrame>
      <p:graphicFrame>
        <p:nvGraphicFramePr>
          <p:cNvPr id="496654" name="Object 14"/>
          <p:cNvGraphicFramePr>
            <a:graphicFrameLocks noChangeAspect="1"/>
          </p:cNvGraphicFramePr>
          <p:nvPr/>
        </p:nvGraphicFramePr>
        <p:xfrm>
          <a:off x="2924175" y="3933825"/>
          <a:ext cx="2322513" cy="1549400"/>
        </p:xfrm>
        <a:graphic>
          <a:graphicData uri="http://schemas.openxmlformats.org/presentationml/2006/ole">
            <p:oleObj spid="_x0000_s57349" name="Equation" r:id="rId8" imgW="2019240" imgH="1346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9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646" grpId="0"/>
      <p:bldP spid="4966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97668" name="Text Box 4"/>
          <p:cNvSpPr txBox="1">
            <a:spLocks noChangeArrowheads="1"/>
          </p:cNvSpPr>
          <p:nvPr/>
        </p:nvSpPr>
        <p:spPr bwMode="auto">
          <a:xfrm>
            <a:off x="468313" y="1268413"/>
            <a:ext cx="2159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Dynamiske NOR2:</a:t>
            </a:r>
          </a:p>
        </p:txBody>
      </p:sp>
      <p:sp>
        <p:nvSpPr>
          <p:cNvPr id="497669" name="Text Box 5"/>
          <p:cNvSpPr txBox="1">
            <a:spLocks noChangeArrowheads="1"/>
          </p:cNvSpPr>
          <p:nvPr/>
        </p:nvSpPr>
        <p:spPr bwMode="auto">
          <a:xfrm>
            <a:off x="3490913" y="1340768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Ikke-footed</a:t>
            </a:r>
            <a:r>
              <a:rPr lang="nb-NO" dirty="0"/>
              <a:t> NOR2:</a:t>
            </a:r>
          </a:p>
        </p:txBody>
      </p:sp>
      <p:sp>
        <p:nvSpPr>
          <p:cNvPr id="497670" name="Text Box 6"/>
          <p:cNvSpPr txBox="1">
            <a:spLocks noChangeArrowheads="1"/>
          </p:cNvSpPr>
          <p:nvPr/>
        </p:nvSpPr>
        <p:spPr bwMode="auto">
          <a:xfrm>
            <a:off x="5940425" y="1340768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Footed NOR2:</a:t>
            </a:r>
          </a:p>
        </p:txBody>
      </p:sp>
      <p:graphicFrame>
        <p:nvGraphicFramePr>
          <p:cNvPr id="497671" name="Object 7"/>
          <p:cNvGraphicFramePr>
            <a:graphicFrameLocks noChangeAspect="1"/>
          </p:cNvGraphicFramePr>
          <p:nvPr/>
        </p:nvGraphicFramePr>
        <p:xfrm>
          <a:off x="5867400" y="1916113"/>
          <a:ext cx="2019300" cy="2106612"/>
        </p:xfrm>
        <a:graphic>
          <a:graphicData uri="http://schemas.openxmlformats.org/presentationml/2006/ole">
            <p:oleObj spid="_x0000_s58370" name="Equation" r:id="rId4" imgW="1765080" imgH="1841400" progId="Equation.3">
              <p:embed/>
            </p:oleObj>
          </a:graphicData>
        </a:graphic>
      </p:graphicFrame>
      <p:graphicFrame>
        <p:nvGraphicFramePr>
          <p:cNvPr id="497672" name="Object 8"/>
          <p:cNvGraphicFramePr>
            <a:graphicFrameLocks noChangeAspect="1"/>
          </p:cNvGraphicFramePr>
          <p:nvPr/>
        </p:nvGraphicFramePr>
        <p:xfrm>
          <a:off x="5867400" y="4076700"/>
          <a:ext cx="2689225" cy="1812925"/>
        </p:xfrm>
        <a:graphic>
          <a:graphicData uri="http://schemas.openxmlformats.org/presentationml/2006/ole">
            <p:oleObj spid="_x0000_s58371" name="Equation" r:id="rId5" imgW="2336760" imgH="1574640" progId="Equation.3">
              <p:embed/>
            </p:oleObj>
          </a:graphicData>
        </a:graphic>
      </p:graphicFrame>
      <p:graphicFrame>
        <p:nvGraphicFramePr>
          <p:cNvPr id="497673" name="Object 9"/>
          <p:cNvGraphicFramePr>
            <a:graphicFrameLocks noChangeAspect="1"/>
          </p:cNvGraphicFramePr>
          <p:nvPr/>
        </p:nvGraphicFramePr>
        <p:xfrm>
          <a:off x="3679825" y="1773238"/>
          <a:ext cx="1639888" cy="2105025"/>
        </p:xfrm>
        <a:graphic>
          <a:graphicData uri="http://schemas.openxmlformats.org/presentationml/2006/ole">
            <p:oleObj spid="_x0000_s58372" name="Equation" r:id="rId6" imgW="1434960" imgH="1841400" progId="Equation.3">
              <p:embed/>
            </p:oleObj>
          </a:graphicData>
        </a:graphic>
      </p:graphicFrame>
      <p:graphicFrame>
        <p:nvGraphicFramePr>
          <p:cNvPr id="497674" name="Object 10"/>
          <p:cNvGraphicFramePr>
            <a:graphicFrameLocks noChangeAspect="1"/>
          </p:cNvGraphicFramePr>
          <p:nvPr/>
        </p:nvGraphicFramePr>
        <p:xfrm>
          <a:off x="3441700" y="3933825"/>
          <a:ext cx="2292350" cy="1549400"/>
        </p:xfrm>
        <a:graphic>
          <a:graphicData uri="http://schemas.openxmlformats.org/presentationml/2006/ole">
            <p:oleObj spid="_x0000_s58373" name="Equation" r:id="rId7" imgW="1993680" imgH="1346040" progId="Equation.3">
              <p:embed/>
            </p:oleObj>
          </a:graphicData>
        </a:graphic>
      </p:graphicFrame>
      <p:pic>
        <p:nvPicPr>
          <p:cNvPr id="497675" name="Picture 1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1989138"/>
            <a:ext cx="3132138" cy="2497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7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7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7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97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669" grpId="0"/>
      <p:bldP spid="4976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Domino logikk</a:t>
            </a:r>
            <a:endParaRPr lang="en-US"/>
          </a:p>
        </p:txBody>
      </p:sp>
      <p:pic>
        <p:nvPicPr>
          <p:cNvPr id="49971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1989138"/>
            <a:ext cx="6426200" cy="32781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01764" name="Text Box 4"/>
          <p:cNvSpPr txBox="1">
            <a:spLocks noChangeArrowheads="1"/>
          </p:cNvSpPr>
          <p:nvPr/>
        </p:nvSpPr>
        <p:spPr bwMode="auto">
          <a:xfrm>
            <a:off x="611560" y="404664"/>
            <a:ext cx="266466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Domino </a:t>
            </a:r>
            <a:r>
              <a:rPr lang="nb-NO" dirty="0" err="1"/>
              <a:t>multiplekser</a:t>
            </a:r>
            <a:r>
              <a:rPr lang="nb-NO" dirty="0"/>
              <a:t>:</a:t>
            </a:r>
          </a:p>
        </p:txBody>
      </p:sp>
      <p:pic>
        <p:nvPicPr>
          <p:cNvPr id="501765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332656"/>
            <a:ext cx="5472113" cy="5287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0074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188640"/>
            <a:ext cx="4705350" cy="5138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Dual-rail domino logikk</a:t>
            </a:r>
            <a:endParaRPr lang="en-US"/>
          </a:p>
        </p:txBody>
      </p:sp>
      <p:pic>
        <p:nvPicPr>
          <p:cNvPr id="50381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288" y="1989138"/>
            <a:ext cx="3960812" cy="2708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0381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1917700"/>
            <a:ext cx="4248150" cy="287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60648"/>
            <a:ext cx="7632700" cy="609600"/>
          </a:xfrm>
        </p:spPr>
        <p:txBody>
          <a:bodyPr/>
          <a:lstStyle/>
          <a:p>
            <a:r>
              <a:rPr lang="nb-NO" dirty="0"/>
              <a:t>Ladningsdeling</a:t>
            </a:r>
            <a:endParaRPr lang="en-US" dirty="0"/>
          </a:p>
        </p:txBody>
      </p:sp>
      <p:pic>
        <p:nvPicPr>
          <p:cNvPr id="51814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288" y="1484313"/>
            <a:ext cx="2743200" cy="3078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1814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1196752"/>
            <a:ext cx="4032250" cy="2155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18150" name="Text Box 6"/>
          <p:cNvSpPr txBox="1">
            <a:spLocks noChangeArrowheads="1"/>
          </p:cNvSpPr>
          <p:nvPr/>
        </p:nvSpPr>
        <p:spPr bwMode="auto">
          <a:xfrm>
            <a:off x="3707904" y="3789040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Endring pga. ladningsdeling:</a:t>
            </a:r>
          </a:p>
        </p:txBody>
      </p:sp>
      <p:graphicFrame>
        <p:nvGraphicFramePr>
          <p:cNvPr id="518151" name="Object 7"/>
          <p:cNvGraphicFramePr>
            <a:graphicFrameLocks noChangeAspect="1"/>
          </p:cNvGraphicFramePr>
          <p:nvPr/>
        </p:nvGraphicFramePr>
        <p:xfrm>
          <a:off x="6156176" y="4221088"/>
          <a:ext cx="2333625" cy="1476375"/>
        </p:xfrm>
        <a:graphic>
          <a:graphicData uri="http://schemas.openxmlformats.org/presentationml/2006/ole">
            <p:oleObj spid="_x0000_s61442" name="Equation" r:id="rId6" imgW="1485720" imgH="939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8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8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8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Precharge av interne noder</a:t>
            </a:r>
            <a:endParaRPr lang="en-US"/>
          </a:p>
        </p:txBody>
      </p:sp>
      <p:pic>
        <p:nvPicPr>
          <p:cNvPr id="51917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824" y="1268760"/>
            <a:ext cx="2921000" cy="4248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9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Blødere (keepers)</a:t>
            </a:r>
            <a:endParaRPr lang="en-US"/>
          </a:p>
        </p:txBody>
      </p:sp>
      <p:pic>
        <p:nvPicPr>
          <p:cNvPr id="52019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1989138"/>
            <a:ext cx="2301875" cy="2519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2019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4650" y="2116138"/>
            <a:ext cx="2449513" cy="2392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20198" name="Text Box 6"/>
          <p:cNvSpPr txBox="1">
            <a:spLocks noChangeArrowheads="1"/>
          </p:cNvSpPr>
          <p:nvPr/>
        </p:nvSpPr>
        <p:spPr bwMode="auto">
          <a:xfrm>
            <a:off x="2843213" y="1700213"/>
            <a:ext cx="2159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Dynamisk bløder</a:t>
            </a:r>
          </a:p>
        </p:txBody>
      </p:sp>
      <p:pic>
        <p:nvPicPr>
          <p:cNvPr id="520199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7400" y="1700213"/>
            <a:ext cx="2524125" cy="3041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0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0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0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0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019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Logisk effort i dynamiske kjeder</a:t>
            </a:r>
            <a:endParaRPr lang="en-US"/>
          </a:p>
        </p:txBody>
      </p:sp>
      <p:pic>
        <p:nvPicPr>
          <p:cNvPr id="52634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975" y="2205038"/>
            <a:ext cx="3600450" cy="2757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26341" name="Text Box 5"/>
          <p:cNvSpPr txBox="1">
            <a:spLocks noChangeArrowheads="1"/>
          </p:cNvSpPr>
          <p:nvPr/>
        </p:nvSpPr>
        <p:spPr bwMode="auto">
          <a:xfrm>
            <a:off x="250825" y="1628775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Ikke-footed:</a:t>
            </a:r>
          </a:p>
        </p:txBody>
      </p:sp>
      <p:graphicFrame>
        <p:nvGraphicFramePr>
          <p:cNvPr id="526342" name="Object 6"/>
          <p:cNvGraphicFramePr>
            <a:graphicFrameLocks noChangeAspect="1"/>
          </p:cNvGraphicFramePr>
          <p:nvPr/>
        </p:nvGraphicFramePr>
        <p:xfrm>
          <a:off x="611188" y="2133600"/>
          <a:ext cx="1028700" cy="2590800"/>
        </p:xfrm>
        <a:graphic>
          <a:graphicData uri="http://schemas.openxmlformats.org/presentationml/2006/ole">
            <p:oleObj spid="_x0000_s62466" name="Equation" r:id="rId5" imgW="647640" imgH="1625400" progId="Equation.3">
              <p:embed/>
            </p:oleObj>
          </a:graphicData>
        </a:graphic>
      </p:graphicFrame>
      <p:sp>
        <p:nvSpPr>
          <p:cNvPr id="526343" name="Text Box 7"/>
          <p:cNvSpPr txBox="1">
            <a:spLocks noChangeArrowheads="1"/>
          </p:cNvSpPr>
          <p:nvPr/>
        </p:nvSpPr>
        <p:spPr bwMode="auto">
          <a:xfrm>
            <a:off x="6372225" y="1628775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Footed:</a:t>
            </a:r>
          </a:p>
        </p:txBody>
      </p:sp>
      <p:graphicFrame>
        <p:nvGraphicFramePr>
          <p:cNvPr id="526344" name="Object 8"/>
          <p:cNvGraphicFramePr>
            <a:graphicFrameLocks noChangeAspect="1"/>
          </p:cNvGraphicFramePr>
          <p:nvPr/>
        </p:nvGraphicFramePr>
        <p:xfrm>
          <a:off x="6732588" y="2133600"/>
          <a:ext cx="1028700" cy="2590800"/>
        </p:xfrm>
        <a:graphic>
          <a:graphicData uri="http://schemas.openxmlformats.org/presentationml/2006/ole">
            <p:oleObj spid="_x0000_s62467" name="Equation" r:id="rId6" imgW="647640" imgH="1625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6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6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6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6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26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341" grpId="0"/>
      <p:bldP spid="5263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4" name="Text Box 4"/>
          <p:cNvSpPr txBox="1">
            <a:spLocks noChangeArrowheads="1"/>
          </p:cNvSpPr>
          <p:nvPr/>
        </p:nvSpPr>
        <p:spPr bwMode="auto">
          <a:xfrm>
            <a:off x="611560" y="548680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Eksempel:</a:t>
            </a:r>
          </a:p>
        </p:txBody>
      </p:sp>
      <p:pic>
        <p:nvPicPr>
          <p:cNvPr id="52736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980728"/>
            <a:ext cx="2160587" cy="1492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27367" name="Object 7"/>
          <p:cNvGraphicFramePr>
            <a:graphicFrameLocks noChangeAspect="1"/>
          </p:cNvGraphicFramePr>
          <p:nvPr/>
        </p:nvGraphicFramePr>
        <p:xfrm>
          <a:off x="539552" y="2708920"/>
          <a:ext cx="3508375" cy="3035300"/>
        </p:xfrm>
        <a:graphic>
          <a:graphicData uri="http://schemas.openxmlformats.org/presentationml/2006/ole">
            <p:oleObj spid="_x0000_s63490" name="Equation" r:id="rId5" imgW="2209680" imgH="1904760" progId="Equation.3">
              <p:embed/>
            </p:oleObj>
          </a:graphicData>
        </a:graphic>
      </p:graphicFrame>
      <p:graphicFrame>
        <p:nvGraphicFramePr>
          <p:cNvPr id="527368" name="Object 8"/>
          <p:cNvGraphicFramePr>
            <a:graphicFrameLocks noChangeAspect="1"/>
          </p:cNvGraphicFramePr>
          <p:nvPr>
            <p:ph idx="1"/>
          </p:nvPr>
        </p:nvGraphicFramePr>
        <p:xfrm>
          <a:off x="4572000" y="1557338"/>
          <a:ext cx="1712913" cy="2376487"/>
        </p:xfrm>
        <a:graphic>
          <a:graphicData uri="http://schemas.openxmlformats.org/presentationml/2006/ole">
            <p:oleObj spid="_x0000_s63491" name="Equation" r:id="rId6" imgW="952200" imgH="1320480" progId="Equation.3">
              <p:embed/>
            </p:oleObj>
          </a:graphicData>
        </a:graphic>
      </p:graphicFrame>
      <p:sp>
        <p:nvSpPr>
          <p:cNvPr id="527371" name="Text Box 11"/>
          <p:cNvSpPr txBox="1">
            <a:spLocks noChangeArrowheads="1"/>
          </p:cNvSpPr>
          <p:nvPr/>
        </p:nvSpPr>
        <p:spPr bwMode="auto">
          <a:xfrm>
            <a:off x="4140200" y="4005263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Tidsforsinkelse i kjeden:</a:t>
            </a:r>
          </a:p>
        </p:txBody>
      </p:sp>
      <p:graphicFrame>
        <p:nvGraphicFramePr>
          <p:cNvPr id="527372" name="Object 12"/>
          <p:cNvGraphicFramePr>
            <a:graphicFrameLocks noChangeAspect="1"/>
          </p:cNvGraphicFramePr>
          <p:nvPr/>
        </p:nvGraphicFramePr>
        <p:xfrm>
          <a:off x="4932363" y="4508500"/>
          <a:ext cx="1633537" cy="1255713"/>
        </p:xfrm>
        <a:graphic>
          <a:graphicData uri="http://schemas.openxmlformats.org/presentationml/2006/ole">
            <p:oleObj spid="_x0000_s63492" name="Equation" r:id="rId7" imgW="1028520" imgH="7873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7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7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7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737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29412" name="Text Box 4"/>
          <p:cNvSpPr txBox="1">
            <a:spLocks noChangeArrowheads="1"/>
          </p:cNvSpPr>
          <p:nvPr/>
        </p:nvSpPr>
        <p:spPr bwMode="auto">
          <a:xfrm>
            <a:off x="539750" y="1052513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Eksempel:</a:t>
            </a:r>
          </a:p>
        </p:txBody>
      </p:sp>
      <p:graphicFrame>
        <p:nvGraphicFramePr>
          <p:cNvPr id="529413" name="Object 5"/>
          <p:cNvGraphicFramePr>
            <a:graphicFrameLocks noChangeAspect="1"/>
          </p:cNvGraphicFramePr>
          <p:nvPr/>
        </p:nvGraphicFramePr>
        <p:xfrm>
          <a:off x="251520" y="3212976"/>
          <a:ext cx="5765800" cy="2690813"/>
        </p:xfrm>
        <a:graphic>
          <a:graphicData uri="http://schemas.openxmlformats.org/presentationml/2006/ole">
            <p:oleObj spid="_x0000_s64514" name="Equation" r:id="rId4" imgW="3632040" imgH="1688760" progId="Equation.3">
              <p:embed/>
            </p:oleObj>
          </a:graphicData>
        </a:graphic>
      </p:graphicFrame>
      <p:graphicFrame>
        <p:nvGraphicFramePr>
          <p:cNvPr id="529414" name="Object 6"/>
          <p:cNvGraphicFramePr>
            <a:graphicFrameLocks noChangeAspect="1"/>
          </p:cNvGraphicFramePr>
          <p:nvPr/>
        </p:nvGraphicFramePr>
        <p:xfrm>
          <a:off x="6372200" y="1052736"/>
          <a:ext cx="1712913" cy="2513013"/>
        </p:xfrm>
        <a:graphic>
          <a:graphicData uri="http://schemas.openxmlformats.org/presentationml/2006/ole">
            <p:oleObj spid="_x0000_s64515" name="Equation" r:id="rId5" imgW="952200" imgH="1396800" progId="Equation.3">
              <p:embed/>
            </p:oleObj>
          </a:graphicData>
        </a:graphic>
      </p:graphicFrame>
      <p:sp>
        <p:nvSpPr>
          <p:cNvPr id="529415" name="Text Box 7"/>
          <p:cNvSpPr txBox="1">
            <a:spLocks noChangeArrowheads="1"/>
          </p:cNvSpPr>
          <p:nvPr/>
        </p:nvSpPr>
        <p:spPr bwMode="auto">
          <a:xfrm>
            <a:off x="5940425" y="4005263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Tidsforsinkelse i kjeden:</a:t>
            </a:r>
          </a:p>
        </p:txBody>
      </p:sp>
      <p:graphicFrame>
        <p:nvGraphicFramePr>
          <p:cNvPr id="529416" name="Object 8"/>
          <p:cNvGraphicFramePr>
            <a:graphicFrameLocks noChangeAspect="1"/>
          </p:cNvGraphicFramePr>
          <p:nvPr/>
        </p:nvGraphicFramePr>
        <p:xfrm>
          <a:off x="6542088" y="4427538"/>
          <a:ext cx="2016125" cy="1419225"/>
        </p:xfrm>
        <a:graphic>
          <a:graphicData uri="http://schemas.openxmlformats.org/presentationml/2006/ole">
            <p:oleObj spid="_x0000_s64516" name="Equation" r:id="rId6" imgW="1269720" imgH="888840" progId="Equation.3">
              <p:embed/>
            </p:oleObj>
          </a:graphicData>
        </a:graphic>
      </p:graphicFrame>
      <p:pic>
        <p:nvPicPr>
          <p:cNvPr id="529417" name="Picture 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1412875"/>
            <a:ext cx="3743325" cy="1473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9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94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3043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836712"/>
            <a:ext cx="6300787" cy="50847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NP (og Zipper domino)</a:t>
            </a:r>
            <a:endParaRPr lang="en-US"/>
          </a:p>
        </p:txBody>
      </p:sp>
      <p:pic>
        <p:nvPicPr>
          <p:cNvPr id="53760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288" y="2420938"/>
            <a:ext cx="3816350" cy="2311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3760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1449388"/>
            <a:ext cx="3816350" cy="32750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7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7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431</TotalTime>
  <Words>193</Words>
  <Application>Microsoft Office PowerPoint</Application>
  <PresentationFormat>On-screen Show (4:3)</PresentationFormat>
  <Paragraphs>81</Paragraphs>
  <Slides>17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INF3400Del3</vt:lpstr>
      <vt:lpstr>Equation</vt:lpstr>
      <vt:lpstr>INF3400 Del 9 Teori</vt:lpstr>
      <vt:lpstr>Introduksjon til dynamisk CMOS</vt:lpstr>
      <vt:lpstr>Slide 3</vt:lpstr>
      <vt:lpstr>Slide 4</vt:lpstr>
      <vt:lpstr>Slide 5</vt:lpstr>
      <vt:lpstr>Domino logikk</vt:lpstr>
      <vt:lpstr>Slide 7</vt:lpstr>
      <vt:lpstr>Slide 8</vt:lpstr>
      <vt:lpstr>Dual-rail domino logikk</vt:lpstr>
      <vt:lpstr>Ladningsdeling</vt:lpstr>
      <vt:lpstr>Precharge av interne noder</vt:lpstr>
      <vt:lpstr>Blødere (keepers)</vt:lpstr>
      <vt:lpstr>Logisk effort i dynamiske kjeder</vt:lpstr>
      <vt:lpstr>Slide 14</vt:lpstr>
      <vt:lpstr>Slide 15</vt:lpstr>
      <vt:lpstr>Slide 16</vt:lpstr>
      <vt:lpstr>NP (og Zipper domino)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46</cp:revision>
  <dcterms:created xsi:type="dcterms:W3CDTF">2010-02-12T20:50:46Z</dcterms:created>
  <dcterms:modified xsi:type="dcterms:W3CDTF">2011-03-20T19:10:30Z</dcterms:modified>
</cp:coreProperties>
</file>