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9"/>
  </p:notesMasterIdLst>
  <p:handoutMasterIdLst>
    <p:handoutMasterId r:id="rId50"/>
  </p:handoutMasterIdLst>
  <p:sldIdLst>
    <p:sldId id="256" r:id="rId2"/>
    <p:sldId id="296" r:id="rId3"/>
    <p:sldId id="258" r:id="rId4"/>
    <p:sldId id="259" r:id="rId5"/>
    <p:sldId id="260" r:id="rId6"/>
    <p:sldId id="261" r:id="rId7"/>
    <p:sldId id="298" r:id="rId8"/>
    <p:sldId id="262" r:id="rId9"/>
    <p:sldId id="299" r:id="rId10"/>
    <p:sldId id="263" r:id="rId11"/>
    <p:sldId id="264" r:id="rId12"/>
    <p:sldId id="265" r:id="rId13"/>
    <p:sldId id="266" r:id="rId14"/>
    <p:sldId id="300" r:id="rId15"/>
    <p:sldId id="267" r:id="rId16"/>
    <p:sldId id="268" r:id="rId17"/>
    <p:sldId id="301" r:id="rId18"/>
    <p:sldId id="269" r:id="rId19"/>
    <p:sldId id="270" r:id="rId20"/>
    <p:sldId id="271" r:id="rId21"/>
    <p:sldId id="273" r:id="rId22"/>
    <p:sldId id="274" r:id="rId23"/>
    <p:sldId id="275" r:id="rId24"/>
    <p:sldId id="276" r:id="rId25"/>
    <p:sldId id="277" r:id="rId26"/>
    <p:sldId id="278" r:id="rId27"/>
    <p:sldId id="302" r:id="rId28"/>
    <p:sldId id="279" r:id="rId29"/>
    <p:sldId id="280" r:id="rId30"/>
    <p:sldId id="281" r:id="rId31"/>
    <p:sldId id="282" r:id="rId32"/>
    <p:sldId id="303" r:id="rId33"/>
    <p:sldId id="283" r:id="rId34"/>
    <p:sldId id="284" r:id="rId35"/>
    <p:sldId id="285" r:id="rId36"/>
    <p:sldId id="286" r:id="rId37"/>
    <p:sldId id="288" r:id="rId38"/>
    <p:sldId id="305" r:id="rId39"/>
    <p:sldId id="304" r:id="rId40"/>
    <p:sldId id="293" r:id="rId41"/>
    <p:sldId id="294" r:id="rId42"/>
    <p:sldId id="306" r:id="rId43"/>
    <p:sldId id="289" r:id="rId44"/>
    <p:sldId id="290" r:id="rId45"/>
    <p:sldId id="291" r:id="rId46"/>
    <p:sldId id="292" r:id="rId47"/>
    <p:sldId id="295" r:id="rId4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233337"/>
    <a:srgbClr val="A18BA3"/>
    <a:srgbClr val="139CB7"/>
    <a:srgbClr val="918BA3"/>
    <a:srgbClr val="357E69"/>
    <a:srgbClr val="437085"/>
    <a:srgbClr val="0E48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118" autoAdjust="0"/>
  </p:normalViewPr>
  <p:slideViewPr>
    <p:cSldViewPr snapToObjects="1">
      <p:cViewPr>
        <p:scale>
          <a:sx n="105" d="100"/>
          <a:sy n="105" d="100"/>
        </p:scale>
        <p:origin x="-992" y="-2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handoutMaster" Target="handoutMasters/handoutMaster1.xml"/><Relationship Id="rId51" Type="http://schemas.openxmlformats.org/officeDocument/2006/relationships/printerSettings" Target="printerSettings/printerSettings1.bin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6EBCD4-9176-D046-B5AF-D195B35FDF34}" type="datetimeFigureOut">
              <a:rPr lang="en-US" smtClean="0"/>
              <a:t>5/4/13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4F342-A3BB-324D-A234-A4379213F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492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D67DF242-42AD-0142-A254-67E5CE78648F}" type="datetime1">
              <a:rPr lang="en-US"/>
              <a:pPr/>
              <a:t>5/4/13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75A24E07-1FDD-2643-B922-C0CE5D003F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109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84263" y="1981200"/>
            <a:ext cx="30130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3600">
                <a:solidFill>
                  <a:srgbClr val="FBFCFF"/>
                </a:solidFill>
              </a:rPr>
              <a:t>Introduction to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0263" y="2590800"/>
            <a:ext cx="5646737" cy="83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rgbClr val="139CB7"/>
                </a:solidFill>
                <a:latin typeface="Calibri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6E13AFA6-086B-2444-B70C-69C50B884306}" type="datetime1">
              <a:rPr lang="en-US"/>
              <a:pPr/>
              <a:t>5/4/13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6458409C-5287-2045-9303-96407578E0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73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023C96-B132-1B44-92B2-0E5039AEE70A}" type="datetime1">
              <a:rPr lang="en-US"/>
              <a:pPr/>
              <a:t>5/4/13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70979-84F6-6C47-9682-1980960676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12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DA8F2C-174E-0F44-B406-5C835211A147}" type="datetime1">
              <a:rPr lang="en-US"/>
              <a:pPr/>
              <a:t>5/4/13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9043F9-5BE6-304B-A780-01ADB7792D8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523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739663-E47E-3543-BB9C-0C00A7C3285E}" type="datetime1">
              <a:rPr lang="en-US"/>
              <a:pPr/>
              <a:t>5/4/13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F02626-B9A1-8C4A-B6EC-8DDE7F2053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47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9E15AD-0F71-644C-9F39-A5D5F76925C9}" type="datetime1">
              <a:rPr lang="en-US"/>
              <a:pPr/>
              <a:t>5/4/13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B4B7CE-BCCB-F24B-8385-704CC8C52E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880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54000F-317A-724A-96AA-E04B0626C1B6}" type="datetime1">
              <a:rPr lang="en-US"/>
              <a:pPr/>
              <a:t>5/4/13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FDAD36-90EC-274B-8558-8B1B197B3A3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84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FF9994-9002-3F42-989D-3402ED5EB563}" type="datetime1">
              <a:rPr lang="en-US"/>
              <a:pPr/>
              <a:t>5/4/13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52BF5-6878-AE44-871C-241090AF6E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761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B9FC65A-2C86-A44F-A1BE-B63F589CB0BF}" type="datetime1">
              <a:rPr lang="en-US"/>
              <a:pPr/>
              <a:t>5/4/13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F21048-A3A7-1540-A8AB-49DF79E3EAB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929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0E6903-B22C-3E4A-BE2E-C8EA0B9DDF3A}" type="datetime1">
              <a:rPr lang="en-US"/>
              <a:pPr/>
              <a:t>5/4/13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63115A-9E67-0945-8DAA-4ECEA27598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3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3ECB98-B50A-5347-A72C-E0F11225E23A}" type="datetime1">
              <a:rPr lang="en-US"/>
              <a:pPr/>
              <a:t>5/4/13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F678F9-7F56-1A4F-9717-C3E0B8A7693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140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7A46EB-2318-8041-BCCD-759386497D05}" type="datetime1">
              <a:rPr lang="en-US"/>
              <a:pPr/>
              <a:t>5/4/13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1B4A62-7CE7-A446-9172-20B4B6A1D9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41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DF4C787-762A-6241-89A2-E8BE3A04E823}" type="datetime1">
              <a:rPr lang="en-US"/>
              <a:pPr/>
              <a:t>5/4/13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A06A92A-3653-574B-9C41-A9C15614C5F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733800" cy="274638"/>
          </a:xfrm>
          <a:prstGeom prst="rect">
            <a:avLst/>
          </a:prstGeom>
          <a:solidFill>
            <a:srgbClr val="0E48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600" i="1">
                <a:solidFill>
                  <a:srgbClr val="FFFFFF"/>
                </a:solidFill>
                <a:latin typeface="Calibri" charset="0"/>
                <a:ea typeface="ＭＳ Ｐゴシック" charset="0"/>
                <a:cs typeface="ＭＳ Ｐゴシック" charset="0"/>
              </a:rPr>
              <a:t>Introduction to Information Retrieval</a:t>
            </a:r>
          </a:p>
        </p:txBody>
      </p:sp>
      <p:sp>
        <p:nvSpPr>
          <p:cNvPr id="8" name="Rectangle 7"/>
          <p:cNvSpPr/>
          <p:nvPr/>
        </p:nvSpPr>
        <p:spPr>
          <a:xfrm>
            <a:off x="3733800" y="0"/>
            <a:ext cx="3886200" cy="274638"/>
          </a:xfrm>
          <a:prstGeom prst="rect">
            <a:avLst/>
          </a:prstGeom>
          <a:solidFill>
            <a:srgbClr val="0E48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600">
                <a:solidFill>
                  <a:srgbClr val="FFFFFF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0" y="0"/>
            <a:ext cx="1524000" cy="274638"/>
          </a:xfrm>
          <a:prstGeom prst="rect">
            <a:avLst/>
          </a:prstGeom>
          <a:solidFill>
            <a:srgbClr val="139C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600">
                <a:solidFill>
                  <a:srgbClr val="FFFFFF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78" r:id="rId3"/>
    <p:sldLayoutId id="2147483685" r:id="rId4"/>
    <p:sldLayoutId id="2147483686" r:id="rId5"/>
    <p:sldLayoutId id="2147483687" r:id="rId6"/>
    <p:sldLayoutId id="2147483679" r:id="rId7"/>
    <p:sldLayoutId id="2147483680" r:id="rId8"/>
    <p:sldLayoutId id="2147483681" r:id="rId9"/>
    <p:sldLayoutId id="2147483688" r:id="rId10"/>
    <p:sldLayoutId id="2147483682" r:id="rId11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437085"/>
        </a:buClr>
        <a:buFont typeface="Wingdings" charset="0"/>
        <a:buChar char="§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357E69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918BA3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2F6E7E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233337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iki.apache.org/lucene-java/PoweredBy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nning.com/hatcher3/" TargetMode="External"/><Relationship Id="rId4" Type="http://schemas.openxmlformats.org/officeDocument/2006/relationships/hyperlink" Target="http://ant.apache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ucene.apache.org/core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28600" y="3886200"/>
            <a:ext cx="8458200" cy="2362200"/>
          </a:xfrm>
        </p:spPr>
        <p:txBody>
          <a:bodyPr/>
          <a:lstStyle/>
          <a:p>
            <a:r>
              <a:rPr lang="en-US" dirty="0" err="1" smtClean="0"/>
              <a:t>Lucene</a:t>
            </a:r>
            <a:r>
              <a:rPr lang="en-US" dirty="0" smtClean="0"/>
              <a:t> Tutorial </a:t>
            </a:r>
          </a:p>
          <a:p>
            <a:endParaRPr lang="en-US" dirty="0"/>
          </a:p>
          <a:p>
            <a:r>
              <a:rPr lang="en-US" dirty="0">
                <a:latin typeface="Calibri" charset="0"/>
              </a:rPr>
              <a:t>Chris Manning, Pandu </a:t>
            </a:r>
            <a:r>
              <a:rPr lang="en-US" dirty="0" smtClean="0">
                <a:latin typeface="Calibri" charset="0"/>
              </a:rPr>
              <a:t>Nayak, and </a:t>
            </a:r>
            <a:r>
              <a:rPr lang="en-US" dirty="0" err="1" smtClean="0">
                <a:latin typeface="Calibri" charset="0"/>
              </a:rPr>
              <a:t>Prabhakar</a:t>
            </a:r>
            <a:r>
              <a:rPr lang="en-US" dirty="0" smtClean="0">
                <a:latin typeface="Calibri" charset="0"/>
              </a:rPr>
              <a:t> </a:t>
            </a:r>
            <a:r>
              <a:rPr lang="en-US" dirty="0" err="1">
                <a:latin typeface="Calibri" charset="0"/>
              </a:rPr>
              <a:t>Raghavan</a:t>
            </a:r>
            <a:endParaRPr lang="en-US" dirty="0">
              <a:latin typeface="Calibri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584476" y="41365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560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Based on “</a:t>
            </a:r>
            <a:r>
              <a:rPr lang="en-US" dirty="0" err="1" smtClean="0"/>
              <a:t>Lucene</a:t>
            </a:r>
            <a:r>
              <a:rPr lang="en-US" dirty="0" smtClean="0"/>
              <a:t> in Action”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953000"/>
          </a:xfrm>
        </p:spPr>
        <p:txBody>
          <a:bodyPr/>
          <a:lstStyle/>
          <a:p>
            <a:r>
              <a:rPr lang="en-US" dirty="0" smtClean="0"/>
              <a:t>By </a:t>
            </a:r>
            <a:r>
              <a:rPr lang="en-US" dirty="0"/>
              <a:t>Michael </a:t>
            </a:r>
            <a:r>
              <a:rPr lang="en-US" dirty="0" err="1"/>
              <a:t>McCandless</a:t>
            </a:r>
            <a:r>
              <a:rPr lang="en-US" dirty="0"/>
              <a:t>, Erik Hatcher, </a:t>
            </a:r>
            <a:r>
              <a:rPr lang="en-US" dirty="0" smtClean="0"/>
              <a:t>Otis </a:t>
            </a:r>
            <a:r>
              <a:rPr lang="en-US" dirty="0" err="1" smtClean="0"/>
              <a:t>Gospodnetic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 descr="hatcher2_cover15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438400"/>
            <a:ext cx="2895600" cy="362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309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Lucene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 source Java library for indexing and searching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ets you add search to your application</a:t>
            </a:r>
          </a:p>
          <a:p>
            <a:pPr lvl="1"/>
            <a:r>
              <a:rPr lang="en-US" dirty="0" smtClean="0"/>
              <a:t>Not a complete search system by itself</a:t>
            </a:r>
          </a:p>
          <a:p>
            <a:pPr lvl="1"/>
            <a:r>
              <a:rPr lang="en-US" dirty="0" smtClean="0"/>
              <a:t>Written by Doug Cutting</a:t>
            </a:r>
          </a:p>
          <a:p>
            <a:r>
              <a:rPr lang="en-US" dirty="0" smtClean="0"/>
              <a:t>Used by LinkedIn, Twitter, …</a:t>
            </a:r>
          </a:p>
          <a:p>
            <a:pPr lvl="1"/>
            <a:r>
              <a:rPr lang="en-US" dirty="0" smtClean="0"/>
              <a:t>…and many more (see </a:t>
            </a:r>
            <a:r>
              <a:rPr lang="en-US" dirty="0" smtClean="0">
                <a:hlinkClick r:id="rId2"/>
              </a:rPr>
              <a:t>http://wiki.apache.org/lucene-java/PoweredBy</a:t>
            </a:r>
            <a:r>
              <a:rPr lang="en-US" dirty="0" smtClean="0"/>
              <a:t>)</a:t>
            </a:r>
          </a:p>
          <a:p>
            <a:r>
              <a:rPr lang="en-US" dirty="0" smtClean="0"/>
              <a:t>Ports/integrations to other languages</a:t>
            </a:r>
          </a:p>
          <a:p>
            <a:pPr lvl="1"/>
            <a:r>
              <a:rPr lang="en-US" dirty="0" smtClean="0"/>
              <a:t>C/C++, C#, Ruby, Perl, Python, PHP,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498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Lucene</a:t>
            </a:r>
            <a:r>
              <a:rPr lang="en-US" dirty="0" smtClean="0"/>
              <a:t>: </a:t>
            </a:r>
            <a:r>
              <a:rPr lang="en-US" sz="2400" dirty="0" smtClean="0">
                <a:hlinkClick r:id="rId2"/>
              </a:rPr>
              <a:t>http://lucene.apache.org/core/</a:t>
            </a:r>
            <a:endParaRPr lang="en-US" sz="2400" dirty="0" smtClean="0"/>
          </a:p>
          <a:p>
            <a:endParaRPr lang="en-US" dirty="0"/>
          </a:p>
          <a:p>
            <a:r>
              <a:rPr lang="en-US" dirty="0" err="1" smtClean="0"/>
              <a:t>Lucene</a:t>
            </a:r>
            <a:r>
              <a:rPr lang="en-US" dirty="0" smtClean="0"/>
              <a:t> in Action: </a:t>
            </a:r>
            <a:r>
              <a:rPr lang="en-US" sz="2400" dirty="0" smtClean="0">
                <a:hlinkClick r:id="rId3"/>
              </a:rPr>
              <a:t>http://www.manning.com/hatcher3/</a:t>
            </a:r>
            <a:endParaRPr lang="en-US" dirty="0"/>
          </a:p>
          <a:p>
            <a:pPr lvl="1"/>
            <a:r>
              <a:rPr lang="en-US" dirty="0" smtClean="0"/>
              <a:t>Code samples available for download</a:t>
            </a:r>
          </a:p>
          <a:p>
            <a:pPr lvl="1"/>
            <a:endParaRPr lang="en-US" dirty="0"/>
          </a:p>
          <a:p>
            <a:r>
              <a:rPr lang="en-US" dirty="0" smtClean="0"/>
              <a:t>Ant: </a:t>
            </a:r>
            <a:r>
              <a:rPr lang="en-US" sz="2400" dirty="0" smtClean="0">
                <a:hlinkClick r:id="rId4"/>
              </a:rPr>
              <a:t>http://ant.apache.org/</a:t>
            </a:r>
            <a:endParaRPr lang="en-US" sz="2400" dirty="0" smtClean="0"/>
          </a:p>
          <a:p>
            <a:pPr lvl="1"/>
            <a:r>
              <a:rPr lang="en-US" dirty="0" smtClean="0"/>
              <a:t>Java build system used by “</a:t>
            </a:r>
            <a:r>
              <a:rPr lang="en-US" dirty="0" err="1" smtClean="0"/>
              <a:t>Lucene</a:t>
            </a:r>
            <a:r>
              <a:rPr lang="en-US" dirty="0" smtClean="0"/>
              <a:t> in Action” code</a:t>
            </a:r>
          </a:p>
        </p:txBody>
      </p:sp>
    </p:spTree>
    <p:extLst>
      <p:ext uri="{BB962C8B-B14F-4D97-AF65-F5344CB8AC3E}">
        <p14:creationId xmlns:p14="http://schemas.microsoft.com/office/powerpoint/2010/main" val="2371735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Lucene</a:t>
            </a:r>
            <a:r>
              <a:rPr lang="en-US" dirty="0" smtClean="0"/>
              <a:t> in a search system</a:t>
            </a:r>
            <a:endParaRPr lang="en-US" dirty="0"/>
          </a:p>
        </p:txBody>
      </p:sp>
      <p:sp>
        <p:nvSpPr>
          <p:cNvPr id="4" name="Explosion 1 3"/>
          <p:cNvSpPr/>
          <p:nvPr/>
        </p:nvSpPr>
        <p:spPr>
          <a:xfrm>
            <a:off x="1174368" y="5202392"/>
            <a:ext cx="1679615" cy="1119674"/>
          </a:xfrm>
          <a:prstGeom prst="irregularSeal1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Raw Content</a:t>
            </a:r>
            <a:endParaRPr lang="en-US" dirty="0"/>
          </a:p>
        </p:txBody>
      </p:sp>
      <p:sp>
        <p:nvSpPr>
          <p:cNvPr id="5" name="Alternate Process 4"/>
          <p:cNvSpPr/>
          <p:nvPr/>
        </p:nvSpPr>
        <p:spPr>
          <a:xfrm>
            <a:off x="1106091" y="4574261"/>
            <a:ext cx="1816169" cy="532527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Acquire content</a:t>
            </a:r>
            <a:endParaRPr lang="en-US" dirty="0"/>
          </a:p>
        </p:txBody>
      </p:sp>
      <p:sp>
        <p:nvSpPr>
          <p:cNvPr id="6" name="Alternate Process 5"/>
          <p:cNvSpPr/>
          <p:nvPr/>
        </p:nvSpPr>
        <p:spPr>
          <a:xfrm>
            <a:off x="1106091" y="3675231"/>
            <a:ext cx="1816169" cy="532527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Build document</a:t>
            </a:r>
            <a:endParaRPr lang="en-US" dirty="0"/>
          </a:p>
        </p:txBody>
      </p:sp>
      <p:sp>
        <p:nvSpPr>
          <p:cNvPr id="8" name="Alternate Process 7"/>
          <p:cNvSpPr/>
          <p:nvPr/>
        </p:nvSpPr>
        <p:spPr>
          <a:xfrm>
            <a:off x="1106091" y="2776228"/>
            <a:ext cx="1816169" cy="532527"/>
          </a:xfrm>
          <a:prstGeom prst="flowChartAlternateProcess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Analyze document</a:t>
            </a:r>
            <a:endParaRPr lang="en-US" dirty="0"/>
          </a:p>
        </p:txBody>
      </p:sp>
      <p:sp>
        <p:nvSpPr>
          <p:cNvPr id="9" name="Alternate Process 8"/>
          <p:cNvSpPr/>
          <p:nvPr/>
        </p:nvSpPr>
        <p:spPr>
          <a:xfrm>
            <a:off x="1106091" y="1863569"/>
            <a:ext cx="1816169" cy="532527"/>
          </a:xfrm>
          <a:prstGeom prst="flowChartAlternateProcess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Index document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2014175" y="5106788"/>
            <a:ext cx="0" cy="3686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014175" y="4207753"/>
            <a:ext cx="0" cy="3686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2014175" y="3308718"/>
            <a:ext cx="0" cy="3686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2014175" y="2407540"/>
            <a:ext cx="0" cy="3686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Magnetic Disk 19"/>
          <p:cNvSpPr/>
          <p:nvPr/>
        </p:nvSpPr>
        <p:spPr>
          <a:xfrm>
            <a:off x="4424351" y="3308718"/>
            <a:ext cx="1447473" cy="1456722"/>
          </a:xfrm>
          <a:prstGeom prst="flowChartMagneticDisk">
            <a:avLst/>
          </a:prstGeom>
          <a:solidFill>
            <a:schemeClr val="accent5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Index</a:t>
            </a:r>
            <a:endParaRPr lang="en-US" dirty="0"/>
          </a:p>
        </p:txBody>
      </p:sp>
      <p:cxnSp>
        <p:nvCxnSpPr>
          <p:cNvPr id="22" name="Elbow Connector 21"/>
          <p:cNvCxnSpPr>
            <a:stCxn id="9" idx="3"/>
            <a:endCxn id="20" idx="2"/>
          </p:cNvCxnSpPr>
          <p:nvPr/>
        </p:nvCxnSpPr>
        <p:spPr>
          <a:xfrm>
            <a:off x="2922260" y="2129833"/>
            <a:ext cx="1502091" cy="1907246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xplosion 1 23"/>
          <p:cNvSpPr/>
          <p:nvPr/>
        </p:nvSpPr>
        <p:spPr>
          <a:xfrm>
            <a:off x="6890220" y="1656554"/>
            <a:ext cx="1679615" cy="1119674"/>
          </a:xfrm>
          <a:prstGeom prst="irregularSeal1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Users</a:t>
            </a:r>
            <a:endParaRPr lang="en-US" dirty="0"/>
          </a:p>
        </p:txBody>
      </p:sp>
      <p:sp>
        <p:nvSpPr>
          <p:cNvPr id="25" name="Alternate Process 24"/>
          <p:cNvSpPr/>
          <p:nvPr/>
        </p:nvSpPr>
        <p:spPr>
          <a:xfrm>
            <a:off x="6821943" y="2937914"/>
            <a:ext cx="1816169" cy="532527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Search UI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6581895" y="3941489"/>
            <a:ext cx="2296265" cy="826146"/>
            <a:chOff x="6581895" y="3941489"/>
            <a:chExt cx="2296265" cy="826146"/>
          </a:xfrm>
        </p:grpSpPr>
        <p:sp>
          <p:nvSpPr>
            <p:cNvPr id="26" name="Alternate Process 25"/>
            <p:cNvSpPr/>
            <p:nvPr/>
          </p:nvSpPr>
          <p:spPr>
            <a:xfrm>
              <a:off x="6581895" y="3941489"/>
              <a:ext cx="1010500" cy="823951"/>
            </a:xfrm>
            <a:prstGeom prst="flowChartAlternateProcess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Build query</a:t>
              </a:r>
              <a:endParaRPr lang="en-US" dirty="0"/>
            </a:p>
          </p:txBody>
        </p:sp>
        <p:sp>
          <p:nvSpPr>
            <p:cNvPr id="27" name="Alternate Process 26"/>
            <p:cNvSpPr/>
            <p:nvPr/>
          </p:nvSpPr>
          <p:spPr>
            <a:xfrm>
              <a:off x="7867660" y="3943684"/>
              <a:ext cx="1010500" cy="823951"/>
            </a:xfrm>
            <a:prstGeom prst="flowChartAlternateProcess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Render results</a:t>
              </a:r>
              <a:endParaRPr lang="en-US" dirty="0"/>
            </a:p>
          </p:txBody>
        </p:sp>
      </p:grpSp>
      <p:sp>
        <p:nvSpPr>
          <p:cNvPr id="28" name="Alternate Process 27"/>
          <p:cNvSpPr/>
          <p:nvPr/>
        </p:nvSpPr>
        <p:spPr>
          <a:xfrm>
            <a:off x="6821943" y="5193031"/>
            <a:ext cx="1816169" cy="532527"/>
          </a:xfrm>
          <a:prstGeom prst="flowChartAlternateProcess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Run query</a:t>
            </a:r>
            <a:endParaRPr lang="en-US" dirty="0"/>
          </a:p>
        </p:txBody>
      </p:sp>
      <p:cxnSp>
        <p:nvCxnSpPr>
          <p:cNvPr id="30" name="Straight Arrow Connector 29"/>
          <p:cNvCxnSpPr>
            <a:endCxn id="26" idx="0"/>
          </p:cNvCxnSpPr>
          <p:nvPr/>
        </p:nvCxnSpPr>
        <p:spPr>
          <a:xfrm flipH="1">
            <a:off x="7087145" y="3470441"/>
            <a:ext cx="396016" cy="471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7" idx="0"/>
          </p:cNvCxnSpPr>
          <p:nvPr/>
        </p:nvCxnSpPr>
        <p:spPr>
          <a:xfrm flipH="1" flipV="1">
            <a:off x="8001000" y="3470441"/>
            <a:ext cx="371910" cy="4732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6" idx="2"/>
          </p:cNvCxnSpPr>
          <p:nvPr/>
        </p:nvCxnSpPr>
        <p:spPr>
          <a:xfrm>
            <a:off x="7087145" y="4765440"/>
            <a:ext cx="396016" cy="4275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8001000" y="4719789"/>
            <a:ext cx="338355" cy="47324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stCxn id="28" idx="1"/>
            <a:endCxn id="20" idx="4"/>
          </p:cNvCxnSpPr>
          <p:nvPr/>
        </p:nvCxnSpPr>
        <p:spPr>
          <a:xfrm rot="10800000">
            <a:off x="5871825" y="4037079"/>
            <a:ext cx="950119" cy="1422216"/>
          </a:xfrm>
          <a:prstGeom prst="bentConnector3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endCxn id="25" idx="0"/>
          </p:cNvCxnSpPr>
          <p:nvPr/>
        </p:nvCxnSpPr>
        <p:spPr>
          <a:xfrm>
            <a:off x="7730028" y="2407540"/>
            <a:ext cx="0" cy="530374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164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Lucene</a:t>
            </a:r>
            <a:r>
              <a:rPr lang="en-US" dirty="0" smtClean="0"/>
              <a:t> in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87090" cy="4525963"/>
          </a:xfrm>
        </p:spPr>
        <p:txBody>
          <a:bodyPr/>
          <a:lstStyle/>
          <a:p>
            <a:r>
              <a:rPr lang="en-US" dirty="0" smtClean="0"/>
              <a:t>Command line </a:t>
            </a:r>
            <a:r>
              <a:rPr lang="en-US" b="1" dirty="0" smtClean="0">
                <a:latin typeface="Courier"/>
                <a:cs typeface="Courier"/>
              </a:rPr>
              <a:t>Indexer</a:t>
            </a:r>
          </a:p>
          <a:p>
            <a:pPr lvl="1"/>
            <a:r>
              <a:rPr lang="en-US" sz="2400" dirty="0" smtClean="0">
                <a:latin typeface="Courier"/>
                <a:cs typeface="Courier"/>
              </a:rPr>
              <a:t>…/lia2e/</a:t>
            </a:r>
            <a:r>
              <a:rPr lang="en-US" sz="2400" dirty="0" err="1" smtClean="0">
                <a:latin typeface="Courier"/>
                <a:cs typeface="Courier"/>
              </a:rPr>
              <a:t>src</a:t>
            </a:r>
            <a:r>
              <a:rPr lang="en-US" sz="2400" dirty="0" smtClean="0">
                <a:latin typeface="Courier"/>
                <a:cs typeface="Courier"/>
              </a:rPr>
              <a:t>/</a:t>
            </a:r>
            <a:r>
              <a:rPr lang="en-US" sz="2400" dirty="0" err="1" smtClean="0">
                <a:latin typeface="Courier"/>
                <a:cs typeface="Courier"/>
              </a:rPr>
              <a:t>lia</a:t>
            </a:r>
            <a:r>
              <a:rPr lang="en-US" sz="2400" dirty="0" smtClean="0">
                <a:latin typeface="Courier"/>
                <a:cs typeface="Courier"/>
              </a:rPr>
              <a:t>/</a:t>
            </a:r>
            <a:r>
              <a:rPr lang="en-US" sz="2400" dirty="0" err="1" smtClean="0">
                <a:latin typeface="Courier"/>
                <a:cs typeface="Courier"/>
              </a:rPr>
              <a:t>meetlucene</a:t>
            </a:r>
            <a:r>
              <a:rPr lang="en-US" sz="2400" dirty="0" smtClean="0">
                <a:latin typeface="Courier"/>
                <a:cs typeface="Courier"/>
              </a:rPr>
              <a:t>/</a:t>
            </a:r>
            <a:r>
              <a:rPr lang="en-US" sz="2400" dirty="0" err="1" smtClean="0">
                <a:latin typeface="Courier"/>
                <a:cs typeface="Courier"/>
              </a:rPr>
              <a:t>Indexer.java</a:t>
            </a:r>
            <a:endParaRPr lang="en-US" sz="2400" dirty="0" smtClean="0">
              <a:latin typeface="Courier"/>
              <a:cs typeface="Courier"/>
            </a:endParaRPr>
          </a:p>
          <a:p>
            <a:pPr lvl="1"/>
            <a:endParaRPr lang="en-US" dirty="0"/>
          </a:p>
          <a:p>
            <a:r>
              <a:rPr lang="en-US" dirty="0" smtClean="0"/>
              <a:t>Command line </a:t>
            </a:r>
            <a:r>
              <a:rPr lang="en-US" b="1" dirty="0" smtClean="0">
                <a:latin typeface="Courier"/>
                <a:cs typeface="Courier"/>
              </a:rPr>
              <a:t>Searcher</a:t>
            </a:r>
          </a:p>
          <a:p>
            <a:pPr lvl="1"/>
            <a:r>
              <a:rPr lang="en-US" sz="2400" dirty="0" smtClean="0">
                <a:latin typeface="Courier"/>
                <a:cs typeface="Courier"/>
              </a:rPr>
              <a:t>…/lia2e3/</a:t>
            </a:r>
            <a:r>
              <a:rPr lang="en-US" sz="2400" dirty="0" err="1" smtClean="0">
                <a:latin typeface="Courier"/>
                <a:cs typeface="Courier"/>
              </a:rPr>
              <a:t>src</a:t>
            </a:r>
            <a:r>
              <a:rPr lang="en-US" sz="2400" dirty="0" smtClean="0">
                <a:latin typeface="Courier"/>
                <a:cs typeface="Courier"/>
              </a:rPr>
              <a:t>/</a:t>
            </a:r>
            <a:r>
              <a:rPr lang="en-US" sz="2400" dirty="0" err="1" smtClean="0">
                <a:latin typeface="Courier"/>
                <a:cs typeface="Courier"/>
              </a:rPr>
              <a:t>lia</a:t>
            </a:r>
            <a:r>
              <a:rPr lang="en-US" sz="2400" dirty="0" smtClean="0">
                <a:latin typeface="Courier"/>
                <a:cs typeface="Courier"/>
              </a:rPr>
              <a:t>/</a:t>
            </a:r>
            <a:r>
              <a:rPr lang="en-US" sz="2400" dirty="0" err="1" smtClean="0">
                <a:latin typeface="Courier"/>
                <a:cs typeface="Courier"/>
              </a:rPr>
              <a:t>meetlucene</a:t>
            </a:r>
            <a:r>
              <a:rPr lang="en-US" sz="2400" dirty="0" smtClean="0">
                <a:latin typeface="Courier"/>
                <a:cs typeface="Courier"/>
              </a:rPr>
              <a:t>/</a:t>
            </a:r>
            <a:r>
              <a:rPr lang="en-US" sz="2400" dirty="0" err="1" smtClean="0">
                <a:latin typeface="Courier"/>
                <a:cs typeface="Courier"/>
              </a:rPr>
              <a:t>Searcher.java</a:t>
            </a:r>
            <a:endParaRPr 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555872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 indexing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Courier"/>
                <a:cs typeface="Courier"/>
              </a:rPr>
              <a:t>IndexWriter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>
                <a:cs typeface="Courier"/>
              </a:rPr>
              <a:t>Central component that allows you to create a new index, open an existing one, and add, remove, or update documents in an </a:t>
            </a:r>
            <a:r>
              <a:rPr lang="en-US" dirty="0" smtClean="0">
                <a:cs typeface="Courier"/>
              </a:rPr>
              <a:t>index</a:t>
            </a:r>
            <a:br>
              <a:rPr lang="en-US" dirty="0" smtClean="0">
                <a:cs typeface="Courier"/>
              </a:rPr>
            </a:br>
            <a:endParaRPr lang="en-US" dirty="0" smtClean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Directory</a:t>
            </a:r>
          </a:p>
          <a:p>
            <a:pPr lvl="1"/>
            <a:r>
              <a:rPr lang="en-US" dirty="0">
                <a:cs typeface="Courier"/>
              </a:rPr>
              <a:t>Abstract class that represents the location of an </a:t>
            </a:r>
            <a:r>
              <a:rPr lang="en-US" dirty="0" smtClean="0">
                <a:cs typeface="Courier"/>
              </a:rPr>
              <a:t>index</a:t>
            </a:r>
            <a:br>
              <a:rPr lang="en-US" dirty="0" smtClean="0">
                <a:cs typeface="Courier"/>
              </a:rPr>
            </a:br>
            <a:endParaRPr lang="en-US" dirty="0" smtClean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Analyzer</a:t>
            </a:r>
          </a:p>
          <a:p>
            <a:pPr lvl="1"/>
            <a:r>
              <a:rPr lang="en-US" dirty="0">
                <a:cs typeface="Courier"/>
              </a:rPr>
              <a:t>Extracts tokens from a text </a:t>
            </a:r>
            <a:r>
              <a:rPr lang="en-US" dirty="0" smtClean="0">
                <a:cs typeface="Courier"/>
              </a:rPr>
              <a:t>stream</a:t>
            </a:r>
            <a:endParaRPr lang="en-US" sz="18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77336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Courier"/>
              </a:rPr>
              <a:t>Creating an </a:t>
            </a:r>
            <a:r>
              <a:rPr lang="en-US" dirty="0" err="1" smtClean="0">
                <a:latin typeface="Courier"/>
                <a:cs typeface="Courier"/>
              </a:rPr>
              <a:t>IndexWriter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304" y="1668475"/>
            <a:ext cx="8582679" cy="4967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import </a:t>
            </a:r>
            <a:r>
              <a:rPr lang="en-US" sz="1800" dirty="0" err="1" smtClean="0">
                <a:latin typeface="Courier"/>
                <a:cs typeface="Courier"/>
              </a:rPr>
              <a:t>org.apache.lucene.index.</a:t>
            </a:r>
            <a:r>
              <a:rPr lang="en-US" sz="1800" b="1" dirty="0" err="1" smtClean="0">
                <a:latin typeface="Courier"/>
                <a:cs typeface="Courier"/>
              </a:rPr>
              <a:t>IndexWriter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import </a:t>
            </a:r>
            <a:r>
              <a:rPr lang="en-US" sz="1800" dirty="0" err="1" smtClean="0">
                <a:latin typeface="Courier"/>
                <a:cs typeface="Courier"/>
              </a:rPr>
              <a:t>org.apache.lucene.store.</a:t>
            </a:r>
            <a:r>
              <a:rPr lang="en-US" sz="1800" b="1" dirty="0" err="1" smtClean="0">
                <a:latin typeface="Courier"/>
                <a:cs typeface="Courier"/>
              </a:rPr>
              <a:t>Directory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import </a:t>
            </a:r>
            <a:r>
              <a:rPr lang="en-US" sz="1800" dirty="0" err="1" smtClean="0">
                <a:latin typeface="Courier"/>
                <a:cs typeface="Courier"/>
              </a:rPr>
              <a:t>org.apache.lucene.analysis.standard.</a:t>
            </a:r>
            <a:r>
              <a:rPr lang="en-US" sz="1800" b="1" dirty="0" err="1" smtClean="0">
                <a:latin typeface="Courier"/>
                <a:cs typeface="Courier"/>
              </a:rPr>
              <a:t>StandardAnalyzer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  <a:br>
              <a:rPr lang="en-US" sz="1800" dirty="0" smtClean="0">
                <a:latin typeface="Courier"/>
                <a:cs typeface="Courier"/>
              </a:rPr>
            </a:br>
            <a:r>
              <a:rPr lang="en-US" sz="1800" dirty="0" smtClean="0">
                <a:latin typeface="Courier"/>
                <a:cs typeface="Courier"/>
              </a:rPr>
              <a:t>...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private </a:t>
            </a:r>
            <a:r>
              <a:rPr lang="en-US" sz="1800" b="1" dirty="0" err="1" smtClean="0">
                <a:latin typeface="Courier"/>
                <a:cs typeface="Courier"/>
              </a:rPr>
              <a:t>IndexWriter</a:t>
            </a:r>
            <a:r>
              <a:rPr lang="en-US" sz="1800" dirty="0" smtClean="0">
                <a:latin typeface="Courier"/>
                <a:cs typeface="Courier"/>
              </a:rPr>
              <a:t> writer;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...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public Indexer(String </a:t>
            </a:r>
            <a:r>
              <a:rPr lang="en-US" sz="1800" dirty="0" err="1" smtClean="0">
                <a:latin typeface="Courier"/>
                <a:cs typeface="Courier"/>
              </a:rPr>
              <a:t>indexDir</a:t>
            </a:r>
            <a:r>
              <a:rPr lang="en-US" sz="1800" dirty="0" smtClean="0">
                <a:latin typeface="Courier"/>
                <a:cs typeface="Courier"/>
              </a:rPr>
              <a:t>) throws </a:t>
            </a:r>
            <a:r>
              <a:rPr lang="en-US" sz="1800" dirty="0" err="1" smtClean="0">
                <a:latin typeface="Courier"/>
                <a:cs typeface="Courier"/>
              </a:rPr>
              <a:t>IOException</a:t>
            </a:r>
            <a:r>
              <a:rPr lang="en-US" sz="1800" dirty="0" smtClean="0">
                <a:latin typeface="Courier"/>
                <a:cs typeface="Courier"/>
              </a:rPr>
              <a:t> {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b="1" dirty="0" smtClean="0">
                <a:latin typeface="Courier"/>
                <a:cs typeface="Courier"/>
              </a:rPr>
              <a:t>Directory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dir</a:t>
            </a:r>
            <a:r>
              <a:rPr lang="en-US" sz="1800" dirty="0" smtClean="0">
                <a:latin typeface="Courier"/>
                <a:cs typeface="Courier"/>
              </a:rPr>
              <a:t> = </a:t>
            </a:r>
            <a:r>
              <a:rPr lang="en-US" sz="1800" dirty="0" err="1" smtClean="0">
                <a:latin typeface="Courier"/>
                <a:cs typeface="Courier"/>
              </a:rPr>
              <a:t>FSDirectory.open</a:t>
            </a:r>
            <a:r>
              <a:rPr lang="en-US" sz="1800" dirty="0" smtClean="0">
                <a:latin typeface="Courier"/>
                <a:cs typeface="Courier"/>
              </a:rPr>
              <a:t>(new File(</a:t>
            </a:r>
            <a:r>
              <a:rPr lang="en-US" sz="1800" dirty="0" err="1" smtClean="0">
                <a:latin typeface="Courier"/>
                <a:cs typeface="Courier"/>
              </a:rPr>
              <a:t>indexDir</a:t>
            </a:r>
            <a:r>
              <a:rPr lang="en-US" sz="1800" dirty="0" smtClean="0">
                <a:latin typeface="Courier"/>
                <a:cs typeface="Courier"/>
              </a:rPr>
              <a:t>));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writer = new </a:t>
            </a:r>
            <a:r>
              <a:rPr lang="en-US" sz="1800" b="1" dirty="0" err="1" smtClean="0">
                <a:latin typeface="Courier"/>
                <a:cs typeface="Courier"/>
              </a:rPr>
              <a:t>IndexWriter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			</a:t>
            </a:r>
            <a:r>
              <a:rPr lang="en-US" sz="1800" dirty="0" err="1" smtClean="0">
                <a:latin typeface="Courier"/>
                <a:cs typeface="Courier"/>
              </a:rPr>
              <a:t>dir</a:t>
            </a:r>
            <a:r>
              <a:rPr lang="en-US" sz="1800" dirty="0" smtClean="0">
                <a:latin typeface="Courier"/>
                <a:cs typeface="Courier"/>
              </a:rPr>
              <a:t>,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    </a:t>
            </a: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		new </a:t>
            </a:r>
            <a:r>
              <a:rPr lang="en-US" sz="1800" b="1" dirty="0" err="1" smtClean="0">
                <a:latin typeface="Courier"/>
                <a:cs typeface="Courier"/>
              </a:rPr>
              <a:t>StandardAnalyzer</a:t>
            </a:r>
            <a:r>
              <a:rPr lang="en-US" sz="1800" dirty="0" smtClean="0">
                <a:latin typeface="Courier"/>
                <a:cs typeface="Courier"/>
              </a:rPr>
              <a:t>(Version.LUCENE_30), 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			true, 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					</a:t>
            </a:r>
            <a:r>
              <a:rPr lang="en-US" sz="1800" dirty="0" err="1" smtClean="0">
                <a:latin typeface="Courier"/>
                <a:cs typeface="Courier"/>
              </a:rPr>
              <a:t>IndexWriter.MaxFieldLength.UNLIMITED</a:t>
            </a:r>
            <a:r>
              <a:rPr lang="en-US" sz="1800" dirty="0" smtClean="0">
                <a:latin typeface="Courier"/>
                <a:cs typeface="Courier"/>
              </a:rPr>
              <a:t>); 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57568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 indexing </a:t>
            </a:r>
            <a:r>
              <a:rPr lang="en-US" dirty="0" smtClean="0"/>
              <a:t>classes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urier"/>
                <a:cs typeface="Courier"/>
              </a:rPr>
              <a:t>Document</a:t>
            </a:r>
          </a:p>
          <a:p>
            <a:pPr lvl="1"/>
            <a:r>
              <a:rPr lang="en-US" dirty="0" smtClean="0">
                <a:cs typeface="Courier"/>
              </a:rPr>
              <a:t>Represents a collection of named </a:t>
            </a:r>
            <a:r>
              <a:rPr lang="en-US" dirty="0">
                <a:latin typeface="Courier"/>
                <a:cs typeface="Courier"/>
              </a:rPr>
              <a:t>Field</a:t>
            </a:r>
            <a:r>
              <a:rPr lang="en-US" dirty="0">
                <a:cs typeface="Courier"/>
              </a:rPr>
              <a:t>s</a:t>
            </a:r>
            <a:r>
              <a:rPr lang="en-US" dirty="0" smtClean="0">
                <a:cs typeface="Courier"/>
              </a:rPr>
              <a:t>.  Text in these </a:t>
            </a:r>
            <a:r>
              <a:rPr lang="en-US" dirty="0" smtClean="0">
                <a:latin typeface="Courier"/>
                <a:cs typeface="Courier"/>
              </a:rPr>
              <a:t>Field</a:t>
            </a:r>
            <a:r>
              <a:rPr lang="en-US" dirty="0" smtClean="0">
                <a:cs typeface="Courier"/>
              </a:rPr>
              <a:t>s are indexed.</a:t>
            </a:r>
            <a:br>
              <a:rPr lang="en-US" dirty="0" smtClean="0">
                <a:cs typeface="Courier"/>
              </a:rPr>
            </a:br>
            <a:endParaRPr lang="en-US" dirty="0" smtClean="0"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Field</a:t>
            </a:r>
          </a:p>
          <a:p>
            <a:pPr lvl="1"/>
            <a:r>
              <a:rPr lang="en-US" dirty="0" smtClean="0">
                <a:cs typeface="Courier"/>
              </a:rPr>
              <a:t>Note: </a:t>
            </a:r>
            <a:r>
              <a:rPr lang="en-US" dirty="0" err="1" smtClean="0">
                <a:cs typeface="Courier"/>
              </a:rPr>
              <a:t>Lucene</a:t>
            </a:r>
            <a:r>
              <a:rPr lang="en-US" dirty="0" smtClean="0"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Field</a:t>
            </a:r>
            <a:r>
              <a:rPr lang="en-US" dirty="0" smtClean="0">
                <a:cs typeface="Courier"/>
              </a:rPr>
              <a:t>s can represent both “fields” and “zones” as described in the textbook</a:t>
            </a:r>
            <a:endParaRPr lang="en-US" dirty="0"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547208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Courier"/>
              </a:rPr>
              <a:t>A </a:t>
            </a:r>
            <a:r>
              <a:rPr lang="en-US" dirty="0" smtClean="0">
                <a:latin typeface="Courier"/>
                <a:cs typeface="Courier"/>
              </a:rPr>
              <a:t>Document</a:t>
            </a:r>
            <a:r>
              <a:rPr lang="en-US" dirty="0" smtClean="0"/>
              <a:t> contains </a:t>
            </a:r>
            <a:r>
              <a:rPr lang="en-US" dirty="0" smtClean="0">
                <a:latin typeface="Courier"/>
                <a:cs typeface="Courier"/>
              </a:rPr>
              <a:t>Field</a:t>
            </a: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379" y="1486441"/>
            <a:ext cx="8550246" cy="52953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import </a:t>
            </a:r>
            <a:r>
              <a:rPr lang="en-US" sz="1800" dirty="0" err="1" smtClean="0">
                <a:latin typeface="Courier"/>
                <a:cs typeface="Courier"/>
              </a:rPr>
              <a:t>org.apache.lucene.document.</a:t>
            </a:r>
            <a:r>
              <a:rPr lang="en-US" sz="1800" b="1" dirty="0" err="1" smtClean="0">
                <a:latin typeface="Courier"/>
                <a:cs typeface="Courier"/>
              </a:rPr>
              <a:t>Document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import </a:t>
            </a:r>
            <a:r>
              <a:rPr lang="en-US" sz="1800" dirty="0" err="1" smtClean="0">
                <a:latin typeface="Courier"/>
                <a:cs typeface="Courier"/>
              </a:rPr>
              <a:t>org.apache.lucene.document.</a:t>
            </a:r>
            <a:r>
              <a:rPr lang="en-US" sz="1800" b="1" dirty="0" err="1" smtClean="0">
                <a:latin typeface="Courier"/>
                <a:cs typeface="Courier"/>
              </a:rPr>
              <a:t>Field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...</a:t>
            </a:r>
            <a:endParaRPr lang="en-US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protected Document </a:t>
            </a:r>
            <a:r>
              <a:rPr lang="en-US" sz="1800" dirty="0" err="1" smtClean="0">
                <a:latin typeface="Courier"/>
                <a:cs typeface="Courier"/>
              </a:rPr>
              <a:t>getDocument</a:t>
            </a:r>
            <a:r>
              <a:rPr lang="en-US" sz="1800" dirty="0" smtClean="0">
                <a:latin typeface="Courier"/>
                <a:cs typeface="Courier"/>
              </a:rPr>
              <a:t>(File f) throws Exception {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b="1" dirty="0" smtClean="0">
                <a:latin typeface="Courier"/>
                <a:cs typeface="Courier"/>
              </a:rPr>
              <a:t>Document</a:t>
            </a:r>
            <a:r>
              <a:rPr lang="en-US" sz="1800" dirty="0" smtClean="0">
                <a:latin typeface="Courier"/>
                <a:cs typeface="Courier"/>
              </a:rPr>
              <a:t> doc = new </a:t>
            </a:r>
            <a:r>
              <a:rPr lang="en-US" sz="1800" b="1" dirty="0" smtClean="0">
                <a:latin typeface="Courier"/>
                <a:cs typeface="Courier"/>
              </a:rPr>
              <a:t>Document</a:t>
            </a:r>
            <a:r>
              <a:rPr lang="en-US" sz="1800" dirty="0" smtClean="0">
                <a:latin typeface="Courier"/>
                <a:cs typeface="Courier"/>
              </a:rPr>
              <a:t>();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err="1" smtClean="0">
                <a:latin typeface="Courier"/>
                <a:cs typeface="Courier"/>
              </a:rPr>
              <a:t>doc.</a:t>
            </a:r>
            <a:r>
              <a:rPr lang="en-US" sz="1800" b="1" dirty="0" err="1" smtClean="0">
                <a:latin typeface="Courier"/>
                <a:cs typeface="Courier"/>
              </a:rPr>
              <a:t>add</a:t>
            </a:r>
            <a:r>
              <a:rPr lang="en-US" sz="1800" dirty="0" smtClean="0">
                <a:latin typeface="Courier"/>
                <a:cs typeface="Courier"/>
              </a:rPr>
              <a:t>(new </a:t>
            </a:r>
            <a:r>
              <a:rPr lang="en-US" sz="1800" b="1" dirty="0" smtClean="0">
                <a:latin typeface="Courier"/>
                <a:cs typeface="Courier"/>
              </a:rPr>
              <a:t>Field</a:t>
            </a:r>
            <a:r>
              <a:rPr lang="en-US" sz="1800" dirty="0" smtClean="0">
                <a:latin typeface="Courier"/>
                <a:cs typeface="Courier"/>
              </a:rPr>
              <a:t>("contents”, new </a:t>
            </a:r>
            <a:r>
              <a:rPr lang="en-US" sz="1800" dirty="0" err="1" smtClean="0">
                <a:latin typeface="Courier"/>
                <a:cs typeface="Courier"/>
              </a:rPr>
              <a:t>FileReader</a:t>
            </a:r>
            <a:r>
              <a:rPr lang="en-US" sz="1800" dirty="0" smtClean="0">
                <a:latin typeface="Courier"/>
                <a:cs typeface="Courier"/>
              </a:rPr>
              <a:t>(f))) 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 </a:t>
            </a:r>
            <a:r>
              <a:rPr lang="en-US" sz="1800" dirty="0" err="1" smtClean="0">
                <a:latin typeface="Courier"/>
                <a:cs typeface="Courier"/>
              </a:rPr>
              <a:t>doc.</a:t>
            </a:r>
            <a:r>
              <a:rPr lang="en-US" sz="1800" b="1" dirty="0" err="1" smtClean="0">
                <a:latin typeface="Courier"/>
                <a:cs typeface="Courier"/>
              </a:rPr>
              <a:t>add</a:t>
            </a:r>
            <a:r>
              <a:rPr lang="en-US" sz="1800" dirty="0" smtClean="0">
                <a:latin typeface="Courier"/>
                <a:cs typeface="Courier"/>
              </a:rPr>
              <a:t>(new </a:t>
            </a:r>
            <a:r>
              <a:rPr lang="en-US" sz="1800" b="1" dirty="0" smtClean="0">
                <a:latin typeface="Courier"/>
                <a:cs typeface="Courier"/>
              </a:rPr>
              <a:t>Field</a:t>
            </a:r>
            <a:r>
              <a:rPr lang="en-US" sz="1800" dirty="0" smtClean="0">
                <a:latin typeface="Courier"/>
                <a:cs typeface="Courier"/>
              </a:rPr>
              <a:t>("filename”,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				 </a:t>
            </a:r>
            <a:r>
              <a:rPr lang="en-US" sz="1800" dirty="0" err="1" smtClean="0">
                <a:latin typeface="Courier"/>
                <a:cs typeface="Courier"/>
              </a:rPr>
              <a:t>f.getName</a:t>
            </a:r>
            <a:r>
              <a:rPr lang="en-US" sz="1800" dirty="0" smtClean="0">
                <a:latin typeface="Courier"/>
                <a:cs typeface="Courier"/>
              </a:rPr>
              <a:t>(),                 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						 </a:t>
            </a:r>
            <a:r>
              <a:rPr lang="en-US" sz="1800" dirty="0" err="1" smtClean="0">
                <a:latin typeface="Courier"/>
                <a:cs typeface="Courier"/>
              </a:rPr>
              <a:t>Field.Store.YES</a:t>
            </a:r>
            <a:r>
              <a:rPr lang="en-US" sz="1800" dirty="0" smtClean="0">
                <a:latin typeface="Courier"/>
                <a:cs typeface="Courier"/>
              </a:rPr>
              <a:t>, 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						 </a:t>
            </a:r>
            <a:r>
              <a:rPr lang="en-US" sz="1800" dirty="0" err="1" smtClean="0">
                <a:latin typeface="Courier"/>
                <a:cs typeface="Courier"/>
              </a:rPr>
              <a:t>Field.Index.NOT_ANALYZED</a:t>
            </a:r>
            <a:r>
              <a:rPr lang="en-US" sz="1800" dirty="0" smtClean="0">
                <a:latin typeface="Courier"/>
                <a:cs typeface="Courier"/>
              </a:rPr>
              <a:t>)); 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 </a:t>
            </a:r>
            <a:r>
              <a:rPr lang="en-US" sz="1800" dirty="0" err="1" smtClean="0">
                <a:latin typeface="Courier"/>
                <a:cs typeface="Courier"/>
              </a:rPr>
              <a:t>doc.</a:t>
            </a:r>
            <a:r>
              <a:rPr lang="en-US" sz="1800" b="1" dirty="0" err="1" smtClean="0">
                <a:latin typeface="Courier"/>
                <a:cs typeface="Courier"/>
              </a:rPr>
              <a:t>add</a:t>
            </a:r>
            <a:r>
              <a:rPr lang="en-US" sz="1800" dirty="0" smtClean="0">
                <a:latin typeface="Courier"/>
                <a:cs typeface="Courier"/>
              </a:rPr>
              <a:t>(new </a:t>
            </a:r>
            <a:r>
              <a:rPr lang="en-US" sz="1800" b="1" dirty="0" smtClean="0">
                <a:latin typeface="Courier"/>
                <a:cs typeface="Courier"/>
              </a:rPr>
              <a:t>Field</a:t>
            </a:r>
            <a:r>
              <a:rPr lang="en-US" sz="1800" dirty="0" smtClean="0">
                <a:latin typeface="Courier"/>
                <a:cs typeface="Courier"/>
              </a:rPr>
              <a:t>("</a:t>
            </a:r>
            <a:r>
              <a:rPr lang="en-US" sz="1800" dirty="0" err="1" smtClean="0">
                <a:latin typeface="Courier"/>
                <a:cs typeface="Courier"/>
              </a:rPr>
              <a:t>fullpath</a:t>
            </a:r>
            <a:r>
              <a:rPr lang="en-US" sz="1800" dirty="0" smtClean="0">
                <a:latin typeface="Courier"/>
                <a:cs typeface="Courier"/>
              </a:rPr>
              <a:t>”,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			</a:t>
            </a: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f.getCanonicalPath</a:t>
            </a:r>
            <a:r>
              <a:rPr lang="en-US" sz="1800" dirty="0" smtClean="0">
                <a:latin typeface="Courier"/>
                <a:cs typeface="Courier"/>
              </a:rPr>
              <a:t>(),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				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Field.Store.YES</a:t>
            </a:r>
            <a:r>
              <a:rPr lang="en-US" sz="1800" dirty="0" smtClean="0">
                <a:latin typeface="Courier"/>
                <a:cs typeface="Courier"/>
              </a:rPr>
              <a:t>,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				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Field.Index.NOT_ANALYZED</a:t>
            </a:r>
            <a:r>
              <a:rPr lang="en-US" sz="1800" dirty="0" smtClean="0">
                <a:latin typeface="Courier"/>
                <a:cs typeface="Courier"/>
              </a:rPr>
              <a:t>));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 return doc;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}</a:t>
            </a:r>
            <a:endParaRPr lang="en-US" sz="18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363137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Index a </a:t>
            </a:r>
            <a:r>
              <a:rPr lang="en-US" dirty="0" smtClean="0">
                <a:latin typeface="Courier"/>
                <a:cs typeface="Courier"/>
              </a:rPr>
              <a:t>Document</a:t>
            </a:r>
            <a:r>
              <a:rPr lang="en-US" dirty="0" smtClean="0"/>
              <a:t> with </a:t>
            </a:r>
            <a:r>
              <a:rPr lang="en-US" dirty="0" err="1" smtClean="0">
                <a:latin typeface="Courier"/>
                <a:cs typeface="Courier"/>
              </a:rPr>
              <a:t>IndexWriter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private </a:t>
            </a:r>
            <a:r>
              <a:rPr lang="en-US" sz="2400" dirty="0" err="1" smtClean="0">
                <a:latin typeface="Courier"/>
                <a:cs typeface="Courier"/>
              </a:rPr>
              <a:t>IndexWriter</a:t>
            </a:r>
            <a:r>
              <a:rPr lang="en-US" sz="2400" dirty="0" smtClean="0">
                <a:latin typeface="Courier"/>
                <a:cs typeface="Courier"/>
              </a:rPr>
              <a:t> writer;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...</a:t>
            </a:r>
            <a:endParaRPr lang="en-US" sz="24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p</a:t>
            </a:r>
            <a:r>
              <a:rPr lang="en-US" sz="2400" dirty="0" smtClean="0">
                <a:latin typeface="Courier"/>
                <a:cs typeface="Courier"/>
              </a:rPr>
              <a:t>rivate void </a:t>
            </a:r>
            <a:r>
              <a:rPr lang="en-US" sz="2400" dirty="0" err="1" smtClean="0">
                <a:latin typeface="Courier"/>
                <a:cs typeface="Courier"/>
              </a:rPr>
              <a:t>indexFile</a:t>
            </a:r>
            <a:r>
              <a:rPr lang="en-US" sz="2400" dirty="0" smtClean="0">
                <a:latin typeface="Courier"/>
                <a:cs typeface="Courier"/>
              </a:rPr>
              <a:t>(File f) throws</a:t>
            </a: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 smtClean="0">
                <a:latin typeface="Courier"/>
                <a:cs typeface="Courier"/>
              </a:rPr>
              <a:t>	Exception {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	Document doc = </a:t>
            </a:r>
            <a:r>
              <a:rPr lang="en-US" sz="2400" dirty="0" err="1" smtClean="0">
                <a:latin typeface="Courier"/>
                <a:cs typeface="Courier"/>
              </a:rPr>
              <a:t>getDocument</a:t>
            </a:r>
            <a:r>
              <a:rPr lang="en-US" sz="2400" dirty="0" smtClean="0">
                <a:latin typeface="Courier"/>
                <a:cs typeface="Courier"/>
              </a:rPr>
              <a:t>(f);</a:t>
            </a: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 err="1" smtClean="0">
                <a:latin typeface="Courier"/>
                <a:cs typeface="Courier"/>
              </a:rPr>
              <a:t>writer.</a:t>
            </a:r>
            <a:r>
              <a:rPr lang="en-US" sz="2400" b="1" dirty="0" err="1" smtClean="0">
                <a:latin typeface="Courier"/>
                <a:cs typeface="Courier"/>
              </a:rPr>
              <a:t>addDocument</a:t>
            </a:r>
            <a:r>
              <a:rPr lang="en-US" sz="2400" dirty="0" smtClean="0">
                <a:latin typeface="Courier"/>
                <a:cs typeface="Courier"/>
              </a:rPr>
              <a:t>(doc);</a:t>
            </a: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922418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Indexing a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0587"/>
            <a:ext cx="8229600" cy="51588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private </a:t>
            </a:r>
            <a:r>
              <a:rPr lang="en-US" sz="2000" dirty="0" err="1" smtClean="0">
                <a:latin typeface="Courier"/>
                <a:cs typeface="Courier"/>
              </a:rPr>
              <a:t>IndexWriter</a:t>
            </a:r>
            <a:r>
              <a:rPr lang="en-US" sz="2000" dirty="0" smtClean="0">
                <a:latin typeface="Courier"/>
                <a:cs typeface="Courier"/>
              </a:rPr>
              <a:t> writer;</a:t>
            </a:r>
          </a:p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...</a:t>
            </a:r>
            <a:endParaRPr lang="en-US" sz="20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public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index(String </a:t>
            </a:r>
            <a:r>
              <a:rPr lang="en-US" sz="2000" dirty="0" err="1" smtClean="0">
                <a:latin typeface="Courier"/>
                <a:cs typeface="Courier"/>
              </a:rPr>
              <a:t>dataDir</a:t>
            </a:r>
            <a:r>
              <a:rPr lang="en-US" sz="2000" dirty="0" smtClean="0">
                <a:latin typeface="Courier"/>
                <a:cs typeface="Courier"/>
              </a:rPr>
              <a:t>,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			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FileFilter</a:t>
            </a:r>
            <a:r>
              <a:rPr lang="en-US" sz="2000" dirty="0" smtClean="0">
                <a:latin typeface="Courier"/>
                <a:cs typeface="Courier"/>
              </a:rPr>
              <a:t> filter)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throws Exception {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File[] files = new File(</a:t>
            </a:r>
            <a:r>
              <a:rPr lang="en-US" sz="2000" dirty="0" err="1" smtClean="0">
                <a:latin typeface="Courier"/>
                <a:cs typeface="Courier"/>
              </a:rPr>
              <a:t>dataDir</a:t>
            </a:r>
            <a:r>
              <a:rPr lang="en-US" sz="2000" dirty="0" smtClean="0">
                <a:latin typeface="Courier"/>
                <a:cs typeface="Courier"/>
              </a:rPr>
              <a:t>).</a:t>
            </a:r>
            <a:r>
              <a:rPr lang="en-US" sz="2000" dirty="0" err="1" smtClean="0">
                <a:latin typeface="Courier"/>
                <a:cs typeface="Courier"/>
              </a:rPr>
              <a:t>listFiles</a:t>
            </a:r>
            <a:r>
              <a:rPr lang="en-US" sz="2000" dirty="0" smtClean="0">
                <a:latin typeface="Courier"/>
                <a:cs typeface="Courier"/>
              </a:rPr>
              <a:t>();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for (File f: files) {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if (... &amp;&amp;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	 (filter == null || </a:t>
            </a:r>
            <a:r>
              <a:rPr lang="en-US" sz="2000" dirty="0" err="1" smtClean="0">
                <a:latin typeface="Courier"/>
                <a:cs typeface="Courier"/>
              </a:rPr>
              <a:t>filter.accept</a:t>
            </a:r>
            <a:r>
              <a:rPr lang="en-US" sz="2000" dirty="0" smtClean="0">
                <a:latin typeface="Courier"/>
                <a:cs typeface="Courier"/>
              </a:rPr>
              <a:t>(f))) {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	</a:t>
            </a:r>
            <a:r>
              <a:rPr lang="en-US" sz="2000" dirty="0" err="1" smtClean="0">
                <a:latin typeface="Courier"/>
                <a:cs typeface="Courier"/>
              </a:rPr>
              <a:t>indexFile</a:t>
            </a:r>
            <a:r>
              <a:rPr lang="en-US" sz="2000" dirty="0" smtClean="0">
                <a:latin typeface="Courier"/>
                <a:cs typeface="Courier"/>
              </a:rPr>
              <a:t>(f);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}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}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return </a:t>
            </a:r>
            <a:r>
              <a:rPr lang="en-US" sz="2000" dirty="0" err="1" smtClean="0">
                <a:latin typeface="Courier"/>
                <a:cs typeface="Courier"/>
              </a:rPr>
              <a:t>writer.</a:t>
            </a:r>
            <a:r>
              <a:rPr lang="en-US" sz="2000" b="1" dirty="0" err="1" smtClean="0">
                <a:latin typeface="Courier"/>
                <a:cs typeface="Courier"/>
              </a:rPr>
              <a:t>numDocs</a:t>
            </a:r>
            <a:r>
              <a:rPr lang="en-US" sz="2000" dirty="0" smtClean="0">
                <a:latin typeface="Courier"/>
                <a:cs typeface="Courier"/>
              </a:rPr>
              <a:t>();</a:t>
            </a:r>
          </a:p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897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the </a:t>
            </a:r>
            <a:r>
              <a:rPr lang="en-US" dirty="0" err="1" smtClean="0">
                <a:latin typeface="Courier"/>
                <a:cs typeface="Courier"/>
              </a:rPr>
              <a:t>IndexWriter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4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private </a:t>
            </a:r>
            <a:r>
              <a:rPr lang="en-US" sz="2400" dirty="0" err="1" smtClean="0">
                <a:latin typeface="Courier"/>
                <a:cs typeface="Courier"/>
              </a:rPr>
              <a:t>IndexWriter</a:t>
            </a:r>
            <a:r>
              <a:rPr lang="en-US" sz="2400" dirty="0" smtClean="0">
                <a:latin typeface="Courier"/>
                <a:cs typeface="Courier"/>
              </a:rPr>
              <a:t> writer;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...</a:t>
            </a:r>
            <a:endParaRPr lang="en-US" sz="24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public void close() throws </a:t>
            </a:r>
            <a:r>
              <a:rPr lang="en-US" sz="2400" dirty="0" err="1" smtClean="0">
                <a:latin typeface="Courier"/>
                <a:cs typeface="Courier"/>
              </a:rPr>
              <a:t>IOException</a:t>
            </a:r>
            <a:r>
              <a:rPr lang="en-US" sz="2400" dirty="0" smtClean="0">
                <a:latin typeface="Courier"/>
                <a:cs typeface="Courier"/>
              </a:rPr>
              <a:t> {</a:t>
            </a: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 err="1" smtClean="0">
                <a:latin typeface="Courier"/>
                <a:cs typeface="Courier"/>
              </a:rPr>
              <a:t>writer.</a:t>
            </a:r>
            <a:r>
              <a:rPr lang="en-US" sz="2400" b="1" dirty="0" err="1" smtClean="0">
                <a:latin typeface="Courier"/>
                <a:cs typeface="Courier"/>
              </a:rPr>
              <a:t>close</a:t>
            </a:r>
            <a:r>
              <a:rPr lang="en-US" sz="2400" dirty="0" smtClean="0">
                <a:latin typeface="Courier"/>
                <a:cs typeface="Courier"/>
              </a:rPr>
              <a:t>();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410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 searching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953000"/>
          </a:xfrm>
        </p:spPr>
        <p:txBody>
          <a:bodyPr/>
          <a:lstStyle/>
          <a:p>
            <a:r>
              <a:rPr lang="en-US" dirty="0" err="1" smtClean="0">
                <a:latin typeface="Courier"/>
                <a:cs typeface="Courier"/>
              </a:rPr>
              <a:t>IndexSearcher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smtClean="0">
                <a:cs typeface="Courier"/>
              </a:rPr>
              <a:t>Central class that exposes several search methods on an index</a:t>
            </a:r>
            <a:endParaRPr lang="en-US" dirty="0" smtClean="0"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Query</a:t>
            </a:r>
          </a:p>
          <a:p>
            <a:pPr lvl="1"/>
            <a:r>
              <a:rPr lang="en-US" dirty="0" smtClean="0">
                <a:cs typeface="Courier"/>
              </a:rPr>
              <a:t>Abstract query class.  Concrete subclasses represent specific types of queries, e.g., matching terms in fields, </a:t>
            </a:r>
            <a:r>
              <a:rPr lang="en-US" dirty="0" err="1" smtClean="0">
                <a:cs typeface="Courier"/>
              </a:rPr>
              <a:t>boolean</a:t>
            </a:r>
            <a:r>
              <a:rPr lang="en-US" dirty="0" smtClean="0">
                <a:cs typeface="Courier"/>
              </a:rPr>
              <a:t> queries, phrase queries, …</a:t>
            </a:r>
            <a:endParaRPr lang="en-US" dirty="0" smtClean="0">
              <a:cs typeface="Courier"/>
            </a:endParaRPr>
          </a:p>
          <a:p>
            <a:r>
              <a:rPr lang="en-US" dirty="0" err="1" smtClean="0">
                <a:latin typeface="Courier"/>
                <a:cs typeface="Courier"/>
              </a:rPr>
              <a:t>QueryParser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smtClean="0">
                <a:cs typeface="Courier"/>
              </a:rPr>
              <a:t>Parses a textual representation of a query into a </a:t>
            </a:r>
            <a:r>
              <a:rPr lang="en-US" dirty="0" smtClean="0">
                <a:latin typeface="Courier"/>
                <a:cs typeface="Courier"/>
              </a:rPr>
              <a:t>Query </a:t>
            </a:r>
            <a:r>
              <a:rPr lang="en-US" dirty="0" smtClean="0">
                <a:cs typeface="Courier"/>
              </a:rPr>
              <a:t>instance</a:t>
            </a:r>
            <a:endParaRPr lang="en-US" dirty="0" smtClean="0"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508730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an </a:t>
            </a:r>
            <a:r>
              <a:rPr lang="en-US" dirty="0" err="1" smtClean="0">
                <a:latin typeface="Courier"/>
                <a:cs typeface="Courier"/>
              </a:rPr>
              <a:t>IndexSearcher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730" y="1874837"/>
            <a:ext cx="8698492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import </a:t>
            </a:r>
            <a:r>
              <a:rPr lang="en-US" sz="2400" dirty="0" err="1" smtClean="0">
                <a:latin typeface="Courier"/>
                <a:cs typeface="Courier"/>
              </a:rPr>
              <a:t>org.apache.lucene.search.</a:t>
            </a:r>
            <a:r>
              <a:rPr lang="en-US" sz="2400" b="1" dirty="0" err="1" smtClean="0">
                <a:latin typeface="Courier"/>
                <a:cs typeface="Courier"/>
              </a:rPr>
              <a:t>IndexSearcher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...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public static void search(String </a:t>
            </a:r>
            <a:r>
              <a:rPr lang="en-US" sz="2400" dirty="0" err="1" smtClean="0">
                <a:latin typeface="Courier"/>
                <a:cs typeface="Courier"/>
              </a:rPr>
              <a:t>indexDir</a:t>
            </a:r>
            <a:r>
              <a:rPr lang="en-US" sz="2400" dirty="0" smtClean="0">
                <a:latin typeface="Courier"/>
                <a:cs typeface="Courier"/>
              </a:rPr>
              <a:t>,</a:t>
            </a: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 smtClean="0">
                <a:latin typeface="Courier"/>
                <a:cs typeface="Courier"/>
              </a:rPr>
              <a:t>									 String q)</a:t>
            </a: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 smtClean="0">
                <a:latin typeface="Courier"/>
                <a:cs typeface="Courier"/>
              </a:rPr>
              <a:t>	throws </a:t>
            </a:r>
            <a:r>
              <a:rPr lang="en-US" sz="2400" dirty="0" err="1" smtClean="0">
                <a:latin typeface="Courier"/>
                <a:cs typeface="Courier"/>
              </a:rPr>
              <a:t>IOException</a:t>
            </a:r>
            <a:r>
              <a:rPr lang="en-US" sz="2400" dirty="0" smtClean="0">
                <a:latin typeface="Courier"/>
                <a:cs typeface="Courier"/>
              </a:rPr>
              <a:t>, </a:t>
            </a:r>
            <a:r>
              <a:rPr lang="en-US" sz="2400" dirty="0" err="1" smtClean="0">
                <a:latin typeface="Courier"/>
                <a:cs typeface="Courier"/>
              </a:rPr>
              <a:t>ParseException</a:t>
            </a:r>
            <a:r>
              <a:rPr lang="en-US" sz="2400" dirty="0" smtClean="0">
                <a:latin typeface="Courier"/>
                <a:cs typeface="Courier"/>
              </a:rPr>
              <a:t> {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	Directory </a:t>
            </a:r>
            <a:r>
              <a:rPr lang="en-US" sz="2400" dirty="0" err="1" smtClean="0">
                <a:latin typeface="Courier"/>
                <a:cs typeface="Courier"/>
              </a:rPr>
              <a:t>dir</a:t>
            </a:r>
            <a:r>
              <a:rPr lang="en-US" sz="2400" dirty="0" smtClean="0">
                <a:latin typeface="Courier"/>
                <a:cs typeface="Courier"/>
              </a:rPr>
              <a:t> = </a:t>
            </a:r>
            <a:r>
              <a:rPr lang="en-US" sz="2400" dirty="0" err="1" smtClean="0">
                <a:latin typeface="Courier"/>
                <a:cs typeface="Courier"/>
              </a:rPr>
              <a:t>FSDirectory.open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 smtClean="0">
                <a:latin typeface="Courier"/>
                <a:cs typeface="Courier"/>
              </a:rPr>
              <a:t>							new File(</a:t>
            </a:r>
            <a:r>
              <a:rPr lang="en-US" sz="2400" dirty="0" err="1" smtClean="0">
                <a:latin typeface="Courier"/>
                <a:cs typeface="Courier"/>
              </a:rPr>
              <a:t>indexDir</a:t>
            </a:r>
            <a:r>
              <a:rPr lang="en-US" sz="2400" dirty="0" smtClean="0">
                <a:latin typeface="Courier"/>
                <a:cs typeface="Courier"/>
              </a:rPr>
              <a:t>));                      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	</a:t>
            </a:r>
            <a:r>
              <a:rPr lang="en-US" sz="2400" b="1" dirty="0" err="1" smtClean="0">
                <a:latin typeface="Courier"/>
                <a:cs typeface="Courier"/>
              </a:rPr>
              <a:t>IndexSearcher</a:t>
            </a:r>
            <a:r>
              <a:rPr lang="en-US" sz="2400" dirty="0" smtClean="0">
                <a:latin typeface="Courier"/>
                <a:cs typeface="Courier"/>
              </a:rPr>
              <a:t> is = new </a:t>
            </a:r>
            <a:r>
              <a:rPr lang="en-US" sz="2400" b="1" dirty="0" err="1" smtClean="0">
                <a:latin typeface="Courier"/>
                <a:cs typeface="Courier"/>
              </a:rPr>
              <a:t>IndexSearcher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dir</a:t>
            </a:r>
            <a:r>
              <a:rPr lang="en-US" sz="2400" dirty="0" smtClean="0">
                <a:latin typeface="Courier"/>
                <a:cs typeface="Courier"/>
              </a:rPr>
              <a:t>);</a:t>
            </a: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 smtClean="0">
                <a:latin typeface="Courier"/>
                <a:cs typeface="Courier"/>
              </a:rPr>
              <a:t>...</a:t>
            </a: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74883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urier"/>
                <a:cs typeface="Courier"/>
              </a:rPr>
              <a:t>Query</a:t>
            </a:r>
            <a:r>
              <a:rPr lang="en-US" dirty="0" smtClean="0"/>
              <a:t> and </a:t>
            </a:r>
            <a:r>
              <a:rPr lang="en-US" dirty="0" err="1" smtClean="0">
                <a:latin typeface="Courier"/>
                <a:cs typeface="Courier"/>
              </a:rPr>
              <a:t>QueryParser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1529"/>
            <a:ext cx="8229600" cy="53226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import </a:t>
            </a:r>
            <a:r>
              <a:rPr lang="en-US" sz="2000" dirty="0" err="1" smtClean="0">
                <a:latin typeface="Courier"/>
                <a:cs typeface="Courier"/>
              </a:rPr>
              <a:t>org.apache.lucene.search.</a:t>
            </a:r>
            <a:r>
              <a:rPr lang="en-US" sz="2000" b="1" dirty="0" err="1" smtClean="0">
                <a:latin typeface="Courier"/>
                <a:cs typeface="Courier"/>
              </a:rPr>
              <a:t>Query</a:t>
            </a:r>
            <a:r>
              <a:rPr lang="en-US" sz="2000" dirty="0" smtClean="0">
                <a:latin typeface="Courier"/>
                <a:cs typeface="Courier"/>
              </a:rPr>
              <a:t>;</a:t>
            </a:r>
          </a:p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import </a:t>
            </a:r>
            <a:r>
              <a:rPr lang="en-US" sz="2000" dirty="0" err="1" smtClean="0">
                <a:latin typeface="Courier"/>
                <a:cs typeface="Courier"/>
              </a:rPr>
              <a:t>org.apache.lucene.queryParser.</a:t>
            </a:r>
            <a:r>
              <a:rPr lang="en-US" sz="2000" b="1" dirty="0" err="1" smtClean="0">
                <a:latin typeface="Courier"/>
                <a:cs typeface="Courier"/>
              </a:rPr>
              <a:t>QueryParser</a:t>
            </a:r>
            <a:r>
              <a:rPr lang="en-US" sz="2000" dirty="0" smtClean="0">
                <a:latin typeface="Courier"/>
                <a:cs typeface="Courier"/>
              </a:rPr>
              <a:t>;</a:t>
            </a:r>
          </a:p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...</a:t>
            </a:r>
          </a:p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public static void search(String </a:t>
            </a:r>
            <a:r>
              <a:rPr lang="en-US" sz="2000" dirty="0" err="1" smtClean="0">
                <a:latin typeface="Courier"/>
                <a:cs typeface="Courier"/>
              </a:rPr>
              <a:t>indexDir</a:t>
            </a:r>
            <a:r>
              <a:rPr lang="en-US" sz="2000" dirty="0" smtClean="0">
                <a:latin typeface="Courier"/>
                <a:cs typeface="Courier"/>
              </a:rPr>
              <a:t>, String q)</a:t>
            </a:r>
          </a:p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		throws </a:t>
            </a:r>
            <a:r>
              <a:rPr lang="en-US" sz="2000" dirty="0" err="1" smtClean="0">
                <a:latin typeface="Courier"/>
                <a:cs typeface="Courier"/>
              </a:rPr>
              <a:t>IOException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ParseException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</a:p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	...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b="1" dirty="0" err="1" smtClean="0">
                <a:latin typeface="Courier"/>
                <a:cs typeface="Courier"/>
              </a:rPr>
              <a:t>QueryParser</a:t>
            </a:r>
            <a:r>
              <a:rPr lang="en-US" sz="2000" dirty="0" smtClean="0">
                <a:latin typeface="Courier"/>
                <a:cs typeface="Courier"/>
              </a:rPr>
              <a:t> parser =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new </a:t>
            </a:r>
            <a:r>
              <a:rPr lang="en-US" sz="2000" b="1" dirty="0" err="1" smtClean="0">
                <a:latin typeface="Courier"/>
                <a:cs typeface="Courier"/>
              </a:rPr>
              <a:t>QueryParser</a:t>
            </a:r>
            <a:r>
              <a:rPr lang="en-US" sz="2000" dirty="0" smtClean="0">
                <a:latin typeface="Courier"/>
                <a:cs typeface="Courier"/>
              </a:rPr>
              <a:t>(Version.LUCENE_30,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	</a:t>
            </a:r>
            <a:r>
              <a:rPr lang="en-US" sz="2000" dirty="0" smtClean="0">
                <a:latin typeface="Courier"/>
                <a:cs typeface="Courier"/>
              </a:rPr>
              <a:t>					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"contents”,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					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new </a:t>
            </a:r>
            <a:r>
              <a:rPr lang="en-US" sz="2000" b="1" dirty="0" err="1" smtClean="0">
                <a:latin typeface="Courier"/>
                <a:cs typeface="Courier"/>
              </a:rPr>
              <a:t>StandardAnalyzer</a:t>
            </a:r>
            <a:r>
              <a:rPr lang="en-US" sz="2000" dirty="0" smtClean="0">
                <a:latin typeface="Courier"/>
                <a:cs typeface="Courier"/>
              </a:rPr>
              <a:t>(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					</a:t>
            </a: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  Version.LUCENE_30));                                 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b="1" dirty="0" smtClean="0">
                <a:latin typeface="Courier"/>
                <a:cs typeface="Courier"/>
              </a:rPr>
              <a:t>Query</a:t>
            </a:r>
            <a:r>
              <a:rPr lang="en-US" sz="2000" dirty="0" smtClean="0">
                <a:latin typeface="Courier"/>
                <a:cs typeface="Courier"/>
              </a:rPr>
              <a:t> query = </a:t>
            </a:r>
            <a:r>
              <a:rPr lang="en-US" sz="2000" dirty="0" err="1" smtClean="0">
                <a:latin typeface="Courier"/>
                <a:cs typeface="Courier"/>
              </a:rPr>
              <a:t>parser.</a:t>
            </a:r>
            <a:r>
              <a:rPr lang="en-US" sz="2000" b="1" dirty="0" err="1" smtClean="0">
                <a:latin typeface="Courier"/>
                <a:cs typeface="Courier"/>
              </a:rPr>
              <a:t>parse</a:t>
            </a:r>
            <a:r>
              <a:rPr lang="en-US" sz="2000" dirty="0" smtClean="0">
                <a:latin typeface="Courier"/>
                <a:cs typeface="Courier"/>
              </a:rPr>
              <a:t>(q);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... </a:t>
            </a:r>
          </a:p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}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63745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 searching </a:t>
            </a:r>
            <a:r>
              <a:rPr lang="en-US" dirty="0" smtClean="0"/>
              <a:t>classes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953000"/>
          </a:xfrm>
        </p:spPr>
        <p:txBody>
          <a:bodyPr/>
          <a:lstStyle/>
          <a:p>
            <a:r>
              <a:rPr lang="en-US" dirty="0" err="1" smtClean="0">
                <a:latin typeface="Courier"/>
                <a:cs typeface="Courier"/>
              </a:rPr>
              <a:t>TopDocs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smtClean="0">
                <a:cs typeface="Courier"/>
              </a:rPr>
              <a:t>Contains references to the top documents returned by a search</a:t>
            </a:r>
            <a:endParaRPr lang="en-US" dirty="0" smtClean="0">
              <a:cs typeface="Courier"/>
            </a:endParaRPr>
          </a:p>
          <a:p>
            <a:r>
              <a:rPr lang="en-US" dirty="0" err="1" smtClean="0">
                <a:latin typeface="Courier"/>
                <a:cs typeface="Courier"/>
              </a:rPr>
              <a:t>ScoreDoc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smtClean="0">
                <a:cs typeface="Courier"/>
              </a:rPr>
              <a:t>Represents a single search result</a:t>
            </a:r>
            <a:endParaRPr lang="en-US" dirty="0" smtClean="0">
              <a:cs typeface="Courier"/>
            </a:endParaRPr>
          </a:p>
          <a:p>
            <a:pPr marL="0" indent="0">
              <a:buNone/>
            </a:pPr>
            <a:endParaRPr 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997922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urier"/>
                <a:cs typeface="Courier"/>
              </a:rPr>
              <a:t>s</a:t>
            </a:r>
            <a:r>
              <a:rPr lang="en-US" dirty="0" smtClean="0">
                <a:latin typeface="Courier"/>
                <a:cs typeface="Courier"/>
              </a:rPr>
              <a:t>earch()</a:t>
            </a:r>
            <a:r>
              <a:rPr lang="en-US" dirty="0" smtClean="0"/>
              <a:t> returns </a:t>
            </a:r>
            <a:r>
              <a:rPr lang="en-US" dirty="0" err="1" smtClean="0">
                <a:latin typeface="Courier"/>
                <a:cs typeface="Courier"/>
              </a:rPr>
              <a:t>TopDoc</a:t>
            </a:r>
            <a:r>
              <a:rPr lang="en-US" dirty="0" err="1" smtClean="0">
                <a:cs typeface="Courier"/>
              </a:rPr>
              <a:t>s</a:t>
            </a:r>
            <a:endParaRPr lang="en-US" dirty="0">
              <a:cs typeface="Couri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3499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import </a:t>
            </a:r>
            <a:r>
              <a:rPr lang="en-US" sz="2400" dirty="0" err="1" smtClean="0">
                <a:latin typeface="Courier"/>
                <a:cs typeface="Courier"/>
              </a:rPr>
              <a:t>org.apache.lucene.search.</a:t>
            </a:r>
            <a:r>
              <a:rPr lang="en-US" sz="2400" b="1" dirty="0" err="1" smtClean="0">
                <a:latin typeface="Courier"/>
                <a:cs typeface="Courier"/>
              </a:rPr>
              <a:t>TopDocs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...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public static void search(String </a:t>
            </a:r>
            <a:r>
              <a:rPr lang="en-US" sz="2400" dirty="0" err="1" smtClean="0">
                <a:latin typeface="Courier"/>
                <a:cs typeface="Courier"/>
              </a:rPr>
              <a:t>indexDir</a:t>
            </a:r>
            <a:r>
              <a:rPr lang="en-US" sz="2400" dirty="0" smtClean="0">
                <a:latin typeface="Courier"/>
                <a:cs typeface="Courier"/>
              </a:rPr>
              <a:t>,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										 String q)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		throws </a:t>
            </a:r>
            <a:r>
              <a:rPr lang="en-US" sz="2400" dirty="0" err="1" smtClean="0">
                <a:latin typeface="Courier"/>
                <a:cs typeface="Courier"/>
              </a:rPr>
              <a:t>IOException</a:t>
            </a:r>
            <a:r>
              <a:rPr lang="en-US" sz="2400" dirty="0" smtClean="0">
                <a:latin typeface="Courier"/>
                <a:cs typeface="Courier"/>
              </a:rPr>
              <a:t>, </a:t>
            </a:r>
            <a:r>
              <a:rPr lang="en-US" sz="2400" dirty="0" err="1" smtClean="0">
                <a:latin typeface="Courier"/>
                <a:cs typeface="Courier"/>
              </a:rPr>
              <a:t>ParseException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	...</a:t>
            </a: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 err="1" smtClean="0">
                <a:latin typeface="Courier"/>
                <a:cs typeface="Courier"/>
              </a:rPr>
              <a:t>IndexSearcher</a:t>
            </a:r>
            <a:r>
              <a:rPr lang="en-US" sz="2400" dirty="0" smtClean="0">
                <a:latin typeface="Courier"/>
                <a:cs typeface="Courier"/>
              </a:rPr>
              <a:t> is = ...;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	...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	Query query = ...;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	...</a:t>
            </a: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b="1" dirty="0" err="1" smtClean="0">
                <a:latin typeface="Courier"/>
                <a:cs typeface="Courier"/>
              </a:rPr>
              <a:t>TopDocs</a:t>
            </a:r>
            <a:r>
              <a:rPr lang="en-US" sz="2400" dirty="0" smtClean="0">
                <a:latin typeface="Courier"/>
                <a:cs typeface="Courier"/>
              </a:rPr>
              <a:t> hits = </a:t>
            </a:r>
            <a:r>
              <a:rPr lang="en-US" sz="2400" dirty="0" err="1" smtClean="0">
                <a:latin typeface="Courier"/>
                <a:cs typeface="Courier"/>
              </a:rPr>
              <a:t>is.</a:t>
            </a:r>
            <a:r>
              <a:rPr lang="en-US" sz="2400" b="1" dirty="0" err="1" smtClean="0">
                <a:latin typeface="Courier"/>
                <a:cs typeface="Courier"/>
              </a:rPr>
              <a:t>search</a:t>
            </a:r>
            <a:r>
              <a:rPr lang="en-US" sz="2400" dirty="0" smtClean="0">
                <a:latin typeface="Courier"/>
                <a:cs typeface="Courier"/>
              </a:rPr>
              <a:t>(query, 10);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}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78734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Courier"/>
                <a:cs typeface="Courier"/>
              </a:rPr>
              <a:t>TopDoc</a:t>
            </a:r>
            <a:r>
              <a:rPr lang="en-US" dirty="0" err="1" smtClean="0">
                <a:cs typeface="Courier"/>
              </a:rPr>
              <a:t>s</a:t>
            </a:r>
            <a:r>
              <a:rPr lang="en-US" dirty="0" smtClean="0"/>
              <a:t> contain </a:t>
            </a:r>
            <a:r>
              <a:rPr lang="en-US" dirty="0" err="1" smtClean="0">
                <a:latin typeface="Courier"/>
                <a:cs typeface="Courier"/>
              </a:rPr>
              <a:t>ScoreDoc</a:t>
            </a:r>
            <a:r>
              <a:rPr lang="en-US" dirty="0" err="1" smtClean="0">
                <a:cs typeface="Courier"/>
              </a:rPr>
              <a:t>s</a:t>
            </a:r>
            <a:endParaRPr lang="en-US" dirty="0">
              <a:cs typeface="Couri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77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import </a:t>
            </a:r>
            <a:r>
              <a:rPr lang="en-US" sz="2000" dirty="0" err="1" smtClean="0">
                <a:latin typeface="Courier"/>
                <a:cs typeface="Courier"/>
              </a:rPr>
              <a:t>org.apache.lucene.search.</a:t>
            </a:r>
            <a:r>
              <a:rPr lang="en-US" sz="2000" b="1" dirty="0" err="1" smtClean="0">
                <a:latin typeface="Courier"/>
                <a:cs typeface="Courier"/>
              </a:rPr>
              <a:t>ScoreDoc</a:t>
            </a:r>
            <a:r>
              <a:rPr lang="en-US" sz="2000" dirty="0" smtClean="0">
                <a:latin typeface="Courier"/>
                <a:cs typeface="Courier"/>
              </a:rPr>
              <a:t>;</a:t>
            </a:r>
          </a:p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...</a:t>
            </a:r>
          </a:p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public static void search(String </a:t>
            </a:r>
            <a:r>
              <a:rPr lang="en-US" sz="2000" dirty="0" err="1" smtClean="0">
                <a:latin typeface="Courier"/>
                <a:cs typeface="Courier"/>
              </a:rPr>
              <a:t>indexDir</a:t>
            </a:r>
            <a:r>
              <a:rPr lang="en-US" sz="2000" dirty="0" smtClean="0">
                <a:latin typeface="Courier"/>
                <a:cs typeface="Courier"/>
              </a:rPr>
              <a:t>, String q)</a:t>
            </a:r>
          </a:p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		throws </a:t>
            </a:r>
            <a:r>
              <a:rPr lang="en-US" sz="2000" dirty="0" err="1" smtClean="0">
                <a:latin typeface="Courier"/>
                <a:cs typeface="Courier"/>
              </a:rPr>
              <a:t>IOException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ParseException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</a:p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	...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err="1" smtClean="0">
                <a:latin typeface="Courier"/>
                <a:cs typeface="Courier"/>
              </a:rPr>
              <a:t>IndexSearcher</a:t>
            </a:r>
            <a:r>
              <a:rPr lang="en-US" sz="2000" dirty="0" smtClean="0">
                <a:latin typeface="Courier"/>
                <a:cs typeface="Courier"/>
              </a:rPr>
              <a:t> is = ...;</a:t>
            </a:r>
          </a:p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	...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err="1" smtClean="0">
                <a:latin typeface="Courier"/>
                <a:cs typeface="Courier"/>
              </a:rPr>
              <a:t>TopDocs</a:t>
            </a:r>
            <a:r>
              <a:rPr lang="en-US" sz="2000" dirty="0" smtClean="0">
                <a:latin typeface="Courier"/>
                <a:cs typeface="Courier"/>
              </a:rPr>
              <a:t> hits = ...;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...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fr-FR" sz="2000" dirty="0" smtClean="0">
                <a:latin typeface="Courier"/>
                <a:cs typeface="Courier"/>
              </a:rPr>
              <a:t>for(</a:t>
            </a:r>
            <a:r>
              <a:rPr lang="fr-FR" sz="2000" b="1" dirty="0" err="1" smtClean="0">
                <a:latin typeface="Courier"/>
                <a:cs typeface="Courier"/>
              </a:rPr>
              <a:t>ScoreDoc</a:t>
            </a:r>
            <a:r>
              <a:rPr lang="fr-FR" sz="2000" dirty="0" smtClean="0">
                <a:latin typeface="Courier"/>
                <a:cs typeface="Courier"/>
              </a:rPr>
              <a:t> </a:t>
            </a:r>
            <a:r>
              <a:rPr lang="fr-FR" sz="2000" dirty="0" err="1" smtClean="0">
                <a:latin typeface="Courier"/>
                <a:cs typeface="Courier"/>
              </a:rPr>
              <a:t>scoreDoc</a:t>
            </a:r>
            <a:r>
              <a:rPr lang="fr-FR" sz="2000" dirty="0" smtClean="0">
                <a:latin typeface="Courier"/>
                <a:cs typeface="Courier"/>
              </a:rPr>
              <a:t> : </a:t>
            </a:r>
            <a:r>
              <a:rPr lang="fr-FR" sz="2000" dirty="0" err="1" smtClean="0">
                <a:latin typeface="Courier"/>
                <a:cs typeface="Courier"/>
              </a:rPr>
              <a:t>hits.</a:t>
            </a:r>
            <a:r>
              <a:rPr lang="fr-FR" sz="2000" b="1" dirty="0" err="1" smtClean="0">
                <a:latin typeface="Courier"/>
                <a:cs typeface="Courier"/>
              </a:rPr>
              <a:t>scoreDocs</a:t>
            </a:r>
            <a:r>
              <a:rPr lang="fr-FR" sz="2000" dirty="0" smtClean="0">
                <a:latin typeface="Courier"/>
                <a:cs typeface="Courier"/>
              </a:rPr>
              <a:t>) {</a:t>
            </a:r>
          </a:p>
          <a:p>
            <a:pPr marL="0" indent="0">
              <a:buNone/>
            </a:pPr>
            <a:r>
              <a:rPr lang="fr-FR" sz="2000" dirty="0">
                <a:latin typeface="Courier"/>
                <a:cs typeface="Courier"/>
              </a:rPr>
              <a:t>	</a:t>
            </a:r>
            <a:r>
              <a:rPr lang="fr-FR" sz="2000" dirty="0" smtClean="0">
                <a:latin typeface="Courier"/>
                <a:cs typeface="Courier"/>
              </a:rPr>
              <a:t>	Document doc = </a:t>
            </a:r>
            <a:r>
              <a:rPr lang="fr-FR" sz="2000" dirty="0" err="1" smtClean="0">
                <a:latin typeface="Courier"/>
                <a:cs typeface="Courier"/>
              </a:rPr>
              <a:t>is.</a:t>
            </a:r>
            <a:r>
              <a:rPr lang="fr-FR" sz="2000" b="1" dirty="0" err="1" smtClean="0">
                <a:latin typeface="Courier"/>
                <a:cs typeface="Courier"/>
              </a:rPr>
              <a:t>doc</a:t>
            </a:r>
            <a:r>
              <a:rPr lang="fr-FR" sz="2000" dirty="0" smtClean="0">
                <a:latin typeface="Courier"/>
                <a:cs typeface="Courier"/>
              </a:rPr>
              <a:t>(</a:t>
            </a:r>
            <a:r>
              <a:rPr lang="fr-FR" sz="2000" dirty="0" err="1" smtClean="0">
                <a:latin typeface="Courier"/>
                <a:cs typeface="Courier"/>
              </a:rPr>
              <a:t>scoreDoc.</a:t>
            </a:r>
            <a:r>
              <a:rPr lang="fr-FR" sz="2000" b="1" dirty="0" err="1" smtClean="0">
                <a:latin typeface="Courier"/>
                <a:cs typeface="Courier"/>
              </a:rPr>
              <a:t>doc</a:t>
            </a:r>
            <a:r>
              <a:rPr lang="fr-FR" sz="2000" dirty="0" smtClean="0">
                <a:latin typeface="Courier"/>
                <a:cs typeface="Courier"/>
              </a:rPr>
              <a:t>);</a:t>
            </a:r>
          </a:p>
          <a:p>
            <a:pPr marL="0" indent="0">
              <a:buNone/>
            </a:pPr>
            <a:r>
              <a:rPr lang="fr-FR" sz="2000" dirty="0">
                <a:latin typeface="Courier"/>
                <a:cs typeface="Courier"/>
              </a:rPr>
              <a:t>	</a:t>
            </a:r>
            <a:r>
              <a:rPr lang="fr-FR" sz="2000" dirty="0" smtClean="0">
                <a:latin typeface="Courier"/>
                <a:cs typeface="Courier"/>
              </a:rPr>
              <a:t>	</a:t>
            </a:r>
            <a:r>
              <a:rPr lang="fr-FR" sz="2000" dirty="0" err="1" smtClean="0">
                <a:latin typeface="Courier"/>
                <a:cs typeface="Courier"/>
              </a:rPr>
              <a:t>System.out.println</a:t>
            </a:r>
            <a:r>
              <a:rPr lang="fr-FR" sz="2000" dirty="0" smtClean="0">
                <a:latin typeface="Courier"/>
                <a:cs typeface="Courier"/>
              </a:rPr>
              <a:t>(</a:t>
            </a:r>
            <a:r>
              <a:rPr lang="fr-FR" sz="2000" dirty="0" err="1" smtClean="0">
                <a:latin typeface="Courier"/>
                <a:cs typeface="Courier"/>
              </a:rPr>
              <a:t>doc.</a:t>
            </a:r>
            <a:r>
              <a:rPr lang="fr-FR" sz="2000" b="1" dirty="0" err="1" smtClean="0">
                <a:latin typeface="Courier"/>
                <a:cs typeface="Courier"/>
              </a:rPr>
              <a:t>get</a:t>
            </a:r>
            <a:r>
              <a:rPr lang="fr-FR" sz="2000" dirty="0" smtClean="0">
                <a:latin typeface="Courier"/>
                <a:cs typeface="Courier"/>
              </a:rPr>
              <a:t>("</a:t>
            </a:r>
            <a:r>
              <a:rPr lang="fr-FR" sz="2000" dirty="0" err="1" smtClean="0">
                <a:latin typeface="Courier"/>
                <a:cs typeface="Courier"/>
              </a:rPr>
              <a:t>fullpath</a:t>
            </a:r>
            <a:r>
              <a:rPr lang="fr-FR" sz="2000" dirty="0" smtClean="0">
                <a:latin typeface="Courier"/>
                <a:cs typeface="Courier"/>
              </a:rPr>
              <a:t>"));</a:t>
            </a:r>
          </a:p>
          <a:p>
            <a:pPr marL="0" indent="0">
              <a:buNone/>
            </a:pPr>
            <a:r>
              <a:rPr lang="fr-FR" sz="2000" dirty="0">
                <a:latin typeface="Courier"/>
                <a:cs typeface="Courier"/>
              </a:rPr>
              <a:t>	</a:t>
            </a:r>
            <a:r>
              <a:rPr lang="fr-FR" sz="2000" dirty="0" smtClean="0">
                <a:latin typeface="Courier"/>
                <a:cs typeface="Courier"/>
              </a:rPr>
              <a:t>}</a:t>
            </a:r>
            <a:endParaRPr lang="en-US" sz="20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}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47374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Courier"/>
              </a:rPr>
              <a:t>Closing </a:t>
            </a:r>
            <a:r>
              <a:rPr lang="en-US" dirty="0" err="1" smtClean="0">
                <a:latin typeface="Courier"/>
                <a:cs typeface="Courier"/>
              </a:rPr>
              <a:t>IndexSearcher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public static void search(String </a:t>
            </a:r>
            <a:r>
              <a:rPr lang="en-US" sz="2400" dirty="0" err="1" smtClean="0">
                <a:latin typeface="Courier"/>
                <a:cs typeface="Courier"/>
              </a:rPr>
              <a:t>indexDir</a:t>
            </a:r>
            <a:r>
              <a:rPr lang="en-US" sz="2400" dirty="0" smtClean="0">
                <a:latin typeface="Courier"/>
                <a:cs typeface="Courier"/>
              </a:rPr>
              <a:t>,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										 String q)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		throws </a:t>
            </a:r>
            <a:r>
              <a:rPr lang="en-US" sz="2400" dirty="0" err="1" smtClean="0">
                <a:latin typeface="Courier"/>
                <a:cs typeface="Courier"/>
              </a:rPr>
              <a:t>IOException</a:t>
            </a:r>
            <a:r>
              <a:rPr lang="en-US" sz="2400" dirty="0" smtClean="0">
                <a:latin typeface="Courier"/>
                <a:cs typeface="Courier"/>
              </a:rPr>
              <a:t>, </a:t>
            </a:r>
            <a:r>
              <a:rPr lang="en-US" sz="2400" dirty="0" err="1" smtClean="0">
                <a:latin typeface="Courier"/>
                <a:cs typeface="Courier"/>
              </a:rPr>
              <a:t>ParseException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	...</a:t>
            </a: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 err="1" smtClean="0">
                <a:latin typeface="Courier"/>
                <a:cs typeface="Courier"/>
              </a:rPr>
              <a:t>IndexSearcher</a:t>
            </a:r>
            <a:r>
              <a:rPr lang="en-US" sz="2400" dirty="0" smtClean="0">
                <a:latin typeface="Courier"/>
                <a:cs typeface="Courier"/>
              </a:rPr>
              <a:t> is = ...;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	...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	</a:t>
            </a:r>
            <a:r>
              <a:rPr lang="en-US" sz="2400" dirty="0" err="1" smtClean="0">
                <a:latin typeface="Courier"/>
                <a:cs typeface="Courier"/>
              </a:rPr>
              <a:t>is.</a:t>
            </a:r>
            <a:r>
              <a:rPr lang="en-US" sz="2400" b="1" dirty="0" err="1" smtClean="0">
                <a:latin typeface="Courier"/>
                <a:cs typeface="Courier"/>
              </a:rPr>
              <a:t>close</a:t>
            </a:r>
            <a:r>
              <a:rPr lang="en-US" sz="2400" dirty="0" smtClean="0">
                <a:latin typeface="Courier"/>
                <a:cs typeface="Courier"/>
              </a:rPr>
              <a:t>();</a:t>
            </a: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}</a:t>
            </a:r>
            <a:endParaRPr lang="en-US" sz="240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05005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 err="1" smtClean="0"/>
              <a:t>Lucene</a:t>
            </a:r>
            <a:r>
              <a:rPr lang="en-US" dirty="0" smtClean="0"/>
              <a:t> models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77847" cy="5145150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latin typeface="Courier"/>
                <a:cs typeface="Courier"/>
              </a:rPr>
              <a:t>Document</a:t>
            </a:r>
            <a:r>
              <a:rPr lang="en-US" dirty="0" smtClean="0"/>
              <a:t> is the atomic unit of indexing and searching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latin typeface="Courier"/>
                <a:cs typeface="Courier"/>
              </a:rPr>
              <a:t>Document</a:t>
            </a:r>
            <a:r>
              <a:rPr lang="en-US" dirty="0" smtClean="0"/>
              <a:t> contains </a:t>
            </a:r>
            <a:r>
              <a:rPr lang="en-US" dirty="0" smtClean="0">
                <a:latin typeface="Courier"/>
                <a:cs typeface="Courier"/>
              </a:rPr>
              <a:t>Field</a:t>
            </a:r>
            <a:r>
              <a:rPr lang="en-US" dirty="0" smtClean="0"/>
              <a:t>s</a:t>
            </a:r>
          </a:p>
          <a:p>
            <a:r>
              <a:rPr lang="en-US" dirty="0" smtClean="0">
                <a:latin typeface="Courier"/>
                <a:cs typeface="Courier"/>
              </a:rPr>
              <a:t>Field</a:t>
            </a:r>
            <a:r>
              <a:rPr lang="en-US" dirty="0" smtClean="0"/>
              <a:t>s have a name and a value</a:t>
            </a:r>
          </a:p>
          <a:p>
            <a:pPr lvl="1"/>
            <a:r>
              <a:rPr lang="en-US" dirty="0" smtClean="0"/>
              <a:t>You have to translate raw content into </a:t>
            </a:r>
            <a:r>
              <a:rPr lang="en-US" dirty="0" smtClean="0">
                <a:latin typeface="Courier"/>
                <a:cs typeface="Courier"/>
              </a:rPr>
              <a:t>Field</a:t>
            </a:r>
            <a:r>
              <a:rPr lang="en-US" dirty="0" smtClean="0"/>
              <a:t>s </a:t>
            </a:r>
          </a:p>
          <a:p>
            <a:pPr lvl="1"/>
            <a:r>
              <a:rPr lang="en-US" dirty="0" smtClean="0"/>
              <a:t>Examples: Title, author, date, abstract, body, URL, keywords, ...</a:t>
            </a:r>
          </a:p>
          <a:p>
            <a:pPr lvl="1"/>
            <a:r>
              <a:rPr lang="en-US" dirty="0" smtClean="0"/>
              <a:t>Different documents can have different fields</a:t>
            </a:r>
          </a:p>
          <a:p>
            <a:pPr lvl="1"/>
            <a:r>
              <a:rPr lang="en-US" dirty="0" smtClean="0"/>
              <a:t>Search a field using </a:t>
            </a:r>
            <a:r>
              <a:rPr lang="en-US" dirty="0" err="1" smtClean="0"/>
              <a:t>name:term</a:t>
            </a:r>
            <a:r>
              <a:rPr lang="en-US" dirty="0" smtClean="0"/>
              <a:t>, e.g., </a:t>
            </a:r>
            <a:r>
              <a:rPr lang="en-US" dirty="0" err="1" smtClean="0"/>
              <a:t>title:lucene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95673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urier"/>
                <a:cs typeface="Courier"/>
              </a:rPr>
              <a:t>Field</a:t>
            </a: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3213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ourier"/>
                <a:cs typeface="Courier"/>
              </a:rPr>
              <a:t>Field</a:t>
            </a:r>
            <a:r>
              <a:rPr lang="en-US" dirty="0" smtClean="0"/>
              <a:t>s may</a:t>
            </a:r>
          </a:p>
          <a:p>
            <a:pPr lvl="1"/>
            <a:r>
              <a:rPr lang="en-US" dirty="0" smtClean="0"/>
              <a:t>Be indexed or not</a:t>
            </a:r>
          </a:p>
          <a:p>
            <a:pPr lvl="2"/>
            <a:r>
              <a:rPr lang="en-US" dirty="0" smtClean="0"/>
              <a:t>Indexed fields may or may not be analyzed (i.e., tokenized with an </a:t>
            </a:r>
            <a:r>
              <a:rPr lang="en-US" dirty="0" smtClean="0">
                <a:latin typeface="Courier"/>
                <a:cs typeface="Courier"/>
              </a:rPr>
              <a:t>Analyzer</a:t>
            </a:r>
            <a:r>
              <a:rPr lang="en-US" dirty="0" smtClean="0"/>
              <a:t>)</a:t>
            </a:r>
          </a:p>
          <a:p>
            <a:pPr lvl="3"/>
            <a:r>
              <a:rPr lang="en-US" dirty="0" smtClean="0"/>
              <a:t>Non-analyzed fields view the entire value as a single token (useful for URLs, paths, dates, social security numbers, ...)</a:t>
            </a:r>
          </a:p>
          <a:p>
            <a:pPr lvl="1"/>
            <a:r>
              <a:rPr lang="en-US" dirty="0" smtClean="0"/>
              <a:t>Be stored or not</a:t>
            </a:r>
          </a:p>
          <a:p>
            <a:pPr lvl="2"/>
            <a:r>
              <a:rPr lang="en-US" dirty="0" smtClean="0"/>
              <a:t>Useful for fields that you’d like to display to users</a:t>
            </a:r>
          </a:p>
          <a:p>
            <a:pPr lvl="1"/>
            <a:r>
              <a:rPr lang="en-US" dirty="0" smtClean="0"/>
              <a:t>Optionally store term vectors</a:t>
            </a:r>
          </a:p>
          <a:p>
            <a:pPr lvl="2"/>
            <a:r>
              <a:rPr lang="en-US" dirty="0" smtClean="0"/>
              <a:t>Like </a:t>
            </a:r>
            <a:r>
              <a:rPr lang="en-US" dirty="0" smtClean="0"/>
              <a:t>a positional </a:t>
            </a:r>
            <a:r>
              <a:rPr lang="en-US" dirty="0" smtClean="0"/>
              <a:t>index </a:t>
            </a:r>
            <a:r>
              <a:rPr lang="en-US" dirty="0" smtClean="0"/>
              <a:t>on the </a:t>
            </a:r>
            <a:r>
              <a:rPr lang="en-US" dirty="0" smtClean="0">
                <a:latin typeface="Courier"/>
                <a:cs typeface="Courier"/>
              </a:rPr>
              <a:t>Field</a:t>
            </a:r>
            <a:r>
              <a:rPr lang="en-US" dirty="0" smtClean="0"/>
              <a:t>’s terms</a:t>
            </a:r>
          </a:p>
          <a:p>
            <a:pPr lvl="2"/>
            <a:r>
              <a:rPr lang="en-US" dirty="0" smtClean="0"/>
              <a:t>Useful for highlighting, finding similar documents, categorization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640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ourier"/>
                <a:cs typeface="Courier"/>
              </a:rPr>
              <a:t>Field</a:t>
            </a:r>
            <a:r>
              <a:rPr lang="en-US" dirty="0" smtClean="0"/>
              <a:t> construction</a:t>
            </a:r>
            <a:br>
              <a:rPr lang="en-US" dirty="0" smtClean="0"/>
            </a:br>
            <a:r>
              <a:rPr lang="en-US" dirty="0" smtClean="0"/>
              <a:t>Lots of different constructors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6902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import </a:t>
            </a:r>
            <a:r>
              <a:rPr lang="en-US" sz="2400" dirty="0" err="1" smtClean="0">
                <a:latin typeface="Courier"/>
                <a:cs typeface="Courier"/>
              </a:rPr>
              <a:t>org.apache.lucene.document.Field</a:t>
            </a:r>
            <a:endParaRPr lang="en-US" sz="240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en-US" sz="24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Field(String name,</a:t>
            </a: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 smtClean="0">
                <a:latin typeface="Courier"/>
                <a:cs typeface="Courier"/>
              </a:rPr>
              <a:t>	 String value,</a:t>
            </a: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 smtClean="0">
                <a:latin typeface="Courier"/>
                <a:cs typeface="Courier"/>
              </a:rPr>
              <a:t>	 </a:t>
            </a:r>
            <a:r>
              <a:rPr lang="en-US" sz="2400" dirty="0" err="1" smtClean="0">
                <a:latin typeface="Courier"/>
                <a:cs typeface="Courier"/>
              </a:rPr>
              <a:t>Field.Store</a:t>
            </a:r>
            <a:r>
              <a:rPr lang="en-US" sz="2400" dirty="0" smtClean="0">
                <a:latin typeface="Courier"/>
                <a:cs typeface="Courier"/>
              </a:rPr>
              <a:t> store,  // store or not</a:t>
            </a: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 smtClean="0">
                <a:latin typeface="Courier"/>
                <a:cs typeface="Courier"/>
              </a:rPr>
              <a:t>	 </a:t>
            </a:r>
            <a:r>
              <a:rPr lang="en-US" sz="2400" dirty="0" err="1" smtClean="0">
                <a:latin typeface="Courier"/>
                <a:cs typeface="Courier"/>
              </a:rPr>
              <a:t>Field.Index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index,  // index or not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		 </a:t>
            </a:r>
            <a:r>
              <a:rPr lang="en-US" sz="2400" dirty="0" err="1" smtClean="0">
                <a:latin typeface="Courier"/>
                <a:cs typeface="Courier"/>
              </a:rPr>
              <a:t>Field.TermVector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termVector</a:t>
            </a:r>
            <a:r>
              <a:rPr lang="en-US" sz="2400" dirty="0" smtClean="0">
                <a:latin typeface="Courier"/>
                <a:cs typeface="Courier"/>
              </a:rPr>
              <a:t>);</a:t>
            </a:r>
          </a:p>
          <a:p>
            <a:pPr marL="0" indent="0">
              <a:buNone/>
            </a:pPr>
            <a:endParaRPr lang="en-US" sz="24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value </a:t>
            </a:r>
            <a:r>
              <a:rPr lang="en-US" sz="2400" dirty="0" smtClean="0">
                <a:cs typeface="Courier"/>
              </a:rPr>
              <a:t>can also be specified with a </a:t>
            </a:r>
            <a:r>
              <a:rPr lang="en-US" sz="2400" dirty="0" smtClean="0">
                <a:latin typeface="Courier"/>
                <a:cs typeface="Courier"/>
              </a:rPr>
              <a:t>Reader,</a:t>
            </a:r>
            <a:r>
              <a:rPr lang="en-US" sz="2400" dirty="0" smtClean="0">
                <a:cs typeface="Courier"/>
              </a:rPr>
              <a:t> a </a:t>
            </a:r>
            <a:r>
              <a:rPr lang="en-US" sz="2400" dirty="0" err="1" smtClean="0">
                <a:latin typeface="Courier"/>
                <a:cs typeface="Courier"/>
              </a:rPr>
              <a:t>TokenStream</a:t>
            </a:r>
            <a:r>
              <a:rPr lang="en-US" sz="2400" dirty="0" smtClean="0">
                <a:latin typeface="Courier"/>
                <a:cs typeface="Courier"/>
              </a:rPr>
              <a:t>,</a:t>
            </a:r>
            <a:r>
              <a:rPr lang="en-US" sz="2400" dirty="0" smtClean="0">
                <a:cs typeface="Courier"/>
              </a:rPr>
              <a:t> or a </a:t>
            </a:r>
            <a:r>
              <a:rPr lang="en-US" sz="2400" dirty="0" smtClean="0">
                <a:latin typeface="Courier"/>
                <a:cs typeface="Courier"/>
              </a:rPr>
              <a:t>byte[]</a:t>
            </a:r>
            <a:endParaRPr 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616399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urier"/>
                <a:cs typeface="Courier"/>
              </a:rPr>
              <a:t>Field </a:t>
            </a:r>
            <a:r>
              <a:rPr lang="en-US" dirty="0" smtClean="0"/>
              <a:t>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495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Field.Store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smtClean="0">
                <a:latin typeface="Courier"/>
                <a:cs typeface="Courier"/>
              </a:rPr>
              <a:t>NO </a:t>
            </a:r>
            <a:r>
              <a:rPr lang="en-US" dirty="0" smtClean="0">
                <a:cs typeface="Courier"/>
              </a:rPr>
              <a:t>: Don’t store the field value in the index</a:t>
            </a:r>
          </a:p>
          <a:p>
            <a:pPr lvl="1"/>
            <a:r>
              <a:rPr lang="en-US" dirty="0" smtClean="0">
                <a:latin typeface="Courier"/>
                <a:cs typeface="Courier"/>
              </a:rPr>
              <a:t>YES </a:t>
            </a:r>
            <a:r>
              <a:rPr lang="en-US" dirty="0" smtClean="0">
                <a:cs typeface="Courier"/>
              </a:rPr>
              <a:t>: Store the field value in the index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 err="1" smtClean="0">
                <a:latin typeface="Courier"/>
                <a:cs typeface="Courier"/>
              </a:rPr>
              <a:t>Field.Index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smtClean="0">
                <a:latin typeface="Courier"/>
                <a:cs typeface="Courier"/>
              </a:rPr>
              <a:t>ANALYZED </a:t>
            </a:r>
            <a:r>
              <a:rPr lang="en-US" dirty="0" smtClean="0">
                <a:cs typeface="Courier"/>
              </a:rPr>
              <a:t>: Tokenize with an </a:t>
            </a:r>
            <a:r>
              <a:rPr lang="en-US" dirty="0" smtClean="0">
                <a:latin typeface="Courier"/>
                <a:cs typeface="Courier"/>
              </a:rPr>
              <a:t>Analyzer</a:t>
            </a:r>
          </a:p>
          <a:p>
            <a:pPr lvl="1"/>
            <a:r>
              <a:rPr lang="en-US" dirty="0" smtClean="0">
                <a:latin typeface="Courier"/>
                <a:cs typeface="Courier"/>
              </a:rPr>
              <a:t>NOT_ANALYZED </a:t>
            </a:r>
            <a:r>
              <a:rPr lang="en-US" dirty="0" smtClean="0">
                <a:cs typeface="Courier"/>
              </a:rPr>
              <a:t>: Do not tokenize</a:t>
            </a:r>
          </a:p>
          <a:p>
            <a:pPr lvl="1"/>
            <a:r>
              <a:rPr lang="en-US" dirty="0" smtClean="0">
                <a:latin typeface="Courier"/>
                <a:cs typeface="Courier"/>
              </a:rPr>
              <a:t>NO </a:t>
            </a:r>
            <a:r>
              <a:rPr lang="en-US" dirty="0" smtClean="0">
                <a:cs typeface="Courier"/>
              </a:rPr>
              <a:t>: Do not index this field</a:t>
            </a:r>
          </a:p>
          <a:p>
            <a:pPr lvl="1"/>
            <a:r>
              <a:rPr lang="en-US" dirty="0" smtClean="0">
                <a:latin typeface="Courier"/>
                <a:cs typeface="Courier"/>
              </a:rPr>
              <a:t>Couple of other advanced options</a:t>
            </a:r>
          </a:p>
          <a:p>
            <a:r>
              <a:rPr lang="en-US" dirty="0" err="1" smtClean="0">
                <a:latin typeface="Courier"/>
                <a:cs typeface="Courier"/>
              </a:rPr>
              <a:t>Field.TermVector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smtClean="0">
                <a:latin typeface="Courier"/>
                <a:cs typeface="Courier"/>
              </a:rPr>
              <a:t>NO </a:t>
            </a:r>
            <a:r>
              <a:rPr lang="en-US" dirty="0" smtClean="0">
                <a:cs typeface="Courier"/>
              </a:rPr>
              <a:t>: Don’t store term vectors</a:t>
            </a:r>
          </a:p>
          <a:p>
            <a:pPr lvl="1"/>
            <a:r>
              <a:rPr lang="en-US" dirty="0" smtClean="0">
                <a:latin typeface="Courier"/>
                <a:cs typeface="Courier"/>
              </a:rPr>
              <a:t>YES </a:t>
            </a:r>
            <a:r>
              <a:rPr lang="en-US" dirty="0" smtClean="0">
                <a:cs typeface="Courier"/>
              </a:rPr>
              <a:t>: Store term vectors</a:t>
            </a:r>
          </a:p>
          <a:p>
            <a:pPr lvl="1"/>
            <a:r>
              <a:rPr lang="en-US" dirty="0" smtClean="0">
                <a:cs typeface="Courier"/>
              </a:rPr>
              <a:t>Several other options to store positions and offsets</a:t>
            </a:r>
          </a:p>
        </p:txBody>
      </p:sp>
    </p:spTree>
    <p:extLst>
      <p:ext uri="{BB962C8B-B14F-4D97-AF65-F5344CB8AC3E}">
        <p14:creationId xmlns:p14="http://schemas.microsoft.com/office/powerpoint/2010/main" val="1084785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</a:t>
            </a:r>
            <a:r>
              <a:rPr lang="en-US" dirty="0" smtClean="0">
                <a:latin typeface="Courier"/>
              </a:rPr>
              <a:t>Field </a:t>
            </a:r>
            <a:r>
              <a:rPr lang="en-US" dirty="0" smtClean="0"/>
              <a:t>options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8235063"/>
              </p:ext>
            </p:extLst>
          </p:nvPr>
        </p:nvGraphicFramePr>
        <p:xfrm>
          <a:off x="457200" y="1723095"/>
          <a:ext cx="8229600" cy="4503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4975"/>
                <a:gridCol w="1447473"/>
                <a:gridCol w="2969752"/>
                <a:gridCol w="2057400"/>
              </a:tblGrid>
              <a:tr h="50421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Index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Store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TermVector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Example usage</a:t>
                      </a:r>
                      <a:endParaRPr lang="en-US" dirty="0"/>
                    </a:p>
                  </a:txBody>
                  <a:tcPr/>
                </a:tc>
              </a:tr>
              <a:tr h="1243266">
                <a:tc>
                  <a:txBody>
                    <a:bodyPr/>
                    <a:lstStyle/>
                    <a:p>
                      <a:r>
                        <a:rPr lang="en-US" dirty="0" smtClean="0"/>
                        <a:t>NOT_ANALYZED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Identifiers, telephone</a:t>
                      </a:r>
                      <a:r>
                        <a:rPr lang="en-US" baseline="0" dirty="0" smtClean="0"/>
                        <a:t>/SSNs, URLs, dates, ...</a:t>
                      </a:r>
                      <a:endParaRPr lang="en-US" dirty="0"/>
                    </a:p>
                  </a:txBody>
                  <a:tcPr/>
                </a:tc>
              </a:tr>
              <a:tr h="504214">
                <a:tc>
                  <a:txBody>
                    <a:bodyPr/>
                    <a:lstStyle/>
                    <a:p>
                      <a:r>
                        <a:rPr lang="en-US" dirty="0" smtClean="0"/>
                        <a:t>ANALYZED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WITH_POSITIONS_OFFSETS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Title, abstract</a:t>
                      </a:r>
                      <a:endParaRPr lang="en-US" dirty="0"/>
                    </a:p>
                  </a:txBody>
                  <a:tcPr/>
                </a:tc>
              </a:tr>
              <a:tr h="504214">
                <a:tc>
                  <a:txBody>
                    <a:bodyPr/>
                    <a:lstStyle/>
                    <a:p>
                      <a:r>
                        <a:rPr lang="en-US" dirty="0" smtClean="0"/>
                        <a:t>ANALYZED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WITH_POSITIONS_OFFSETS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Body</a:t>
                      </a:r>
                      <a:endParaRPr lang="en-US" dirty="0"/>
                    </a:p>
                  </a:txBody>
                  <a:tcPr/>
                </a:tc>
              </a:tr>
              <a:tr h="1243266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Document</a:t>
                      </a:r>
                      <a:r>
                        <a:rPr lang="en-US" baseline="0" dirty="0" smtClean="0"/>
                        <a:t> type, DB keys (if not used for searching)</a:t>
                      </a:r>
                      <a:endParaRPr lang="en-US" dirty="0"/>
                    </a:p>
                  </a:txBody>
                  <a:tcPr/>
                </a:tc>
              </a:tr>
              <a:tr h="504214">
                <a:tc>
                  <a:txBody>
                    <a:bodyPr/>
                    <a:lstStyle/>
                    <a:p>
                      <a:r>
                        <a:rPr lang="en-US" dirty="0" smtClean="0"/>
                        <a:t>NOT_ANALYZED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Hidden keywords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60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urier"/>
                <a:cs typeface="Courier"/>
              </a:rPr>
              <a:t>Document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872" y="1600200"/>
            <a:ext cx="846635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import </a:t>
            </a:r>
            <a:r>
              <a:rPr lang="en-US" sz="2400" dirty="0" err="1" smtClean="0">
                <a:latin typeface="Courier"/>
                <a:cs typeface="Courier"/>
              </a:rPr>
              <a:t>org.apache.lucene.document.Field</a:t>
            </a:r>
            <a:endParaRPr lang="en-US" sz="240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en-US" sz="2400" dirty="0" smtClean="0">
              <a:latin typeface="Courier"/>
              <a:cs typeface="Courier"/>
            </a:endParaRPr>
          </a:p>
          <a:p>
            <a:r>
              <a:rPr lang="en-US" sz="2400" dirty="0" smtClean="0">
                <a:cs typeface="Courier"/>
              </a:rPr>
              <a:t>Constructor: </a:t>
            </a:r>
          </a:p>
          <a:p>
            <a:pPr lvl="1"/>
            <a:r>
              <a:rPr lang="en-US" sz="2000" dirty="0" smtClean="0">
                <a:latin typeface="Courier"/>
                <a:cs typeface="Courier"/>
              </a:rPr>
              <a:t>Document();</a:t>
            </a:r>
          </a:p>
          <a:p>
            <a:pPr marL="0" indent="0">
              <a:buNone/>
            </a:pPr>
            <a:endParaRPr lang="en-US" sz="2400" dirty="0" smtClean="0">
              <a:latin typeface="Courier"/>
              <a:cs typeface="Courier"/>
            </a:endParaRPr>
          </a:p>
          <a:p>
            <a:r>
              <a:rPr lang="en-US" sz="2400" dirty="0" smtClean="0">
                <a:cs typeface="Courier"/>
              </a:rPr>
              <a:t>Methods</a:t>
            </a:r>
          </a:p>
          <a:p>
            <a:pPr lvl="1"/>
            <a:r>
              <a:rPr lang="en-US" sz="2000" dirty="0" smtClean="0">
                <a:latin typeface="Courier"/>
                <a:cs typeface="Courier"/>
              </a:rPr>
              <a:t>void add(</a:t>
            </a:r>
            <a:r>
              <a:rPr lang="en-US" sz="2000" dirty="0" err="1" smtClean="0">
                <a:latin typeface="Courier"/>
                <a:cs typeface="Courier"/>
              </a:rPr>
              <a:t>Fieldable</a:t>
            </a:r>
            <a:r>
              <a:rPr lang="en-US" sz="2000" dirty="0" smtClean="0">
                <a:latin typeface="Courier"/>
                <a:cs typeface="Courier"/>
              </a:rPr>
              <a:t> field); // Field implements</a:t>
            </a:r>
            <a:br>
              <a:rPr lang="en-US" sz="2000" dirty="0" smtClean="0">
                <a:latin typeface="Courier"/>
                <a:cs typeface="Courier"/>
              </a:rPr>
            </a:b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							 // </a:t>
            </a:r>
            <a:r>
              <a:rPr lang="en-US" sz="2000" dirty="0" err="1" smtClean="0">
                <a:latin typeface="Courier"/>
                <a:cs typeface="Courier"/>
              </a:rPr>
              <a:t>Fieldable</a:t>
            </a:r>
            <a:endParaRPr lang="en-US" sz="2000" dirty="0" smtClean="0">
              <a:latin typeface="Courier"/>
              <a:cs typeface="Courier"/>
            </a:endParaRPr>
          </a:p>
          <a:p>
            <a:pPr lvl="1"/>
            <a:r>
              <a:rPr lang="en-US" sz="2000" dirty="0" smtClean="0">
                <a:latin typeface="Courier"/>
                <a:cs typeface="Courier"/>
              </a:rPr>
              <a:t>String get(String name);   // Returns value of</a:t>
            </a:r>
            <a:br>
              <a:rPr lang="en-US" sz="2000" dirty="0" smtClean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								    // Field with given</a:t>
            </a:r>
            <a:br>
              <a:rPr lang="en-US" sz="2000" dirty="0" smtClean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									 // name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Fieldable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getFieldable</a:t>
            </a:r>
            <a:r>
              <a:rPr lang="en-US" sz="2000" dirty="0" smtClean="0">
                <a:latin typeface="Courier"/>
                <a:cs typeface="Courier"/>
              </a:rPr>
              <a:t>(String name);</a:t>
            </a:r>
          </a:p>
          <a:p>
            <a:pPr lvl="1"/>
            <a:r>
              <a:rPr lang="en-US" sz="2000" dirty="0" smtClean="0">
                <a:cs typeface="Courier"/>
              </a:rPr>
              <a:t>... and many more</a:t>
            </a:r>
          </a:p>
        </p:txBody>
      </p:sp>
    </p:spTree>
    <p:extLst>
      <p:ext uri="{BB962C8B-B14F-4D97-AF65-F5344CB8AC3E}">
        <p14:creationId xmlns:p14="http://schemas.microsoft.com/office/powerpoint/2010/main" val="1330501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Multi-valued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add multiple </a:t>
            </a:r>
            <a:r>
              <a:rPr lang="en-US" dirty="0" smtClean="0">
                <a:latin typeface="Courier"/>
                <a:cs typeface="Courier"/>
              </a:rPr>
              <a:t>Field</a:t>
            </a:r>
            <a:r>
              <a:rPr lang="en-US" dirty="0" smtClean="0"/>
              <a:t>s with the same name</a:t>
            </a:r>
          </a:p>
          <a:p>
            <a:pPr lvl="1"/>
            <a:r>
              <a:rPr lang="en-US" dirty="0" err="1" smtClean="0"/>
              <a:t>Lucene</a:t>
            </a:r>
            <a:r>
              <a:rPr lang="en-US" dirty="0" smtClean="0"/>
              <a:t> simply concatenates the different values for that named Field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sz="1800" b="1" dirty="0" smtClean="0">
                <a:latin typeface="Courier"/>
                <a:cs typeface="Courier"/>
              </a:rPr>
              <a:t>	Document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doc = new </a:t>
            </a:r>
            <a:r>
              <a:rPr lang="en-US" sz="1800" b="1" dirty="0">
                <a:latin typeface="Courier"/>
                <a:cs typeface="Courier"/>
              </a:rPr>
              <a:t>Document</a:t>
            </a:r>
            <a:r>
              <a:rPr lang="en-US" sz="1800" dirty="0">
                <a:latin typeface="Courier"/>
                <a:cs typeface="Courier"/>
              </a:rPr>
              <a:t>();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 </a:t>
            </a:r>
            <a:r>
              <a:rPr lang="en-US" sz="1800" dirty="0" err="1">
                <a:latin typeface="Courier"/>
                <a:cs typeface="Courier"/>
              </a:rPr>
              <a:t>doc.</a:t>
            </a:r>
            <a:r>
              <a:rPr lang="en-US" sz="1800" b="1" dirty="0" err="1">
                <a:latin typeface="Courier"/>
                <a:cs typeface="Courier"/>
              </a:rPr>
              <a:t>add</a:t>
            </a:r>
            <a:r>
              <a:rPr lang="en-US" sz="1800" dirty="0">
                <a:latin typeface="Courier"/>
                <a:cs typeface="Courier"/>
              </a:rPr>
              <a:t>(new </a:t>
            </a:r>
            <a:r>
              <a:rPr lang="en-US" sz="1800" b="1" dirty="0">
                <a:latin typeface="Courier"/>
                <a:cs typeface="Courier"/>
              </a:rPr>
              <a:t>Field</a:t>
            </a:r>
            <a:r>
              <a:rPr lang="en-US" sz="1800" dirty="0" smtClean="0">
                <a:latin typeface="Courier"/>
                <a:cs typeface="Courier"/>
              </a:rPr>
              <a:t>(“author”,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				 “</a:t>
            </a:r>
            <a:r>
              <a:rPr lang="en-US" sz="1800" dirty="0" err="1" smtClean="0">
                <a:latin typeface="Courier"/>
                <a:cs typeface="Courier"/>
              </a:rPr>
              <a:t>chris</a:t>
            </a:r>
            <a:r>
              <a:rPr lang="en-US" sz="1800" dirty="0" smtClean="0">
                <a:latin typeface="Courier"/>
                <a:cs typeface="Courier"/>
              </a:rPr>
              <a:t> manning”,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				 </a:t>
            </a:r>
            <a:r>
              <a:rPr lang="en-US" sz="1800" dirty="0" err="1" smtClean="0">
                <a:latin typeface="Courier"/>
                <a:cs typeface="Courier"/>
              </a:rPr>
              <a:t>Field.Store.YES</a:t>
            </a:r>
            <a:r>
              <a:rPr lang="en-US" sz="1800" dirty="0" smtClean="0">
                <a:latin typeface="Courier"/>
                <a:cs typeface="Courier"/>
              </a:rPr>
              <a:t>,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				 </a:t>
            </a:r>
            <a:r>
              <a:rPr lang="en-US" sz="1800" dirty="0" err="1" smtClean="0">
                <a:latin typeface="Courier"/>
                <a:cs typeface="Courier"/>
              </a:rPr>
              <a:t>Field.Index.ANALYZED</a:t>
            </a:r>
            <a:r>
              <a:rPr lang="en-US" sz="1800" dirty="0" smtClean="0">
                <a:latin typeface="Courier"/>
                <a:cs typeface="Courier"/>
              </a:rPr>
              <a:t>)</a:t>
            </a:r>
            <a:r>
              <a:rPr lang="en-US" sz="1800" dirty="0">
                <a:latin typeface="Courier"/>
                <a:cs typeface="Courier"/>
              </a:rPr>
              <a:t>)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  <a:endParaRPr lang="en-US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	</a:t>
            </a:r>
            <a:r>
              <a:rPr lang="en-US" sz="1800" dirty="0" err="1">
                <a:latin typeface="Courier"/>
                <a:cs typeface="Courier"/>
              </a:rPr>
              <a:t>doc.</a:t>
            </a:r>
            <a:r>
              <a:rPr lang="en-US" sz="1800" b="1" dirty="0" err="1">
                <a:latin typeface="Courier"/>
                <a:cs typeface="Courier"/>
              </a:rPr>
              <a:t>add</a:t>
            </a:r>
            <a:r>
              <a:rPr lang="en-US" sz="1800" dirty="0">
                <a:latin typeface="Courier"/>
                <a:cs typeface="Courier"/>
              </a:rPr>
              <a:t>(new </a:t>
            </a:r>
            <a:r>
              <a:rPr lang="en-US" sz="1800" b="1" dirty="0">
                <a:latin typeface="Courier"/>
                <a:cs typeface="Courier"/>
              </a:rPr>
              <a:t>Field</a:t>
            </a:r>
            <a:r>
              <a:rPr lang="en-US" sz="1800" dirty="0">
                <a:latin typeface="Courier"/>
                <a:cs typeface="Courier"/>
              </a:rPr>
              <a:t>(“author”,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					 </a:t>
            </a:r>
            <a:r>
              <a:rPr lang="en-US" sz="1800" dirty="0" smtClean="0">
                <a:latin typeface="Courier"/>
                <a:cs typeface="Courier"/>
              </a:rPr>
              <a:t>“</a:t>
            </a:r>
            <a:r>
              <a:rPr lang="en-US" sz="1800" dirty="0" err="1" smtClean="0">
                <a:latin typeface="Courier"/>
                <a:cs typeface="Courier"/>
              </a:rPr>
              <a:t>prabhakar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raghavan</a:t>
            </a:r>
            <a:r>
              <a:rPr lang="en-US" sz="1800" dirty="0" smtClean="0">
                <a:latin typeface="Courier"/>
                <a:cs typeface="Courier"/>
              </a:rPr>
              <a:t>”</a:t>
            </a:r>
            <a:r>
              <a:rPr lang="en-US" sz="1800" dirty="0">
                <a:latin typeface="Courier"/>
                <a:cs typeface="Courier"/>
              </a:rPr>
              <a:t>,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					 </a:t>
            </a:r>
            <a:r>
              <a:rPr lang="en-US" sz="1800" dirty="0" err="1">
                <a:latin typeface="Courier"/>
                <a:cs typeface="Courier"/>
              </a:rPr>
              <a:t>Field.Store.YES</a:t>
            </a:r>
            <a:r>
              <a:rPr lang="en-US" sz="1800" dirty="0">
                <a:latin typeface="Courier"/>
                <a:cs typeface="Courier"/>
              </a:rPr>
              <a:t>,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					 </a:t>
            </a:r>
            <a:r>
              <a:rPr lang="en-US" sz="1800" dirty="0" err="1">
                <a:latin typeface="Courier"/>
                <a:cs typeface="Courier"/>
              </a:rPr>
              <a:t>Field.Index.ANALYZED</a:t>
            </a:r>
            <a:r>
              <a:rPr lang="en-US" sz="1800" dirty="0">
                <a:latin typeface="Courier"/>
                <a:cs typeface="Courier"/>
              </a:rPr>
              <a:t>))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...</a:t>
            </a:r>
            <a:endParaRPr lang="en-US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38217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urier"/>
                <a:cs typeface="Courier"/>
              </a:rPr>
              <a:t>Analyzer</a:t>
            </a: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Tokenizes the input text</a:t>
            </a:r>
          </a:p>
          <a:p>
            <a:r>
              <a:rPr lang="en-US" dirty="0" smtClean="0"/>
              <a:t>Common </a:t>
            </a:r>
            <a:r>
              <a:rPr lang="en-US" dirty="0" smtClean="0">
                <a:latin typeface="Courier"/>
                <a:cs typeface="Courier"/>
              </a:rPr>
              <a:t>Analyzer</a:t>
            </a:r>
            <a:r>
              <a:rPr lang="en-US" dirty="0" smtClean="0"/>
              <a:t>s</a:t>
            </a: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WhitespaceAnalyzer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Splits tokens on whitespace</a:t>
            </a: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SimpleAnalyzer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Splits tokens on non-letters, and then lowercases</a:t>
            </a: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StopAnalyzer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Same as </a:t>
            </a:r>
            <a:r>
              <a:rPr lang="en-US" dirty="0" err="1" smtClean="0">
                <a:latin typeface="Courier"/>
                <a:cs typeface="Courier"/>
              </a:rPr>
              <a:t>SimpleAnalyzer</a:t>
            </a:r>
            <a:r>
              <a:rPr lang="en-US" dirty="0" smtClean="0"/>
              <a:t>, but also removes stop words</a:t>
            </a: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StandardAnalyzer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Most sophisticated analyzer that knows about certain token types, lowercases, removes stop words, 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220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“The quick brown fox jumped over the lazy dog”</a:t>
            </a:r>
          </a:p>
          <a:p>
            <a:r>
              <a:rPr lang="en-US" dirty="0" err="1" smtClean="0">
                <a:latin typeface="Courier"/>
                <a:cs typeface="Courier"/>
              </a:rPr>
              <a:t>WhitespaceAnalyzer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smtClean="0"/>
              <a:t>[The] [quick] [brown] [fox] [jumped] [over] [the] [lazy] [dog]</a:t>
            </a:r>
          </a:p>
          <a:p>
            <a:r>
              <a:rPr lang="en-US" dirty="0" err="1" smtClean="0">
                <a:latin typeface="Courier"/>
                <a:cs typeface="Courier"/>
              </a:rPr>
              <a:t>SimpleAnalyzer</a:t>
            </a:r>
            <a:endParaRPr lang="en-US" dirty="0">
              <a:latin typeface="Courier"/>
              <a:cs typeface="Courier"/>
            </a:endParaRPr>
          </a:p>
          <a:p>
            <a:pPr lvl="1"/>
            <a:r>
              <a:rPr lang="en-US" dirty="0" smtClean="0"/>
              <a:t>[the] [quick] [brown] [fox] [jumped] [over] [the] [lazy] [dog]</a:t>
            </a:r>
          </a:p>
          <a:p>
            <a:r>
              <a:rPr lang="en-US" dirty="0" err="1" smtClean="0">
                <a:latin typeface="Courier"/>
                <a:cs typeface="Courier"/>
              </a:rPr>
              <a:t>StopAnalyzer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smtClean="0"/>
              <a:t>[quick] [brown] [fox] [jumped] [over] [lazy] [dog]</a:t>
            </a:r>
          </a:p>
          <a:p>
            <a:r>
              <a:rPr lang="en-US" dirty="0" err="1" smtClean="0"/>
              <a:t>StandardAnalyzer</a:t>
            </a:r>
            <a:endParaRPr lang="en-US" dirty="0" smtClean="0"/>
          </a:p>
          <a:p>
            <a:pPr lvl="1"/>
            <a:r>
              <a:rPr lang="en-US" dirty="0" smtClean="0"/>
              <a:t>[quick] [brown] [fox] [jumped] [over] [lazy] [dog]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760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analysis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“XY&amp;Z Corporation – </a:t>
            </a:r>
            <a:r>
              <a:rPr lang="en-US" dirty="0" err="1" smtClean="0"/>
              <a:t>xyz@example.com</a:t>
            </a:r>
            <a:r>
              <a:rPr lang="en-US" dirty="0" smtClean="0"/>
              <a:t>”</a:t>
            </a:r>
          </a:p>
          <a:p>
            <a:r>
              <a:rPr lang="en-US" dirty="0" err="1" smtClean="0">
                <a:latin typeface="Courier"/>
                <a:cs typeface="Courier"/>
              </a:rPr>
              <a:t>WhitespaceAnalyzer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smtClean="0"/>
              <a:t>[XY&amp;Z] [Corporation] [-] [</a:t>
            </a:r>
            <a:r>
              <a:rPr lang="en-US" dirty="0" err="1" smtClean="0"/>
              <a:t>xyz@example.com</a:t>
            </a:r>
            <a:r>
              <a:rPr lang="en-US" dirty="0" smtClean="0"/>
              <a:t>]</a:t>
            </a:r>
          </a:p>
          <a:p>
            <a:r>
              <a:rPr lang="en-US" dirty="0" err="1" smtClean="0">
                <a:latin typeface="Courier"/>
                <a:cs typeface="Courier"/>
              </a:rPr>
              <a:t>SimpleAnalyzer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smtClean="0"/>
              <a:t>[</a:t>
            </a:r>
            <a:r>
              <a:rPr lang="en-US" dirty="0" err="1" smtClean="0"/>
              <a:t>xy</a:t>
            </a:r>
            <a:r>
              <a:rPr lang="en-US" dirty="0" smtClean="0"/>
              <a:t>] [z] [corporation] [xyz] [example] [com]</a:t>
            </a:r>
          </a:p>
          <a:p>
            <a:r>
              <a:rPr lang="en-US" dirty="0" err="1" smtClean="0">
                <a:latin typeface="Courier"/>
                <a:cs typeface="Courier"/>
              </a:rPr>
              <a:t>StopAnalyzer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smtClean="0"/>
              <a:t>[</a:t>
            </a:r>
            <a:r>
              <a:rPr lang="en-US" dirty="0" err="1" smtClean="0"/>
              <a:t>xy</a:t>
            </a:r>
            <a:r>
              <a:rPr lang="en-US" dirty="0" smtClean="0"/>
              <a:t>] [z] [corporation] [xyz] [example] [com]</a:t>
            </a:r>
          </a:p>
          <a:p>
            <a:r>
              <a:rPr lang="en-US" dirty="0" err="1" smtClean="0"/>
              <a:t>StandardAnalyzer</a:t>
            </a:r>
            <a:endParaRPr lang="en-US" dirty="0" smtClean="0"/>
          </a:p>
          <a:p>
            <a:pPr lvl="1"/>
            <a:r>
              <a:rPr lang="en-US" dirty="0" smtClean="0"/>
              <a:t>[</a:t>
            </a:r>
            <a:r>
              <a:rPr lang="en-US" dirty="0" err="1" smtClean="0"/>
              <a:t>xy&amp;</a:t>
            </a:r>
            <a:r>
              <a:rPr lang="en-US" dirty="0" err="1"/>
              <a:t>z</a:t>
            </a:r>
            <a:r>
              <a:rPr lang="en-US" dirty="0" smtClean="0"/>
              <a:t>] [corporation] [</a:t>
            </a:r>
            <a:r>
              <a:rPr lang="en-US" dirty="0" err="1" smtClean="0"/>
              <a:t>xyz@example</a:t>
            </a:r>
            <a:r>
              <a:rPr lang="en-US" dirty="0" err="1"/>
              <a:t>.</a:t>
            </a:r>
            <a:r>
              <a:rPr lang="en-US" dirty="0" err="1" smtClean="0"/>
              <a:t>com</a:t>
            </a:r>
            <a:r>
              <a:rPr lang="en-US" dirty="0" smtClean="0"/>
              <a:t>]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761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inside an </a:t>
            </a:r>
            <a:r>
              <a:rPr lang="en-US" dirty="0" smtClean="0">
                <a:latin typeface="Courier"/>
                <a:cs typeface="Courier"/>
              </a:rPr>
              <a:t>Analyzer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urier"/>
                <a:cs typeface="Courier"/>
              </a:rPr>
              <a:t>Analyzer</a:t>
            </a:r>
            <a:r>
              <a:rPr lang="en-US" dirty="0" smtClean="0"/>
              <a:t>s need to return a </a:t>
            </a:r>
            <a:r>
              <a:rPr lang="en-US" dirty="0" err="1" smtClean="0">
                <a:latin typeface="Courier"/>
                <a:cs typeface="Courier"/>
              </a:rPr>
              <a:t>TokenStream</a:t>
            </a:r>
            <a:r>
              <a:rPr lang="en-US" dirty="0"/>
              <a:t/>
            </a:r>
            <a:br>
              <a:rPr lang="en-US" dirty="0"/>
            </a:br>
            <a:r>
              <a:rPr lang="en-US" sz="2000" dirty="0" smtClean="0">
                <a:latin typeface="Courier"/>
                <a:cs typeface="Courier"/>
              </a:rPr>
              <a:t>public </a:t>
            </a:r>
            <a:r>
              <a:rPr lang="en-US" sz="2000" dirty="0" err="1" smtClean="0">
                <a:latin typeface="Courier"/>
                <a:cs typeface="Courier"/>
              </a:rPr>
              <a:t>TokenStream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tokenStream</a:t>
            </a:r>
            <a:r>
              <a:rPr lang="en-US" sz="2000" dirty="0" smtClean="0">
                <a:latin typeface="Courier"/>
                <a:cs typeface="Courier"/>
              </a:rPr>
              <a:t>(String </a:t>
            </a:r>
            <a:r>
              <a:rPr lang="en-US" sz="2000" dirty="0" err="1" smtClean="0">
                <a:latin typeface="Courier"/>
                <a:cs typeface="Courier"/>
              </a:rPr>
              <a:t>fieldName</a:t>
            </a:r>
            <a:r>
              <a:rPr lang="en-US" sz="2000" dirty="0" smtClean="0">
                <a:latin typeface="Courier"/>
                <a:cs typeface="Courier"/>
              </a:rPr>
              <a:t>,</a:t>
            </a:r>
            <a:br>
              <a:rPr lang="en-US" sz="2000" dirty="0" smtClean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											Reader reader)</a:t>
            </a:r>
            <a:endParaRPr lang="en-US" sz="2000" dirty="0"/>
          </a:p>
        </p:txBody>
      </p:sp>
      <p:sp>
        <p:nvSpPr>
          <p:cNvPr id="4" name="Process 3"/>
          <p:cNvSpPr/>
          <p:nvPr/>
        </p:nvSpPr>
        <p:spPr>
          <a:xfrm>
            <a:off x="3714270" y="3085930"/>
            <a:ext cx="1802513" cy="573492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Courier"/>
                <a:cs typeface="Courier"/>
              </a:rPr>
              <a:t>TokenStream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5" name="Process 4"/>
          <p:cNvSpPr/>
          <p:nvPr/>
        </p:nvSpPr>
        <p:spPr>
          <a:xfrm>
            <a:off x="2350925" y="4057603"/>
            <a:ext cx="1802513" cy="573492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Courier"/>
                <a:cs typeface="Courier"/>
              </a:rPr>
              <a:t>Tokenizer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6" name="Process 5"/>
          <p:cNvSpPr/>
          <p:nvPr/>
        </p:nvSpPr>
        <p:spPr>
          <a:xfrm>
            <a:off x="5002269" y="4057603"/>
            <a:ext cx="1802513" cy="573492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Courier"/>
                <a:cs typeface="Courier"/>
              </a:rPr>
              <a:t>TokenFilter</a:t>
            </a:r>
            <a:endParaRPr lang="en-US" dirty="0">
              <a:latin typeface="Courier"/>
              <a:cs typeface="Courier"/>
            </a:endParaRPr>
          </a:p>
        </p:txBody>
      </p:sp>
      <p:cxnSp>
        <p:nvCxnSpPr>
          <p:cNvPr id="8" name="Straight Arrow Connector 7"/>
          <p:cNvCxnSpPr>
            <a:stCxn id="5" idx="0"/>
          </p:cNvCxnSpPr>
          <p:nvPr/>
        </p:nvCxnSpPr>
        <p:spPr>
          <a:xfrm flipV="1">
            <a:off x="3252182" y="3659422"/>
            <a:ext cx="901256" cy="3981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0"/>
          </p:cNvCxnSpPr>
          <p:nvPr/>
        </p:nvCxnSpPr>
        <p:spPr>
          <a:xfrm flipH="1" flipV="1">
            <a:off x="5002269" y="3659422"/>
            <a:ext cx="901257" cy="3981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4" idx="3"/>
          </p:cNvCxnSpPr>
          <p:nvPr/>
        </p:nvCxnSpPr>
        <p:spPr>
          <a:xfrm>
            <a:off x="5516783" y="3372676"/>
            <a:ext cx="38674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>
          <a:xfrm>
            <a:off x="5903526" y="3372676"/>
            <a:ext cx="0" cy="6849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Diamond 16"/>
          <p:cNvSpPr/>
          <p:nvPr/>
        </p:nvSpPr>
        <p:spPr>
          <a:xfrm>
            <a:off x="5833053" y="3921059"/>
            <a:ext cx="140945" cy="136544"/>
          </a:xfrm>
          <a:prstGeom prst="diamond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869329" y="5452895"/>
            <a:ext cx="7302704" cy="573492"/>
            <a:chOff x="234334" y="5396451"/>
            <a:chExt cx="7302704" cy="573492"/>
          </a:xfrm>
        </p:grpSpPr>
        <p:sp>
          <p:nvSpPr>
            <p:cNvPr id="18" name="Process 17"/>
            <p:cNvSpPr/>
            <p:nvPr/>
          </p:nvSpPr>
          <p:spPr>
            <a:xfrm>
              <a:off x="234334" y="5396451"/>
              <a:ext cx="1021964" cy="573492"/>
            </a:xfrm>
            <a:prstGeom prst="flowChartProcess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Courier"/>
                  <a:cs typeface="Courier"/>
                </a:rPr>
                <a:t>Reader</a:t>
              </a:r>
              <a:endParaRPr lang="en-US" dirty="0">
                <a:latin typeface="Courier"/>
                <a:cs typeface="Courier"/>
              </a:endParaRPr>
            </a:p>
          </p:txBody>
        </p:sp>
        <p:sp>
          <p:nvSpPr>
            <p:cNvPr id="19" name="Process 18"/>
            <p:cNvSpPr/>
            <p:nvPr/>
          </p:nvSpPr>
          <p:spPr>
            <a:xfrm>
              <a:off x="1608620" y="5396451"/>
              <a:ext cx="1439380" cy="573492"/>
            </a:xfrm>
            <a:prstGeom prst="flowChartProcess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latin typeface="Courier"/>
                  <a:cs typeface="Courier"/>
                </a:rPr>
                <a:t>Tokenizer</a:t>
              </a:r>
              <a:endParaRPr lang="en-US" dirty="0">
                <a:latin typeface="Courier"/>
                <a:cs typeface="Courier"/>
              </a:endParaRPr>
            </a:p>
          </p:txBody>
        </p:sp>
        <p:sp>
          <p:nvSpPr>
            <p:cNvPr id="20" name="Process 19"/>
            <p:cNvSpPr/>
            <p:nvPr/>
          </p:nvSpPr>
          <p:spPr>
            <a:xfrm>
              <a:off x="3400322" y="5396451"/>
              <a:ext cx="1716809" cy="573492"/>
            </a:xfrm>
            <a:prstGeom prst="flowChartProcess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latin typeface="Courier"/>
                  <a:cs typeface="Courier"/>
                </a:rPr>
                <a:t>TokenFilter</a:t>
              </a:r>
              <a:endParaRPr lang="en-US" dirty="0">
                <a:latin typeface="Courier"/>
                <a:cs typeface="Courier"/>
              </a:endParaRPr>
            </a:p>
          </p:txBody>
        </p:sp>
        <p:sp>
          <p:nvSpPr>
            <p:cNvPr id="21" name="Process 20"/>
            <p:cNvSpPr/>
            <p:nvPr/>
          </p:nvSpPr>
          <p:spPr>
            <a:xfrm>
              <a:off x="5467907" y="5396451"/>
              <a:ext cx="1716809" cy="573492"/>
            </a:xfrm>
            <a:prstGeom prst="flowChartProcess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latin typeface="Courier"/>
                  <a:cs typeface="Courier"/>
                </a:rPr>
                <a:t>TokenFilter</a:t>
              </a:r>
              <a:endParaRPr lang="en-US" dirty="0">
                <a:latin typeface="Courier"/>
                <a:cs typeface="Courier"/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1256298" y="5683197"/>
              <a:ext cx="352322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3048000" y="5683197"/>
              <a:ext cx="352322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5117131" y="5683197"/>
              <a:ext cx="352322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7184716" y="5683197"/>
              <a:ext cx="352322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64413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Courier"/>
                <a:cs typeface="Courier"/>
              </a:rPr>
              <a:t>Tokenizer</a:t>
            </a:r>
            <a:r>
              <a:rPr lang="en-US" dirty="0" err="1" smtClean="0"/>
              <a:t>s</a:t>
            </a:r>
            <a:r>
              <a:rPr lang="en-US" dirty="0" smtClean="0"/>
              <a:t> and </a:t>
            </a:r>
            <a:r>
              <a:rPr lang="en-US" dirty="0" err="1" smtClean="0">
                <a:latin typeface="Courier"/>
                <a:cs typeface="Courier"/>
              </a:rPr>
              <a:t>TokenFilter</a:t>
            </a:r>
            <a:r>
              <a:rPr lang="en-US" dirty="0" err="1" smtClean="0"/>
              <a:t>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362200"/>
            <a:ext cx="4419600" cy="2971800"/>
          </a:xfrm>
        </p:spPr>
        <p:txBody>
          <a:bodyPr/>
          <a:lstStyle/>
          <a:p>
            <a:r>
              <a:rPr lang="en-US" dirty="0" err="1" smtClean="0">
                <a:latin typeface="Courier"/>
                <a:cs typeface="Courier"/>
              </a:rPr>
              <a:t>Tokenizer</a:t>
            </a:r>
            <a:endParaRPr lang="en-US" dirty="0">
              <a:latin typeface="Courier"/>
              <a:cs typeface="Courier"/>
            </a:endParaRP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WhitespaceTokenizer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KeywordTokenizer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LetterTokenizer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StandardTokenizer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smtClean="0">
                <a:latin typeface="Courier"/>
                <a:cs typeface="Courier"/>
              </a:rPr>
              <a:t>...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800600" y="2362200"/>
            <a:ext cx="4343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37085"/>
              </a:buClr>
              <a:buFont typeface="Wingdings" charset="0"/>
              <a:buChar char="§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57E69"/>
              </a:buClr>
              <a:buFont typeface="Wingdings" charset="0"/>
              <a:buChar char="§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18BA3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F6E7E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>
                <a:latin typeface="Courier"/>
                <a:cs typeface="Courier"/>
              </a:rPr>
              <a:t>TokenFilter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LowerCaseFilter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StopFilter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PorterStemFilter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ASCIIFoldingFilter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StandardFilter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smtClean="0">
                <a:latin typeface="Courier"/>
                <a:cs typeface="Courier"/>
              </a:rPr>
              <a:t>...</a:t>
            </a:r>
            <a:endParaRPr lang="en-US" dirty="0" smtClean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064194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Courier"/>
                <a:cs typeface="Courier"/>
              </a:rPr>
              <a:t>IndexWriter</a:t>
            </a:r>
            <a:r>
              <a:rPr lang="en-US" dirty="0" smtClean="0"/>
              <a:t> construction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768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// Deprecated</a:t>
            </a:r>
          </a:p>
          <a:p>
            <a:pPr marL="0" indent="0">
              <a:buNone/>
            </a:pPr>
            <a:r>
              <a:rPr lang="en-US" sz="2400" dirty="0" err="1" smtClean="0">
                <a:latin typeface="Courier"/>
                <a:cs typeface="Courier"/>
              </a:rPr>
              <a:t>IndexWriter</a:t>
            </a:r>
            <a:r>
              <a:rPr lang="en-US" sz="2400" dirty="0" smtClean="0">
                <a:latin typeface="Courier"/>
                <a:cs typeface="Courier"/>
              </a:rPr>
              <a:t>(Directory d,</a:t>
            </a: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 smtClean="0">
                <a:latin typeface="Courier"/>
                <a:cs typeface="Courier"/>
              </a:rPr>
              <a:t>			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Analyzer a,  // default analyzer</a:t>
            </a: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 smtClean="0">
                <a:latin typeface="Courier"/>
                <a:cs typeface="Courier"/>
              </a:rPr>
              <a:t>			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IndexWriter.MaxFieldLength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mfl</a:t>
            </a:r>
            <a:r>
              <a:rPr lang="en-US" sz="2400" dirty="0" smtClean="0">
                <a:latin typeface="Courier"/>
                <a:cs typeface="Courier"/>
              </a:rPr>
              <a:t>);</a:t>
            </a:r>
          </a:p>
          <a:p>
            <a:pPr marL="0" indent="0">
              <a:buNone/>
            </a:pPr>
            <a:endParaRPr lang="en-US" sz="24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// Preferred</a:t>
            </a:r>
          </a:p>
          <a:p>
            <a:pPr marL="0" indent="0">
              <a:buNone/>
            </a:pPr>
            <a:r>
              <a:rPr lang="en-US" sz="2400" dirty="0" err="1" smtClean="0">
                <a:latin typeface="Courier"/>
                <a:cs typeface="Courier"/>
              </a:rPr>
              <a:t>IndexWriter</a:t>
            </a:r>
            <a:r>
              <a:rPr lang="en-US" sz="2400" dirty="0" smtClean="0">
                <a:latin typeface="Courier"/>
                <a:cs typeface="Courier"/>
              </a:rPr>
              <a:t>(Directory d,</a:t>
            </a: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 smtClean="0">
                <a:latin typeface="Courier"/>
                <a:cs typeface="Courier"/>
              </a:rPr>
              <a:t>			  </a:t>
            </a:r>
            <a:r>
              <a:rPr lang="en-US" sz="2400" dirty="0" err="1" smtClean="0">
                <a:latin typeface="Courier"/>
                <a:cs typeface="Courier"/>
              </a:rPr>
              <a:t>IndexWriterConfig</a:t>
            </a:r>
            <a:r>
              <a:rPr lang="en-US" sz="2400" dirty="0" smtClean="0">
                <a:latin typeface="Courier"/>
                <a:cs typeface="Courier"/>
              </a:rPr>
              <a:t> c);</a:t>
            </a:r>
          </a:p>
        </p:txBody>
      </p:sp>
    </p:spTree>
    <p:extLst>
      <p:ext uri="{BB962C8B-B14F-4D97-AF65-F5344CB8AC3E}">
        <p14:creationId xmlns:p14="http://schemas.microsoft.com/office/powerpoint/2010/main" val="2786400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Adding/deleting </a:t>
            </a:r>
            <a:r>
              <a:rPr lang="en-US" dirty="0" smtClean="0">
                <a:latin typeface="Courier"/>
                <a:cs typeface="Courier"/>
              </a:rPr>
              <a:t>Document</a:t>
            </a:r>
            <a:r>
              <a:rPr lang="en-US" dirty="0" smtClean="0"/>
              <a:t>s to/from an </a:t>
            </a:r>
            <a:r>
              <a:rPr lang="en-US" dirty="0" err="1" smtClean="0">
                <a:latin typeface="Courier"/>
                <a:cs typeface="Courier"/>
              </a:rPr>
              <a:t>IndexWriter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84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void </a:t>
            </a:r>
            <a:r>
              <a:rPr lang="en-US" sz="2400" dirty="0" err="1" smtClean="0">
                <a:latin typeface="Courier"/>
                <a:cs typeface="Courier"/>
              </a:rPr>
              <a:t>addDocument</a:t>
            </a:r>
            <a:r>
              <a:rPr lang="en-US" sz="2400" dirty="0" smtClean="0">
                <a:latin typeface="Courier"/>
                <a:cs typeface="Courier"/>
              </a:rPr>
              <a:t>(Document d);</a:t>
            </a:r>
            <a:endParaRPr lang="en-US" sz="24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v</a:t>
            </a:r>
            <a:r>
              <a:rPr lang="en-US" sz="2400" dirty="0" smtClean="0">
                <a:latin typeface="Courier"/>
                <a:cs typeface="Courier"/>
              </a:rPr>
              <a:t>oid </a:t>
            </a:r>
            <a:r>
              <a:rPr lang="en-US" sz="2400" dirty="0" err="1" smtClean="0">
                <a:latin typeface="Courier"/>
                <a:cs typeface="Courier"/>
              </a:rPr>
              <a:t>addDocument</a:t>
            </a:r>
            <a:r>
              <a:rPr lang="en-US" sz="2400" dirty="0" smtClean="0">
                <a:latin typeface="Courier"/>
                <a:cs typeface="Courier"/>
              </a:rPr>
              <a:t>(Document d, Analyzer a);</a:t>
            </a:r>
          </a:p>
          <a:p>
            <a:pPr marL="0" indent="0">
              <a:buNone/>
            </a:pPr>
            <a:endParaRPr lang="en-US" sz="24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400" dirty="0" smtClean="0">
                <a:cs typeface="Courier"/>
              </a:rPr>
              <a:t>Important: Need to ensure that </a:t>
            </a:r>
            <a:r>
              <a:rPr lang="en-US" sz="2400" dirty="0" smtClean="0">
                <a:latin typeface="Courier"/>
                <a:cs typeface="Courier"/>
              </a:rPr>
              <a:t>Analyzer</a:t>
            </a:r>
            <a:r>
              <a:rPr lang="en-US" sz="2400" dirty="0" smtClean="0">
                <a:cs typeface="Courier"/>
              </a:rPr>
              <a:t>s used at indexing time are consistent with </a:t>
            </a:r>
            <a:r>
              <a:rPr lang="en-US" sz="2400" dirty="0" smtClean="0">
                <a:latin typeface="Courier"/>
                <a:cs typeface="Courier"/>
              </a:rPr>
              <a:t>Analyzer</a:t>
            </a:r>
            <a:r>
              <a:rPr lang="en-US" sz="2400" dirty="0" smtClean="0">
                <a:cs typeface="Courier"/>
              </a:rPr>
              <a:t>s used at searching time</a:t>
            </a:r>
          </a:p>
          <a:p>
            <a:pPr marL="0" indent="0">
              <a:buNone/>
            </a:pPr>
            <a:endParaRPr lang="en-US" sz="2400" dirty="0">
              <a:cs typeface="Courier"/>
            </a:endParaRP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// deletes docs containing term or matching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// query.  The term version is useful for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// deleting one document.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void </a:t>
            </a:r>
            <a:r>
              <a:rPr lang="en-US" sz="2400" dirty="0" err="1" smtClean="0">
                <a:latin typeface="Courier"/>
                <a:cs typeface="Courier"/>
              </a:rPr>
              <a:t>deleteDocuments</a:t>
            </a:r>
            <a:r>
              <a:rPr lang="en-US" sz="2400" dirty="0" smtClean="0">
                <a:latin typeface="Courier"/>
                <a:cs typeface="Courier"/>
              </a:rPr>
              <a:t>(Term term);</a:t>
            </a:r>
          </a:p>
          <a:p>
            <a:pPr marL="0" indent="0">
              <a:buNone/>
            </a:pPr>
            <a:r>
              <a:rPr lang="en-US" sz="2400" dirty="0">
                <a:latin typeface="Courier"/>
                <a:cs typeface="Courier"/>
              </a:rPr>
              <a:t>v</a:t>
            </a:r>
            <a:r>
              <a:rPr lang="en-US" sz="2400" dirty="0" smtClean="0">
                <a:latin typeface="Courier"/>
                <a:cs typeface="Courier"/>
              </a:rPr>
              <a:t>oid </a:t>
            </a:r>
            <a:r>
              <a:rPr lang="en-US" sz="2400" dirty="0" err="1" smtClean="0">
                <a:latin typeface="Courier"/>
                <a:cs typeface="Courier"/>
              </a:rPr>
              <a:t>deleteDocuments</a:t>
            </a:r>
            <a:r>
              <a:rPr lang="en-US" sz="2400" dirty="0" smtClean="0">
                <a:latin typeface="Courier"/>
                <a:cs typeface="Courier"/>
              </a:rPr>
              <a:t>(Query query);   </a:t>
            </a:r>
            <a:endParaRPr 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365415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Each </a:t>
            </a:r>
            <a:r>
              <a:rPr lang="en-US" dirty="0" err="1" smtClean="0"/>
              <a:t>Lucene</a:t>
            </a:r>
            <a:r>
              <a:rPr lang="en-US" dirty="0" smtClean="0"/>
              <a:t> index consists of one or more segments</a:t>
            </a:r>
          </a:p>
          <a:p>
            <a:pPr lvl="1"/>
            <a:r>
              <a:rPr lang="en-US" dirty="0" smtClean="0"/>
              <a:t>A segment is a standalone index for a subset of documents</a:t>
            </a:r>
          </a:p>
          <a:p>
            <a:pPr lvl="1"/>
            <a:r>
              <a:rPr lang="en-US" dirty="0" smtClean="0"/>
              <a:t>All segments are searched</a:t>
            </a:r>
          </a:p>
          <a:p>
            <a:pPr lvl="1"/>
            <a:r>
              <a:rPr lang="en-US" dirty="0" smtClean="0"/>
              <a:t>A segment is created whenever </a:t>
            </a:r>
            <a:r>
              <a:rPr lang="en-US" dirty="0" err="1" smtClean="0">
                <a:latin typeface="Courier"/>
                <a:cs typeface="Courier"/>
              </a:rPr>
              <a:t>IndexWriter</a:t>
            </a:r>
            <a:r>
              <a:rPr lang="en-US" dirty="0" smtClean="0"/>
              <a:t> flushes adds/deletes</a:t>
            </a:r>
          </a:p>
          <a:p>
            <a:r>
              <a:rPr lang="en-US" dirty="0" smtClean="0"/>
              <a:t>Periodically, </a:t>
            </a:r>
            <a:r>
              <a:rPr lang="en-US" dirty="0" err="1" smtClean="0">
                <a:latin typeface="Courier"/>
                <a:cs typeface="Courier"/>
              </a:rPr>
              <a:t>IndexWriter</a:t>
            </a:r>
            <a:r>
              <a:rPr lang="en-US" dirty="0" smtClean="0"/>
              <a:t> will merge a set of segments into a single segment</a:t>
            </a:r>
          </a:p>
          <a:p>
            <a:pPr lvl="1"/>
            <a:r>
              <a:rPr lang="en-US" dirty="0" smtClean="0"/>
              <a:t>Policy specified by a </a:t>
            </a:r>
            <a:r>
              <a:rPr lang="en-US" dirty="0" err="1" smtClean="0">
                <a:latin typeface="Courier"/>
                <a:cs typeface="Courier"/>
              </a:rPr>
              <a:t>MergePolicy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smtClean="0">
                <a:cs typeface="Courier"/>
              </a:rPr>
              <a:t>You can explicitly invoke </a:t>
            </a:r>
            <a:r>
              <a:rPr lang="en-US" dirty="0" smtClean="0">
                <a:latin typeface="Courier"/>
                <a:cs typeface="Courier"/>
              </a:rPr>
              <a:t>optimize()</a:t>
            </a:r>
            <a:r>
              <a:rPr lang="en-US" dirty="0" smtClean="0">
                <a:cs typeface="Courier"/>
              </a:rPr>
              <a:t> to merge segments</a:t>
            </a:r>
            <a:endParaRPr 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898902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merge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Segments are grouped into levels</a:t>
            </a:r>
          </a:p>
          <a:p>
            <a:r>
              <a:rPr lang="en-US" dirty="0" smtClean="0"/>
              <a:t>Segments within a group are roughly equal size (in log space)</a:t>
            </a:r>
          </a:p>
          <a:p>
            <a:r>
              <a:rPr lang="en-US" dirty="0" smtClean="0"/>
              <a:t>Once a level has enough segments, they are merged into a segment at the next level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558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Courier"/>
                <a:cs typeface="Courier"/>
              </a:rPr>
              <a:t>IndexSearcher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Constructor: </a:t>
            </a: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IndexSearcher</a:t>
            </a:r>
            <a:r>
              <a:rPr lang="en-US" dirty="0" smtClean="0">
                <a:latin typeface="Courier"/>
                <a:cs typeface="Courier"/>
              </a:rPr>
              <a:t>(Directory d);</a:t>
            </a:r>
          </a:p>
          <a:p>
            <a:pPr lvl="2"/>
            <a:r>
              <a:rPr lang="en-US" dirty="0" smtClean="0">
                <a:cs typeface="Courier"/>
              </a:rPr>
              <a:t>deprecated</a:t>
            </a:r>
            <a:endParaRPr lang="en-US" dirty="0" smtClean="0"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996528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Courier"/>
                <a:cs typeface="Courier"/>
              </a:rPr>
              <a:t>IndexReader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00400" y="1905000"/>
            <a:ext cx="2590800" cy="6096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Courier"/>
                <a:cs typeface="Courier"/>
              </a:rPr>
              <a:t>IndexSearcher</a:t>
            </a:r>
            <a:endParaRPr lang="en-US" sz="24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00400" y="3124200"/>
            <a:ext cx="2590800" cy="6096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Courier"/>
                <a:cs typeface="Courier"/>
              </a:rPr>
              <a:t>IndexReader</a:t>
            </a:r>
            <a:endParaRPr lang="en-US" sz="24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00400" y="4343400"/>
            <a:ext cx="2590800" cy="6096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Courier"/>
                <a:cs typeface="Courier"/>
              </a:rPr>
              <a:t>Directory</a:t>
            </a:r>
            <a:endParaRPr lang="en-US" sz="24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9" name="Magnetic Disk 8"/>
          <p:cNvSpPr/>
          <p:nvPr/>
        </p:nvSpPr>
        <p:spPr>
          <a:xfrm>
            <a:off x="4038600" y="5562600"/>
            <a:ext cx="914400" cy="838200"/>
          </a:xfrm>
          <a:prstGeom prst="flowChartMagneticDisk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4" idx="2"/>
            <a:endCxn id="7" idx="0"/>
          </p:cNvCxnSpPr>
          <p:nvPr/>
        </p:nvCxnSpPr>
        <p:spPr>
          <a:xfrm>
            <a:off x="4495800" y="2514600"/>
            <a:ext cx="0" cy="6096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495800" y="3733800"/>
            <a:ext cx="0" cy="6096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495800" y="4953000"/>
            <a:ext cx="0" cy="6096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4" idx="1"/>
          </p:cNvCxnSpPr>
          <p:nvPr/>
        </p:nvCxnSpPr>
        <p:spPr>
          <a:xfrm>
            <a:off x="2590800" y="2209800"/>
            <a:ext cx="6096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791200" y="2215848"/>
            <a:ext cx="6096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482654" y="1905000"/>
            <a:ext cx="110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Query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77000" y="1905000"/>
            <a:ext cx="1477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Courier"/>
                <a:cs typeface="Courier"/>
              </a:rPr>
              <a:t>TopDocs</a:t>
            </a:r>
            <a:endParaRPr 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285319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Courier"/>
                <a:cs typeface="Courier"/>
              </a:rPr>
              <a:t>IndexSearcher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Constructor: </a:t>
            </a: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IndexSearcher</a:t>
            </a:r>
            <a:r>
              <a:rPr lang="en-US" dirty="0" smtClean="0">
                <a:latin typeface="Courier"/>
                <a:cs typeface="Courier"/>
              </a:rPr>
              <a:t>(Directory d);</a:t>
            </a:r>
          </a:p>
          <a:p>
            <a:pPr lvl="2"/>
            <a:r>
              <a:rPr lang="en-US" dirty="0" smtClean="0">
                <a:cs typeface="Courier"/>
              </a:rPr>
              <a:t>deprecated</a:t>
            </a: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IndexSearcher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dirty="0" err="1" smtClean="0">
                <a:latin typeface="Courier"/>
                <a:cs typeface="Courier"/>
              </a:rPr>
              <a:t>IndexReader</a:t>
            </a:r>
            <a:r>
              <a:rPr lang="en-US" dirty="0" smtClean="0">
                <a:latin typeface="Courier"/>
                <a:cs typeface="Courier"/>
              </a:rPr>
              <a:t> r);</a:t>
            </a:r>
          </a:p>
          <a:p>
            <a:pPr lvl="2"/>
            <a:r>
              <a:rPr lang="en-US" dirty="0" smtClean="0">
                <a:cs typeface="Courier"/>
              </a:rPr>
              <a:t>Construct an </a:t>
            </a:r>
            <a:r>
              <a:rPr lang="en-US" dirty="0" err="1" smtClean="0">
                <a:latin typeface="Courier"/>
                <a:cs typeface="Courier"/>
              </a:rPr>
              <a:t>IndexReader</a:t>
            </a:r>
            <a:r>
              <a:rPr lang="en-US" dirty="0" smtClean="0">
                <a:cs typeface="Courier"/>
              </a:rPr>
              <a:t> with static method </a:t>
            </a:r>
            <a:r>
              <a:rPr lang="en-US" dirty="0" err="1" smtClean="0">
                <a:latin typeface="Courier"/>
                <a:cs typeface="Courier"/>
              </a:rPr>
              <a:t>IndexReader.open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dirty="0" err="1" smtClean="0">
                <a:latin typeface="Courier"/>
                <a:cs typeface="Courier"/>
              </a:rPr>
              <a:t>dir</a:t>
            </a:r>
            <a:r>
              <a:rPr lang="en-US" dirty="0" smtClean="0">
                <a:latin typeface="Courier"/>
                <a:cs typeface="Courier"/>
              </a:rPr>
              <a:t>)</a:t>
            </a:r>
            <a:endParaRPr lang="en-US" dirty="0" smtClean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900426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Searching a changing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768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Directory </a:t>
            </a:r>
            <a:r>
              <a:rPr lang="en-US" sz="2000" dirty="0" err="1" smtClean="0">
                <a:latin typeface="Courier"/>
                <a:cs typeface="Courier"/>
              </a:rPr>
              <a:t>dir</a:t>
            </a:r>
            <a:r>
              <a:rPr lang="en-US" sz="2000" dirty="0" smtClean="0">
                <a:latin typeface="Courier"/>
                <a:cs typeface="Courier"/>
              </a:rPr>
              <a:t> = </a:t>
            </a:r>
            <a:r>
              <a:rPr lang="en-US" sz="2000" dirty="0" err="1" smtClean="0">
                <a:latin typeface="Courier"/>
                <a:cs typeface="Courier"/>
              </a:rPr>
              <a:t>FSDirectory.open</a:t>
            </a:r>
            <a:r>
              <a:rPr lang="en-US" sz="2000" dirty="0" smtClean="0">
                <a:latin typeface="Courier"/>
                <a:cs typeface="Courier"/>
              </a:rPr>
              <a:t>(...);</a:t>
            </a:r>
          </a:p>
          <a:p>
            <a:pPr marL="0" indent="0">
              <a:buNone/>
            </a:pPr>
            <a:r>
              <a:rPr lang="en-US" sz="2000" dirty="0" err="1" smtClean="0">
                <a:latin typeface="Courier"/>
                <a:cs typeface="Courier"/>
              </a:rPr>
              <a:t>IndexReader</a:t>
            </a:r>
            <a:r>
              <a:rPr lang="en-US" sz="2000" dirty="0" smtClean="0">
                <a:latin typeface="Courier"/>
                <a:cs typeface="Courier"/>
              </a:rPr>
              <a:t> reader = </a:t>
            </a:r>
            <a:r>
              <a:rPr lang="en-US" sz="2000" dirty="0" err="1" smtClean="0">
                <a:latin typeface="Courier"/>
                <a:cs typeface="Courier"/>
              </a:rPr>
              <a:t>IndexReader.open</a:t>
            </a:r>
            <a:r>
              <a:rPr lang="en-US" sz="2000" dirty="0" smtClean="0">
                <a:latin typeface="Courier"/>
                <a:cs typeface="Courier"/>
              </a:rPr>
              <a:t>(</a:t>
            </a:r>
            <a:r>
              <a:rPr lang="en-US" sz="2000" dirty="0" err="1" smtClean="0">
                <a:latin typeface="Courier"/>
                <a:cs typeface="Courier"/>
              </a:rPr>
              <a:t>dir</a:t>
            </a:r>
            <a:r>
              <a:rPr lang="en-US" sz="2000" dirty="0" smtClean="0">
                <a:latin typeface="Courier"/>
                <a:cs typeface="Courier"/>
              </a:rPr>
              <a:t>);</a:t>
            </a:r>
          </a:p>
          <a:p>
            <a:pPr marL="0" indent="0">
              <a:buNone/>
            </a:pPr>
            <a:r>
              <a:rPr lang="en-US" sz="2000" dirty="0" err="1" smtClean="0">
                <a:latin typeface="Courier"/>
                <a:cs typeface="Courier"/>
              </a:rPr>
              <a:t>IndexSearcher</a:t>
            </a:r>
            <a:r>
              <a:rPr lang="en-US" sz="2000" dirty="0" smtClean="0">
                <a:latin typeface="Courier"/>
                <a:cs typeface="Courier"/>
              </a:rPr>
              <a:t> searcher = new </a:t>
            </a:r>
            <a:r>
              <a:rPr lang="en-US" sz="2000" dirty="0" err="1" smtClean="0">
                <a:latin typeface="Courier"/>
                <a:cs typeface="Courier"/>
              </a:rPr>
              <a:t>IndexSearcher</a:t>
            </a:r>
            <a:r>
              <a:rPr lang="en-US" sz="2000" dirty="0" smtClean="0">
                <a:latin typeface="Courier"/>
                <a:cs typeface="Courier"/>
              </a:rPr>
              <a:t>(reader);</a:t>
            </a:r>
          </a:p>
          <a:p>
            <a:pPr marL="0" indent="0">
              <a:buNone/>
            </a:pPr>
            <a:endParaRPr lang="en-US" sz="20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000" dirty="0" smtClean="0">
                <a:cs typeface="Courier"/>
              </a:rPr>
              <a:t>Above </a:t>
            </a:r>
            <a:r>
              <a:rPr lang="en-US" sz="2000" dirty="0" smtClean="0">
                <a:latin typeface="Courier"/>
                <a:cs typeface="Courier"/>
              </a:rPr>
              <a:t>reader</a:t>
            </a:r>
            <a:r>
              <a:rPr lang="en-US" sz="2000" dirty="0" smtClean="0">
                <a:cs typeface="Courier"/>
              </a:rPr>
              <a:t> does not reflect changes to the index unless you </a:t>
            </a:r>
            <a:r>
              <a:rPr lang="en-US" sz="2000" dirty="0" smtClean="0">
                <a:latin typeface="Courier"/>
                <a:cs typeface="Courier"/>
              </a:rPr>
              <a:t>reopen</a:t>
            </a:r>
            <a:r>
              <a:rPr lang="en-US" sz="2000" dirty="0" smtClean="0">
                <a:cs typeface="Courier"/>
              </a:rPr>
              <a:t> it.</a:t>
            </a:r>
          </a:p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Reopen</a:t>
            </a:r>
            <a:r>
              <a:rPr lang="en-US" sz="2000" dirty="0" smtClean="0">
                <a:cs typeface="Courier"/>
              </a:rPr>
              <a:t>ing is more resource efficient than </a:t>
            </a:r>
            <a:r>
              <a:rPr lang="en-US" sz="2000" dirty="0" smtClean="0">
                <a:latin typeface="Courier"/>
                <a:cs typeface="Courier"/>
              </a:rPr>
              <a:t>open</a:t>
            </a:r>
            <a:r>
              <a:rPr lang="en-US" sz="2000" dirty="0" smtClean="0">
                <a:cs typeface="Courier"/>
              </a:rPr>
              <a:t>ing a new </a:t>
            </a:r>
            <a:r>
              <a:rPr lang="en-US" sz="2000" dirty="0" err="1" smtClean="0">
                <a:latin typeface="Courier"/>
                <a:cs typeface="Courier"/>
              </a:rPr>
              <a:t>IndexReader</a:t>
            </a:r>
            <a:r>
              <a:rPr lang="en-US" sz="2000" dirty="0" smtClean="0">
                <a:cs typeface="Courier"/>
              </a:rPr>
              <a:t>.</a:t>
            </a:r>
          </a:p>
          <a:p>
            <a:pPr marL="0" indent="0">
              <a:buNone/>
            </a:pPr>
            <a:endParaRPr lang="en-US" sz="20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000" dirty="0" err="1" smtClean="0">
                <a:latin typeface="Courier"/>
                <a:cs typeface="Courier"/>
              </a:rPr>
              <a:t>IndexReader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newReader</a:t>
            </a:r>
            <a:r>
              <a:rPr lang="en-US" sz="2000" dirty="0" smtClean="0">
                <a:latin typeface="Courier"/>
                <a:cs typeface="Courier"/>
              </a:rPr>
              <a:t> = </a:t>
            </a:r>
            <a:r>
              <a:rPr lang="en-US" sz="2000" dirty="0" err="1" smtClean="0">
                <a:latin typeface="Courier"/>
                <a:cs typeface="Courier"/>
              </a:rPr>
              <a:t>reader.reopen</a:t>
            </a:r>
            <a:r>
              <a:rPr lang="en-US" sz="2000" dirty="0" smtClean="0">
                <a:latin typeface="Courier"/>
                <a:cs typeface="Courier"/>
              </a:rPr>
              <a:t>();</a:t>
            </a:r>
          </a:p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If (reader != </a:t>
            </a:r>
            <a:r>
              <a:rPr lang="en-US" sz="2000" dirty="0" err="1" smtClean="0">
                <a:latin typeface="Courier"/>
                <a:cs typeface="Courier"/>
              </a:rPr>
              <a:t>newReader</a:t>
            </a:r>
            <a:r>
              <a:rPr lang="en-US" sz="2000" dirty="0" smtClean="0">
                <a:latin typeface="Courier"/>
                <a:cs typeface="Courier"/>
              </a:rPr>
              <a:t>) {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err="1" smtClean="0">
                <a:latin typeface="Courier"/>
                <a:cs typeface="Courier"/>
              </a:rPr>
              <a:t>reader.close</a:t>
            </a:r>
            <a:r>
              <a:rPr lang="en-US" sz="2000" dirty="0" smtClean="0">
                <a:latin typeface="Courier"/>
                <a:cs typeface="Courier"/>
              </a:rPr>
              <a:t>();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reader = </a:t>
            </a:r>
            <a:r>
              <a:rPr lang="en-US" sz="2000" dirty="0" err="1" smtClean="0">
                <a:latin typeface="Courier"/>
                <a:cs typeface="Courier"/>
              </a:rPr>
              <a:t>newReader</a:t>
            </a:r>
            <a:r>
              <a:rPr lang="en-US" sz="2000" dirty="0" smtClean="0">
                <a:latin typeface="Courier"/>
                <a:cs typeface="Courier"/>
              </a:rPr>
              <a:t>;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searcher = new </a:t>
            </a:r>
            <a:r>
              <a:rPr lang="en-US" sz="2000" dirty="0" err="1" smtClean="0">
                <a:latin typeface="Courier"/>
                <a:cs typeface="Courier"/>
              </a:rPr>
              <a:t>IndexSearcher</a:t>
            </a:r>
            <a:r>
              <a:rPr lang="en-US" sz="2000" dirty="0" smtClean="0">
                <a:latin typeface="Courier"/>
                <a:cs typeface="Courier"/>
              </a:rPr>
              <a:t>(reader);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46864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Near-real-time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4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 smtClean="0">
                <a:latin typeface="Courier"/>
                <a:cs typeface="Courier"/>
              </a:rPr>
              <a:t>IndexWriter</a:t>
            </a:r>
            <a:r>
              <a:rPr lang="en-US" sz="2000" dirty="0" smtClean="0">
                <a:latin typeface="Courier"/>
                <a:cs typeface="Courier"/>
              </a:rPr>
              <a:t> writer = ...;</a:t>
            </a:r>
          </a:p>
          <a:p>
            <a:pPr marL="0" indent="0">
              <a:buNone/>
            </a:pPr>
            <a:r>
              <a:rPr lang="en-US" sz="2000" dirty="0" err="1" smtClean="0">
                <a:latin typeface="Courier"/>
                <a:cs typeface="Courier"/>
              </a:rPr>
              <a:t>IndexReader</a:t>
            </a:r>
            <a:r>
              <a:rPr lang="en-US" sz="2000" dirty="0" smtClean="0">
                <a:latin typeface="Courier"/>
                <a:cs typeface="Courier"/>
              </a:rPr>
              <a:t> reader = </a:t>
            </a:r>
            <a:r>
              <a:rPr lang="en-US" sz="2000" dirty="0" err="1" smtClean="0">
                <a:latin typeface="Courier"/>
                <a:cs typeface="Courier"/>
              </a:rPr>
              <a:t>writer.getReader</a:t>
            </a:r>
            <a:r>
              <a:rPr lang="en-US" sz="2000" dirty="0" smtClean="0">
                <a:latin typeface="Courier"/>
                <a:cs typeface="Courier"/>
              </a:rPr>
              <a:t>();</a:t>
            </a:r>
          </a:p>
          <a:p>
            <a:pPr marL="0" indent="0">
              <a:buNone/>
            </a:pPr>
            <a:r>
              <a:rPr lang="en-US" sz="2000" dirty="0" err="1" smtClean="0">
                <a:latin typeface="Courier"/>
                <a:cs typeface="Courier"/>
              </a:rPr>
              <a:t>IndexSearcher</a:t>
            </a:r>
            <a:r>
              <a:rPr lang="en-US" sz="2000" dirty="0" smtClean="0">
                <a:latin typeface="Courier"/>
                <a:cs typeface="Courier"/>
              </a:rPr>
              <a:t> searcher = new </a:t>
            </a:r>
            <a:r>
              <a:rPr lang="en-US" sz="2000" dirty="0" err="1" smtClean="0">
                <a:latin typeface="Courier"/>
                <a:cs typeface="Courier"/>
              </a:rPr>
              <a:t>IndexSearcher</a:t>
            </a:r>
            <a:r>
              <a:rPr lang="en-US" sz="2000" dirty="0" smtClean="0">
                <a:latin typeface="Courier"/>
                <a:cs typeface="Courier"/>
              </a:rPr>
              <a:t>(reader);</a:t>
            </a:r>
          </a:p>
          <a:p>
            <a:pPr marL="0" indent="0">
              <a:buNone/>
            </a:pPr>
            <a:endParaRPr lang="en-US" sz="20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000" dirty="0" smtClean="0">
                <a:cs typeface="Courier"/>
              </a:rPr>
              <a:t>Now let us say there’s a change to the index using </a:t>
            </a:r>
            <a:r>
              <a:rPr lang="en-US" sz="2000" dirty="0" smtClean="0">
                <a:latin typeface="Courier"/>
                <a:cs typeface="Courier"/>
              </a:rPr>
              <a:t>writer</a:t>
            </a:r>
            <a:endParaRPr lang="en-US" sz="2000" dirty="0">
              <a:latin typeface="Courier"/>
              <a:cs typeface="Courier"/>
            </a:endParaRPr>
          </a:p>
          <a:p>
            <a:pPr marL="0" indent="0">
              <a:buNone/>
            </a:pPr>
            <a:endParaRPr lang="en-US" sz="20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// reopen() and </a:t>
            </a:r>
            <a:r>
              <a:rPr lang="en-US" sz="2000" dirty="0" err="1" smtClean="0">
                <a:latin typeface="Courier"/>
                <a:cs typeface="Courier"/>
              </a:rPr>
              <a:t>getReader</a:t>
            </a:r>
            <a:r>
              <a:rPr lang="en-US" sz="2000" dirty="0" smtClean="0">
                <a:latin typeface="Courier"/>
                <a:cs typeface="Courier"/>
              </a:rPr>
              <a:t>() force writer to flush</a:t>
            </a:r>
          </a:p>
          <a:p>
            <a:pPr marL="0" indent="0">
              <a:buNone/>
            </a:pPr>
            <a:r>
              <a:rPr lang="en-US" sz="2000" dirty="0" err="1" smtClean="0">
                <a:latin typeface="Courier"/>
                <a:cs typeface="Courier"/>
              </a:rPr>
              <a:t>IndexReader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newReader</a:t>
            </a:r>
            <a:r>
              <a:rPr lang="en-US" sz="2000" dirty="0" smtClean="0">
                <a:latin typeface="Courier"/>
                <a:cs typeface="Courier"/>
              </a:rPr>
              <a:t> = </a:t>
            </a:r>
            <a:r>
              <a:rPr lang="en-US" sz="2000" dirty="0" err="1" smtClean="0">
                <a:latin typeface="Courier"/>
                <a:cs typeface="Courier"/>
              </a:rPr>
              <a:t>reader.reopen</a:t>
            </a:r>
            <a:r>
              <a:rPr lang="en-US" sz="2000" dirty="0" smtClean="0">
                <a:latin typeface="Courier"/>
                <a:cs typeface="Courier"/>
              </a:rPr>
              <a:t>();</a:t>
            </a:r>
          </a:p>
          <a:p>
            <a:pPr marL="0" indent="0">
              <a:buNone/>
            </a:pPr>
            <a:r>
              <a:rPr lang="en-US" sz="2000" dirty="0" smtClean="0">
                <a:latin typeface="Courier"/>
                <a:cs typeface="Courier"/>
              </a:rPr>
              <a:t>if (reader != </a:t>
            </a:r>
            <a:r>
              <a:rPr lang="en-US" sz="2000" dirty="0" err="1" smtClean="0">
                <a:latin typeface="Courier"/>
                <a:cs typeface="Courier"/>
              </a:rPr>
              <a:t>newReader</a:t>
            </a:r>
            <a:r>
              <a:rPr lang="en-US" sz="2000" dirty="0" smtClean="0">
                <a:latin typeface="Courier"/>
                <a:cs typeface="Courier"/>
              </a:rPr>
              <a:t>) {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err="1" smtClean="0">
                <a:latin typeface="Courier"/>
                <a:cs typeface="Courier"/>
              </a:rPr>
              <a:t>reader.close</a:t>
            </a:r>
            <a:r>
              <a:rPr lang="en-US" sz="2000" dirty="0" smtClean="0">
                <a:latin typeface="Courier"/>
                <a:cs typeface="Courier"/>
              </a:rPr>
              <a:t>();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reader = </a:t>
            </a:r>
            <a:r>
              <a:rPr lang="en-US" sz="2000" dirty="0" err="1" smtClean="0">
                <a:latin typeface="Courier"/>
                <a:cs typeface="Courier"/>
              </a:rPr>
              <a:t>newReader</a:t>
            </a:r>
            <a:r>
              <a:rPr lang="en-US" sz="2000" dirty="0" smtClean="0">
                <a:latin typeface="Courier"/>
                <a:cs typeface="Courier"/>
              </a:rPr>
              <a:t>;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searcher = new </a:t>
            </a:r>
            <a:r>
              <a:rPr lang="en-US" sz="2000" dirty="0" err="1" smtClean="0">
                <a:latin typeface="Courier"/>
                <a:cs typeface="Courier"/>
              </a:rPr>
              <a:t>IndexSearcher</a:t>
            </a:r>
            <a:r>
              <a:rPr lang="en-US" sz="2000" dirty="0" smtClean="0">
                <a:latin typeface="Courier"/>
                <a:cs typeface="Courier"/>
              </a:rPr>
              <a:t>(reader);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85066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Courier"/>
                <a:cs typeface="Courier"/>
              </a:rPr>
              <a:t>IndexSearcher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cs typeface="Courier"/>
              </a:rPr>
              <a:t>Methods</a:t>
            </a:r>
            <a:endParaRPr lang="en-US" dirty="0" smtClean="0">
              <a:cs typeface="Courier"/>
            </a:endParaRP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TopDocs</a:t>
            </a:r>
            <a:r>
              <a:rPr lang="en-US" dirty="0" smtClean="0">
                <a:latin typeface="Courier"/>
                <a:cs typeface="Courier"/>
              </a:rPr>
              <a:t> search(Query q, </a:t>
            </a:r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n);</a:t>
            </a:r>
          </a:p>
          <a:p>
            <a:pPr lvl="1"/>
            <a:r>
              <a:rPr lang="en-US" dirty="0" smtClean="0">
                <a:latin typeface="Courier"/>
                <a:cs typeface="Courier"/>
              </a:rPr>
              <a:t>Document doc(</a:t>
            </a:r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docID</a:t>
            </a:r>
            <a:r>
              <a:rPr lang="en-US" dirty="0" smtClean="0">
                <a:latin typeface="Courier"/>
                <a:cs typeface="Courier"/>
              </a:rPr>
              <a:t>);</a:t>
            </a:r>
            <a:endParaRPr 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162814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Courier"/>
                <a:cs typeface="Courier"/>
              </a:rPr>
              <a:t>QueryParser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Constructor</a:t>
            </a: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QueryParser</a:t>
            </a:r>
            <a:r>
              <a:rPr lang="en-US" dirty="0" smtClean="0">
                <a:latin typeface="Courier"/>
                <a:cs typeface="Courier"/>
              </a:rPr>
              <a:t>(Version </a:t>
            </a:r>
            <a:r>
              <a:rPr lang="en-US" dirty="0" err="1" smtClean="0">
                <a:latin typeface="Courier"/>
                <a:cs typeface="Courier"/>
              </a:rPr>
              <a:t>matchVersion</a:t>
            </a:r>
            <a:r>
              <a:rPr lang="en-US" dirty="0" smtClean="0">
                <a:latin typeface="Courier"/>
                <a:cs typeface="Courier"/>
              </a:rPr>
              <a:t>,</a:t>
            </a:r>
            <a:br>
              <a:rPr lang="en-US" dirty="0" smtClean="0">
                <a:latin typeface="Courier"/>
                <a:cs typeface="Courier"/>
              </a:rPr>
            </a:br>
            <a:r>
              <a:rPr lang="en-US" dirty="0" smtClean="0">
                <a:latin typeface="Courier"/>
                <a:cs typeface="Courier"/>
              </a:rPr>
              <a:t>					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String </a:t>
            </a:r>
            <a:r>
              <a:rPr lang="en-US" dirty="0" err="1" smtClean="0">
                <a:latin typeface="Courier"/>
                <a:cs typeface="Courier"/>
              </a:rPr>
              <a:t>defaultField</a:t>
            </a:r>
            <a:r>
              <a:rPr lang="en-US" dirty="0" smtClean="0">
                <a:latin typeface="Courier"/>
                <a:cs typeface="Courier"/>
              </a:rPr>
              <a:t>,</a:t>
            </a:r>
            <a:r>
              <a:rPr lang="en-US" dirty="0">
                <a:latin typeface="Courier"/>
                <a:cs typeface="Courier"/>
              </a:rPr>
              <a:t/>
            </a:r>
            <a:br>
              <a:rPr lang="en-US" dirty="0">
                <a:latin typeface="Courier"/>
                <a:cs typeface="Courier"/>
              </a:rPr>
            </a:br>
            <a:r>
              <a:rPr lang="en-US" dirty="0" smtClean="0">
                <a:latin typeface="Courier"/>
                <a:cs typeface="Courier"/>
              </a:rPr>
              <a:t>					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Analyzer </a:t>
            </a:r>
            <a:r>
              <a:rPr lang="en-US" dirty="0" smtClean="0">
                <a:latin typeface="Courier"/>
                <a:cs typeface="Courier"/>
              </a:rPr>
              <a:t>analyzer);</a:t>
            </a:r>
          </a:p>
          <a:p>
            <a:pPr lvl="1"/>
            <a:endParaRPr lang="en-US" dirty="0">
              <a:latin typeface="Courier"/>
              <a:cs typeface="Courier"/>
            </a:endParaRPr>
          </a:p>
          <a:p>
            <a:r>
              <a:rPr lang="en-US" dirty="0" smtClean="0">
                <a:cs typeface="Courier"/>
              </a:rPr>
              <a:t>Parsing methods</a:t>
            </a:r>
          </a:p>
          <a:p>
            <a:pPr lvl="1"/>
            <a:r>
              <a:rPr lang="en-US" dirty="0" smtClean="0">
                <a:latin typeface="Courier"/>
                <a:cs typeface="Courier"/>
              </a:rPr>
              <a:t>Query parse(String query) throws</a:t>
            </a:r>
            <a:br>
              <a:rPr lang="en-US" dirty="0" smtClean="0">
                <a:latin typeface="Courier"/>
                <a:cs typeface="Courier"/>
              </a:rPr>
            </a:br>
            <a:r>
              <a:rPr lang="en-US" dirty="0" smtClean="0">
                <a:latin typeface="Courier"/>
                <a:cs typeface="Courier"/>
              </a:rPr>
              <a:t>		</a:t>
            </a:r>
            <a:r>
              <a:rPr lang="en-US" dirty="0" err="1" smtClean="0">
                <a:latin typeface="Courier"/>
                <a:cs typeface="Courier"/>
              </a:rPr>
              <a:t>ParseException</a:t>
            </a:r>
            <a:r>
              <a:rPr lang="en-US" dirty="0" smtClean="0">
                <a:latin typeface="Courier"/>
                <a:cs typeface="Courier"/>
              </a:rPr>
              <a:t>;</a:t>
            </a:r>
          </a:p>
          <a:p>
            <a:pPr lvl="1"/>
            <a:r>
              <a:rPr lang="en-US" dirty="0" smtClean="0">
                <a:cs typeface="Courier"/>
              </a:rPr>
              <a:t>... and many more</a:t>
            </a:r>
          </a:p>
        </p:txBody>
      </p:sp>
    </p:spTree>
    <p:extLst>
      <p:ext uri="{BB962C8B-B14F-4D97-AF65-F5344CB8AC3E}">
        <p14:creationId xmlns:p14="http://schemas.microsoft.com/office/powerpoint/2010/main" val="1483921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Courier"/>
                <a:cs typeface="Courier"/>
              </a:rPr>
              <a:t>QueryParser</a:t>
            </a:r>
            <a:r>
              <a:rPr lang="en-US" dirty="0" smtClean="0"/>
              <a:t> syntax examples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2858513"/>
              </p:ext>
            </p:extLst>
          </p:nvPr>
        </p:nvGraphicFramePr>
        <p:xfrm>
          <a:off x="457200" y="1436340"/>
          <a:ext cx="8229600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9340"/>
                <a:gridCol w="530026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Quer</a:t>
                      </a:r>
                      <a:r>
                        <a:rPr lang="en-US" baseline="0" dirty="0" smtClean="0"/>
                        <a:t>y expression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Document matches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if…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Contains the term </a:t>
                      </a:r>
                      <a:r>
                        <a:rPr lang="en-US" i="1" dirty="0" smtClean="0"/>
                        <a:t>java</a:t>
                      </a:r>
                      <a:r>
                        <a:rPr lang="en-US" dirty="0" smtClean="0"/>
                        <a:t> in the default field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java </a:t>
                      </a:r>
                      <a:r>
                        <a:rPr lang="en-US" dirty="0" err="1" smtClean="0"/>
                        <a:t>junit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java OR </a:t>
                      </a:r>
                      <a:r>
                        <a:rPr lang="en-US" dirty="0" err="1" smtClean="0"/>
                        <a:t>junit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Contains the term </a:t>
                      </a:r>
                      <a:r>
                        <a:rPr lang="en-US" i="1" dirty="0" smtClean="0"/>
                        <a:t>java</a:t>
                      </a:r>
                      <a:r>
                        <a:rPr lang="en-US" dirty="0" smtClean="0"/>
                        <a:t> or </a:t>
                      </a:r>
                      <a:r>
                        <a:rPr lang="en-US" i="1" dirty="0" err="1" smtClean="0"/>
                        <a:t>junit</a:t>
                      </a:r>
                      <a:r>
                        <a:rPr lang="en-US" dirty="0" smtClean="0"/>
                        <a:t> or both in the default field (</a:t>
                      </a:r>
                      <a:r>
                        <a:rPr lang="en-US" i="1" dirty="0" smtClean="0"/>
                        <a:t>the default operator </a:t>
                      </a:r>
                      <a:r>
                        <a:rPr lang="en-US" i="1" baseline="0" dirty="0" smtClean="0"/>
                        <a:t>can be changed to </a:t>
                      </a:r>
                      <a:r>
                        <a:rPr lang="en-US" i="0" baseline="0" dirty="0" smtClean="0"/>
                        <a:t>AND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+java +</a:t>
                      </a:r>
                      <a:r>
                        <a:rPr lang="en-US" dirty="0" err="1" smtClean="0"/>
                        <a:t>junit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java AND </a:t>
                      </a:r>
                      <a:r>
                        <a:rPr lang="en-US" dirty="0" err="1" smtClean="0"/>
                        <a:t>junit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Contains both </a:t>
                      </a:r>
                      <a:r>
                        <a:rPr lang="en-US" i="1" dirty="0" smtClean="0"/>
                        <a:t>java</a:t>
                      </a:r>
                      <a:r>
                        <a:rPr lang="en-US" i="0" dirty="0" smtClean="0"/>
                        <a:t> and </a:t>
                      </a:r>
                      <a:r>
                        <a:rPr lang="en-US" i="1" dirty="0" err="1" smtClean="0"/>
                        <a:t>junit</a:t>
                      </a:r>
                      <a:r>
                        <a:rPr lang="en-US" i="0" dirty="0" smtClean="0"/>
                        <a:t> in the default field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title:ant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Contains the term </a:t>
                      </a:r>
                      <a:r>
                        <a:rPr lang="en-US" i="1" dirty="0" smtClean="0"/>
                        <a:t>ant</a:t>
                      </a:r>
                      <a:r>
                        <a:rPr lang="en-US" i="0" dirty="0" smtClean="0"/>
                        <a:t> in the title field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title:extreme</a:t>
                      </a:r>
                      <a:r>
                        <a:rPr lang="en-US" baseline="0" dirty="0" smtClean="0"/>
                        <a:t> –</a:t>
                      </a:r>
                      <a:r>
                        <a:rPr lang="en-US" baseline="0" dirty="0" err="1" smtClean="0"/>
                        <a:t>subject:sports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Contains </a:t>
                      </a:r>
                      <a:r>
                        <a:rPr lang="en-US" i="1" dirty="0" smtClean="0"/>
                        <a:t>extreme</a:t>
                      </a:r>
                      <a:r>
                        <a:rPr lang="en-US" i="0" baseline="0" dirty="0" smtClean="0"/>
                        <a:t> in the title and not </a:t>
                      </a:r>
                      <a:r>
                        <a:rPr lang="en-US" i="1" baseline="0" dirty="0" smtClean="0"/>
                        <a:t>sports</a:t>
                      </a:r>
                      <a:r>
                        <a:rPr lang="en-US" i="0" baseline="0" dirty="0" smtClean="0"/>
                        <a:t> in subject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(agile OR extreme) AND java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Boolean</a:t>
                      </a:r>
                      <a:r>
                        <a:rPr lang="en-US" baseline="0" dirty="0" smtClean="0"/>
                        <a:t> expression matches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title:”</a:t>
                      </a:r>
                      <a:r>
                        <a:rPr lang="en-US" dirty="0" err="1" smtClean="0"/>
                        <a:t>junit</a:t>
                      </a:r>
                      <a:r>
                        <a:rPr lang="en-US" dirty="0" smtClean="0"/>
                        <a:t> in action”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Phrase matches in title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title:”</a:t>
                      </a:r>
                      <a:r>
                        <a:rPr lang="en-US" dirty="0" err="1" smtClean="0"/>
                        <a:t>junit</a:t>
                      </a:r>
                      <a:r>
                        <a:rPr lang="en-US" dirty="0" smtClean="0"/>
                        <a:t> action”~5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Proximity matches (within 5) in title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java*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Wildcard</a:t>
                      </a:r>
                      <a:r>
                        <a:rPr lang="en-US" baseline="0" dirty="0" smtClean="0"/>
                        <a:t> matches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java~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Fuzzy matches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lastmodified</a:t>
                      </a:r>
                      <a:r>
                        <a:rPr lang="en-US" dirty="0" smtClean="0"/>
                        <a:t>:[1/1/09 TO 12/31/09]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Range matches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7404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</a:t>
            </a:r>
            <a:r>
              <a:rPr lang="en-US" dirty="0" smtClean="0"/>
              <a:t>onstruct </a:t>
            </a:r>
            <a:r>
              <a:rPr lang="en-US" dirty="0" err="1" smtClean="0">
                <a:latin typeface="Courier"/>
                <a:cs typeface="Courier"/>
              </a:rPr>
              <a:t>Query</a:t>
            </a:r>
            <a:r>
              <a:rPr lang="en-US" dirty="0" err="1" smtClean="0"/>
              <a:t>s</a:t>
            </a:r>
            <a:r>
              <a:rPr lang="en-US" dirty="0" smtClean="0"/>
              <a:t> programmatically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TermQuery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smtClean="0">
                <a:cs typeface="Courier"/>
              </a:rPr>
              <a:t>Constructed from a </a:t>
            </a:r>
            <a:r>
              <a:rPr lang="en-US" dirty="0" smtClean="0">
                <a:latin typeface="Courier"/>
                <a:cs typeface="Courier"/>
              </a:rPr>
              <a:t>Term</a:t>
            </a:r>
          </a:p>
          <a:p>
            <a:r>
              <a:rPr lang="en-US" dirty="0" err="1" smtClean="0">
                <a:latin typeface="Courier"/>
                <a:cs typeface="Courier"/>
              </a:rPr>
              <a:t>TermRangeQuery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err="1" smtClean="0">
                <a:latin typeface="Courier"/>
                <a:cs typeface="Courier"/>
              </a:rPr>
              <a:t>NumericRangeQuery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err="1" smtClean="0">
                <a:latin typeface="Courier"/>
                <a:cs typeface="Courier"/>
              </a:rPr>
              <a:t>PrefixQuery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err="1" smtClean="0">
                <a:latin typeface="Courier"/>
                <a:cs typeface="Courier"/>
              </a:rPr>
              <a:t>BooleanQuery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err="1" smtClean="0">
                <a:latin typeface="Courier"/>
                <a:cs typeface="Courier"/>
              </a:rPr>
              <a:t>PhraseQuery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err="1" smtClean="0">
                <a:latin typeface="Courier"/>
                <a:cs typeface="Courier"/>
              </a:rPr>
              <a:t>WildcardQuery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err="1" smtClean="0">
                <a:latin typeface="Courier"/>
                <a:cs typeface="Courier"/>
              </a:rPr>
              <a:t>FuzzyQuery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err="1" smtClean="0">
                <a:latin typeface="Courier"/>
                <a:cs typeface="Courier"/>
              </a:rPr>
              <a:t>MatchAllDocsQuery</a:t>
            </a:r>
            <a:endParaRPr 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916935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TopDocs</a:t>
            </a:r>
            <a:r>
              <a:rPr lang="en-US" dirty="0" smtClean="0">
                <a:latin typeface="+mn-lt"/>
                <a:cs typeface="Courier"/>
              </a:rPr>
              <a:t> and </a:t>
            </a:r>
            <a:r>
              <a:rPr lang="en-US" dirty="0" err="1" smtClean="0">
                <a:latin typeface="Courier"/>
                <a:cs typeface="Courier"/>
              </a:rPr>
              <a:t>ScoreDoc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TopDocs</a:t>
            </a:r>
            <a:r>
              <a:rPr lang="en-US" dirty="0" smtClean="0"/>
              <a:t> methods</a:t>
            </a:r>
          </a:p>
          <a:p>
            <a:pPr lvl="1"/>
            <a:r>
              <a:rPr lang="en-US" dirty="0" smtClean="0"/>
              <a:t>Number of documents that matched the search</a:t>
            </a:r>
            <a:br>
              <a:rPr lang="en-US" dirty="0" smtClean="0"/>
            </a:br>
            <a:r>
              <a:rPr lang="en-US" dirty="0" err="1" smtClean="0">
                <a:latin typeface="Courier"/>
                <a:cs typeface="Courier"/>
              </a:rPr>
              <a:t>totalHits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smtClean="0"/>
              <a:t>Array of </a:t>
            </a:r>
            <a:r>
              <a:rPr lang="en-US" dirty="0" err="1" smtClean="0">
                <a:latin typeface="Courier"/>
                <a:cs typeface="Courier"/>
              </a:rPr>
              <a:t>ScoreDoc</a:t>
            </a:r>
            <a:r>
              <a:rPr lang="en-US" dirty="0" smtClean="0"/>
              <a:t> instances containing results</a:t>
            </a:r>
            <a:br>
              <a:rPr lang="en-US" dirty="0" smtClean="0"/>
            </a:br>
            <a:r>
              <a:rPr lang="en-US" dirty="0" err="1" smtClean="0">
                <a:latin typeface="Courier"/>
                <a:cs typeface="Courier"/>
              </a:rPr>
              <a:t>scoreDocs</a:t>
            </a:r>
            <a:endParaRPr lang="en-US" dirty="0" smtClean="0">
              <a:latin typeface="Courier"/>
              <a:cs typeface="Courier"/>
            </a:endParaRPr>
          </a:p>
          <a:p>
            <a:pPr lvl="1"/>
            <a:r>
              <a:rPr lang="en-US" dirty="0" smtClean="0">
                <a:cs typeface="Courier"/>
              </a:rPr>
              <a:t>Returns best score of all matches</a:t>
            </a:r>
            <a:r>
              <a:rPr lang="en-US" dirty="0">
                <a:cs typeface="Courier"/>
              </a:rPr>
              <a:t/>
            </a:r>
            <a:br>
              <a:rPr lang="en-US" dirty="0">
                <a:cs typeface="Courier"/>
              </a:rPr>
            </a:br>
            <a:r>
              <a:rPr lang="en-US" dirty="0" err="1" smtClean="0">
                <a:latin typeface="Courier"/>
                <a:cs typeface="Courier"/>
              </a:rPr>
              <a:t>getMaxScore</a:t>
            </a:r>
            <a:r>
              <a:rPr lang="en-US" dirty="0" smtClean="0">
                <a:latin typeface="Courier"/>
                <a:cs typeface="Courier"/>
              </a:rPr>
              <a:t>()</a:t>
            </a:r>
          </a:p>
          <a:p>
            <a:r>
              <a:rPr lang="en-US" dirty="0" err="1" smtClean="0">
                <a:latin typeface="Courier"/>
                <a:cs typeface="Courier"/>
              </a:rPr>
              <a:t>ScoreDoc</a:t>
            </a:r>
            <a:r>
              <a:rPr lang="en-US" dirty="0" smtClean="0">
                <a:cs typeface="Courier"/>
              </a:rPr>
              <a:t> methods</a:t>
            </a:r>
          </a:p>
          <a:p>
            <a:pPr lvl="1"/>
            <a:r>
              <a:rPr lang="en-US" dirty="0" smtClean="0">
                <a:cs typeface="Courier"/>
              </a:rPr>
              <a:t>Document id</a:t>
            </a:r>
            <a:br>
              <a:rPr lang="en-US" dirty="0" smtClean="0">
                <a:cs typeface="Courier"/>
              </a:rPr>
            </a:br>
            <a:r>
              <a:rPr lang="en-US" dirty="0" smtClean="0">
                <a:latin typeface="Courier"/>
                <a:cs typeface="Courier"/>
              </a:rPr>
              <a:t>doc</a:t>
            </a:r>
          </a:p>
          <a:p>
            <a:pPr lvl="1"/>
            <a:r>
              <a:rPr lang="en-US" dirty="0" smtClean="0">
                <a:cs typeface="Courier"/>
              </a:rPr>
              <a:t>Document score</a:t>
            </a:r>
            <a:br>
              <a:rPr lang="en-US" dirty="0" smtClean="0">
                <a:cs typeface="Courier"/>
              </a:rPr>
            </a:br>
            <a:r>
              <a:rPr lang="en-US" dirty="0" smtClean="0">
                <a:latin typeface="Courier"/>
                <a:cs typeface="Courier"/>
              </a:rPr>
              <a:t>score</a:t>
            </a:r>
          </a:p>
        </p:txBody>
      </p:sp>
    </p:spTree>
    <p:extLst>
      <p:ext uri="{BB962C8B-B14F-4D97-AF65-F5344CB8AC3E}">
        <p14:creationId xmlns:p14="http://schemas.microsoft.com/office/powerpoint/2010/main" val="1342261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Scoring function uses basic </a:t>
            </a:r>
            <a:r>
              <a:rPr lang="en-US" dirty="0" err="1" smtClean="0"/>
              <a:t>tf</a:t>
            </a:r>
            <a:r>
              <a:rPr lang="en-US" dirty="0" err="1"/>
              <a:t>-</a:t>
            </a:r>
            <a:r>
              <a:rPr lang="en-US" dirty="0" err="1" smtClean="0"/>
              <a:t>idf</a:t>
            </a:r>
            <a:r>
              <a:rPr lang="en-US" dirty="0" smtClean="0"/>
              <a:t> </a:t>
            </a:r>
            <a:r>
              <a:rPr lang="en-US" dirty="0" smtClean="0"/>
              <a:t>scoring with</a:t>
            </a:r>
          </a:p>
          <a:p>
            <a:pPr lvl="1"/>
            <a:r>
              <a:rPr lang="en-US" dirty="0" smtClean="0"/>
              <a:t>Programmable boost values for certain fields in documents</a:t>
            </a:r>
          </a:p>
          <a:p>
            <a:pPr lvl="1"/>
            <a:r>
              <a:rPr lang="en-US" dirty="0" smtClean="0"/>
              <a:t>Length normalization</a:t>
            </a:r>
          </a:p>
          <a:p>
            <a:pPr lvl="1"/>
            <a:r>
              <a:rPr lang="en-US" dirty="0" smtClean="0"/>
              <a:t>Boosts for documents containing more of the query terms</a:t>
            </a:r>
          </a:p>
          <a:p>
            <a:r>
              <a:rPr lang="en-US" dirty="0" err="1" smtClean="0">
                <a:latin typeface="Courier"/>
                <a:cs typeface="Courier"/>
              </a:rPr>
              <a:t>IndexSearcher</a:t>
            </a:r>
            <a:r>
              <a:rPr lang="en-US" dirty="0" smtClean="0"/>
              <a:t> provides an </a:t>
            </a:r>
            <a:r>
              <a:rPr lang="en-US" dirty="0" smtClean="0">
                <a:latin typeface="Courier"/>
                <a:cs typeface="Courier"/>
              </a:rPr>
              <a:t>explain()</a:t>
            </a:r>
            <a:r>
              <a:rPr lang="en-US" dirty="0" smtClean="0"/>
              <a:t> method that explains the scoring of a document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864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IIR-slides">
  <a:themeElements>
    <a:clrScheme name="IIR Boo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37085"/>
      </a:accent1>
      <a:accent2>
        <a:srgbClr val="C0504D"/>
      </a:accent2>
      <a:accent3>
        <a:srgbClr val="357E69"/>
      </a:accent3>
      <a:accent4>
        <a:srgbClr val="918BA3"/>
      </a:accent4>
      <a:accent5>
        <a:srgbClr val="139CB7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IIR-slides.pot</Template>
  <TotalTime>12839</TotalTime>
  <Words>1703</Words>
  <Application>Microsoft Macintosh PowerPoint</Application>
  <PresentationFormat>On-screen Show (4:3)</PresentationFormat>
  <Paragraphs>469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IIR-slides</vt:lpstr>
      <vt:lpstr>PowerPoint Presentation</vt:lpstr>
      <vt:lpstr>Based on “Lucene in Action”</vt:lpstr>
      <vt:lpstr>Lucene</vt:lpstr>
      <vt:lpstr>Resources</vt:lpstr>
      <vt:lpstr>Lucene in a search system</vt:lpstr>
      <vt:lpstr>Lucene in action</vt:lpstr>
      <vt:lpstr>Core indexing classes</vt:lpstr>
      <vt:lpstr>Creating an IndexWriter</vt:lpstr>
      <vt:lpstr>Core indexing classes (contd.)</vt:lpstr>
      <vt:lpstr>A Document contains Fields</vt:lpstr>
      <vt:lpstr>Index a Document with IndexWriter</vt:lpstr>
      <vt:lpstr>Indexing a directory</vt:lpstr>
      <vt:lpstr>Closing the IndexWriter</vt:lpstr>
      <vt:lpstr>Core searching classes</vt:lpstr>
      <vt:lpstr>Creating an IndexSearcher</vt:lpstr>
      <vt:lpstr>Query and QueryParser</vt:lpstr>
      <vt:lpstr>Core searching classes (contd.)</vt:lpstr>
      <vt:lpstr>search() returns TopDocs</vt:lpstr>
      <vt:lpstr>TopDocs contain ScoreDocs</vt:lpstr>
      <vt:lpstr>Closing IndexSearcher</vt:lpstr>
      <vt:lpstr>How Lucene models content</vt:lpstr>
      <vt:lpstr>Fields</vt:lpstr>
      <vt:lpstr>Field construction Lots of different constructors</vt:lpstr>
      <vt:lpstr>Field options</vt:lpstr>
      <vt:lpstr>Using Field options</vt:lpstr>
      <vt:lpstr>Document</vt:lpstr>
      <vt:lpstr>Multi-valued fields</vt:lpstr>
      <vt:lpstr>Analyzers</vt:lpstr>
      <vt:lpstr>Analysis examples</vt:lpstr>
      <vt:lpstr>More analysis examples</vt:lpstr>
      <vt:lpstr>What’s inside an Analyzer?</vt:lpstr>
      <vt:lpstr>Tokenizers and TokenFilters</vt:lpstr>
      <vt:lpstr>IndexWriter construction</vt:lpstr>
      <vt:lpstr>Adding/deleting Documents to/from an IndexWriter</vt:lpstr>
      <vt:lpstr>Index format</vt:lpstr>
      <vt:lpstr>Basic merge policy</vt:lpstr>
      <vt:lpstr>IndexSearcher</vt:lpstr>
      <vt:lpstr>IndexReader</vt:lpstr>
      <vt:lpstr>IndexSearcher</vt:lpstr>
      <vt:lpstr>Searching a changing index</vt:lpstr>
      <vt:lpstr>Near-real-time search</vt:lpstr>
      <vt:lpstr>IndexSearcher</vt:lpstr>
      <vt:lpstr>QueryParser</vt:lpstr>
      <vt:lpstr>QueryParser syntax examples</vt:lpstr>
      <vt:lpstr>Construct Querys programmatically</vt:lpstr>
      <vt:lpstr>TopDocs and ScoreDoc</vt:lpstr>
      <vt:lpstr>Scoring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Christopher Manning</dc:creator>
  <cp:lastModifiedBy>Pandu Nayak</cp:lastModifiedBy>
  <cp:revision>168</cp:revision>
  <cp:lastPrinted>2013-04-25T06:07:37Z</cp:lastPrinted>
  <dcterms:created xsi:type="dcterms:W3CDTF">2009-03-26T15:51:14Z</dcterms:created>
  <dcterms:modified xsi:type="dcterms:W3CDTF">2013-05-05T22:24:01Z</dcterms:modified>
</cp:coreProperties>
</file>