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2012-11-26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2012-11-26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2012-11-26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2012-11-26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2012-11-26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2012-11-26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2012-11-26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2012-11-26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2012-11-26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2012-11-26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2012-11-26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6636F-9E64-48A9-A0E8-D6911EA208CE}" type="datetimeFigureOut">
              <a:rPr lang="nb-NO" smtClean="0"/>
              <a:pPr/>
              <a:t>2012-11-26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E3keLeMwfHY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43608" y="2492896"/>
            <a:ext cx="1584176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Decidability / </a:t>
            </a:r>
            <a:r>
              <a:rPr lang="en-US" dirty="0" err="1" smtClean="0"/>
              <a:t>Undecidability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0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To discuss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B050"/>
                </a:solidFill>
              </a:rPr>
              <a:t>decidability</a:t>
            </a:r>
            <a:r>
              <a:rPr lang="en-US" sz="2000" dirty="0" smtClean="0">
                <a:solidFill>
                  <a:srgbClr val="00B050"/>
                </a:solidFill>
              </a:rPr>
              <a:t>/</a:t>
            </a:r>
            <a:r>
              <a:rPr lang="en-US" sz="2000" dirty="0" err="1" smtClean="0">
                <a:solidFill>
                  <a:srgbClr val="00B050"/>
                </a:solidFill>
              </a:rPr>
              <a:t>undecidability</a:t>
            </a:r>
            <a:r>
              <a:rPr lang="en-US" sz="2000" dirty="0" smtClean="0"/>
              <a:t> we need </a:t>
            </a:r>
            <a:r>
              <a:rPr lang="en-US" sz="2000" dirty="0" smtClean="0">
                <a:solidFill>
                  <a:srgbClr val="00B050"/>
                </a:solidFill>
              </a:rPr>
              <a:t>Turing-machines</a:t>
            </a:r>
            <a:r>
              <a:rPr lang="en-US" sz="2000" dirty="0" smtClean="0"/>
              <a:t> and to discuss Turing-machines we need </a:t>
            </a:r>
            <a:r>
              <a:rPr lang="en-US" sz="2000" dirty="0" smtClean="0">
                <a:solidFill>
                  <a:srgbClr val="00B050"/>
                </a:solidFill>
              </a:rPr>
              <a:t>formal languages,</a:t>
            </a:r>
            <a:r>
              <a:rPr lang="en-US" sz="2000" dirty="0" smtClean="0"/>
              <a:t> and </a:t>
            </a:r>
            <a:r>
              <a:rPr lang="en-US" sz="2000" dirty="0" smtClean="0">
                <a:solidFill>
                  <a:srgbClr val="00B050"/>
                </a:solidFill>
              </a:rPr>
              <a:t>strings</a:t>
            </a:r>
            <a:r>
              <a:rPr lang="en-US" sz="2000" dirty="0" smtClean="0"/>
              <a:t> and </a:t>
            </a:r>
            <a:r>
              <a:rPr lang="en-US" sz="2000" dirty="0" smtClean="0">
                <a:solidFill>
                  <a:srgbClr val="00B050"/>
                </a:solidFill>
              </a:rPr>
              <a:t>alphabets</a:t>
            </a:r>
            <a:r>
              <a:rPr lang="en-US" sz="2000" dirty="0" smtClean="0"/>
              <a:t>. And a bit more…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Our Turing machines are defined as M = (</a:t>
            </a:r>
            <a:r>
              <a:rPr lang="en-US" sz="2000" dirty="0" err="1" smtClean="0"/>
              <a:t>Q,Σ,Γ,δ</a:t>
            </a:r>
            <a:r>
              <a:rPr lang="en-US" sz="2000" dirty="0" smtClean="0"/>
              <a:t>):</a:t>
            </a:r>
          </a:p>
          <a:p>
            <a:pPr marL="108000" indent="0" algn="just">
              <a:buNone/>
              <a:tabLst>
                <a:tab pos="396000" algn="l"/>
              </a:tabLst>
            </a:pPr>
            <a:r>
              <a:rPr lang="en-US" sz="2000" dirty="0" smtClean="0"/>
              <a:t>Q	- the states (includes start- and stop state),</a:t>
            </a:r>
          </a:p>
          <a:p>
            <a:pPr marL="108000" indent="0" algn="just">
              <a:buNone/>
              <a:tabLst>
                <a:tab pos="396000" algn="l"/>
              </a:tabLst>
            </a:pPr>
            <a:r>
              <a:rPr lang="en-US" sz="2000" dirty="0" smtClean="0"/>
              <a:t>Σ	- input alphabet,</a:t>
            </a:r>
          </a:p>
          <a:p>
            <a:pPr marL="108000" indent="0" algn="just">
              <a:buNone/>
              <a:tabLst>
                <a:tab pos="396000" algn="l"/>
              </a:tabLst>
            </a:pPr>
            <a:r>
              <a:rPr lang="en-US" sz="2000" dirty="0" smtClean="0"/>
              <a:t>Γ	- tape symbols (includes b [blank]),</a:t>
            </a:r>
          </a:p>
          <a:p>
            <a:pPr marL="108000" indent="0" algn="just">
              <a:buNone/>
              <a:tabLst>
                <a:tab pos="396000" algn="l"/>
              </a:tabLst>
            </a:pPr>
            <a:r>
              <a:rPr lang="en-US" sz="2000" dirty="0" smtClean="0"/>
              <a:t>δ	- the transition function.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spc="-20" dirty="0" smtClean="0"/>
              <a:t>Turing-machines work on the tape string. </a:t>
            </a:r>
            <a:r>
              <a:rPr lang="en-US" sz="2000" spc="-20" dirty="0" smtClean="0"/>
              <a:t>When the machine starts input is written with the alphabet</a:t>
            </a:r>
            <a:r>
              <a:rPr lang="en-US" sz="2000" spc="-20" dirty="0" smtClean="0"/>
              <a:t> Σ, when it stops output is written with the alphabet Γ.  (Σ must therefore be a subset of Γ, input  can be written on the tape.) 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Turing-machine: </a:t>
            </a:r>
            <a:r>
              <a:rPr lang="en-US" sz="2000" dirty="0" smtClean="0">
                <a:hlinkClick r:id="rId2"/>
              </a:rPr>
              <a:t>http://www.youtube.com/watch?v=E3keLeMwfHY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23928" y="2924944"/>
            <a:ext cx="1224136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3923928" y="5733256"/>
            <a:ext cx="1368152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ctangle 3"/>
          <p:cNvSpPr/>
          <p:nvPr/>
        </p:nvSpPr>
        <p:spPr>
          <a:xfrm>
            <a:off x="3491880" y="2636912"/>
            <a:ext cx="5112568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ctangle 4"/>
          <p:cNvSpPr/>
          <p:nvPr/>
        </p:nvSpPr>
        <p:spPr>
          <a:xfrm>
            <a:off x="827584" y="2636912"/>
            <a:ext cx="1848205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Decidability / </a:t>
            </a:r>
            <a:r>
              <a:rPr lang="en-US" dirty="0" err="1" smtClean="0"/>
              <a:t>Undecidability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446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900" u="sng" dirty="0" smtClean="0"/>
              <a:t>Turing machine (general)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900" dirty="0" smtClean="0"/>
              <a:t>    input: 		string written in the alphabet Σ (the input alphabet),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900" dirty="0" smtClean="0"/>
              <a:t>    output: </a:t>
            </a:r>
            <a:r>
              <a:rPr lang="en-US" sz="1900" dirty="0" smtClean="0"/>
              <a:t>	</a:t>
            </a:r>
            <a:r>
              <a:rPr lang="en-US" sz="1900" dirty="0" smtClean="0"/>
              <a:t>string </a:t>
            </a:r>
            <a:r>
              <a:rPr lang="en-US" sz="1900" dirty="0" smtClean="0"/>
              <a:t>written in the alphabet Γ </a:t>
            </a:r>
            <a:r>
              <a:rPr lang="en-US" sz="1900" dirty="0" smtClean="0"/>
              <a:t>(the tape alphabet).</a:t>
            </a:r>
          </a:p>
          <a:p>
            <a:pPr marL="0" indent="0" algn="just"/>
            <a:endParaRPr lang="en-US" sz="19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9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900" spc="-40" dirty="0" smtClean="0"/>
              <a:t>So a</a:t>
            </a:r>
            <a:r>
              <a:rPr lang="en-US" sz="1900" spc="-40" dirty="0" smtClean="0"/>
              <a:t> Turing-machine M is really a function from strings in Σ* to strings in Γ*, </a:t>
            </a:r>
            <a:r>
              <a:rPr lang="en-US" sz="1900" dirty="0" smtClean="0"/>
              <a:t>we write</a:t>
            </a:r>
            <a:r>
              <a:rPr lang="en-US" sz="1900" dirty="0" smtClean="0"/>
              <a:t>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900" dirty="0" smtClean="0"/>
              <a:t>M: Σ* </a:t>
            </a:r>
            <a:r>
              <a:rPr lang="en-US" sz="1900" dirty="0" smtClean="0">
                <a:sym typeface="Symbol"/>
              </a:rPr>
              <a:t></a:t>
            </a:r>
            <a:r>
              <a:rPr lang="en-US" sz="1900" dirty="0" smtClean="0"/>
              <a:t> Γ*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900" dirty="0" smtClean="0"/>
              <a:t>Which means something like output = M(input) with </a:t>
            </a:r>
            <a:r>
              <a:rPr lang="en-US" sz="1900" dirty="0" err="1" smtClean="0"/>
              <a:t>input</a:t>
            </a:r>
            <a:r>
              <a:rPr lang="en-US" sz="1900" dirty="0" err="1" smtClean="0">
                <a:sym typeface="Symbol"/>
              </a:rPr>
              <a:t></a:t>
            </a:r>
            <a:r>
              <a:rPr lang="en-US" sz="1900" dirty="0" err="1" smtClean="0"/>
              <a:t>Σ</a:t>
            </a:r>
            <a:r>
              <a:rPr lang="en-US" sz="1900" dirty="0" smtClean="0"/>
              <a:t>*, </a:t>
            </a:r>
            <a:r>
              <a:rPr lang="en-US" sz="1900" dirty="0" err="1" smtClean="0"/>
              <a:t>output</a:t>
            </a:r>
            <a:r>
              <a:rPr lang="en-US" sz="1900" dirty="0" err="1" smtClean="0">
                <a:sym typeface="Symbol"/>
              </a:rPr>
              <a:t></a:t>
            </a:r>
            <a:r>
              <a:rPr lang="en-US" sz="1900" dirty="0" err="1" smtClean="0"/>
              <a:t>Γ</a:t>
            </a:r>
            <a:r>
              <a:rPr lang="en-US" sz="1900" dirty="0" smtClean="0"/>
              <a:t>*.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19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9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900" dirty="0" smtClean="0"/>
              <a:t>We often want our Turing-machines to answer only YES or NO (Y/N):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900" u="sng" dirty="0" smtClean="0"/>
              <a:t>Turing-machine (YES/NO)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900" dirty="0" smtClean="0"/>
              <a:t>    input: 	</a:t>
            </a:r>
            <a:r>
              <a:rPr lang="en-US" sz="1900" dirty="0" smtClean="0"/>
              <a:t>	</a:t>
            </a:r>
            <a:r>
              <a:rPr lang="en-US" sz="1900" dirty="0" smtClean="0"/>
              <a:t>string </a:t>
            </a:r>
            <a:r>
              <a:rPr lang="en-US" sz="1900" dirty="0" smtClean="0"/>
              <a:t>written in the alphabet Σ (the input alphabet),</a:t>
            </a:r>
            <a:endParaRPr lang="en-US" sz="19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900" dirty="0" smtClean="0"/>
              <a:t>    output: 	Y or N, Y and N must then be in </a:t>
            </a:r>
            <a:r>
              <a:rPr lang="en-US" sz="1900" dirty="0" smtClean="0"/>
              <a:t>Γ (the tape alphabet).</a:t>
            </a:r>
            <a:endParaRPr lang="en-US" sz="1900" dirty="0" smtClean="0"/>
          </a:p>
          <a:p>
            <a:pPr marL="0" indent="0" algn="just">
              <a:spcBef>
                <a:spcPts val="0"/>
              </a:spcBef>
            </a:pPr>
            <a:endParaRPr lang="en-US" sz="19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1900" dirty="0" smtClean="0"/>
              <a:t>M: Σ* </a:t>
            </a:r>
            <a:r>
              <a:rPr lang="en-US" sz="1900" dirty="0" smtClean="0">
                <a:sym typeface="Symbol"/>
              </a:rPr>
              <a:t></a:t>
            </a:r>
            <a:r>
              <a:rPr lang="en-US" sz="1900" dirty="0" smtClean="0"/>
              <a:t> {Y,N}</a:t>
            </a:r>
            <a:endParaRPr lang="en-US" sz="1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3275856" y="1124744"/>
            <a:ext cx="2016224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ctangle 18"/>
          <p:cNvSpPr/>
          <p:nvPr/>
        </p:nvSpPr>
        <p:spPr>
          <a:xfrm>
            <a:off x="2771800" y="2204864"/>
            <a:ext cx="1440160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Decidability / </a:t>
            </a:r>
            <a:r>
              <a:rPr lang="en-US" dirty="0" err="1" smtClean="0"/>
              <a:t>Undecidability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446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smtClean="0"/>
              <a:t>We</a:t>
            </a:r>
            <a:r>
              <a:rPr lang="en-US" sz="2000" smtClean="0"/>
              <a:t> now limit ourselves to descision problems </a:t>
            </a:r>
            <a:r>
              <a:rPr lang="en-US" sz="2000" smtClean="0"/>
              <a:t>(</a:t>
            </a:r>
            <a:r>
              <a:rPr lang="en-US" sz="2000" smtClean="0"/>
              <a:t>answer YES or </a:t>
            </a:r>
            <a:r>
              <a:rPr lang="en-US" sz="2000" smtClean="0"/>
              <a:t>NEI).</a:t>
            </a:r>
            <a:endParaRPr lang="en-US" sz="2000" smtClean="0"/>
          </a:p>
          <a:p>
            <a:pPr marL="0" indent="0" algn="just">
              <a:buNone/>
            </a:pPr>
            <a:endParaRPr lang="en-US" sz="2000" smtClean="0"/>
          </a:p>
          <a:p>
            <a:pPr marL="0" indent="0" algn="just">
              <a:buNone/>
            </a:pPr>
            <a:r>
              <a:rPr lang="en-US" sz="2000" smtClean="0"/>
              <a:t>When we use Turing machines to solve decision </a:t>
            </a:r>
            <a:r>
              <a:rPr lang="en-US" sz="2000" smtClean="0"/>
              <a:t>problems</a:t>
            </a:r>
            <a:r>
              <a:rPr lang="en-US" sz="2000" smtClean="0"/>
              <a:t>, we really calculate functions of the type </a:t>
            </a:r>
            <a:r>
              <a:rPr lang="en-US" sz="2000" smtClean="0"/>
              <a:t>M</a:t>
            </a:r>
            <a:r>
              <a:rPr lang="en-US" sz="2000" smtClean="0"/>
              <a:t>: </a:t>
            </a:r>
            <a:r>
              <a:rPr lang="en-US" sz="2000" smtClean="0"/>
              <a:t>Σ</a:t>
            </a:r>
            <a:r>
              <a:rPr lang="en-US" sz="2000" smtClean="0"/>
              <a:t>* </a:t>
            </a:r>
            <a:r>
              <a:rPr lang="en-US" sz="2000" smtClean="0">
                <a:sym typeface="Symbol"/>
              </a:rPr>
              <a:t></a:t>
            </a:r>
            <a:r>
              <a:rPr lang="en-US" sz="2000" smtClean="0"/>
              <a:t> </a:t>
            </a:r>
            <a:r>
              <a:rPr lang="en-US" sz="2000" smtClean="0"/>
              <a:t>{Y,N</a:t>
            </a:r>
            <a:r>
              <a:rPr lang="en-US" sz="2000" smtClean="0"/>
              <a:t>}. </a:t>
            </a:r>
            <a:endParaRPr lang="en-US" sz="2000" smtClean="0"/>
          </a:p>
          <a:p>
            <a:pPr marL="0" indent="0" algn="just">
              <a:buNone/>
            </a:pPr>
            <a:endParaRPr lang="en-US" sz="2000" smtClean="0"/>
          </a:p>
          <a:p>
            <a:pPr marL="0" indent="0" algn="just">
              <a:buNone/>
            </a:pPr>
            <a:r>
              <a:rPr lang="en-US" sz="2000" spc="-10" smtClean="0"/>
              <a:t>Then ther will be some strings in </a:t>
            </a:r>
            <a:r>
              <a:rPr lang="en-US" sz="2000" spc="-10" smtClean="0"/>
              <a:t>Σ</a:t>
            </a:r>
            <a:r>
              <a:rPr lang="en-US" sz="2000" spc="-10" smtClean="0"/>
              <a:t>* </a:t>
            </a:r>
            <a:r>
              <a:rPr lang="en-US" sz="2000" spc="-10" smtClean="0"/>
              <a:t>that give the </a:t>
            </a:r>
            <a:r>
              <a:rPr lang="en-US" sz="2000" spc="-10" smtClean="0"/>
              <a:t>answer</a:t>
            </a:r>
            <a:r>
              <a:rPr lang="en-US" sz="2000" spc="-10" smtClean="0"/>
              <a:t> </a:t>
            </a:r>
            <a:r>
              <a:rPr lang="en-US" sz="2000" spc="-10" smtClean="0"/>
              <a:t>Y</a:t>
            </a:r>
            <a:r>
              <a:rPr lang="en-US" sz="2000" spc="-10" smtClean="0"/>
              <a:t>, </a:t>
            </a:r>
            <a:r>
              <a:rPr lang="en-US" sz="2000" spc="-10" smtClean="0"/>
              <a:t>and some that give the </a:t>
            </a:r>
            <a:r>
              <a:rPr lang="en-US" sz="2000" spc="-10" smtClean="0"/>
              <a:t>answer</a:t>
            </a:r>
            <a:r>
              <a:rPr lang="en-US" sz="2000" spc="-10" smtClean="0"/>
              <a:t> </a:t>
            </a:r>
            <a:r>
              <a:rPr lang="en-US" sz="2000" spc="-10" smtClean="0"/>
              <a:t>N.</a:t>
            </a:r>
            <a:endParaRPr lang="en-US" sz="2000" spc="-10" smtClean="0"/>
          </a:p>
          <a:p>
            <a:pPr marL="0" indent="0" algn="just">
              <a:buNone/>
            </a:pPr>
            <a:endParaRPr lang="en-US" sz="2000" smtClean="0"/>
          </a:p>
        </p:txBody>
      </p:sp>
      <p:sp>
        <p:nvSpPr>
          <p:cNvPr id="4" name="Oval 3"/>
          <p:cNvSpPr/>
          <p:nvPr/>
        </p:nvSpPr>
        <p:spPr>
          <a:xfrm>
            <a:off x="971600" y="3645024"/>
            <a:ext cx="3168352" cy="20162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Oval 4"/>
          <p:cNvSpPr/>
          <p:nvPr/>
        </p:nvSpPr>
        <p:spPr>
          <a:xfrm>
            <a:off x="2411760" y="4221088"/>
            <a:ext cx="936104" cy="86409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Freeform 11"/>
          <p:cNvSpPr/>
          <p:nvPr/>
        </p:nvSpPr>
        <p:spPr>
          <a:xfrm>
            <a:off x="2989943" y="4305904"/>
            <a:ext cx="2086113" cy="491247"/>
          </a:xfrm>
          <a:custGeom>
            <a:avLst/>
            <a:gdLst>
              <a:gd name="connsiteX0" fmla="*/ 0 w 2924628"/>
              <a:gd name="connsiteY0" fmla="*/ 316895 h 389466"/>
              <a:gd name="connsiteX1" fmla="*/ 1574800 w 2924628"/>
              <a:gd name="connsiteY1" fmla="*/ 12095 h 389466"/>
              <a:gd name="connsiteX2" fmla="*/ 2924628 w 2924628"/>
              <a:gd name="connsiteY2" fmla="*/ 389466 h 389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24628" h="389466">
                <a:moveTo>
                  <a:pt x="0" y="316895"/>
                </a:moveTo>
                <a:cubicBezTo>
                  <a:pt x="543681" y="158447"/>
                  <a:pt x="1087362" y="0"/>
                  <a:pt x="1574800" y="12095"/>
                </a:cubicBezTo>
                <a:cubicBezTo>
                  <a:pt x="2062238" y="24190"/>
                  <a:pt x="2648857" y="310847"/>
                  <a:pt x="2924628" y="389466"/>
                </a:cubicBezTo>
              </a:path>
            </a:pathLst>
          </a:cu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Freeform 13"/>
          <p:cNvSpPr/>
          <p:nvPr/>
        </p:nvSpPr>
        <p:spPr>
          <a:xfrm>
            <a:off x="2017486" y="3339496"/>
            <a:ext cx="3562626" cy="1457656"/>
          </a:xfrm>
          <a:custGeom>
            <a:avLst/>
            <a:gdLst>
              <a:gd name="connsiteX0" fmla="*/ 0 w 3534228"/>
              <a:gd name="connsiteY0" fmla="*/ 1225247 h 1319590"/>
              <a:gd name="connsiteX1" fmla="*/ 1386114 w 3534228"/>
              <a:gd name="connsiteY1" fmla="*/ 151190 h 1319590"/>
              <a:gd name="connsiteX2" fmla="*/ 2641600 w 3534228"/>
              <a:gd name="connsiteY2" fmla="*/ 318104 h 1319590"/>
              <a:gd name="connsiteX3" fmla="*/ 3534228 w 3534228"/>
              <a:gd name="connsiteY3" fmla="*/ 1319590 h 1319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4228" h="1319590">
                <a:moveTo>
                  <a:pt x="0" y="1225247"/>
                </a:moveTo>
                <a:cubicBezTo>
                  <a:pt x="472923" y="763813"/>
                  <a:pt x="945847" y="302380"/>
                  <a:pt x="1386114" y="151190"/>
                </a:cubicBezTo>
                <a:cubicBezTo>
                  <a:pt x="1826381" y="0"/>
                  <a:pt x="2283581" y="123371"/>
                  <a:pt x="2641600" y="318104"/>
                </a:cubicBezTo>
                <a:cubicBezTo>
                  <a:pt x="2999619" y="512837"/>
                  <a:pt x="3266923" y="916213"/>
                  <a:pt x="3534228" y="1319590"/>
                </a:cubicBezTo>
              </a:path>
            </a:pathLst>
          </a:cu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/>
          <p:cNvSpPr txBox="1"/>
          <p:nvPr/>
        </p:nvSpPr>
        <p:spPr>
          <a:xfrm>
            <a:off x="5004048" y="472514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Y      N</a:t>
            </a:r>
            <a:endParaRPr lang="nb-NO" dirty="0"/>
          </a:p>
        </p:txBody>
      </p:sp>
      <p:sp>
        <p:nvSpPr>
          <p:cNvPr id="16" name="TextBox 15"/>
          <p:cNvSpPr txBox="1"/>
          <p:nvPr/>
        </p:nvSpPr>
        <p:spPr>
          <a:xfrm>
            <a:off x="971600" y="37890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pc="-10" dirty="0" smtClean="0">
                <a:solidFill>
                  <a:schemeClr val="tx2"/>
                </a:solidFill>
              </a:rPr>
              <a:t>Σ</a:t>
            </a:r>
            <a:r>
              <a:rPr lang="nb-NO" spc="-10" dirty="0" smtClean="0">
                <a:solidFill>
                  <a:schemeClr val="tx2"/>
                </a:solidFill>
              </a:rPr>
              <a:t>*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12160" y="3573016"/>
            <a:ext cx="28803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mtClean="0"/>
              <a:t>  Formal </a:t>
            </a:r>
            <a:r>
              <a:rPr lang="en-US" smtClean="0"/>
              <a:t>language</a:t>
            </a:r>
            <a:endParaRPr lang="en-US" smtClean="0"/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mtClean="0"/>
              <a:t>  </a:t>
            </a:r>
            <a:r>
              <a:rPr lang="en-US" smtClean="0"/>
              <a:t>YES-instances</a:t>
            </a:r>
            <a:r>
              <a:rPr lang="en-US" smtClean="0"/>
              <a:t> </a:t>
            </a:r>
            <a:r>
              <a:rPr lang="en-US" smtClean="0"/>
              <a:t>(</a:t>
            </a:r>
            <a:r>
              <a:rPr lang="en-US" smtClean="0"/>
              <a:t>and</a:t>
            </a:r>
            <a:r>
              <a:rPr lang="en-US" smtClean="0"/>
              <a:t> </a:t>
            </a:r>
            <a:r>
              <a:rPr lang="en-US" smtClean="0"/>
              <a:t>NO-)</a:t>
            </a:r>
            <a:endParaRPr lang="en-US" smtClean="0"/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mtClean="0"/>
              <a:t>  Decision </a:t>
            </a:r>
            <a:r>
              <a:rPr lang="en-US" smtClean="0"/>
              <a:t>problem</a:t>
            </a:r>
            <a:endParaRPr lang="en-US" smtClean="0"/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mtClean="0"/>
              <a:t>  </a:t>
            </a:r>
            <a:r>
              <a:rPr lang="en-US" smtClean="0"/>
              <a:t>Decide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5868144" y="4869160"/>
            <a:ext cx="1440160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ctangle 19"/>
          <p:cNvSpPr/>
          <p:nvPr/>
        </p:nvSpPr>
        <p:spPr>
          <a:xfrm>
            <a:off x="4932040" y="5157192"/>
            <a:ext cx="1440160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/>
          <p:cNvSpPr/>
          <p:nvPr/>
        </p:nvSpPr>
        <p:spPr>
          <a:xfrm>
            <a:off x="827584" y="1916832"/>
            <a:ext cx="4464496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ctangle 17"/>
          <p:cNvSpPr/>
          <p:nvPr/>
        </p:nvSpPr>
        <p:spPr>
          <a:xfrm>
            <a:off x="755576" y="1124744"/>
            <a:ext cx="3888432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1187624" y="3284984"/>
            <a:ext cx="2088232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ctangle 12"/>
          <p:cNvSpPr/>
          <p:nvPr/>
        </p:nvSpPr>
        <p:spPr>
          <a:xfrm>
            <a:off x="1115616" y="3573016"/>
            <a:ext cx="3744416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ctangle 16"/>
          <p:cNvSpPr/>
          <p:nvPr/>
        </p:nvSpPr>
        <p:spPr>
          <a:xfrm>
            <a:off x="1907704" y="4221088"/>
            <a:ext cx="4680520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44616"/>
          </a:xfrm>
        </p:spPr>
        <p:txBody>
          <a:bodyPr>
            <a:noAutofit/>
          </a:bodyPr>
          <a:lstStyle/>
          <a:p>
            <a:pPr marL="277813" indent="-277813" algn="just" defTabSz="648000"/>
            <a:r>
              <a:rPr lang="en-US" sz="2000" dirty="0" smtClean="0"/>
              <a:t>A formal language </a:t>
            </a:r>
            <a:r>
              <a:rPr lang="en-US" sz="2000" dirty="0" smtClean="0"/>
              <a:t>L is a set of strings (</a:t>
            </a:r>
            <a:r>
              <a:rPr lang="en-US" sz="2000" dirty="0" smtClean="0"/>
              <a:t>over a given</a:t>
            </a:r>
            <a:r>
              <a:rPr lang="en-US" sz="2000" dirty="0" smtClean="0"/>
              <a:t> alphabet). </a:t>
            </a:r>
          </a:p>
          <a:p>
            <a:pPr marL="277813" indent="-277813" algn="just" defTabSz="648000"/>
            <a:r>
              <a:rPr lang="en-US" sz="2000" dirty="0" smtClean="0"/>
              <a:t>The strings (usually) have interpretation, e.g. Hamiltonian graphs.</a:t>
            </a:r>
          </a:p>
          <a:p>
            <a:pPr marL="277813" indent="-277813" algn="just" defTabSz="648000"/>
            <a:r>
              <a:rPr lang="en-US" sz="2000" dirty="0" smtClean="0"/>
              <a:t>Formal languages correspond to problems, answering whether or not a given string is </a:t>
            </a:r>
            <a:r>
              <a:rPr lang="en-US" sz="2000" i="1" dirty="0" smtClean="0"/>
              <a:t>in</a:t>
            </a:r>
            <a:r>
              <a:rPr lang="en-US" sz="2000" dirty="0" smtClean="0"/>
              <a:t> the language.</a:t>
            </a:r>
            <a:endParaRPr lang="en-US" sz="2000" dirty="0" smtClean="0"/>
          </a:p>
          <a:p>
            <a:pPr marL="0" indent="0" algn="just"/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Looking at the example with Hamiltonian graphs: </a:t>
            </a:r>
          </a:p>
          <a:p>
            <a:pPr marL="857250" lvl="1" indent="-457200" algn="just"/>
            <a:r>
              <a:rPr lang="en-US" sz="1800" spc="-10" dirty="0" smtClean="0"/>
              <a:t>The formal language consists of all</a:t>
            </a:r>
            <a:r>
              <a:rPr lang="en-US" sz="1800" spc="-10" dirty="0" smtClean="0"/>
              <a:t> (strings describing) Hamiltonian graphs,</a:t>
            </a:r>
          </a:p>
          <a:p>
            <a:pPr marL="857250" lvl="1" indent="-457200" algn="just"/>
            <a:r>
              <a:rPr lang="en-US" sz="1800" dirty="0" smtClean="0"/>
              <a:t>the</a:t>
            </a:r>
            <a:r>
              <a:rPr lang="en-US" sz="1800" dirty="0" smtClean="0"/>
              <a:t> corresponding decision problem is deciding whether or not a given graph is Hamiltonian (answer YES or NO),</a:t>
            </a:r>
          </a:p>
          <a:p>
            <a:pPr marL="857250" lvl="1" indent="-457200" algn="just"/>
            <a:r>
              <a:rPr lang="en-US" sz="1800" dirty="0" smtClean="0"/>
              <a:t>And the language can be decided by a Turing- machine (probably not in polynomial time, though).</a:t>
            </a:r>
          </a:p>
          <a:p>
            <a:pPr marL="0" indent="0" algn="just">
              <a:buNone/>
            </a:pPr>
            <a:r>
              <a:rPr lang="en-US" sz="2000" dirty="0" smtClean="0"/>
              <a:t>The strings (the input) we answer YES to are called YES-instances (or positive instances), the ones we answer NO to for NO instances (negative). The formal language defines what </a:t>
            </a:r>
            <a:r>
              <a:rPr lang="en-US" sz="2000" dirty="0" smtClean="0"/>
              <a:t>are</a:t>
            </a:r>
            <a:r>
              <a:rPr lang="en-US" sz="2000" dirty="0" smtClean="0"/>
              <a:t> YES-instances for the corresponding problem; the rest of the strings possible to make with the input alphabet become NO-instances.</a:t>
            </a:r>
            <a:endParaRPr lang="en-US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Decidability / </a:t>
            </a:r>
            <a:r>
              <a:rPr lang="en-US" dirty="0" err="1" smtClean="0"/>
              <a:t>Undecidability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539552" y="5517232"/>
            <a:ext cx="1368152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3b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5446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Is the following language decidable?</a:t>
            </a:r>
          </a:p>
          <a:p>
            <a:pPr marL="0" indent="0" algn="ctr">
              <a:buNone/>
            </a:pPr>
            <a:r>
              <a:rPr lang="en-US" sz="2000" dirty="0" smtClean="0"/>
              <a:t>L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</a:t>
            </a:r>
            <a:r>
              <a:rPr lang="en-US" sz="2000" dirty="0" smtClean="0"/>
              <a:t>= Σ*   (where Σ* is the set of all possible strings over the alphabet Σ</a:t>
            </a:r>
            <a:r>
              <a:rPr lang="en-US" sz="2000" dirty="0" smtClean="0"/>
              <a:t>).</a:t>
            </a:r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We have to decide whether or not our input string is made only with symbols from Σ</a:t>
            </a:r>
            <a:r>
              <a:rPr lang="en-US" sz="2000" dirty="0" smtClean="0"/>
              <a:t>. </a:t>
            </a:r>
            <a:r>
              <a:rPr lang="en-US" sz="2000" dirty="0" smtClean="0"/>
              <a:t>(</a:t>
            </a:r>
            <a:r>
              <a:rPr lang="en-US" sz="2000" dirty="0" smtClean="0"/>
              <a:t>I’m assuming</a:t>
            </a:r>
            <a:r>
              <a:rPr lang="en-US" sz="2000" dirty="0" smtClean="0"/>
              <a:t> </a:t>
            </a:r>
            <a:r>
              <a:rPr lang="en-US" sz="2000" dirty="0" smtClean="0"/>
              <a:t>Σ </a:t>
            </a:r>
            <a:r>
              <a:rPr lang="en-US" sz="2000" dirty="0" smtClean="0"/>
              <a:t>is something other than the input alphabet</a:t>
            </a:r>
            <a:r>
              <a:rPr lang="en-US" sz="2000" dirty="0" smtClean="0"/>
              <a:t> </a:t>
            </a:r>
            <a:r>
              <a:rPr lang="en-US" sz="2000" dirty="0" smtClean="0"/>
              <a:t>– </a:t>
            </a:r>
            <a:r>
              <a:rPr lang="en-US" sz="2000" dirty="0" smtClean="0"/>
              <a:t>then all strings would be legal; but that </a:t>
            </a:r>
            <a:r>
              <a:rPr lang="en-US" sz="2000" i="1" dirty="0" smtClean="0"/>
              <a:t>is</a:t>
            </a:r>
            <a:r>
              <a:rPr lang="en-US" sz="2000" dirty="0" smtClean="0"/>
              <a:t> a possible interpretation</a:t>
            </a:r>
            <a:r>
              <a:rPr lang="en-US" sz="2000" dirty="0" smtClean="0"/>
              <a:t>, just answer YES.)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PROC check (string S)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BOOLEAN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isOK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= TRUE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FOR &lt;all s in S&gt; DO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{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IF &lt;s 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  <a:sym typeface="Symbol"/>
              </a:rPr>
              <a:t> 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Sigma&gt; THEN 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isOK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= FALSE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}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RETURN(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isOK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1880" y="3212976"/>
            <a:ext cx="56521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000" smtClean="0">
                <a:ea typeface="Times New Roman"/>
                <a:cs typeface="Times New Roman"/>
              </a:rPr>
              <a:t>ML1 </a:t>
            </a:r>
            <a:r>
              <a:rPr lang="en-US" sz="1000" smtClean="0">
                <a:ea typeface="Times New Roman"/>
                <a:cs typeface="Times New Roman"/>
              </a:rPr>
              <a:t>= </a:t>
            </a:r>
            <a:r>
              <a:rPr lang="en-US" sz="1000" smtClean="0">
                <a:ea typeface="Times New Roman"/>
                <a:cs typeface="Times New Roman"/>
              </a:rPr>
              <a:t>(</a:t>
            </a:r>
            <a:r>
              <a:rPr lang="en-US" sz="1000" smtClean="0"/>
              <a:t>Q,Σ’,Γ,δ)</a:t>
            </a:r>
            <a:endParaRPr lang="en-US" sz="1000" smtClean="0"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000" smtClean="0">
                <a:ea typeface="Times New Roman"/>
                <a:cs typeface="Times New Roman"/>
              </a:rPr>
              <a:t> </a:t>
            </a:r>
          </a:p>
          <a:p>
            <a:pPr>
              <a:spcAft>
                <a:spcPts val="0"/>
              </a:spcAft>
              <a:tabLst>
                <a:tab pos="216000" algn="l"/>
                <a:tab pos="360000" algn="l"/>
              </a:tabLst>
            </a:pPr>
            <a:r>
              <a:rPr lang="en-US" sz="1000" smtClean="0"/>
              <a:t>Σ’</a:t>
            </a:r>
            <a:r>
              <a:rPr lang="en-US" sz="1000" smtClean="0"/>
              <a:t> 	</a:t>
            </a:r>
            <a:r>
              <a:rPr lang="en-US" sz="1000" smtClean="0">
                <a:ea typeface="Times New Roman"/>
                <a:cs typeface="Times New Roman"/>
              </a:rPr>
              <a:t>=</a:t>
            </a:r>
            <a:r>
              <a:rPr lang="en-US" sz="1000" smtClean="0">
                <a:ea typeface="Times New Roman"/>
                <a:cs typeface="Times New Roman"/>
              </a:rPr>
              <a:t>	</a:t>
            </a:r>
            <a:r>
              <a:rPr lang="en-US" sz="1000" smtClean="0">
                <a:ea typeface="Times New Roman"/>
                <a:cs typeface="Times New Roman"/>
              </a:rPr>
              <a:t> </a:t>
            </a:r>
            <a:r>
              <a:rPr lang="en-US" sz="1000" smtClean="0"/>
              <a:t>Σ</a:t>
            </a:r>
            <a:r>
              <a:rPr lang="en-US" sz="1000" smtClean="0">
                <a:ea typeface="Times New Roman"/>
                <a:cs typeface="Times New Roman"/>
              </a:rPr>
              <a:t> U X    </a:t>
            </a:r>
            <a:r>
              <a:rPr lang="en-US" sz="1000" smtClean="0">
                <a:ea typeface="Times New Roman"/>
                <a:cs typeface="Times New Roman"/>
              </a:rPr>
              <a:t>(</a:t>
            </a:r>
            <a:r>
              <a:rPr lang="en-US" sz="1000" smtClean="0">
                <a:ea typeface="Times New Roman"/>
                <a:cs typeface="Times New Roman"/>
              </a:rPr>
              <a:t>the machine input </a:t>
            </a:r>
            <a:r>
              <a:rPr lang="en-US" sz="1000" smtClean="0">
                <a:ea typeface="Times New Roman"/>
                <a:cs typeface="Times New Roman"/>
              </a:rPr>
              <a:t>alphabet</a:t>
            </a:r>
            <a:r>
              <a:rPr lang="en-US" sz="1000" smtClean="0">
                <a:ea typeface="Times New Roman"/>
                <a:cs typeface="Times New Roman"/>
              </a:rPr>
              <a:t> </a:t>
            </a:r>
            <a:r>
              <a:rPr lang="en-US" sz="1000" smtClean="0"/>
              <a:t>Σ’</a:t>
            </a:r>
            <a:r>
              <a:rPr lang="en-US" sz="1000" smtClean="0"/>
              <a:t> </a:t>
            </a:r>
            <a:r>
              <a:rPr lang="en-US" sz="1000" smtClean="0">
                <a:cs typeface="Times New Roman"/>
              </a:rPr>
              <a:t>is</a:t>
            </a:r>
            <a:r>
              <a:rPr lang="en-US" sz="1000" smtClean="0">
                <a:cs typeface="Times New Roman"/>
              </a:rPr>
              <a:t> </a:t>
            </a:r>
            <a:r>
              <a:rPr lang="en-US" sz="1000" smtClean="0"/>
              <a:t>Σ</a:t>
            </a:r>
            <a:r>
              <a:rPr lang="en-US" sz="1000" smtClean="0">
                <a:ea typeface="Times New Roman"/>
                <a:cs typeface="Times New Roman"/>
              </a:rPr>
              <a:t> U X , </a:t>
            </a:r>
            <a:r>
              <a:rPr lang="en-US" sz="1000" smtClean="0">
                <a:ea typeface="Times New Roman"/>
                <a:cs typeface="Times New Roman"/>
              </a:rPr>
              <a:t>where</a:t>
            </a:r>
            <a:r>
              <a:rPr lang="en-US" sz="1000" smtClean="0">
                <a:ea typeface="Times New Roman"/>
                <a:cs typeface="Times New Roman"/>
              </a:rPr>
              <a:t> X </a:t>
            </a:r>
            <a:r>
              <a:rPr lang="en-US" sz="1000" smtClean="0">
                <a:ea typeface="Times New Roman"/>
                <a:cs typeface="Times New Roman"/>
              </a:rPr>
              <a:t>are the illegal </a:t>
            </a:r>
            <a:r>
              <a:rPr lang="en-US" sz="1000" smtClean="0">
                <a:ea typeface="Times New Roman"/>
                <a:cs typeface="Times New Roman"/>
              </a:rPr>
              <a:t>lsymbols</a:t>
            </a:r>
            <a:r>
              <a:rPr lang="en-US" sz="1000" smtClean="0">
                <a:ea typeface="Times New Roman"/>
                <a:cs typeface="Times New Roman"/>
              </a:rPr>
              <a:t>)</a:t>
            </a:r>
            <a:endParaRPr lang="en-US" sz="1000" smtClean="0"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  <a:tabLst>
                <a:tab pos="216000" algn="l"/>
                <a:tab pos="360000" algn="l"/>
              </a:tabLst>
            </a:pPr>
            <a:r>
              <a:rPr lang="en-US" sz="1000" smtClean="0"/>
              <a:t>Γ</a:t>
            </a:r>
            <a:r>
              <a:rPr lang="en-US" sz="1000" smtClean="0"/>
              <a:t>	</a:t>
            </a:r>
            <a:r>
              <a:rPr lang="en-US" sz="1000" smtClean="0">
                <a:ea typeface="Times New Roman"/>
                <a:cs typeface="Times New Roman"/>
              </a:rPr>
              <a:t>= 	</a:t>
            </a:r>
            <a:r>
              <a:rPr lang="en-US" sz="1000" smtClean="0"/>
              <a:t> </a:t>
            </a:r>
            <a:r>
              <a:rPr lang="en-US" sz="1000" smtClean="0"/>
              <a:t>Σ’</a:t>
            </a:r>
            <a:r>
              <a:rPr lang="en-US" sz="1000" smtClean="0">
                <a:ea typeface="Times New Roman"/>
                <a:cs typeface="Times New Roman"/>
              </a:rPr>
              <a:t> U </a:t>
            </a:r>
            <a:r>
              <a:rPr lang="en-US" sz="1000" smtClean="0">
                <a:ea typeface="Times New Roman"/>
                <a:cs typeface="Times New Roman"/>
              </a:rPr>
              <a:t>{b</a:t>
            </a:r>
            <a:r>
              <a:rPr lang="en-US" sz="1000" smtClean="0">
                <a:ea typeface="Times New Roman"/>
                <a:cs typeface="Times New Roman"/>
              </a:rPr>
              <a:t>} </a:t>
            </a:r>
            <a:r>
              <a:rPr lang="en-US" sz="1000" smtClean="0">
                <a:ea typeface="Times New Roman"/>
                <a:cs typeface="Times New Roman"/>
              </a:rPr>
              <a:t>(</a:t>
            </a:r>
            <a:r>
              <a:rPr lang="en-US" sz="1000" smtClean="0">
                <a:ea typeface="Times New Roman"/>
                <a:cs typeface="Times New Roman"/>
              </a:rPr>
              <a:t>we can also write blank on the </a:t>
            </a:r>
            <a:r>
              <a:rPr lang="en-US" sz="1000" smtClean="0">
                <a:ea typeface="Times New Roman"/>
                <a:cs typeface="Times New Roman"/>
              </a:rPr>
              <a:t>tape</a:t>
            </a:r>
            <a:r>
              <a:rPr lang="en-US" sz="1000" smtClean="0">
                <a:ea typeface="Times New Roman"/>
                <a:cs typeface="Times New Roman"/>
              </a:rPr>
              <a:t>, but need no more symbols </a:t>
            </a:r>
            <a:r>
              <a:rPr lang="en-US" sz="1000" smtClean="0">
                <a:ea typeface="Times New Roman"/>
                <a:cs typeface="Times New Roman"/>
              </a:rPr>
              <a:t>here)</a:t>
            </a:r>
            <a:endParaRPr lang="en-US" sz="1000" smtClean="0"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  <a:tabLst>
                <a:tab pos="216000" algn="l"/>
                <a:tab pos="360000" algn="l"/>
              </a:tabLst>
            </a:pPr>
            <a:r>
              <a:rPr lang="en-US" sz="1000" smtClean="0">
                <a:ea typeface="Times New Roman"/>
                <a:cs typeface="Times New Roman"/>
              </a:rPr>
              <a:t>Q     = 	</a:t>
            </a:r>
            <a:r>
              <a:rPr lang="en-US" sz="1000" smtClean="0">
                <a:ea typeface="Times New Roman"/>
                <a:cs typeface="Times New Roman"/>
              </a:rPr>
              <a:t>{qs</a:t>
            </a:r>
            <a:r>
              <a:rPr lang="en-US" sz="1000" smtClean="0">
                <a:ea typeface="Times New Roman"/>
                <a:cs typeface="Times New Roman"/>
              </a:rPr>
              <a:t>, </a:t>
            </a:r>
            <a:r>
              <a:rPr lang="en-US" sz="1000" smtClean="0">
                <a:ea typeface="Times New Roman"/>
                <a:cs typeface="Times New Roman"/>
              </a:rPr>
              <a:t>qe</a:t>
            </a:r>
            <a:r>
              <a:rPr lang="en-US" sz="1000" smtClean="0">
                <a:ea typeface="Times New Roman"/>
                <a:cs typeface="Times New Roman"/>
              </a:rPr>
              <a:t>, </a:t>
            </a:r>
            <a:r>
              <a:rPr lang="en-US" sz="1000" smtClean="0">
                <a:ea typeface="Times New Roman"/>
                <a:cs typeface="Times New Roman"/>
              </a:rPr>
              <a:t>h</a:t>
            </a:r>
            <a:r>
              <a:rPr lang="en-US" sz="1000" smtClean="0">
                <a:ea typeface="Times New Roman"/>
                <a:cs typeface="Times New Roman"/>
              </a:rPr>
              <a:t>}   </a:t>
            </a:r>
            <a:r>
              <a:rPr lang="en-US" sz="1000" smtClean="0">
                <a:ea typeface="Times New Roman"/>
                <a:cs typeface="Times New Roman"/>
              </a:rPr>
              <a:t>(</a:t>
            </a:r>
            <a:r>
              <a:rPr lang="en-US" sz="1000" smtClean="0">
                <a:ea typeface="Times New Roman"/>
                <a:cs typeface="Times New Roman"/>
              </a:rPr>
              <a:t>three states are </a:t>
            </a:r>
            <a:r>
              <a:rPr lang="en-US" sz="1000" smtClean="0">
                <a:ea typeface="Times New Roman"/>
                <a:cs typeface="Times New Roman"/>
              </a:rPr>
              <a:t>enough</a:t>
            </a:r>
            <a:r>
              <a:rPr lang="en-US" sz="1000" smtClean="0">
                <a:ea typeface="Times New Roman"/>
                <a:cs typeface="Times New Roman"/>
              </a:rPr>
              <a:t>, the start state s </a:t>
            </a:r>
            <a:r>
              <a:rPr lang="en-US" sz="1000" smtClean="0">
                <a:ea typeface="Times New Roman"/>
                <a:cs typeface="Times New Roman"/>
              </a:rPr>
              <a:t>is also </a:t>
            </a:r>
            <a:r>
              <a:rPr lang="en-US" sz="1000" smtClean="0">
                <a:ea typeface="Times New Roman"/>
                <a:cs typeface="Times New Roman"/>
              </a:rPr>
              <a:t>the</a:t>
            </a:r>
            <a:r>
              <a:rPr lang="en-US" sz="1000" smtClean="0">
                <a:ea typeface="Times New Roman"/>
                <a:cs typeface="Times New Roman"/>
              </a:rPr>
              <a:t> </a:t>
            </a:r>
            <a:r>
              <a:rPr lang="en-US" sz="1000" smtClean="0">
                <a:ea typeface="Times New Roman"/>
                <a:cs typeface="Times New Roman"/>
              </a:rPr>
              <a:t>OK-state.)</a:t>
            </a:r>
            <a:endParaRPr lang="en-US" sz="1000" smtClean="0"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  <a:tabLst>
                <a:tab pos="216000" algn="l"/>
                <a:tab pos="360000" algn="l"/>
                <a:tab pos="1260000" algn="l"/>
              </a:tabLst>
            </a:pPr>
            <a:r>
              <a:rPr lang="en-US" sz="1000" smtClean="0"/>
              <a:t>δ</a:t>
            </a:r>
            <a:r>
              <a:rPr lang="en-US" sz="1000" smtClean="0">
                <a:ea typeface="Times New Roman"/>
                <a:cs typeface="Times New Roman"/>
              </a:rPr>
              <a:t>  </a:t>
            </a:r>
            <a:r>
              <a:rPr lang="en-US" sz="1000" smtClean="0">
                <a:ea typeface="Times New Roman"/>
                <a:cs typeface="Times New Roman"/>
              </a:rPr>
              <a:t>	= </a:t>
            </a:r>
            <a:r>
              <a:rPr lang="en-US" sz="1000" smtClean="0">
                <a:ea typeface="Times New Roman"/>
                <a:cs typeface="Times New Roman"/>
              </a:rPr>
              <a:t>	</a:t>
            </a:r>
            <a:r>
              <a:rPr lang="en-US" sz="1000" smtClean="0">
                <a:ea typeface="Times New Roman"/>
                <a:cs typeface="Times New Roman"/>
              </a:rPr>
              <a:t>(qs</a:t>
            </a:r>
            <a:r>
              <a:rPr lang="en-US" sz="1000" smtClean="0">
                <a:ea typeface="Times New Roman"/>
                <a:cs typeface="Times New Roman"/>
              </a:rPr>
              <a:t>, s </a:t>
            </a:r>
            <a:r>
              <a:rPr lang="en-US" sz="1000" smtClean="0">
                <a:sym typeface="Symbol"/>
              </a:rPr>
              <a:t></a:t>
            </a:r>
            <a:r>
              <a:rPr lang="en-US" sz="1000" smtClean="0">
                <a:ea typeface="Times New Roman"/>
                <a:cs typeface="Times New Roman"/>
              </a:rPr>
              <a:t> </a:t>
            </a:r>
            <a:r>
              <a:rPr lang="en-US" sz="1000" smtClean="0"/>
              <a:t>Σ</a:t>
            </a:r>
            <a:r>
              <a:rPr lang="en-US" sz="1000" smtClean="0">
                <a:ea typeface="Times New Roman"/>
                <a:cs typeface="Times New Roman"/>
              </a:rPr>
              <a:t>) </a:t>
            </a:r>
            <a:r>
              <a:rPr lang="en-US" sz="1000" smtClean="0">
                <a:sym typeface="Symbol"/>
              </a:rPr>
              <a:t></a:t>
            </a:r>
            <a:r>
              <a:rPr lang="en-US" sz="1000" smtClean="0">
                <a:ea typeface="Times New Roman"/>
                <a:cs typeface="Times New Roman"/>
              </a:rPr>
              <a:t>  </a:t>
            </a:r>
            <a:r>
              <a:rPr lang="en-US" sz="1000" smtClean="0">
                <a:ea typeface="Times New Roman"/>
                <a:cs typeface="Times New Roman"/>
              </a:rPr>
              <a:t>(qs,b,r</a:t>
            </a:r>
            <a:r>
              <a:rPr lang="en-US" sz="1000" smtClean="0">
                <a:ea typeface="Times New Roman"/>
                <a:cs typeface="Times New Roman"/>
              </a:rPr>
              <a:t>) 	</a:t>
            </a:r>
            <a:r>
              <a:rPr lang="en-US" sz="1000" smtClean="0">
                <a:ea typeface="Times New Roman"/>
                <a:cs typeface="Times New Roman"/>
              </a:rPr>
              <a:t>Read symbol </a:t>
            </a:r>
            <a:r>
              <a:rPr lang="en-US" sz="1000" smtClean="0">
                <a:ea typeface="Times New Roman"/>
                <a:cs typeface="Times New Roman"/>
              </a:rPr>
              <a:t>in</a:t>
            </a:r>
            <a:r>
              <a:rPr lang="en-US" sz="1000" smtClean="0">
                <a:ea typeface="Times New Roman"/>
                <a:cs typeface="Times New Roman"/>
              </a:rPr>
              <a:t> </a:t>
            </a:r>
            <a:r>
              <a:rPr lang="en-US" sz="1000" smtClean="0"/>
              <a:t>Σ</a:t>
            </a:r>
            <a:r>
              <a:rPr lang="en-US" sz="1000" smtClean="0">
                <a:ea typeface="Times New Roman"/>
                <a:cs typeface="Times New Roman"/>
              </a:rPr>
              <a:t>, </a:t>
            </a:r>
            <a:r>
              <a:rPr lang="en-US" sz="1000" smtClean="0">
                <a:ea typeface="Times New Roman"/>
                <a:cs typeface="Times New Roman"/>
              </a:rPr>
              <a:t>stay </a:t>
            </a:r>
            <a:r>
              <a:rPr lang="en-US" sz="1000" smtClean="0">
                <a:ea typeface="Times New Roman"/>
                <a:cs typeface="Times New Roman"/>
              </a:rPr>
              <a:t>in</a:t>
            </a:r>
            <a:r>
              <a:rPr lang="en-US" sz="1000" smtClean="0">
                <a:ea typeface="Times New Roman"/>
                <a:cs typeface="Times New Roman"/>
              </a:rPr>
              <a:t> qs </a:t>
            </a:r>
            <a:r>
              <a:rPr lang="en-US" sz="1000" smtClean="0">
                <a:ea typeface="Times New Roman"/>
                <a:cs typeface="Times New Roman"/>
              </a:rPr>
              <a:t>(OK</a:t>
            </a:r>
            <a:r>
              <a:rPr lang="en-US" sz="1000" smtClean="0">
                <a:ea typeface="Times New Roman"/>
                <a:cs typeface="Times New Roman"/>
              </a:rPr>
              <a:t>), overwrite with </a:t>
            </a:r>
            <a:r>
              <a:rPr lang="en-US" sz="1000" smtClean="0">
                <a:ea typeface="Times New Roman"/>
                <a:cs typeface="Times New Roman"/>
              </a:rPr>
              <a:t>blank</a:t>
            </a:r>
            <a:r>
              <a:rPr lang="en-US" sz="1000" smtClean="0">
                <a:ea typeface="Times New Roman"/>
                <a:cs typeface="Times New Roman"/>
              </a:rPr>
              <a:t>, go to </a:t>
            </a:r>
            <a:r>
              <a:rPr lang="en-US" sz="1000" smtClean="0">
                <a:ea typeface="Times New Roman"/>
                <a:cs typeface="Times New Roman"/>
              </a:rPr>
              <a:t>next.</a:t>
            </a:r>
            <a:endParaRPr lang="en-US" sz="1000" smtClean="0"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  <a:tabLst>
                <a:tab pos="216000" algn="l"/>
                <a:tab pos="360000" algn="l"/>
                <a:tab pos="1260000" algn="l"/>
              </a:tabLst>
            </a:pPr>
            <a:r>
              <a:rPr lang="en-US" sz="1000" smtClean="0">
                <a:ea typeface="Times New Roman"/>
                <a:cs typeface="Times New Roman"/>
              </a:rPr>
              <a:t>	</a:t>
            </a:r>
            <a:r>
              <a:rPr lang="en-US" sz="1000" smtClean="0">
                <a:ea typeface="Times New Roman"/>
                <a:cs typeface="Times New Roman"/>
              </a:rPr>
              <a:t>	</a:t>
            </a:r>
            <a:r>
              <a:rPr lang="en-US" sz="1000" smtClean="0">
                <a:ea typeface="Times New Roman"/>
                <a:cs typeface="Times New Roman"/>
              </a:rPr>
              <a:t>(qs</a:t>
            </a:r>
            <a:r>
              <a:rPr lang="en-US" sz="1000" smtClean="0">
                <a:ea typeface="Times New Roman"/>
                <a:cs typeface="Times New Roman"/>
              </a:rPr>
              <a:t>, s </a:t>
            </a:r>
            <a:r>
              <a:rPr lang="en-US" sz="1000" smtClean="0">
                <a:latin typeface="Courier New" pitchFamily="49" charset="0"/>
                <a:cs typeface="Courier New" pitchFamily="49" charset="0"/>
                <a:sym typeface="Symbol"/>
              </a:rPr>
              <a:t></a:t>
            </a:r>
            <a:r>
              <a:rPr lang="en-US" sz="1000" smtClean="0">
                <a:ea typeface="Times New Roman"/>
                <a:cs typeface="Times New Roman"/>
              </a:rPr>
              <a:t> </a:t>
            </a:r>
            <a:r>
              <a:rPr lang="en-US" sz="1000" smtClean="0"/>
              <a:t>Σ</a:t>
            </a:r>
            <a:r>
              <a:rPr lang="en-US" sz="1000" smtClean="0">
                <a:ea typeface="Times New Roman"/>
                <a:cs typeface="Times New Roman"/>
              </a:rPr>
              <a:t>) </a:t>
            </a:r>
            <a:r>
              <a:rPr lang="en-US" sz="1000" smtClean="0">
                <a:sym typeface="Symbol"/>
              </a:rPr>
              <a:t></a:t>
            </a:r>
            <a:r>
              <a:rPr lang="en-US" sz="1000" smtClean="0">
                <a:ea typeface="Times New Roman"/>
                <a:cs typeface="Times New Roman"/>
              </a:rPr>
              <a:t>  </a:t>
            </a:r>
            <a:r>
              <a:rPr lang="en-US" sz="1000" smtClean="0">
                <a:ea typeface="Times New Roman"/>
                <a:cs typeface="Times New Roman"/>
              </a:rPr>
              <a:t>(qe,b,r</a:t>
            </a:r>
            <a:r>
              <a:rPr lang="en-US" sz="1000" smtClean="0">
                <a:ea typeface="Times New Roman"/>
                <a:cs typeface="Times New Roman"/>
              </a:rPr>
              <a:t>)   	Read symbol not in </a:t>
            </a:r>
            <a:r>
              <a:rPr lang="en-US" sz="1000" smtClean="0"/>
              <a:t>Σ</a:t>
            </a:r>
            <a:r>
              <a:rPr lang="en-US" sz="1000" smtClean="0">
                <a:ea typeface="Times New Roman"/>
                <a:cs typeface="Times New Roman"/>
              </a:rPr>
              <a:t>, go to qe </a:t>
            </a:r>
            <a:r>
              <a:rPr lang="en-US" sz="1000" smtClean="0">
                <a:ea typeface="Times New Roman"/>
                <a:cs typeface="Times New Roman"/>
              </a:rPr>
              <a:t>(</a:t>
            </a:r>
            <a:r>
              <a:rPr lang="en-US" sz="1000" smtClean="0">
                <a:ea typeface="Times New Roman"/>
                <a:cs typeface="Times New Roman"/>
              </a:rPr>
              <a:t>not</a:t>
            </a:r>
            <a:r>
              <a:rPr lang="en-US" sz="1000" smtClean="0">
                <a:ea typeface="Times New Roman"/>
                <a:cs typeface="Times New Roman"/>
              </a:rPr>
              <a:t> </a:t>
            </a:r>
            <a:r>
              <a:rPr lang="en-US" sz="1000" smtClean="0">
                <a:ea typeface="Times New Roman"/>
                <a:cs typeface="Times New Roman"/>
              </a:rPr>
              <a:t>OK</a:t>
            </a:r>
            <a:r>
              <a:rPr lang="en-US" sz="1000" smtClean="0">
                <a:ea typeface="Times New Roman"/>
                <a:cs typeface="Times New Roman"/>
              </a:rPr>
              <a:t>), </a:t>
            </a:r>
            <a:r>
              <a:rPr lang="en-US" sz="1000" smtClean="0">
                <a:ea typeface="Times New Roman"/>
                <a:cs typeface="Times New Roman"/>
              </a:rPr>
              <a:t>overwrite</a:t>
            </a:r>
            <a:r>
              <a:rPr lang="en-US" sz="1000" smtClean="0">
                <a:ea typeface="Times New Roman"/>
                <a:cs typeface="Times New Roman"/>
              </a:rPr>
              <a:t>, og to </a:t>
            </a:r>
            <a:r>
              <a:rPr lang="en-US" sz="1000" smtClean="0">
                <a:ea typeface="Times New Roman"/>
                <a:cs typeface="Times New Roman"/>
              </a:rPr>
              <a:t>next.</a:t>
            </a:r>
            <a:endParaRPr lang="en-US" sz="1000" smtClean="0"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  <a:tabLst>
                <a:tab pos="216000" algn="l"/>
                <a:tab pos="360000" algn="l"/>
                <a:tab pos="1260000" algn="l"/>
              </a:tabLst>
            </a:pPr>
            <a:r>
              <a:rPr lang="en-US" sz="1000" smtClean="0">
                <a:ea typeface="Times New Roman"/>
                <a:cs typeface="Times New Roman"/>
              </a:rPr>
              <a:t>	</a:t>
            </a:r>
            <a:r>
              <a:rPr lang="en-US" sz="1000" smtClean="0">
                <a:ea typeface="Times New Roman"/>
                <a:cs typeface="Times New Roman"/>
              </a:rPr>
              <a:t>	</a:t>
            </a:r>
            <a:r>
              <a:rPr lang="en-US" sz="1000" smtClean="0">
                <a:ea typeface="Times New Roman"/>
                <a:cs typeface="Times New Roman"/>
              </a:rPr>
              <a:t>(qs</a:t>
            </a:r>
            <a:r>
              <a:rPr lang="en-US" sz="1000" smtClean="0">
                <a:ea typeface="Times New Roman"/>
                <a:cs typeface="Times New Roman"/>
              </a:rPr>
              <a:t>, </a:t>
            </a:r>
            <a:r>
              <a:rPr lang="en-US" sz="1000" smtClean="0">
                <a:ea typeface="Times New Roman"/>
                <a:cs typeface="Times New Roman"/>
              </a:rPr>
              <a:t>b</a:t>
            </a:r>
            <a:r>
              <a:rPr lang="en-US" sz="1000" smtClean="0">
                <a:ea typeface="Times New Roman"/>
                <a:cs typeface="Times New Roman"/>
              </a:rPr>
              <a:t>) </a:t>
            </a:r>
            <a:r>
              <a:rPr lang="en-US" sz="1000" smtClean="0">
                <a:sym typeface="Symbol"/>
              </a:rPr>
              <a:t></a:t>
            </a:r>
            <a:r>
              <a:rPr lang="en-US" sz="1000" smtClean="0">
                <a:ea typeface="Times New Roman"/>
                <a:cs typeface="Times New Roman"/>
              </a:rPr>
              <a:t>  </a:t>
            </a:r>
            <a:r>
              <a:rPr lang="en-US" sz="1000" smtClean="0">
                <a:ea typeface="Times New Roman"/>
                <a:cs typeface="Times New Roman"/>
              </a:rPr>
              <a:t>(h,Y</a:t>
            </a:r>
            <a:r>
              <a:rPr lang="en-US" sz="1000" smtClean="0">
                <a:ea typeface="Times New Roman"/>
                <a:cs typeface="Times New Roman"/>
              </a:rPr>
              <a:t>,-)    	</a:t>
            </a:r>
            <a:r>
              <a:rPr lang="en-US" sz="1000" smtClean="0">
                <a:ea typeface="Times New Roman"/>
                <a:cs typeface="Times New Roman"/>
              </a:rPr>
              <a:t>Reached the </a:t>
            </a:r>
            <a:r>
              <a:rPr lang="en-US" sz="1000" smtClean="0">
                <a:ea typeface="Times New Roman"/>
                <a:cs typeface="Times New Roman"/>
              </a:rPr>
              <a:t>end</a:t>
            </a:r>
            <a:r>
              <a:rPr lang="en-US" sz="1000" smtClean="0">
                <a:ea typeface="Times New Roman"/>
                <a:cs typeface="Times New Roman"/>
              </a:rPr>
              <a:t> </a:t>
            </a:r>
            <a:r>
              <a:rPr lang="en-US" sz="1000" smtClean="0">
                <a:ea typeface="Times New Roman"/>
                <a:cs typeface="Times New Roman"/>
              </a:rPr>
              <a:t>(</a:t>
            </a:r>
            <a:r>
              <a:rPr lang="en-US" sz="1000" smtClean="0">
                <a:ea typeface="Times New Roman"/>
                <a:cs typeface="Times New Roman"/>
              </a:rPr>
              <a:t>read</a:t>
            </a:r>
            <a:r>
              <a:rPr lang="en-US" sz="1000" smtClean="0">
                <a:ea typeface="Times New Roman"/>
                <a:cs typeface="Times New Roman"/>
              </a:rPr>
              <a:t> </a:t>
            </a:r>
            <a:r>
              <a:rPr lang="en-US" sz="1000" smtClean="0">
                <a:ea typeface="Times New Roman"/>
                <a:cs typeface="Times New Roman"/>
              </a:rPr>
              <a:t>blank</a:t>
            </a:r>
            <a:r>
              <a:rPr lang="en-US" sz="1000" smtClean="0">
                <a:ea typeface="Times New Roman"/>
                <a:cs typeface="Times New Roman"/>
              </a:rPr>
              <a:t>), </a:t>
            </a:r>
            <a:r>
              <a:rPr lang="en-US" sz="1000" smtClean="0">
                <a:ea typeface="Times New Roman"/>
                <a:cs typeface="Times New Roman"/>
              </a:rPr>
              <a:t>is </a:t>
            </a:r>
            <a:r>
              <a:rPr lang="en-US" sz="1000" smtClean="0">
                <a:ea typeface="Times New Roman"/>
                <a:cs typeface="Times New Roman"/>
              </a:rPr>
              <a:t>in</a:t>
            </a:r>
            <a:r>
              <a:rPr lang="en-US" sz="1000" smtClean="0">
                <a:ea typeface="Times New Roman"/>
                <a:cs typeface="Times New Roman"/>
              </a:rPr>
              <a:t> </a:t>
            </a:r>
            <a:r>
              <a:rPr lang="en-US" sz="1000" smtClean="0">
                <a:ea typeface="Times New Roman"/>
                <a:cs typeface="Times New Roman"/>
              </a:rPr>
              <a:t>qs</a:t>
            </a:r>
            <a:r>
              <a:rPr lang="en-US" sz="1000" smtClean="0">
                <a:ea typeface="Times New Roman"/>
                <a:cs typeface="Times New Roman"/>
              </a:rPr>
              <a:t>, stop with </a:t>
            </a:r>
            <a:r>
              <a:rPr lang="en-US" sz="1000" smtClean="0">
                <a:ea typeface="Times New Roman"/>
                <a:cs typeface="Times New Roman"/>
              </a:rPr>
              <a:t>YES.</a:t>
            </a:r>
            <a:endParaRPr lang="en-US" sz="1000" smtClean="0"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  <a:tabLst>
                <a:tab pos="216000" algn="l"/>
                <a:tab pos="360000" algn="l"/>
                <a:tab pos="1260000" algn="l"/>
              </a:tabLst>
            </a:pPr>
            <a:r>
              <a:rPr lang="en-US" sz="1000" smtClean="0">
                <a:ea typeface="Times New Roman"/>
                <a:cs typeface="Times New Roman"/>
              </a:rPr>
              <a:t>	</a:t>
            </a:r>
            <a:r>
              <a:rPr lang="en-US" sz="1000" smtClean="0">
                <a:ea typeface="Times New Roman"/>
                <a:cs typeface="Times New Roman"/>
              </a:rPr>
              <a:t>	</a:t>
            </a:r>
            <a:r>
              <a:rPr lang="en-US" sz="1000" smtClean="0">
                <a:ea typeface="Times New Roman"/>
                <a:cs typeface="Times New Roman"/>
              </a:rPr>
              <a:t>(qe</a:t>
            </a:r>
            <a:r>
              <a:rPr lang="en-US" sz="1000" smtClean="0">
                <a:ea typeface="Times New Roman"/>
                <a:cs typeface="Times New Roman"/>
              </a:rPr>
              <a:t>, s </a:t>
            </a:r>
            <a:r>
              <a:rPr lang="en-US" sz="1000" smtClean="0">
                <a:sym typeface="Symbol"/>
              </a:rPr>
              <a:t></a:t>
            </a:r>
            <a:r>
              <a:rPr lang="en-US" sz="1000" smtClean="0">
                <a:ea typeface="Times New Roman"/>
                <a:cs typeface="Times New Roman"/>
              </a:rPr>
              <a:t> </a:t>
            </a:r>
            <a:r>
              <a:rPr lang="en-US" sz="1000" smtClean="0"/>
              <a:t>Σ’</a:t>
            </a:r>
            <a:r>
              <a:rPr lang="en-US" sz="1000" smtClean="0">
                <a:ea typeface="Times New Roman"/>
                <a:cs typeface="Times New Roman"/>
              </a:rPr>
              <a:t>) </a:t>
            </a:r>
            <a:r>
              <a:rPr lang="en-US" sz="1000" smtClean="0">
                <a:sym typeface="Symbol"/>
              </a:rPr>
              <a:t></a:t>
            </a:r>
            <a:r>
              <a:rPr lang="en-US" sz="1000" smtClean="0">
                <a:ea typeface="Times New Roman"/>
                <a:cs typeface="Times New Roman"/>
              </a:rPr>
              <a:t>  </a:t>
            </a:r>
            <a:r>
              <a:rPr lang="en-US" sz="1000" smtClean="0">
                <a:ea typeface="Times New Roman"/>
                <a:cs typeface="Times New Roman"/>
              </a:rPr>
              <a:t>(qe,b,r)</a:t>
            </a:r>
            <a:r>
              <a:rPr lang="en-US" sz="1000" smtClean="0">
                <a:ea typeface="Times New Roman"/>
                <a:cs typeface="Times New Roman"/>
              </a:rPr>
              <a:t>	</a:t>
            </a:r>
            <a:r>
              <a:rPr lang="en-US" sz="1000" smtClean="0">
                <a:ea typeface="Times New Roman"/>
                <a:cs typeface="Times New Roman"/>
              </a:rPr>
              <a:t>Whatever we </a:t>
            </a:r>
            <a:r>
              <a:rPr lang="en-US" sz="1000" smtClean="0">
                <a:ea typeface="Times New Roman"/>
                <a:cs typeface="Times New Roman"/>
              </a:rPr>
              <a:t>read</a:t>
            </a:r>
            <a:r>
              <a:rPr lang="en-US" sz="1000" smtClean="0">
                <a:ea typeface="Times New Roman"/>
                <a:cs typeface="Times New Roman"/>
              </a:rPr>
              <a:t> </a:t>
            </a:r>
            <a:r>
              <a:rPr lang="en-US" sz="1000" smtClean="0">
                <a:ea typeface="Times New Roman"/>
                <a:cs typeface="Times New Roman"/>
              </a:rPr>
              <a:t>(</a:t>
            </a:r>
            <a:r>
              <a:rPr lang="en-US" sz="1000" smtClean="0">
                <a:ea typeface="Times New Roman"/>
                <a:cs typeface="Times New Roman"/>
              </a:rPr>
              <a:t>except</a:t>
            </a:r>
            <a:r>
              <a:rPr lang="en-US" sz="1000" smtClean="0">
                <a:ea typeface="Times New Roman"/>
                <a:cs typeface="Times New Roman"/>
              </a:rPr>
              <a:t> </a:t>
            </a:r>
            <a:r>
              <a:rPr lang="en-US" sz="1000" smtClean="0">
                <a:ea typeface="Times New Roman"/>
                <a:cs typeface="Times New Roman"/>
              </a:rPr>
              <a:t>b</a:t>
            </a:r>
            <a:r>
              <a:rPr lang="en-US" sz="1000" smtClean="0">
                <a:ea typeface="Times New Roman"/>
                <a:cs typeface="Times New Roman"/>
              </a:rPr>
              <a:t>) </a:t>
            </a:r>
            <a:r>
              <a:rPr lang="en-US" sz="1000" smtClean="0">
                <a:ea typeface="Times New Roman"/>
                <a:cs typeface="Times New Roman"/>
              </a:rPr>
              <a:t>we stay </a:t>
            </a:r>
            <a:r>
              <a:rPr lang="en-US" sz="1000" smtClean="0">
                <a:ea typeface="Times New Roman"/>
                <a:cs typeface="Times New Roman"/>
              </a:rPr>
              <a:t>in</a:t>
            </a:r>
            <a:r>
              <a:rPr lang="en-US" sz="1000" smtClean="0">
                <a:ea typeface="Times New Roman"/>
                <a:cs typeface="Times New Roman"/>
              </a:rPr>
              <a:t> qe </a:t>
            </a:r>
            <a:r>
              <a:rPr lang="en-US" sz="1000" smtClean="0">
                <a:ea typeface="Times New Roman"/>
                <a:cs typeface="Times New Roman"/>
              </a:rPr>
              <a:t>when we </a:t>
            </a:r>
            <a:r>
              <a:rPr lang="en-US" sz="1000" smtClean="0">
                <a:ea typeface="Times New Roman"/>
                <a:cs typeface="Times New Roman"/>
              </a:rPr>
              <a:t>have</a:t>
            </a:r>
            <a:r>
              <a:rPr lang="en-US" sz="1000" smtClean="0">
                <a:ea typeface="Times New Roman"/>
                <a:cs typeface="Times New Roman"/>
              </a:rPr>
              <a:t> </a:t>
            </a:r>
            <a:r>
              <a:rPr lang="en-US" sz="1000" smtClean="0">
                <a:ea typeface="Times New Roman"/>
                <a:cs typeface="Times New Roman"/>
              </a:rPr>
              <a:t>error.</a:t>
            </a:r>
            <a:endParaRPr lang="en-US" sz="1000" smtClean="0"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  <a:tabLst>
                <a:tab pos="216000" algn="l"/>
                <a:tab pos="360000" algn="l"/>
                <a:tab pos="1260000" algn="l"/>
              </a:tabLst>
            </a:pPr>
            <a:r>
              <a:rPr lang="en-US" sz="1000" smtClean="0">
                <a:ea typeface="Times New Roman"/>
                <a:cs typeface="Times New Roman"/>
              </a:rPr>
              <a:t>	</a:t>
            </a:r>
            <a:r>
              <a:rPr lang="en-US" sz="1000" smtClean="0">
                <a:ea typeface="Times New Roman"/>
                <a:cs typeface="Times New Roman"/>
              </a:rPr>
              <a:t>	</a:t>
            </a:r>
            <a:r>
              <a:rPr lang="en-US" sz="1000" smtClean="0">
                <a:ea typeface="Times New Roman"/>
                <a:cs typeface="Times New Roman"/>
              </a:rPr>
              <a:t>(qe</a:t>
            </a:r>
            <a:r>
              <a:rPr lang="en-US" sz="1000" smtClean="0">
                <a:ea typeface="Times New Roman"/>
                <a:cs typeface="Times New Roman"/>
              </a:rPr>
              <a:t>, </a:t>
            </a:r>
            <a:r>
              <a:rPr lang="en-US" sz="1000" smtClean="0">
                <a:ea typeface="Times New Roman"/>
                <a:cs typeface="Times New Roman"/>
              </a:rPr>
              <a:t>b</a:t>
            </a:r>
            <a:r>
              <a:rPr lang="en-US" sz="1000" smtClean="0">
                <a:ea typeface="Times New Roman"/>
                <a:cs typeface="Times New Roman"/>
              </a:rPr>
              <a:t>) </a:t>
            </a:r>
            <a:r>
              <a:rPr lang="en-US" sz="1000" smtClean="0">
                <a:sym typeface="Symbol"/>
              </a:rPr>
              <a:t></a:t>
            </a:r>
            <a:r>
              <a:rPr lang="en-US" sz="1000" smtClean="0">
                <a:ea typeface="Times New Roman"/>
                <a:cs typeface="Times New Roman"/>
              </a:rPr>
              <a:t>  </a:t>
            </a:r>
            <a:r>
              <a:rPr lang="en-US" sz="1000" smtClean="0">
                <a:ea typeface="Times New Roman"/>
                <a:cs typeface="Times New Roman"/>
              </a:rPr>
              <a:t>(h,N</a:t>
            </a:r>
            <a:r>
              <a:rPr lang="en-US" sz="1000" smtClean="0">
                <a:ea typeface="Times New Roman"/>
                <a:cs typeface="Times New Roman"/>
              </a:rPr>
              <a:t>,-)    	</a:t>
            </a:r>
            <a:r>
              <a:rPr lang="en-US" sz="1000" smtClean="0">
                <a:ea typeface="Times New Roman"/>
                <a:cs typeface="Times New Roman"/>
              </a:rPr>
              <a:t>Reached end </a:t>
            </a:r>
            <a:r>
              <a:rPr lang="en-US" sz="1000" smtClean="0">
                <a:ea typeface="Times New Roman"/>
                <a:cs typeface="Times New Roman"/>
              </a:rPr>
              <a:t>with</a:t>
            </a:r>
            <a:r>
              <a:rPr lang="en-US" sz="1000" smtClean="0">
                <a:ea typeface="Times New Roman"/>
                <a:cs typeface="Times New Roman"/>
              </a:rPr>
              <a:t> </a:t>
            </a:r>
            <a:r>
              <a:rPr lang="en-US" sz="1000" smtClean="0">
                <a:ea typeface="Times New Roman"/>
                <a:cs typeface="Times New Roman"/>
              </a:rPr>
              <a:t>error</a:t>
            </a:r>
            <a:r>
              <a:rPr lang="en-US" sz="1000" smtClean="0">
                <a:ea typeface="Times New Roman"/>
                <a:cs typeface="Times New Roman"/>
              </a:rPr>
              <a:t>, stop with </a:t>
            </a:r>
            <a:r>
              <a:rPr lang="en-US" sz="1000" smtClean="0">
                <a:ea typeface="Times New Roman"/>
                <a:cs typeface="Times New Roman"/>
              </a:rPr>
              <a:t>NO.</a:t>
            </a:r>
            <a:endParaRPr lang="en-US" sz="1000" smtClean="0">
              <a:ea typeface="Times New Roman"/>
              <a:cs typeface="Times New Roman"/>
            </a:endParaRPr>
          </a:p>
          <a:p>
            <a:endParaRPr lang="en-US" sz="1000"/>
          </a:p>
        </p:txBody>
      </p:sp>
      <p:sp>
        <p:nvSpPr>
          <p:cNvPr id="7" name="Oval 6"/>
          <p:cNvSpPr/>
          <p:nvPr/>
        </p:nvSpPr>
        <p:spPr>
          <a:xfrm>
            <a:off x="4499992" y="5661248"/>
            <a:ext cx="144016" cy="144016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/>
          <p:cNvSpPr/>
          <p:nvPr/>
        </p:nvSpPr>
        <p:spPr>
          <a:xfrm>
            <a:off x="7380312" y="566124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Oval 8"/>
          <p:cNvSpPr/>
          <p:nvPr/>
        </p:nvSpPr>
        <p:spPr>
          <a:xfrm>
            <a:off x="5940152" y="6381328"/>
            <a:ext cx="144016" cy="144016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4427984" y="5805264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 smtClean="0"/>
              <a:t>qs</a:t>
            </a:r>
            <a:endParaRPr lang="nb-NO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7452320" y="5805264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 smtClean="0"/>
              <a:t>qe</a:t>
            </a:r>
            <a:endParaRPr lang="nb-NO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5868144" y="6093296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h</a:t>
            </a:r>
            <a:endParaRPr lang="nb-NO" sz="1200" dirty="0"/>
          </a:p>
        </p:txBody>
      </p:sp>
      <p:sp>
        <p:nvSpPr>
          <p:cNvPr id="14" name="Freeform 13"/>
          <p:cNvSpPr/>
          <p:nvPr/>
        </p:nvSpPr>
        <p:spPr>
          <a:xfrm>
            <a:off x="4653116" y="5453435"/>
            <a:ext cx="2713703" cy="265471"/>
          </a:xfrm>
          <a:custGeom>
            <a:avLst/>
            <a:gdLst>
              <a:gd name="connsiteX0" fmla="*/ 0 w 2713703"/>
              <a:gd name="connsiteY0" fmla="*/ 265471 h 265471"/>
              <a:gd name="connsiteX1" fmla="*/ 1356852 w 2713703"/>
              <a:gd name="connsiteY1" fmla="*/ 0 h 265471"/>
              <a:gd name="connsiteX2" fmla="*/ 2713703 w 2713703"/>
              <a:gd name="connsiteY2" fmla="*/ 265471 h 265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3703" h="265471">
                <a:moveTo>
                  <a:pt x="0" y="265471"/>
                </a:moveTo>
                <a:cubicBezTo>
                  <a:pt x="452284" y="132735"/>
                  <a:pt x="904568" y="0"/>
                  <a:pt x="1356852" y="0"/>
                </a:cubicBezTo>
                <a:cubicBezTo>
                  <a:pt x="1809136" y="0"/>
                  <a:pt x="2496164" y="222455"/>
                  <a:pt x="2713703" y="265471"/>
                </a:cubicBezTo>
              </a:path>
            </a:pathLst>
          </a:cu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Freeform 15"/>
          <p:cNvSpPr/>
          <p:nvPr/>
        </p:nvSpPr>
        <p:spPr>
          <a:xfrm>
            <a:off x="4286865" y="5339136"/>
            <a:ext cx="555522" cy="365022"/>
          </a:xfrm>
          <a:custGeom>
            <a:avLst/>
            <a:gdLst>
              <a:gd name="connsiteX0" fmla="*/ 211393 w 555522"/>
              <a:gd name="connsiteY0" fmla="*/ 365022 h 365022"/>
              <a:gd name="connsiteX1" fmla="*/ 49161 w 555522"/>
              <a:gd name="connsiteY1" fmla="*/ 70054 h 365022"/>
              <a:gd name="connsiteX2" fmla="*/ 506361 w 555522"/>
              <a:gd name="connsiteY2" fmla="*/ 47932 h 365022"/>
              <a:gd name="connsiteX3" fmla="*/ 344129 w 555522"/>
              <a:gd name="connsiteY3" fmla="*/ 357648 h 365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522" h="365022">
                <a:moveTo>
                  <a:pt x="211393" y="365022"/>
                </a:moveTo>
                <a:cubicBezTo>
                  <a:pt x="105696" y="243962"/>
                  <a:pt x="0" y="122902"/>
                  <a:pt x="49161" y="70054"/>
                </a:cubicBezTo>
                <a:cubicBezTo>
                  <a:pt x="98322" y="17206"/>
                  <a:pt x="457200" y="0"/>
                  <a:pt x="506361" y="47932"/>
                </a:cubicBezTo>
                <a:cubicBezTo>
                  <a:pt x="555522" y="95864"/>
                  <a:pt x="449825" y="226756"/>
                  <a:pt x="344129" y="357648"/>
                </a:cubicBezTo>
              </a:path>
            </a:pathLst>
          </a:cu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Freeform 16"/>
          <p:cNvSpPr/>
          <p:nvPr/>
        </p:nvSpPr>
        <p:spPr>
          <a:xfrm>
            <a:off x="7164288" y="5373216"/>
            <a:ext cx="555522" cy="365022"/>
          </a:xfrm>
          <a:custGeom>
            <a:avLst/>
            <a:gdLst>
              <a:gd name="connsiteX0" fmla="*/ 211393 w 555522"/>
              <a:gd name="connsiteY0" fmla="*/ 365022 h 365022"/>
              <a:gd name="connsiteX1" fmla="*/ 49161 w 555522"/>
              <a:gd name="connsiteY1" fmla="*/ 70054 h 365022"/>
              <a:gd name="connsiteX2" fmla="*/ 506361 w 555522"/>
              <a:gd name="connsiteY2" fmla="*/ 47932 h 365022"/>
              <a:gd name="connsiteX3" fmla="*/ 344129 w 555522"/>
              <a:gd name="connsiteY3" fmla="*/ 357648 h 365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522" h="365022">
                <a:moveTo>
                  <a:pt x="211393" y="365022"/>
                </a:moveTo>
                <a:cubicBezTo>
                  <a:pt x="105696" y="243962"/>
                  <a:pt x="0" y="122902"/>
                  <a:pt x="49161" y="70054"/>
                </a:cubicBezTo>
                <a:cubicBezTo>
                  <a:pt x="98322" y="17206"/>
                  <a:pt x="457200" y="0"/>
                  <a:pt x="506361" y="47932"/>
                </a:cubicBezTo>
                <a:cubicBezTo>
                  <a:pt x="555522" y="95864"/>
                  <a:pt x="449825" y="226756"/>
                  <a:pt x="344129" y="357648"/>
                </a:cubicBezTo>
              </a:path>
            </a:pathLst>
          </a:cu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Straight Arrow Connector 18"/>
          <p:cNvCxnSpPr>
            <a:endCxn id="7" idx="2"/>
          </p:cNvCxnSpPr>
          <p:nvPr/>
        </p:nvCxnSpPr>
        <p:spPr>
          <a:xfrm>
            <a:off x="4427984" y="5733256"/>
            <a:ext cx="18000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4630994" y="5792648"/>
            <a:ext cx="1305232" cy="678426"/>
          </a:xfrm>
          <a:custGeom>
            <a:avLst/>
            <a:gdLst>
              <a:gd name="connsiteX0" fmla="*/ 0 w 1305232"/>
              <a:gd name="connsiteY0" fmla="*/ 0 h 678426"/>
              <a:gd name="connsiteX1" fmla="*/ 530941 w 1305232"/>
              <a:gd name="connsiteY1" fmla="*/ 516194 h 678426"/>
              <a:gd name="connsiteX2" fmla="*/ 1305232 w 1305232"/>
              <a:gd name="connsiteY2" fmla="*/ 678426 h 678426"/>
              <a:gd name="connsiteX3" fmla="*/ 1305232 w 1305232"/>
              <a:gd name="connsiteY3" fmla="*/ 678426 h 678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5232" h="678426">
                <a:moveTo>
                  <a:pt x="0" y="0"/>
                </a:moveTo>
                <a:cubicBezTo>
                  <a:pt x="156701" y="201561"/>
                  <a:pt x="313402" y="403123"/>
                  <a:pt x="530941" y="516194"/>
                </a:cubicBezTo>
                <a:cubicBezTo>
                  <a:pt x="748480" y="629265"/>
                  <a:pt x="1305232" y="678426"/>
                  <a:pt x="1305232" y="678426"/>
                </a:cubicBezTo>
                <a:lnTo>
                  <a:pt x="1305232" y="678426"/>
                </a:lnTo>
              </a:path>
            </a:pathLst>
          </a:cu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Freeform 23"/>
          <p:cNvSpPr/>
          <p:nvPr/>
        </p:nvSpPr>
        <p:spPr>
          <a:xfrm>
            <a:off x="6098458" y="5822145"/>
            <a:ext cx="1327355" cy="648929"/>
          </a:xfrm>
          <a:custGeom>
            <a:avLst/>
            <a:gdLst>
              <a:gd name="connsiteX0" fmla="*/ 1327355 w 1327355"/>
              <a:gd name="connsiteY0" fmla="*/ 0 h 648929"/>
              <a:gd name="connsiteX1" fmla="*/ 774290 w 1327355"/>
              <a:gd name="connsiteY1" fmla="*/ 471948 h 648929"/>
              <a:gd name="connsiteX2" fmla="*/ 0 w 1327355"/>
              <a:gd name="connsiteY2" fmla="*/ 648929 h 64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27355" h="648929">
                <a:moveTo>
                  <a:pt x="1327355" y="0"/>
                </a:moveTo>
                <a:cubicBezTo>
                  <a:pt x="1161435" y="181896"/>
                  <a:pt x="995516" y="363793"/>
                  <a:pt x="774290" y="471948"/>
                </a:cubicBezTo>
                <a:cubicBezTo>
                  <a:pt x="553064" y="580103"/>
                  <a:pt x="276532" y="614516"/>
                  <a:pt x="0" y="648929"/>
                </a:cubicBezTo>
              </a:path>
            </a:pathLst>
          </a:cu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xtBox 24"/>
          <p:cNvSpPr txBox="1"/>
          <p:nvPr/>
        </p:nvSpPr>
        <p:spPr>
          <a:xfrm>
            <a:off x="4283968" y="5085184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>
                <a:ea typeface="Times New Roman"/>
                <a:cs typeface="Times New Roman"/>
              </a:rPr>
              <a:t>s </a:t>
            </a:r>
            <a:r>
              <a:rPr lang="nb-NO" sz="1200" b="1" dirty="0" smtClean="0">
                <a:sym typeface="Symbol"/>
              </a:rPr>
              <a:t></a:t>
            </a:r>
            <a:r>
              <a:rPr lang="nb-NO" sz="1200" b="1" dirty="0" smtClean="0">
                <a:ea typeface="Times New Roman"/>
                <a:cs typeface="Times New Roman"/>
              </a:rPr>
              <a:t> </a:t>
            </a:r>
            <a:r>
              <a:rPr lang="el-GR" sz="1200" b="1" dirty="0" smtClean="0"/>
              <a:t>Σ</a:t>
            </a:r>
            <a:endParaRPr lang="nb-NO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308304" y="5157192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>
                <a:ea typeface="Times New Roman"/>
                <a:cs typeface="Times New Roman"/>
              </a:rPr>
              <a:t>*</a:t>
            </a:r>
            <a:endParaRPr lang="nb-NO" sz="1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580112" y="5013176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 smtClean="0">
                <a:ea typeface="Times New Roman"/>
                <a:cs typeface="Times New Roman"/>
              </a:rPr>
              <a:t>(s </a:t>
            </a:r>
            <a:r>
              <a:rPr lang="nb-NO" sz="1200" b="1" dirty="0" smtClean="0">
                <a:sym typeface="Symbol"/>
              </a:rPr>
              <a:t></a:t>
            </a:r>
            <a:r>
              <a:rPr lang="nb-NO" sz="1200" b="1" dirty="0" smtClean="0">
                <a:ea typeface="Times New Roman"/>
                <a:cs typeface="Times New Roman"/>
              </a:rPr>
              <a:t> </a:t>
            </a:r>
            <a:r>
              <a:rPr lang="nb-NO" sz="1200" b="1" dirty="0" smtClean="0"/>
              <a:t>X)</a:t>
            </a:r>
            <a:endParaRPr lang="nb-NO" sz="1200" b="1" dirty="0" smtClean="0">
              <a:ea typeface="Times New Roman"/>
              <a:cs typeface="Times New Roman"/>
            </a:endParaRPr>
          </a:p>
          <a:p>
            <a:pPr algn="ctr"/>
            <a:r>
              <a:rPr lang="nb-NO" sz="1200" b="1" dirty="0" smtClean="0">
                <a:ea typeface="Times New Roman"/>
                <a:cs typeface="Times New Roman"/>
              </a:rPr>
              <a:t>s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  <a:sym typeface="Symbol"/>
              </a:rPr>
              <a:t></a:t>
            </a:r>
            <a:r>
              <a:rPr lang="nb-NO" sz="1200" b="1" dirty="0" smtClean="0">
                <a:ea typeface="Times New Roman"/>
                <a:cs typeface="Times New Roman"/>
              </a:rPr>
              <a:t> </a:t>
            </a:r>
            <a:r>
              <a:rPr lang="el-GR" sz="1200" b="1" dirty="0" smtClean="0"/>
              <a:t>Σ</a:t>
            </a:r>
            <a:endParaRPr lang="nb-NO" sz="12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148064" y="6093296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>
                <a:ea typeface="Times New Roman"/>
                <a:cs typeface="Times New Roman"/>
              </a:rPr>
              <a:t>b</a:t>
            </a:r>
          </a:p>
          <a:p>
            <a:endParaRPr lang="nb-NO" sz="800" b="1" dirty="0" smtClean="0">
              <a:ea typeface="Times New Roman"/>
              <a:cs typeface="Times New Roman"/>
            </a:endParaRPr>
          </a:p>
          <a:p>
            <a:r>
              <a:rPr lang="nb-NO" sz="1200" b="1" dirty="0" smtClean="0">
                <a:cs typeface="Times New Roman"/>
              </a:rPr>
              <a:t>Y</a:t>
            </a:r>
            <a:endParaRPr lang="nb-NO" sz="1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516216" y="6093296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>
                <a:ea typeface="Times New Roman"/>
                <a:cs typeface="Times New Roman"/>
              </a:rPr>
              <a:t>b</a:t>
            </a:r>
          </a:p>
          <a:p>
            <a:endParaRPr lang="nb-NO" sz="800" b="1" dirty="0" smtClean="0">
              <a:cs typeface="Times New Roman"/>
            </a:endParaRPr>
          </a:p>
          <a:p>
            <a:r>
              <a:rPr lang="nb-NO" sz="1200" b="1" dirty="0" smtClean="0">
                <a:cs typeface="Times New Roman"/>
              </a:rPr>
              <a:t>N</a:t>
            </a:r>
            <a:endParaRPr lang="nb-NO" sz="12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67544" y="5445224"/>
            <a:ext cx="221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</a:t>
            </a:r>
            <a:r>
              <a:rPr lang="en-US" b="1" baseline="-25000" dirty="0" smtClean="0"/>
              <a:t>1</a:t>
            </a:r>
            <a:r>
              <a:rPr lang="en-US" dirty="0" smtClean="0"/>
              <a:t> </a:t>
            </a:r>
            <a:r>
              <a:rPr lang="en-US" dirty="0" smtClean="0"/>
              <a:t>is decidable</a:t>
            </a:r>
            <a:r>
              <a:rPr lang="en-US" dirty="0" smtClean="0"/>
              <a:t>.</a:t>
            </a:r>
            <a:endParaRPr lang="nb-NO" dirty="0">
              <a:solidFill>
                <a:schemeClr val="accent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539552" y="1916832"/>
            <a:ext cx="2160240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3b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54461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000" dirty="0" smtClean="0"/>
              <a:t>Is the following language decidable?</a:t>
            </a:r>
          </a:p>
          <a:p>
            <a:pPr algn="just">
              <a:buNone/>
            </a:pPr>
            <a:r>
              <a:rPr lang="en-US" sz="2000" dirty="0" smtClean="0"/>
              <a:t>	L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</a:t>
            </a:r>
            <a:r>
              <a:rPr lang="en-US" sz="2000" dirty="0" smtClean="0"/>
              <a:t>= {M | M decides L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} .</a:t>
            </a:r>
          </a:p>
          <a:p>
            <a:pPr algn="just">
              <a:buNone/>
            </a:pPr>
            <a:endParaRPr lang="en-US" sz="800" dirty="0" smtClean="0"/>
          </a:p>
          <a:p>
            <a:pPr marL="0" indent="0" algn="just">
              <a:buNone/>
            </a:pPr>
            <a:endParaRPr lang="en-US" sz="8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000" b="1" dirty="0" smtClean="0"/>
              <a:t>L</a:t>
            </a:r>
            <a:r>
              <a:rPr lang="en-US" sz="2000" b="1" baseline="-25000" dirty="0" smtClean="0"/>
              <a:t>2</a:t>
            </a:r>
            <a:r>
              <a:rPr lang="en-US" sz="2000" dirty="0" smtClean="0"/>
              <a:t> </a:t>
            </a:r>
            <a:r>
              <a:rPr lang="en-US" sz="2000" dirty="0" smtClean="0"/>
              <a:t>is </a:t>
            </a:r>
            <a:r>
              <a:rPr lang="en-US" sz="2000" i="1" dirty="0" smtClean="0"/>
              <a:t>not</a:t>
            </a:r>
            <a:r>
              <a:rPr lang="en-US" sz="2000" dirty="0" smtClean="0"/>
              <a:t> decidable. Looking t </a:t>
            </a:r>
            <a:r>
              <a:rPr lang="en-US" sz="2000" dirty="0" smtClean="0"/>
              <a:t>Turing-machines as functions it is generally not possible to answer questions about the function </a:t>
            </a:r>
            <a:r>
              <a:rPr lang="en-US" sz="2000" dirty="0" smtClean="0"/>
              <a:t>(here: whether the function decides </a:t>
            </a:r>
            <a:r>
              <a:rPr lang="en-US" sz="2000" dirty="0" smtClean="0"/>
              <a:t>L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).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We use the standard reduction from </a:t>
            </a:r>
            <a:r>
              <a:rPr lang="en-US" sz="2000" dirty="0" smtClean="0"/>
              <a:t>HALTING and </a:t>
            </a:r>
            <a:r>
              <a:rPr lang="en-US" sz="2000" dirty="0" err="1" smtClean="0"/>
              <a:t>tansform</a:t>
            </a:r>
            <a:r>
              <a:rPr lang="en-US" sz="2000" dirty="0" smtClean="0"/>
              <a:t> a HALTING-instance </a:t>
            </a:r>
            <a:r>
              <a:rPr lang="en-US" sz="2000" dirty="0" smtClean="0"/>
              <a:t>(</a:t>
            </a:r>
            <a:r>
              <a:rPr lang="en-US" sz="2000" dirty="0" err="1" smtClean="0"/>
              <a:t>M,x</a:t>
            </a:r>
            <a:r>
              <a:rPr lang="en-US" sz="2000" dirty="0" smtClean="0"/>
              <a:t>) </a:t>
            </a:r>
            <a:r>
              <a:rPr lang="en-US" sz="2000" dirty="0" smtClean="0"/>
              <a:t>to an L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-instance </a:t>
            </a:r>
            <a:r>
              <a:rPr lang="en-US" sz="2000" dirty="0" smtClean="0"/>
              <a:t>(M’) </a:t>
            </a:r>
            <a:r>
              <a:rPr lang="en-US" sz="2000" dirty="0" smtClean="0"/>
              <a:t>in the following manner:</a:t>
            </a: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6" name="Rectangle 5"/>
          <p:cNvSpPr/>
          <p:nvPr/>
        </p:nvSpPr>
        <p:spPr>
          <a:xfrm rot="21374743">
            <a:off x="3867427" y="1060392"/>
            <a:ext cx="24514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This means that we have a language L</a:t>
            </a:r>
            <a:r>
              <a:rPr lang="en-US" sz="1000" baseline="-25000" dirty="0" smtClean="0">
                <a:solidFill>
                  <a:schemeClr val="accent1"/>
                </a:solidFill>
                <a:latin typeface="Comic Sans MS" pitchFamily="66" charset="0"/>
              </a:rPr>
              <a:t>2 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consisting of all machines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for L</a:t>
            </a:r>
            <a:r>
              <a:rPr lang="en-US" sz="1000" baseline="-25000" dirty="0" smtClean="0">
                <a:solidFill>
                  <a:schemeClr val="accent1"/>
                </a:solidFill>
                <a:latin typeface="Comic Sans MS" pitchFamily="66" charset="0"/>
              </a:rPr>
              <a:t>1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/>
            </a:r>
            <a:b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</a:b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(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that we just showed decidable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). </a:t>
            </a:r>
            <a:endParaRPr lang="en-US" sz="1000" dirty="0" smtClean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15616" y="5589240"/>
            <a:ext cx="2232248" cy="100811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smtClean="0"/>
          </a:p>
          <a:p>
            <a:pPr algn="ctr"/>
            <a:endParaRPr lang="nb-NO" dirty="0" smtClean="0"/>
          </a:p>
          <a:p>
            <a:pPr algn="ctr"/>
            <a:r>
              <a:rPr lang="nb-NO" dirty="0" err="1" smtClean="0">
                <a:solidFill>
                  <a:schemeClr val="bg1"/>
                </a:solidFill>
              </a:rPr>
              <a:t>M</a:t>
            </a:r>
            <a:r>
              <a:rPr lang="nb-NO" baseline="-25000" dirty="0" err="1" smtClean="0">
                <a:solidFill>
                  <a:schemeClr val="bg1"/>
                </a:solidFill>
              </a:rPr>
              <a:t>h</a:t>
            </a:r>
            <a:endParaRPr lang="nb-NO" baseline="-25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353" y="407707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	</a:t>
            </a:r>
            <a:r>
              <a:rPr lang="nb-NO" b="1" dirty="0" smtClean="0"/>
              <a:t>HALTING		L</a:t>
            </a:r>
            <a:r>
              <a:rPr lang="en-US" b="1" baseline="-25000" dirty="0" smtClean="0"/>
              <a:t>2</a:t>
            </a:r>
          </a:p>
          <a:p>
            <a:r>
              <a:rPr lang="nb-NO" dirty="0" smtClean="0"/>
              <a:t>input:	</a:t>
            </a:r>
            <a:r>
              <a:rPr lang="nb-NO" dirty="0" err="1" smtClean="0"/>
              <a:t>M,x</a:t>
            </a:r>
            <a:r>
              <a:rPr lang="nb-NO" dirty="0" smtClean="0"/>
              <a:t>		M’</a:t>
            </a:r>
          </a:p>
          <a:p>
            <a:endParaRPr lang="nb-NO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483768" y="4293096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1331640" y="5805264"/>
            <a:ext cx="576064" cy="57606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M</a:t>
            </a:r>
            <a:r>
              <a:rPr lang="nb-NO" baseline="-25000" dirty="0" err="1" smtClean="0"/>
              <a:t>r</a:t>
            </a:r>
            <a:endParaRPr lang="nb-NO" baseline="-25000" dirty="0"/>
          </a:p>
        </p:txBody>
      </p:sp>
      <p:sp>
        <p:nvSpPr>
          <p:cNvPr id="12" name="Rounded Rectangle 11"/>
          <p:cNvSpPr/>
          <p:nvPr/>
        </p:nvSpPr>
        <p:spPr>
          <a:xfrm>
            <a:off x="2483768" y="5805264"/>
            <a:ext cx="648072" cy="57606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ML</a:t>
            </a:r>
            <a:r>
              <a:rPr lang="nb-NO" baseline="-25000" dirty="0" smtClean="0"/>
              <a:t>2</a:t>
            </a:r>
            <a:endParaRPr lang="nb-NO" baseline="-25000" dirty="0"/>
          </a:p>
        </p:txBody>
      </p:sp>
      <p:cxnSp>
        <p:nvCxnSpPr>
          <p:cNvPr id="14" name="Straight Arrow Connector 13"/>
          <p:cNvCxnSpPr>
            <a:endCxn id="11" idx="1"/>
          </p:cNvCxnSpPr>
          <p:nvPr/>
        </p:nvCxnSpPr>
        <p:spPr>
          <a:xfrm>
            <a:off x="971600" y="6093296"/>
            <a:ext cx="36004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1" idx="3"/>
            <a:endCxn id="12" idx="1"/>
          </p:cNvCxnSpPr>
          <p:nvPr/>
        </p:nvCxnSpPr>
        <p:spPr>
          <a:xfrm>
            <a:off x="1907704" y="6093296"/>
            <a:ext cx="576064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3"/>
          </p:cNvCxnSpPr>
          <p:nvPr/>
        </p:nvCxnSpPr>
        <p:spPr>
          <a:xfrm flipV="1">
            <a:off x="3131840" y="5877272"/>
            <a:ext cx="576064" cy="21602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2" idx="3"/>
          </p:cNvCxnSpPr>
          <p:nvPr/>
        </p:nvCxnSpPr>
        <p:spPr>
          <a:xfrm>
            <a:off x="3131840" y="6093296"/>
            <a:ext cx="576064" cy="21602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499992" y="4077072"/>
            <a:ext cx="2016224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MACHINE M’(input)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simulate </a:t>
            </a: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M </a:t>
            </a: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on </a:t>
            </a: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x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   ML1(input)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9" name="TextBox 28"/>
          <p:cNvSpPr txBox="1"/>
          <p:nvPr/>
        </p:nvSpPr>
        <p:spPr>
          <a:xfrm rot="556194">
            <a:off x="6270556" y="4362744"/>
            <a:ext cx="27725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M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’ is now an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L</a:t>
            </a:r>
            <a:r>
              <a:rPr lang="en-US" sz="1000" baseline="-25000" smtClean="0">
                <a:solidFill>
                  <a:schemeClr val="accent1"/>
                </a:solidFill>
                <a:latin typeface="Comic Sans MS" pitchFamily="66" charset="0"/>
              </a:rPr>
              <a:t>2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-instance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, made such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that:</a:t>
            </a:r>
            <a:endParaRPr lang="en-US" sz="1000" smtClean="0">
              <a:solidFill>
                <a:schemeClr val="accent1"/>
              </a:solidFill>
              <a:latin typeface="Comic Sans MS" pitchFamily="66" charset="0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M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’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contains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a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 hard-coded simulation of M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on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x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.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We do not care about the output from this simulation and it does not modify the input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to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M’.</a:t>
            </a:r>
            <a:endParaRPr lang="en-US" sz="1000" smtClean="0">
              <a:solidFill>
                <a:schemeClr val="accent1"/>
              </a:solidFill>
              <a:latin typeface="Comic Sans MS" pitchFamily="66" charset="0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After the simulation we copy in the code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for ML1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(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the machine we just made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for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L</a:t>
            </a:r>
            <a:r>
              <a:rPr lang="en-US" sz="1000" baseline="-25000" smtClean="0">
                <a:solidFill>
                  <a:schemeClr val="accent1"/>
                </a:solidFill>
                <a:latin typeface="Comic Sans MS" pitchFamily="66" charset="0"/>
              </a:rPr>
              <a:t>1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)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which then works on the input to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M’.</a:t>
            </a:r>
            <a:endParaRPr lang="en-US" sz="100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95536" y="587727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M,x</a:t>
            </a:r>
            <a:endParaRPr lang="nb-NO" dirty="0"/>
          </a:p>
        </p:txBody>
      </p:sp>
      <p:sp>
        <p:nvSpPr>
          <p:cNvPr id="55" name="TextBox 54"/>
          <p:cNvSpPr txBox="1"/>
          <p:nvPr/>
        </p:nvSpPr>
        <p:spPr>
          <a:xfrm>
            <a:off x="1979712" y="580526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M’</a:t>
            </a:r>
            <a:endParaRPr lang="nb-NO" dirty="0"/>
          </a:p>
        </p:txBody>
      </p:sp>
      <p:sp>
        <p:nvSpPr>
          <p:cNvPr id="56" name="TextBox 55"/>
          <p:cNvSpPr txBox="1"/>
          <p:nvPr/>
        </p:nvSpPr>
        <p:spPr>
          <a:xfrm rot="21146461">
            <a:off x="350359" y="5140038"/>
            <a:ext cx="22110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M</a:t>
            </a:r>
            <a:r>
              <a:rPr lang="en-US" sz="1000" baseline="-25000" smtClean="0">
                <a:solidFill>
                  <a:schemeClr val="accent1"/>
                </a:solidFill>
                <a:latin typeface="Comic Sans MS" pitchFamily="66" charset="0"/>
              </a:rPr>
              <a:t>r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 does the transformation from M,x to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M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’, that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is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, builds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M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’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as </a:t>
            </a:r>
            <a:r>
              <a:rPr lang="en-US" sz="1000" smtClean="0">
                <a:solidFill>
                  <a:schemeClr val="accent1"/>
                </a:solidFill>
                <a:latin typeface="Comic Sans MS" pitchFamily="66" charset="0"/>
              </a:rPr>
              <a:t>described.</a:t>
            </a:r>
            <a:endParaRPr lang="en-US" sz="100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707904" y="5661248"/>
            <a:ext cx="792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Y</a:t>
            </a:r>
          </a:p>
          <a:p>
            <a:endParaRPr lang="nb-NO" dirty="0" smtClean="0"/>
          </a:p>
          <a:p>
            <a:r>
              <a:rPr lang="nb-NO" dirty="0" smtClean="0"/>
              <a:t>N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899592" y="1556792"/>
            <a:ext cx="7704856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ctangle 23"/>
          <p:cNvSpPr/>
          <p:nvPr/>
        </p:nvSpPr>
        <p:spPr>
          <a:xfrm>
            <a:off x="899592" y="1844824"/>
            <a:ext cx="2088232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ctangle 25"/>
          <p:cNvSpPr/>
          <p:nvPr/>
        </p:nvSpPr>
        <p:spPr>
          <a:xfrm>
            <a:off x="1403648" y="3140968"/>
            <a:ext cx="5472608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ctangle 26"/>
          <p:cNvSpPr/>
          <p:nvPr/>
        </p:nvSpPr>
        <p:spPr>
          <a:xfrm>
            <a:off x="1259632" y="3717032"/>
            <a:ext cx="5112568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ctangle 20"/>
          <p:cNvSpPr/>
          <p:nvPr/>
        </p:nvSpPr>
        <p:spPr>
          <a:xfrm>
            <a:off x="539552" y="5589240"/>
            <a:ext cx="1224136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ctangle 19"/>
          <p:cNvSpPr/>
          <p:nvPr/>
        </p:nvSpPr>
        <p:spPr>
          <a:xfrm>
            <a:off x="7452320" y="5301208"/>
            <a:ext cx="1224136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3b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54461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000" dirty="0" smtClean="0"/>
              <a:t>So why does this work</a:t>
            </a:r>
            <a:r>
              <a:rPr lang="en-US" sz="2000" dirty="0" smtClean="0"/>
              <a:t>? What have we done</a:t>
            </a:r>
            <a:endParaRPr lang="en-US" sz="20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2000" dirty="0" smtClean="0"/>
          </a:p>
          <a:p>
            <a:pPr marL="400050" lvl="1" indent="0" algn="just">
              <a:spcBef>
                <a:spcPts val="0"/>
              </a:spcBef>
              <a:buNone/>
            </a:pPr>
            <a:r>
              <a:rPr lang="en-US" sz="1800" dirty="0" smtClean="0"/>
              <a:t>We have shown </a:t>
            </a:r>
            <a:r>
              <a:rPr lang="en-US" sz="1800" dirty="0" smtClean="0"/>
              <a:t>how to translate all </a:t>
            </a:r>
            <a:r>
              <a:rPr lang="en-US" sz="1800" dirty="0" smtClean="0"/>
              <a:t>HALTING-instances (all </a:t>
            </a:r>
            <a:r>
              <a:rPr lang="en-US" sz="1800" dirty="0" smtClean="0"/>
              <a:t>possible</a:t>
            </a:r>
            <a:r>
              <a:rPr lang="en-US" sz="1800" dirty="0" smtClean="0"/>
              <a:t> HALTING-input) to L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-instances (</a:t>
            </a:r>
            <a:r>
              <a:rPr lang="en-US" sz="1800" dirty="0" smtClean="0"/>
              <a:t>by making</a:t>
            </a:r>
            <a:r>
              <a:rPr lang="en-US" sz="1800" dirty="0" smtClean="0"/>
              <a:t> M’). The Transformation translates YES-instances to YES-instances, and NO-instances to NO-instances, so that the answer we get from a machine for L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 will be the same as from one for HALTING (</a:t>
            </a:r>
            <a:r>
              <a:rPr lang="en-US" sz="1800" dirty="0" smtClean="0"/>
              <a:t>on corresponding instances</a:t>
            </a:r>
            <a:r>
              <a:rPr lang="en-US" sz="1800" dirty="0" smtClean="0"/>
              <a:t>).</a:t>
            </a:r>
          </a:p>
          <a:p>
            <a:pPr marL="400050" lvl="1" indent="0" algn="just">
              <a:spcBef>
                <a:spcPts val="0"/>
              </a:spcBef>
              <a:buNone/>
            </a:pPr>
            <a:endParaRPr lang="en-US" sz="1800" dirty="0" smtClean="0"/>
          </a:p>
          <a:p>
            <a:pPr marL="400050" lvl="1" indent="0" algn="just">
              <a:spcBef>
                <a:spcPts val="0"/>
              </a:spcBef>
              <a:buNone/>
            </a:pPr>
            <a:r>
              <a:rPr lang="en-US" sz="1800" dirty="0" smtClean="0"/>
              <a:t>That a YES-instance for HALTING becomes a YES-instance for L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 is easy to see: the simulation  (of M on x) will stop, and M’ </a:t>
            </a:r>
            <a:r>
              <a:rPr lang="en-US" sz="1800" i="1" dirty="0" smtClean="0"/>
              <a:t>is</a:t>
            </a:r>
            <a:r>
              <a:rPr lang="en-US" sz="1800" dirty="0" smtClean="0"/>
              <a:t> practically then ML1 (a machine for L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).</a:t>
            </a:r>
          </a:p>
          <a:p>
            <a:pPr marL="400050" lvl="1" indent="0" algn="just">
              <a:spcBef>
                <a:spcPts val="0"/>
              </a:spcBef>
              <a:buNone/>
            </a:pPr>
            <a:endParaRPr lang="en-US" sz="1800" dirty="0" smtClean="0"/>
          </a:p>
          <a:p>
            <a:pPr marL="400050" lvl="1" indent="0" algn="just">
              <a:spcBef>
                <a:spcPts val="0"/>
              </a:spcBef>
              <a:buNone/>
            </a:pPr>
            <a:r>
              <a:rPr lang="en-US" sz="1800" dirty="0" smtClean="0"/>
              <a:t>That a NO-instance for HALTING becomes a NO-</a:t>
            </a:r>
            <a:r>
              <a:rPr lang="en-US" sz="1800" dirty="0" smtClean="0"/>
              <a:t>i</a:t>
            </a:r>
            <a:r>
              <a:rPr lang="en-US" sz="1800" dirty="0" smtClean="0"/>
              <a:t>nstance for L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 is even easier: the simulation never stops, and we never get to the ML1-part, M’ runs in an infinite loop and isn’t a machine for anything (other than looping…).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To be able to answer whether or not  a machine (of type M’) is a  machine for </a:t>
            </a:r>
            <a:r>
              <a:rPr lang="en-US" sz="2000" b="1" dirty="0" smtClean="0"/>
              <a:t>L</a:t>
            </a:r>
            <a:r>
              <a:rPr lang="en-US" sz="2000" b="1" baseline="-25000" dirty="0" smtClean="0"/>
              <a:t>1</a:t>
            </a:r>
            <a:r>
              <a:rPr lang="en-US" sz="2000" dirty="0" smtClean="0"/>
              <a:t>, </a:t>
            </a:r>
            <a:r>
              <a:rPr lang="en-US" sz="2000" dirty="0" smtClean="0"/>
              <a:t>we have to be able to answer whether it halt or not.  We can’t</a:t>
            </a:r>
            <a:r>
              <a:rPr lang="en-US" sz="2000" dirty="0" smtClean="0"/>
              <a:t>. </a:t>
            </a:r>
            <a:r>
              <a:rPr lang="en-US" sz="2000" b="1" dirty="0" smtClean="0"/>
              <a:t>L</a:t>
            </a:r>
            <a:r>
              <a:rPr lang="en-US" sz="2000" b="1" baseline="-25000" dirty="0" smtClean="0"/>
              <a:t>2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is therefore</a:t>
            </a:r>
            <a:r>
              <a:rPr lang="en-US" sz="2000" dirty="0" smtClean="0"/>
              <a:t> </a:t>
            </a:r>
            <a:r>
              <a:rPr lang="en-US" sz="2000" dirty="0" err="1" smtClean="0"/>
              <a:t>undecidable</a:t>
            </a:r>
            <a:r>
              <a:rPr lang="en-US" sz="2000" dirty="0" smtClean="0"/>
              <a:t>. (ML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i</a:t>
            </a:r>
            <a:r>
              <a:rPr lang="en-US" sz="2000" dirty="0" smtClean="0"/>
              <a:t>n the schematic drawing of the reduction in the previous slide cannot exist, because</a:t>
            </a:r>
            <a:r>
              <a:rPr lang="en-US" sz="2000" dirty="0" smtClean="0"/>
              <a:t> </a:t>
            </a:r>
            <a:r>
              <a:rPr lang="en-US" sz="2000" dirty="0" err="1" smtClean="0"/>
              <a:t>M</a:t>
            </a:r>
            <a:r>
              <a:rPr lang="en-US" sz="2000" baseline="-25000" dirty="0" err="1" smtClean="0"/>
              <a:t>h</a:t>
            </a:r>
            <a:r>
              <a:rPr lang="en-US" sz="2000" dirty="0" smtClean="0"/>
              <a:t> </a:t>
            </a:r>
            <a:r>
              <a:rPr lang="en-US" sz="2000" dirty="0" smtClean="0"/>
              <a:t>does not exist</a:t>
            </a:r>
            <a:r>
              <a:rPr lang="en-US" sz="2000" dirty="0" smtClean="0"/>
              <a:t>.)</a:t>
            </a:r>
          </a:p>
          <a:p>
            <a:pPr marL="0" indent="0" algn="just">
              <a:buNone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But</a:t>
            </a:r>
            <a:r>
              <a:rPr lang="nb-NO" dirty="0" smtClean="0"/>
              <a:t>, </a:t>
            </a:r>
            <a:r>
              <a:rPr lang="nb-NO" dirty="0" err="1" smtClean="0"/>
              <a:t>can’t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…?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54461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000" dirty="0" smtClean="0"/>
              <a:t>Can’t we just put </a:t>
            </a:r>
            <a:r>
              <a:rPr lang="en-US" sz="2000" dirty="0" smtClean="0"/>
              <a:t>«Simulate M </a:t>
            </a:r>
            <a:r>
              <a:rPr lang="en-US" sz="2000" dirty="0" smtClean="0"/>
              <a:t>on</a:t>
            </a:r>
            <a:r>
              <a:rPr lang="en-US" sz="2000" dirty="0" smtClean="0"/>
              <a:t> x» in front of anything </a:t>
            </a:r>
            <a:r>
              <a:rPr lang="en-US" sz="2000" dirty="0" err="1" smtClean="0"/>
              <a:t>helst</a:t>
            </a:r>
            <a:r>
              <a:rPr lang="en-US" sz="2000" dirty="0" smtClean="0"/>
              <a:t> and prove that it is </a:t>
            </a:r>
            <a:r>
              <a:rPr lang="en-US" sz="2000" dirty="0" err="1" smtClean="0"/>
              <a:t>undecidable</a:t>
            </a:r>
            <a:r>
              <a:rPr lang="en-US" sz="2000" dirty="0" smtClean="0"/>
              <a:t>? Even if it really is decidable??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000" b="1" spc="-40" dirty="0" smtClean="0"/>
              <a:t>No. </a:t>
            </a:r>
            <a:r>
              <a:rPr lang="en-US" sz="2000" spc="-40" dirty="0" smtClean="0"/>
              <a:t>That is, you </a:t>
            </a:r>
            <a:r>
              <a:rPr lang="en-US" sz="2000" spc="-40" dirty="0" smtClean="0"/>
              <a:t>can put </a:t>
            </a:r>
            <a:r>
              <a:rPr lang="en-US" sz="2000" spc="-40" dirty="0" smtClean="0"/>
              <a:t>«Simulate M on x» in front of whatever you like, but that does </a:t>
            </a:r>
            <a:r>
              <a:rPr lang="en-US" sz="2000" i="1" spc="-40" dirty="0" smtClean="0"/>
              <a:t>not</a:t>
            </a:r>
            <a:r>
              <a:rPr lang="en-US" sz="2000" spc="-40" dirty="0" smtClean="0"/>
              <a:t> that this whatever is </a:t>
            </a:r>
            <a:r>
              <a:rPr lang="en-US" sz="2000" spc="-40" dirty="0" err="1" smtClean="0"/>
              <a:t>undecidable</a:t>
            </a:r>
            <a:r>
              <a:rPr lang="en-US" sz="2000" spc="-40" dirty="0" smtClean="0"/>
              <a:t>. </a:t>
            </a:r>
            <a:r>
              <a:rPr lang="en-US" sz="2000" spc="-30" dirty="0" smtClean="0"/>
              <a:t>(Look at what we did with L</a:t>
            </a:r>
            <a:r>
              <a:rPr lang="en-US" sz="2000" spc="-30" baseline="-25000" dirty="0" smtClean="0"/>
              <a:t>1</a:t>
            </a:r>
            <a:r>
              <a:rPr lang="en-US" sz="2000" spc="-30" dirty="0" smtClean="0"/>
              <a:t> and L</a:t>
            </a:r>
            <a:r>
              <a:rPr lang="en-US" sz="2000" spc="-30" baseline="-25000" dirty="0" smtClean="0"/>
              <a:t>2</a:t>
            </a:r>
            <a:r>
              <a:rPr lang="en-US" sz="2000" spc="-30" dirty="0" smtClean="0"/>
              <a:t>).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000" dirty="0" smtClean="0"/>
              <a:t>Let us take another example, of something decidable – </a:t>
            </a:r>
            <a:r>
              <a:rPr lang="en-US" sz="2000" dirty="0" smtClean="0"/>
              <a:t>checking whether a </a:t>
            </a:r>
            <a:r>
              <a:rPr lang="en-US" sz="2000" dirty="0" smtClean="0"/>
              <a:t>Turing machine has only </a:t>
            </a:r>
            <a:r>
              <a:rPr lang="en-US" sz="2000" i="1" dirty="0" smtClean="0"/>
              <a:t>one</a:t>
            </a:r>
            <a:r>
              <a:rPr lang="en-US" sz="2000" dirty="0" smtClean="0"/>
              <a:t> transition rule.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000" dirty="0" smtClean="0"/>
              <a:t>The machine</a:t>
            </a:r>
            <a:r>
              <a:rPr lang="en-US" sz="2000" dirty="0" smtClean="0"/>
              <a:t> (program) </a:t>
            </a:r>
            <a:r>
              <a:rPr lang="en-US" sz="2000" dirty="0" err="1" smtClean="0">
                <a:cs typeface="Courier New" pitchFamily="49" charset="0"/>
              </a:rPr>
              <a:t>M</a:t>
            </a:r>
            <a:r>
              <a:rPr lang="en-US" sz="2000" baseline="-25000" dirty="0" err="1" smtClean="0">
                <a:cs typeface="Courier New" pitchFamily="49" charset="0"/>
              </a:rPr>
              <a:t>ex</a:t>
            </a:r>
            <a:r>
              <a:rPr lang="en-US" sz="2000" dirty="0" smtClean="0"/>
              <a:t> below can answer this: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MACHINE </a:t>
            </a:r>
            <a:r>
              <a:rPr lang="en-US" sz="1300" dirty="0" err="1" smtClean="0">
                <a:latin typeface="Courier New" pitchFamily="49" charset="0"/>
                <a:cs typeface="Courier New" pitchFamily="49" charset="0"/>
              </a:rPr>
              <a:t>M</a:t>
            </a:r>
            <a:r>
              <a:rPr lang="en-US" sz="1300" baseline="-25000" dirty="0" err="1" smtClean="0">
                <a:latin typeface="Courier New" pitchFamily="49" charset="0"/>
                <a:cs typeface="Courier New" pitchFamily="49" charset="0"/>
              </a:rPr>
              <a:t>ex</a:t>
            </a: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 ( MACHINE M</a:t>
            </a:r>
            <a:r>
              <a:rPr lang="en-US" sz="1300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 = (</a:t>
            </a:r>
            <a:r>
              <a:rPr lang="en-US" sz="1300" dirty="0" err="1" smtClean="0">
                <a:latin typeface="Courier New" pitchFamily="49" charset="0"/>
                <a:cs typeface="Courier New" pitchFamily="49" charset="0"/>
              </a:rPr>
              <a:t>Q</a:t>
            </a:r>
            <a:r>
              <a:rPr lang="en-US" sz="1300" baseline="-25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300" dirty="0" err="1" smtClean="0">
                <a:latin typeface="Courier New" pitchFamily="49" charset="0"/>
                <a:cs typeface="Courier New" pitchFamily="49" charset="0"/>
              </a:rPr>
              <a:t>,Σ</a:t>
            </a:r>
            <a:r>
              <a:rPr lang="en-US" sz="1300" baseline="-25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300" dirty="0" err="1" smtClean="0">
                <a:latin typeface="Courier New" pitchFamily="49" charset="0"/>
                <a:cs typeface="Courier New" pitchFamily="49" charset="0"/>
              </a:rPr>
              <a:t>,Γ</a:t>
            </a:r>
            <a:r>
              <a:rPr lang="en-US" sz="1300" baseline="-25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300" dirty="0" err="1" smtClean="0">
                <a:latin typeface="Courier New" pitchFamily="49" charset="0"/>
                <a:cs typeface="Courier New" pitchFamily="49" charset="0"/>
              </a:rPr>
              <a:t>,δ</a:t>
            </a:r>
            <a:r>
              <a:rPr lang="en-US" sz="1300" baseline="-25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) )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   IF | </a:t>
            </a:r>
            <a:r>
              <a:rPr lang="en-US" sz="1300" dirty="0" err="1" smtClean="0">
                <a:latin typeface="Courier New" pitchFamily="49" charset="0"/>
                <a:cs typeface="Courier New" pitchFamily="49" charset="0"/>
              </a:rPr>
              <a:t>δ</a:t>
            </a:r>
            <a:r>
              <a:rPr lang="en-US" sz="1300" baseline="-25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 | = 1 THEN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      RETURN(Y)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   ELSE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      RETURN(N)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400050" lvl="1" indent="0" algn="just">
              <a:spcBef>
                <a:spcPts val="0"/>
              </a:spcBef>
              <a:buNone/>
            </a:pPr>
            <a:endParaRPr lang="en-US" sz="1600" dirty="0" smtClean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TextBox 3"/>
          <p:cNvSpPr txBox="1"/>
          <p:nvPr/>
        </p:nvSpPr>
        <p:spPr>
          <a:xfrm rot="1056217">
            <a:off x="6968707" y="434496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/>
                </a:solidFill>
                <a:latin typeface="Comic Sans MS" pitchFamily="66" charset="0"/>
              </a:rPr>
              <a:t>NO</a:t>
            </a:r>
            <a:endParaRPr lang="nb-NO" sz="2400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 rot="21374743">
            <a:off x="2494236" y="5165014"/>
            <a:ext cx="24514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Checks if the machine M</a:t>
            </a:r>
            <a:r>
              <a:rPr lang="en-US" sz="1000" baseline="-25000" dirty="0" smtClean="0">
                <a:solidFill>
                  <a:schemeClr val="accent1"/>
                </a:solidFill>
                <a:latin typeface="Comic Sans MS" pitchFamily="66" charset="0"/>
              </a:rPr>
              <a:t>i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 in 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input </a:t>
            </a:r>
            <a:r>
              <a:rPr lang="en-US" sz="1000" dirty="0" err="1" smtClean="0">
                <a:solidFill>
                  <a:schemeClr val="accent1"/>
                </a:solidFill>
                <a:latin typeface="Comic Sans MS" pitchFamily="66" charset="0"/>
              </a:rPr>
              <a:t>haa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1000" i="1" dirty="0" smtClean="0">
                <a:solidFill>
                  <a:schemeClr val="accent1"/>
                </a:solidFill>
                <a:latin typeface="Comic Sans MS" pitchFamily="66" charset="0"/>
              </a:rPr>
              <a:t>one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 transition rule.</a:t>
            </a:r>
            <a:endParaRPr lang="en-US" sz="1000" dirty="0" smtClean="0">
              <a:solidFill>
                <a:schemeClr val="accent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But</a:t>
            </a:r>
            <a:r>
              <a:rPr lang="nb-NO" dirty="0" smtClean="0"/>
              <a:t>, </a:t>
            </a:r>
            <a:r>
              <a:rPr lang="nb-NO" dirty="0" err="1" smtClean="0"/>
              <a:t>can’t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…?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54461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000" dirty="0" smtClean="0"/>
              <a:t>And then just power along with the standard reduction…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2000" dirty="0" smtClean="0"/>
          </a:p>
          <a:p>
            <a:pPr marL="457200" indent="-457200" algn="just">
              <a:spcBef>
                <a:spcPts val="0"/>
              </a:spcBef>
            </a:pPr>
            <a:r>
              <a:rPr lang="en-US" sz="1800" dirty="0" smtClean="0"/>
              <a:t>YES</a:t>
            </a:r>
            <a:r>
              <a:rPr lang="en-US" sz="1800" dirty="0" smtClean="0"/>
              <a:t>-instances of HALTING become machines M’ that answer </a:t>
            </a:r>
            <a:r>
              <a:rPr lang="en-US" sz="1800" dirty="0" err="1" smtClean="0"/>
              <a:t>wheter</a:t>
            </a:r>
            <a:r>
              <a:rPr lang="en-US" sz="1800" dirty="0" smtClean="0"/>
              <a:t> or not the machine it gets as input has only one transition rule (by using the code for </a:t>
            </a:r>
            <a:r>
              <a:rPr lang="en-US" sz="1800" dirty="0" err="1" smtClean="0"/>
              <a:t>M</a:t>
            </a:r>
            <a:r>
              <a:rPr lang="en-US" sz="1800" baseline="-25000" dirty="0" err="1" smtClean="0"/>
              <a:t>ex</a:t>
            </a:r>
            <a:r>
              <a:rPr lang="en-US" sz="1800" dirty="0" smtClean="0"/>
              <a:t>),</a:t>
            </a:r>
            <a:endParaRPr lang="en-US" sz="800" dirty="0" smtClean="0"/>
          </a:p>
          <a:p>
            <a:pPr marL="457200" indent="-457200" algn="just">
              <a:spcBef>
                <a:spcPts val="600"/>
              </a:spcBef>
            </a:pPr>
            <a:r>
              <a:rPr lang="en-US" sz="1800" dirty="0" smtClean="0"/>
              <a:t>NO-instances of HALTING become machines M’ that never answer.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en-US" sz="2000" dirty="0" smtClean="0">
              <a:cs typeface="Courier New" pitchFamily="49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2000" dirty="0" smtClean="0">
                <a:cs typeface="Courier New" pitchFamily="49" charset="0"/>
              </a:rPr>
              <a:t>What languages really became decidable and </a:t>
            </a:r>
            <a:r>
              <a:rPr lang="en-US" sz="2000" dirty="0" err="1" smtClean="0">
                <a:cs typeface="Courier New" pitchFamily="49" charset="0"/>
              </a:rPr>
              <a:t>undecidable</a:t>
            </a:r>
            <a:r>
              <a:rPr lang="en-US" sz="2000" dirty="0" smtClean="0">
                <a:cs typeface="Courier New" pitchFamily="49" charset="0"/>
              </a:rPr>
              <a:t> here now?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000" dirty="0" smtClean="0">
                <a:cs typeface="Courier New" pitchFamily="49" charset="0"/>
              </a:rPr>
              <a:t>And what machines belong to what languages?</a:t>
            </a:r>
          </a:p>
          <a:p>
            <a:pPr marL="0" indent="0" algn="just">
              <a:spcBef>
                <a:spcPts val="1000"/>
              </a:spcBef>
              <a:buNone/>
            </a:pPr>
            <a:r>
              <a:rPr lang="en-US" sz="1800" u="sng" dirty="0" smtClean="0">
                <a:cs typeface="Courier New" pitchFamily="49" charset="0"/>
              </a:rPr>
              <a:t>Language				Machine	    	      </a:t>
            </a:r>
            <a:r>
              <a:rPr lang="en-US" sz="1800" u="sng" dirty="0" err="1" smtClean="0">
                <a:cs typeface="Courier New" pitchFamily="49" charset="0"/>
              </a:rPr>
              <a:t>Decideability</a:t>
            </a:r>
            <a:r>
              <a:rPr lang="en-US" sz="1800" u="sng" dirty="0" smtClean="0">
                <a:cs typeface="Courier New" pitchFamily="49" charset="0"/>
              </a:rPr>
              <a:t>           </a:t>
            </a:r>
            <a:r>
              <a:rPr lang="en-US" sz="1800" u="sng" dirty="0" smtClean="0">
                <a:solidFill>
                  <a:schemeClr val="bg1"/>
                </a:solidFill>
                <a:cs typeface="Courier New" pitchFamily="49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800" dirty="0" err="1" smtClean="0">
                <a:cs typeface="Courier New" pitchFamily="49" charset="0"/>
              </a:rPr>
              <a:t>L</a:t>
            </a:r>
            <a:r>
              <a:rPr lang="en-US" sz="1800" baseline="-25000" dirty="0" err="1" smtClean="0">
                <a:cs typeface="Courier New" pitchFamily="49" charset="0"/>
              </a:rPr>
              <a:t>ex</a:t>
            </a:r>
            <a:r>
              <a:rPr lang="en-US" sz="1800" dirty="0" smtClean="0">
                <a:cs typeface="Courier New" pitchFamily="49" charset="0"/>
              </a:rPr>
              <a:t> = {M | M has </a:t>
            </a:r>
            <a:r>
              <a:rPr lang="en-US" sz="1800" i="1" dirty="0" smtClean="0">
                <a:cs typeface="Courier New" pitchFamily="49" charset="0"/>
              </a:rPr>
              <a:t>one</a:t>
            </a:r>
            <a:r>
              <a:rPr lang="en-US" sz="1800" dirty="0" smtClean="0">
                <a:cs typeface="Courier New" pitchFamily="49" charset="0"/>
              </a:rPr>
              <a:t> transition rule}	</a:t>
            </a:r>
            <a:r>
              <a:rPr lang="en-US" sz="1800" dirty="0" err="1" smtClean="0">
                <a:cs typeface="Courier New" pitchFamily="49" charset="0"/>
              </a:rPr>
              <a:t>M</a:t>
            </a:r>
            <a:r>
              <a:rPr lang="en-US" sz="1800" baseline="-25000" dirty="0" err="1" smtClean="0">
                <a:cs typeface="Courier New" pitchFamily="49" charset="0"/>
              </a:rPr>
              <a:t>ex</a:t>
            </a:r>
            <a:r>
              <a:rPr lang="en-US" sz="1800" baseline="-25000" dirty="0" smtClean="0">
                <a:cs typeface="Courier New" pitchFamily="49" charset="0"/>
              </a:rPr>
              <a:t> </a:t>
            </a:r>
            <a:r>
              <a:rPr lang="en-US" sz="1800" dirty="0" smtClean="0">
                <a:cs typeface="Courier New" pitchFamily="49" charset="0"/>
              </a:rPr>
              <a:t>, and partly M’	      Decidable (by </a:t>
            </a:r>
            <a:r>
              <a:rPr lang="en-US" sz="1800" dirty="0" err="1" smtClean="0">
                <a:cs typeface="Courier New" pitchFamily="49" charset="0"/>
              </a:rPr>
              <a:t>M</a:t>
            </a:r>
            <a:r>
              <a:rPr lang="en-US" sz="1800" baseline="-25000" dirty="0" err="1" smtClean="0">
                <a:cs typeface="Courier New" pitchFamily="49" charset="0"/>
              </a:rPr>
              <a:t>ex</a:t>
            </a:r>
            <a:r>
              <a:rPr lang="en-US" sz="1800" dirty="0" smtClean="0">
                <a:cs typeface="Courier New" pitchFamily="49" charset="0"/>
              </a:rPr>
              <a:t>).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800" dirty="0" smtClean="0"/>
              <a:t>L</a:t>
            </a:r>
            <a:r>
              <a:rPr lang="en-US" sz="1800" baseline="-25000" dirty="0" smtClean="0"/>
              <a:t>? </a:t>
            </a:r>
            <a:r>
              <a:rPr lang="en-US" sz="1800" dirty="0" smtClean="0"/>
              <a:t>= </a:t>
            </a:r>
            <a:r>
              <a:rPr lang="en-US" sz="1800" dirty="0" smtClean="0">
                <a:cs typeface="Courier New" pitchFamily="49" charset="0"/>
              </a:rPr>
              <a:t>{M | M decides </a:t>
            </a:r>
            <a:r>
              <a:rPr lang="en-US" sz="1800" dirty="0" err="1" smtClean="0">
                <a:cs typeface="Courier New" pitchFamily="49" charset="0"/>
              </a:rPr>
              <a:t>L</a:t>
            </a:r>
            <a:r>
              <a:rPr lang="en-US" sz="1800" baseline="-25000" dirty="0" err="1" smtClean="0">
                <a:cs typeface="Courier New" pitchFamily="49" charset="0"/>
              </a:rPr>
              <a:t>ex</a:t>
            </a:r>
            <a:r>
              <a:rPr lang="en-US" sz="1800" dirty="0" smtClean="0">
                <a:cs typeface="Courier New" pitchFamily="49" charset="0"/>
              </a:rPr>
              <a:t>}		</a:t>
            </a:r>
            <a:r>
              <a:rPr lang="en-US" sz="1800" dirty="0" smtClean="0"/>
              <a:t>M</a:t>
            </a:r>
            <a:r>
              <a:rPr lang="en-US" sz="1800" baseline="-25000" dirty="0" smtClean="0"/>
              <a:t>? </a:t>
            </a:r>
            <a:r>
              <a:rPr lang="en-US" sz="1800" dirty="0" smtClean="0"/>
              <a:t>(</a:t>
            </a:r>
            <a:r>
              <a:rPr lang="en-US" sz="1800" dirty="0" smtClean="0"/>
              <a:t>hypothetical)</a:t>
            </a:r>
            <a:r>
              <a:rPr lang="en-US" sz="1800" dirty="0" smtClean="0"/>
              <a:t>	      </a:t>
            </a:r>
            <a:r>
              <a:rPr lang="en-US" sz="1800" dirty="0" err="1" smtClean="0"/>
              <a:t>Undecidabe</a:t>
            </a:r>
            <a:r>
              <a:rPr lang="en-US" sz="1800" dirty="0" smtClean="0"/>
              <a:t>.</a:t>
            </a:r>
            <a:endParaRPr lang="en-US" sz="1800" dirty="0" smtClean="0">
              <a:cs typeface="Courier New" pitchFamily="49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en-US" sz="1800" dirty="0" smtClean="0"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70080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	</a:t>
            </a:r>
            <a:r>
              <a:rPr lang="nb-NO" b="1" dirty="0" smtClean="0"/>
              <a:t>HALTING		L</a:t>
            </a:r>
            <a:r>
              <a:rPr lang="en-US" b="1" baseline="-25000" dirty="0" smtClean="0"/>
              <a:t>?</a:t>
            </a:r>
          </a:p>
          <a:p>
            <a:r>
              <a:rPr lang="nb-NO" dirty="0" smtClean="0"/>
              <a:t>input:	</a:t>
            </a:r>
            <a:r>
              <a:rPr lang="nb-NO" dirty="0" err="1" smtClean="0"/>
              <a:t>M,x</a:t>
            </a:r>
            <a:r>
              <a:rPr lang="nb-NO" dirty="0" smtClean="0"/>
              <a:t>		M’</a:t>
            </a:r>
          </a:p>
          <a:p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5724128" y="1412776"/>
            <a:ext cx="2016224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MACHINE M’(M</a:t>
            </a:r>
            <a:r>
              <a:rPr lang="en-US" sz="1300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simulate </a:t>
            </a: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M </a:t>
            </a:r>
            <a:r>
              <a:rPr lang="en-US" sz="1300" dirty="0" err="1" smtClean="0">
                <a:latin typeface="Courier New" pitchFamily="49" charset="0"/>
                <a:cs typeface="Courier New" pitchFamily="49" charset="0"/>
              </a:rPr>
              <a:t>på</a:t>
            </a: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 x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300" dirty="0" err="1" smtClean="0">
                <a:latin typeface="Courier New" pitchFamily="49" charset="0"/>
                <a:cs typeface="Courier New" pitchFamily="49" charset="0"/>
              </a:rPr>
              <a:t>M</a:t>
            </a:r>
            <a:r>
              <a:rPr lang="en-US" sz="1300" baseline="-25000" dirty="0" err="1" smtClean="0">
                <a:latin typeface="Courier New" pitchFamily="49" charset="0"/>
                <a:cs typeface="Courier New" pitchFamily="49" charset="0"/>
              </a:rPr>
              <a:t>ex</a:t>
            </a: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(M</a:t>
            </a:r>
            <a:r>
              <a:rPr lang="en-US" sz="1300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555776" y="1916832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 rot="21540000">
            <a:off x="107504" y="5332566"/>
            <a:ext cx="8928992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We get one more ”level” when we use the reduction: 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 We can answer whether a machine only has one transition rule – that is decidable.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 But we can </a:t>
            </a:r>
            <a:r>
              <a:rPr lang="en-US" sz="1200" i="1" dirty="0" smtClean="0">
                <a:solidFill>
                  <a:schemeClr val="accent1"/>
                </a:solidFill>
                <a:latin typeface="Comic Sans MS" pitchFamily="66" charset="0"/>
              </a:rPr>
              <a:t>not </a:t>
            </a:r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decide whether or not a </a:t>
            </a:r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machine </a:t>
            </a:r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answers whether or not another </a:t>
            </a:r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machine consists of only one transition rule – </a:t>
            </a:r>
            <a:r>
              <a:rPr lang="en-US" sz="1200" i="1" dirty="0" smtClean="0">
                <a:solidFill>
                  <a:schemeClr val="accent1"/>
                </a:solidFill>
                <a:latin typeface="Comic Sans MS" pitchFamily="66" charset="0"/>
              </a:rPr>
              <a:t>that </a:t>
            </a:r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is </a:t>
            </a:r>
            <a:r>
              <a:rPr lang="en-US" sz="1200" dirty="0" err="1" smtClean="0">
                <a:solidFill>
                  <a:schemeClr val="accent1"/>
                </a:solidFill>
                <a:latin typeface="Comic Sans MS" pitchFamily="66" charset="0"/>
              </a:rPr>
              <a:t>undecidable</a:t>
            </a:r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It is the language machine M’ is an instance for that is </a:t>
            </a:r>
            <a:r>
              <a:rPr lang="en-US" sz="1200" spc="-20" dirty="0" err="1" smtClean="0">
                <a:solidFill>
                  <a:schemeClr val="accent1"/>
                </a:solidFill>
                <a:latin typeface="Comic Sans MS" pitchFamily="66" charset="0"/>
              </a:rPr>
              <a:t>undecidable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. 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To see whether or not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 M’ is a machine foe </a:t>
            </a:r>
            <a:r>
              <a:rPr lang="en-US" sz="1200" spc="-20" dirty="0" err="1" smtClean="0">
                <a:solidFill>
                  <a:schemeClr val="accent1"/>
                </a:solidFill>
                <a:latin typeface="Comic Sans MS" pitchFamily="66" charset="0"/>
              </a:rPr>
              <a:t>L</a:t>
            </a:r>
            <a:r>
              <a:rPr lang="en-US" sz="1200" spc="-20" baseline="-25000" dirty="0" err="1" smtClean="0">
                <a:solidFill>
                  <a:schemeClr val="accent1"/>
                </a:solidFill>
                <a:latin typeface="Comic Sans MS" pitchFamily="66" charset="0"/>
              </a:rPr>
              <a:t>ex</a:t>
            </a:r>
            <a:r>
              <a:rPr lang="en-US" sz="1200" spc="-20" baseline="-25000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, we must be able to decide if it stops. 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It is not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1200" spc="-20" dirty="0" err="1" smtClean="0">
                <a:solidFill>
                  <a:schemeClr val="accent1"/>
                </a:solidFill>
                <a:latin typeface="Comic Sans MS" pitchFamily="66" charset="0"/>
              </a:rPr>
              <a:t>L</a:t>
            </a:r>
            <a:r>
              <a:rPr lang="en-US" sz="1200" spc="-20" baseline="-25000" dirty="0" err="1" smtClean="0">
                <a:solidFill>
                  <a:schemeClr val="accent1"/>
                </a:solidFill>
                <a:latin typeface="Comic Sans MS" pitchFamily="66" charset="0"/>
              </a:rPr>
              <a:t>ex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 that suddenl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y becomes </a:t>
            </a:r>
            <a:r>
              <a:rPr lang="en-US" sz="1200" spc="-20" dirty="0" err="1" smtClean="0">
                <a:solidFill>
                  <a:schemeClr val="accent1"/>
                </a:solidFill>
                <a:latin typeface="Comic Sans MS" pitchFamily="66" charset="0"/>
              </a:rPr>
              <a:t>undecidable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, but L</a:t>
            </a:r>
            <a:r>
              <a:rPr lang="en-US" sz="1200" spc="-20" baseline="-25000" dirty="0" smtClean="0">
                <a:solidFill>
                  <a:schemeClr val="accent1"/>
                </a:solidFill>
                <a:latin typeface="Comic Sans MS" pitchFamily="66" charset="0"/>
              </a:rPr>
              <a:t>?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  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That consists of machines 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for </a:t>
            </a:r>
            <a:r>
              <a:rPr lang="en-US" sz="1200" spc="-20" dirty="0" err="1" smtClean="0">
                <a:solidFill>
                  <a:schemeClr val="accent1"/>
                </a:solidFill>
                <a:latin typeface="Comic Sans MS" pitchFamily="66" charset="0"/>
              </a:rPr>
              <a:t>L</a:t>
            </a:r>
            <a:r>
              <a:rPr lang="en-US" sz="1200" spc="-20" baseline="-25000" dirty="0" err="1" smtClean="0">
                <a:solidFill>
                  <a:schemeClr val="accent1"/>
                </a:solidFill>
                <a:latin typeface="Comic Sans MS" pitchFamily="66" charset="0"/>
              </a:rPr>
              <a:t>ex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 . 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It is deciding whether something is a machine 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 for </a:t>
            </a:r>
            <a:r>
              <a:rPr lang="en-US" sz="1200" spc="-20" dirty="0" err="1" smtClean="0">
                <a:solidFill>
                  <a:schemeClr val="accent1"/>
                </a:solidFill>
                <a:latin typeface="Comic Sans MS" pitchFamily="66" charset="0"/>
              </a:rPr>
              <a:t>L</a:t>
            </a:r>
            <a:r>
              <a:rPr lang="en-US" sz="1200" spc="-20" baseline="-25000" dirty="0" err="1" smtClean="0">
                <a:solidFill>
                  <a:schemeClr val="accent1"/>
                </a:solidFill>
                <a:latin typeface="Comic Sans MS" pitchFamily="66" charset="0"/>
              </a:rPr>
              <a:t>ex</a:t>
            </a:r>
            <a:r>
              <a:rPr lang="en-US" sz="1200" spc="-20" baseline="-25000" dirty="0" smtClean="0">
                <a:solidFill>
                  <a:schemeClr val="accent1"/>
                </a:solidFill>
                <a:latin typeface="Comic Sans MS" pitchFamily="66" charset="0"/>
              </a:rPr>
              <a:t>  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that becomes </a:t>
            </a:r>
            <a:r>
              <a:rPr lang="en-US" sz="1200" spc="-20" dirty="0" err="1" smtClean="0">
                <a:solidFill>
                  <a:schemeClr val="accent1"/>
                </a:solidFill>
                <a:latin typeface="Comic Sans MS" pitchFamily="66" charset="0"/>
              </a:rPr>
              <a:t>undecidable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, not </a:t>
            </a:r>
            <a:r>
              <a:rPr lang="en-US" sz="1200" spc="-20" dirty="0" err="1" smtClean="0">
                <a:solidFill>
                  <a:schemeClr val="accent1"/>
                </a:solidFill>
                <a:latin typeface="Comic Sans MS" pitchFamily="66" charset="0"/>
              </a:rPr>
              <a:t>L</a:t>
            </a:r>
            <a:r>
              <a:rPr lang="en-US" sz="1200" spc="-20" baseline="-25000" dirty="0" err="1" smtClean="0">
                <a:solidFill>
                  <a:schemeClr val="accent1"/>
                </a:solidFill>
                <a:latin typeface="Comic Sans MS" pitchFamily="66" charset="0"/>
              </a:rPr>
              <a:t>ex</a:t>
            </a:r>
            <a:r>
              <a:rPr lang="en-US" sz="1200" spc="-20" dirty="0" smtClean="0">
                <a:solidFill>
                  <a:schemeClr val="accent1"/>
                </a:solidFill>
                <a:latin typeface="Comic Sans MS" pitchFamily="66" charset="0"/>
              </a:rPr>
              <a:t> itself.</a:t>
            </a:r>
            <a:endParaRPr lang="en-US" sz="1200" spc="-20" dirty="0" smtClean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056217">
            <a:off x="6968707" y="434496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/>
                </a:solidFill>
                <a:latin typeface="Comic Sans MS" pitchFamily="66" charset="0"/>
              </a:rPr>
              <a:t>NO</a:t>
            </a:r>
            <a:endParaRPr lang="nb-NO" sz="2400" dirty="0">
              <a:solidFill>
                <a:schemeClr val="accent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467544" y="1916832"/>
            <a:ext cx="1728192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3b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54461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000" dirty="0" smtClean="0"/>
              <a:t>Is the following language decidable?</a:t>
            </a:r>
          </a:p>
          <a:p>
            <a:pPr algn="just">
              <a:buNone/>
            </a:pPr>
            <a:r>
              <a:rPr lang="en-US" sz="2000" dirty="0" smtClean="0"/>
              <a:t>	L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 </a:t>
            </a:r>
            <a:r>
              <a:rPr lang="en-US" sz="2000" dirty="0" smtClean="0"/>
              <a:t>= {M | M decides L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} .</a:t>
            </a:r>
          </a:p>
          <a:p>
            <a:pPr algn="just">
              <a:buNone/>
            </a:pPr>
            <a:endParaRPr lang="en-US" sz="800" dirty="0" smtClean="0"/>
          </a:p>
          <a:p>
            <a:pPr marL="0" indent="0" algn="just">
              <a:buNone/>
            </a:pPr>
            <a:endParaRPr lang="en-US" sz="8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000" b="1" dirty="0" smtClean="0"/>
              <a:t>L</a:t>
            </a:r>
            <a:r>
              <a:rPr lang="en-US" sz="2000" b="1" baseline="-25000" dirty="0" smtClean="0"/>
              <a:t>3</a:t>
            </a:r>
            <a:r>
              <a:rPr lang="en-US" sz="2000" dirty="0" smtClean="0"/>
              <a:t> </a:t>
            </a:r>
            <a:r>
              <a:rPr lang="en-US" sz="2000" i="1" dirty="0" smtClean="0"/>
              <a:t>is</a:t>
            </a:r>
            <a:r>
              <a:rPr lang="en-US" sz="2000" dirty="0" smtClean="0"/>
              <a:t> decidable. It is easy to design a machine for an </a:t>
            </a:r>
            <a:r>
              <a:rPr lang="en-US" sz="2000" dirty="0" err="1" smtClean="0"/>
              <a:t>undecidable</a:t>
            </a:r>
            <a:r>
              <a:rPr lang="en-US" sz="2000" dirty="0" smtClean="0"/>
              <a:t> language (When we know that the language is </a:t>
            </a:r>
            <a:r>
              <a:rPr lang="en-US" sz="2000" dirty="0" err="1" smtClean="0"/>
              <a:t>undecidable</a:t>
            </a:r>
            <a:r>
              <a:rPr lang="en-US" sz="2000" dirty="0" smtClean="0"/>
              <a:t>). An </a:t>
            </a:r>
            <a:r>
              <a:rPr lang="en-US" sz="2000" dirty="0" err="1" smtClean="0"/>
              <a:t>undecidable</a:t>
            </a:r>
            <a:r>
              <a:rPr lang="en-US" sz="2000" dirty="0" smtClean="0"/>
              <a:t> language has</a:t>
            </a:r>
            <a:r>
              <a:rPr lang="en-US" sz="2000" dirty="0" smtClean="0"/>
              <a:t> </a:t>
            </a:r>
            <a:r>
              <a:rPr lang="en-US" sz="2000" i="1" dirty="0" smtClean="0"/>
              <a:t>no</a:t>
            </a:r>
            <a:r>
              <a:rPr lang="en-US" sz="2000" i="1" dirty="0" smtClean="0"/>
              <a:t> </a:t>
            </a:r>
            <a:r>
              <a:rPr lang="en-US" sz="2000" dirty="0" smtClean="0"/>
              <a:t>machines. The formal language </a:t>
            </a:r>
            <a:r>
              <a:rPr lang="en-US" sz="2000" dirty="0" smtClean="0"/>
              <a:t>L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 </a:t>
            </a:r>
            <a:r>
              <a:rPr lang="en-US" sz="2000" dirty="0" smtClean="0"/>
              <a:t>is empty</a:t>
            </a:r>
            <a:r>
              <a:rPr lang="en-US" sz="2000" dirty="0" smtClean="0"/>
              <a:t> </a:t>
            </a:r>
            <a:r>
              <a:rPr lang="en-US" sz="2000" dirty="0" smtClean="0"/>
              <a:t>L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 = </a:t>
            </a:r>
            <a:r>
              <a:rPr lang="en-US" sz="2000" dirty="0" smtClean="0">
                <a:sym typeface="Symbol"/>
              </a:rPr>
              <a:t>, </a:t>
            </a:r>
            <a:r>
              <a:rPr lang="en-US" sz="2000" dirty="0" smtClean="0">
                <a:sym typeface="Symbol"/>
              </a:rPr>
              <a:t>and can be decided by a machine that always answers NO</a:t>
            </a:r>
            <a:r>
              <a:rPr lang="en-US" sz="2000" dirty="0" smtClean="0">
                <a:sym typeface="Symbol"/>
              </a:rPr>
              <a:t>.</a:t>
            </a:r>
            <a:endParaRPr lang="en-US" sz="20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2000" i="1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000" dirty="0" smtClean="0"/>
              <a:t>If someone comes to you with a Turing machine and asks </a:t>
            </a:r>
            <a:r>
              <a:rPr lang="en-US" sz="2000" dirty="0" err="1" smtClean="0"/>
              <a:t>wheter</a:t>
            </a:r>
            <a:r>
              <a:rPr lang="en-US" sz="2000" dirty="0" smtClean="0"/>
              <a:t> or not it is a machine for </a:t>
            </a:r>
            <a:r>
              <a:rPr lang="en-US" sz="2000" dirty="0" smtClean="0"/>
              <a:t>HALTING, </a:t>
            </a:r>
            <a:r>
              <a:rPr lang="en-US" sz="2000" dirty="0" smtClean="0"/>
              <a:t>you can always say no</a:t>
            </a:r>
            <a:r>
              <a:rPr lang="en-US" sz="2000" dirty="0" smtClean="0"/>
              <a:t>. Similarly </a:t>
            </a:r>
            <a:r>
              <a:rPr lang="en-US" sz="2000" dirty="0" smtClean="0"/>
              <a:t>for </a:t>
            </a:r>
            <a:r>
              <a:rPr lang="en-US" sz="2000" b="1" dirty="0" smtClean="0"/>
              <a:t>L</a:t>
            </a:r>
            <a:r>
              <a:rPr lang="en-US" sz="2000" b="1" baseline="-25000" dirty="0" smtClean="0"/>
              <a:t>2 </a:t>
            </a:r>
            <a:r>
              <a:rPr lang="en-US" sz="2000" i="1" dirty="0" smtClean="0"/>
              <a:t>, </a:t>
            </a:r>
            <a:r>
              <a:rPr lang="en-US" sz="2000" dirty="0" smtClean="0"/>
              <a:t>you can always say no for all input</a:t>
            </a:r>
            <a:r>
              <a:rPr lang="en-US" sz="2000" dirty="0" smtClean="0"/>
              <a:t>. </a:t>
            </a:r>
            <a:r>
              <a:rPr lang="en-US" sz="2000" dirty="0" smtClean="0"/>
              <a:t>It is surely not a machine</a:t>
            </a:r>
            <a:r>
              <a:rPr lang="en-US" sz="2000" dirty="0" smtClean="0"/>
              <a:t> </a:t>
            </a:r>
            <a:r>
              <a:rPr lang="en-US" sz="2000" dirty="0" smtClean="0"/>
              <a:t>for </a:t>
            </a:r>
            <a:r>
              <a:rPr lang="en-US" sz="2000" b="1" dirty="0" smtClean="0"/>
              <a:t>L</a:t>
            </a:r>
            <a:r>
              <a:rPr lang="en-US" sz="2000" b="1" baseline="-25000" dirty="0" smtClean="0"/>
              <a:t>2 </a:t>
            </a:r>
            <a:r>
              <a:rPr lang="en-US" sz="2000" dirty="0" smtClean="0"/>
              <a:t>this person has.</a:t>
            </a: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6" name="Rectangle 5"/>
          <p:cNvSpPr/>
          <p:nvPr/>
        </p:nvSpPr>
        <p:spPr>
          <a:xfrm rot="21374743">
            <a:off x="3651403" y="1060392"/>
            <a:ext cx="24514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This means that we have a language L</a:t>
            </a:r>
            <a:r>
              <a:rPr lang="en-US" sz="1000" baseline="-25000" dirty="0" smtClean="0">
                <a:solidFill>
                  <a:schemeClr val="accent1"/>
                </a:solidFill>
                <a:latin typeface="Comic Sans MS" pitchFamily="66" charset="0"/>
              </a:rPr>
              <a:t>3 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that consists of all machines for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L</a:t>
            </a:r>
            <a:r>
              <a:rPr lang="en-US" sz="1000" baseline="-25000" dirty="0" smtClean="0">
                <a:solidFill>
                  <a:schemeClr val="accent1"/>
                </a:solidFill>
                <a:latin typeface="Comic Sans MS" pitchFamily="66" charset="0"/>
              </a:rPr>
              <a:t>2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b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</a:b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(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that we just showed </a:t>
            </a:r>
            <a:r>
              <a:rPr lang="en-US" sz="1000" dirty="0" err="1" smtClean="0">
                <a:solidFill>
                  <a:schemeClr val="accent1"/>
                </a:solidFill>
                <a:latin typeface="Comic Sans MS" pitchFamily="66" charset="0"/>
              </a:rPr>
              <a:t>undecidable</a:t>
            </a:r>
            <a:r>
              <a:rPr lang="en-US" sz="1000" dirty="0" smtClean="0">
                <a:solidFill>
                  <a:schemeClr val="accent1"/>
                </a:solidFill>
                <a:latin typeface="Comic Sans MS" pitchFamily="66" charset="0"/>
              </a:rPr>
              <a:t>). </a:t>
            </a:r>
            <a:endParaRPr lang="en-US" sz="1000" dirty="0" smtClean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827584" y="4509120"/>
            <a:ext cx="3168352" cy="20162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Freeform 23"/>
          <p:cNvSpPr/>
          <p:nvPr/>
        </p:nvSpPr>
        <p:spPr>
          <a:xfrm>
            <a:off x="1907704" y="4221088"/>
            <a:ext cx="3562626" cy="1457656"/>
          </a:xfrm>
          <a:custGeom>
            <a:avLst/>
            <a:gdLst>
              <a:gd name="connsiteX0" fmla="*/ 0 w 3534228"/>
              <a:gd name="connsiteY0" fmla="*/ 1225247 h 1319590"/>
              <a:gd name="connsiteX1" fmla="*/ 1386114 w 3534228"/>
              <a:gd name="connsiteY1" fmla="*/ 151190 h 1319590"/>
              <a:gd name="connsiteX2" fmla="*/ 2641600 w 3534228"/>
              <a:gd name="connsiteY2" fmla="*/ 318104 h 1319590"/>
              <a:gd name="connsiteX3" fmla="*/ 3534228 w 3534228"/>
              <a:gd name="connsiteY3" fmla="*/ 1319590 h 1319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4228" h="1319590">
                <a:moveTo>
                  <a:pt x="0" y="1225247"/>
                </a:moveTo>
                <a:cubicBezTo>
                  <a:pt x="472923" y="763813"/>
                  <a:pt x="945847" y="302380"/>
                  <a:pt x="1386114" y="151190"/>
                </a:cubicBezTo>
                <a:cubicBezTo>
                  <a:pt x="1826381" y="0"/>
                  <a:pt x="2283581" y="123371"/>
                  <a:pt x="2641600" y="318104"/>
                </a:cubicBezTo>
                <a:cubicBezTo>
                  <a:pt x="2999619" y="512837"/>
                  <a:pt x="3266923" y="916213"/>
                  <a:pt x="3534228" y="1319590"/>
                </a:cubicBezTo>
              </a:path>
            </a:pathLst>
          </a:cu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xtBox 24"/>
          <p:cNvSpPr txBox="1"/>
          <p:nvPr/>
        </p:nvSpPr>
        <p:spPr>
          <a:xfrm>
            <a:off x="4932040" y="566124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Y      N</a:t>
            </a:r>
            <a:endParaRPr lang="nb-NO" dirty="0"/>
          </a:p>
        </p:txBody>
      </p:sp>
      <p:sp>
        <p:nvSpPr>
          <p:cNvPr id="26" name="TextBox 25"/>
          <p:cNvSpPr txBox="1"/>
          <p:nvPr/>
        </p:nvSpPr>
        <p:spPr>
          <a:xfrm>
            <a:off x="827584" y="450912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pc="-10" dirty="0" smtClean="0">
                <a:solidFill>
                  <a:schemeClr val="tx2"/>
                </a:solidFill>
              </a:rPr>
              <a:t>Σ</a:t>
            </a:r>
            <a:r>
              <a:rPr lang="nb-NO" spc="-10" dirty="0" smtClean="0">
                <a:solidFill>
                  <a:schemeClr val="tx2"/>
                </a:solidFill>
              </a:rPr>
              <a:t>*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300192" y="4653136"/>
            <a:ext cx="237626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MACHINE ML3(M</a:t>
            </a:r>
            <a:r>
              <a:rPr lang="en-US" sz="1300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   RETURN(N)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38" name="Rectangle 37"/>
          <p:cNvSpPr/>
          <p:nvPr/>
        </p:nvSpPr>
        <p:spPr>
          <a:xfrm rot="21374743">
            <a:off x="4014062" y="5969166"/>
            <a:ext cx="28280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It is always decidable to answer an </a:t>
            </a:r>
            <a:r>
              <a:rPr lang="en-US" sz="1200" dirty="0" err="1" smtClean="0">
                <a:solidFill>
                  <a:schemeClr val="accent1"/>
                </a:solidFill>
                <a:latin typeface="Comic Sans MS" pitchFamily="66" charset="0"/>
              </a:rPr>
              <a:t>undecidable</a:t>
            </a:r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 language (…)</a:t>
            </a:r>
            <a:endParaRPr lang="en-US" sz="1200" dirty="0" smtClean="0">
              <a:solidFill>
                <a:schemeClr val="accent1"/>
              </a:solidFill>
              <a:latin typeface="Comic Sans MS" pitchFamily="66" charset="0"/>
            </a:endParaRPr>
          </a:p>
          <a:p>
            <a:pPr algn="just"/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 – </a:t>
            </a:r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just answer no.</a:t>
            </a:r>
            <a:endParaRPr lang="en-US" sz="1200" dirty="0" smtClean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 rot="20897877">
            <a:off x="7249621" y="5226400"/>
            <a:ext cx="14209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ML3 </a:t>
            </a:r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decides </a:t>
            </a:r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L</a:t>
            </a:r>
            <a:r>
              <a:rPr lang="en-US" sz="1200" baseline="-25000" dirty="0" smtClean="0">
                <a:solidFill>
                  <a:schemeClr val="accent1"/>
                </a:solidFill>
                <a:latin typeface="Comic Sans MS" pitchFamily="66" charset="0"/>
              </a:rPr>
              <a:t>3</a:t>
            </a:r>
            <a:r>
              <a:rPr lang="en-US" sz="1200" dirty="0" smtClean="0">
                <a:solidFill>
                  <a:schemeClr val="accent1"/>
                </a:solidFill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smtClean="0"/>
              <a:t>3b – alt</a:t>
            </a:r>
            <a:r>
              <a:rPr lang="en-US" smtClean="0"/>
              <a:t>. </a:t>
            </a:r>
            <a:r>
              <a:rPr lang="en-US" smtClean="0"/>
              <a:t>interpretation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5446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If we assume that all input symbols are legal for L</a:t>
            </a:r>
            <a:r>
              <a:rPr lang="en-US" sz="2000" baseline="-25000" dirty="0" smtClean="0"/>
              <a:t>1 </a:t>
            </a:r>
            <a:r>
              <a:rPr lang="en-US" sz="2000" dirty="0" smtClean="0"/>
              <a:t>(</a:t>
            </a:r>
            <a:r>
              <a:rPr lang="en-US" sz="2000" dirty="0" smtClean="0"/>
              <a:t>that the</a:t>
            </a:r>
            <a:r>
              <a:rPr lang="en-US" sz="2000" dirty="0" smtClean="0"/>
              <a:t> Σ </a:t>
            </a:r>
            <a:r>
              <a:rPr lang="en-US" sz="2000" dirty="0" smtClean="0"/>
              <a:t>in the exercise text really</a:t>
            </a:r>
            <a:r>
              <a:rPr lang="en-US" sz="2000" dirty="0" smtClean="0"/>
              <a:t> </a:t>
            </a:r>
            <a:r>
              <a:rPr lang="en-US" sz="2000" i="1" dirty="0" smtClean="0"/>
              <a:t>is</a:t>
            </a:r>
            <a:r>
              <a:rPr lang="en-US" sz="2000" dirty="0" smtClean="0"/>
              <a:t> the input alphabet to a Turing machine M = (</a:t>
            </a:r>
            <a:r>
              <a:rPr lang="en-US" sz="2000" dirty="0" err="1" smtClean="0"/>
              <a:t>Q,Σ,Γ,δ</a:t>
            </a:r>
            <a:r>
              <a:rPr lang="en-US" sz="2000" dirty="0" smtClean="0"/>
              <a:t>)), </a:t>
            </a:r>
            <a:r>
              <a:rPr lang="en-US" sz="2000" dirty="0" smtClean="0"/>
              <a:t>the whole exercise gets a nice symmetry</a:t>
            </a:r>
            <a:r>
              <a:rPr lang="en-US" sz="2000" dirty="0" smtClean="0"/>
              <a:t>…: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L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: decidable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L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: </a:t>
            </a:r>
            <a:r>
              <a:rPr lang="en-US" sz="2000" dirty="0" err="1" smtClean="0"/>
              <a:t>undecidable</a:t>
            </a:r>
            <a:r>
              <a:rPr lang="en-US" sz="2000" dirty="0" smtClean="0"/>
              <a:t>		HALTING </a:t>
            </a:r>
            <a:r>
              <a:rPr lang="en-US" sz="2000" dirty="0" smtClean="0">
                <a:latin typeface="Lucida Sans Unicode"/>
                <a:cs typeface="Lucida Sans Unicode"/>
              </a:rPr>
              <a:t>∝ </a:t>
            </a:r>
            <a:r>
              <a:rPr lang="en-US" sz="2000" dirty="0" smtClean="0"/>
              <a:t>L</a:t>
            </a:r>
            <a:r>
              <a:rPr lang="en-US" sz="2000" baseline="-25000" dirty="0" smtClean="0"/>
              <a:t>2	 </a:t>
            </a:r>
            <a:r>
              <a:rPr lang="en-US" sz="2000" dirty="0" smtClean="0"/>
              <a:t>(as before)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L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: </a:t>
            </a:r>
            <a:r>
              <a:rPr lang="en-US" sz="2000" dirty="0" err="1" smtClean="0"/>
              <a:t>decideble</a:t>
            </a: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36" name="Rectangle 35"/>
          <p:cNvSpPr/>
          <p:nvPr/>
        </p:nvSpPr>
        <p:spPr>
          <a:xfrm>
            <a:off x="3203848" y="1988840"/>
            <a:ext cx="237626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MACHINE ML1(S)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   RETURN(Y)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03848" y="4797152"/>
            <a:ext cx="237626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MACHINE ML3(M)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   RETURN(N)</a:t>
            </a:r>
          </a:p>
          <a:p>
            <a:pPr algn="just"/>
            <a:r>
              <a:rPr lang="en-US" sz="130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1290</Words>
  <Application>Microsoft Office PowerPoint</Application>
  <PresentationFormat>On-screen Show (4:3)</PresentationFormat>
  <Paragraphs>227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Kontortema</vt:lpstr>
      <vt:lpstr>Decidability / Undecidability</vt:lpstr>
      <vt:lpstr>Decidability / Undecidability</vt:lpstr>
      <vt:lpstr>Decidability / Undecidability</vt:lpstr>
      <vt:lpstr>Decidability / Undecidability</vt:lpstr>
      <vt:lpstr>3b</vt:lpstr>
      <vt:lpstr>3b</vt:lpstr>
      <vt:lpstr>3b</vt:lpstr>
      <vt:lpstr>But, can’t we…?</vt:lpstr>
      <vt:lpstr>But, can’t we …?</vt:lpstr>
      <vt:lpstr>3b</vt:lpstr>
      <vt:lpstr>3b – alt. interpretation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Avgjørbarhet / Uavgjørbarhet</dc:title>
  <dc:creator>Petter</dc:creator>
  <cp:lastModifiedBy>Petter Kristiansen</cp:lastModifiedBy>
  <cp:revision>97</cp:revision>
  <dcterms:created xsi:type="dcterms:W3CDTF">2012-11-20T09:47:10Z</dcterms:created>
  <dcterms:modified xsi:type="dcterms:W3CDTF">2012-11-26T22:20:41Z</dcterms:modified>
</cp:coreProperties>
</file>