
<file path=[Content_Types].xml><?xml version="1.0" encoding="utf-8"?>
<Types xmlns="http://schemas.openxmlformats.org/package/2006/content-types">
  <Override PartName="/ppt/slides/slide18.xml" ContentType="application/vnd.openxmlformats-officedocument.presentationml.slide+xml"/>
  <Override PartName="/ppt/notesSlides/notesSlide4.xml" ContentType="application/vnd.openxmlformats-officedocument.presentationml.notesSlide+xml"/>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Override PartName="/ppt/notesSlides/notesSlide9.xml" ContentType="application/vnd.openxmlformats-officedocument.presentationml.notesSlide+xml"/>
  <Default Extension="rels" ContentType="application/vnd.openxmlformats-package.relationships+xml"/>
  <Override PartName="/ppt/slides/slide10.xml" ContentType="application/vnd.openxmlformats-officedocument.presentationml.slide+xml"/>
  <Override PartName="/ppt/slideLayouts/slideLayout5.xml" ContentType="application/vnd.openxmlformats-officedocument.presentationml.slideLayout+xml"/>
  <Override PartName="/ppt/notesMasters/notesMaster1.xml" ContentType="application/vnd.openxmlformats-officedocument.presentationml.notesMaster+xml"/>
  <Override PartName="/ppt/slides/slide1.xml" ContentType="application/vnd.openxmlformats-officedocument.presentationml.slide+xml"/>
  <Override PartName="/ppt/slides/slide26.xml" ContentType="application/vnd.openxmlformats-officedocument.presentationml.slide+xml"/>
  <Override PartName="/ppt/handoutMasters/handoutMaster1.xml" ContentType="application/vnd.openxmlformats-officedocument.presentationml.handoutMaster+xml"/>
  <Default Extension="jpeg" ContentType="image/jpeg"/>
  <Override PartName="/ppt/theme/theme2.xml" ContentType="application/vnd.openxmlformats-officedocument.theme+xml"/>
  <Override PartName="/ppt/slideLayouts/slideLayout1.xml" ContentType="application/vnd.openxmlformats-officedocument.presentationml.slideLayout+xml"/>
  <Override PartName="/ppt/notesSlides/notesSlide12.xml" ContentType="application/vnd.openxmlformats-officedocument.presentationml.notesSlide+xml"/>
  <Override PartName="/ppt/slides/slide22.xml" ContentType="application/vnd.openxmlformats-officedocument.presentationml.slide+xml"/>
  <Override PartName="/ppt/slides/slide30.xml" ContentType="application/vnd.openxmlformats-officedocument.presentationml.slide+xml"/>
  <Override PartName="/docProps/app.xml" ContentType="application/vnd.openxmlformats-officedocument.extended-properties+xml"/>
  <Default Extension="xml" ContentType="application/xml"/>
  <Override PartName="/ppt/slides/slide19.xml" ContentType="application/vnd.openxmlformats-officedocument.presentationml.slide+xml"/>
  <Override PartName="/ppt/notesSlides/notesSlide5.xml" ContentType="application/vnd.openxmlformats-officedocument.presentationml.notesSlide+xml"/>
  <Override PartName="/ppt/tableStyles.xml" ContentType="application/vnd.openxmlformats-officedocument.presentationml.tableStyles+xml"/>
  <Override PartName="/ppt/slides/slide15.xml" ContentType="application/vnd.openxmlformats-officedocument.presentationml.slide+xml"/>
  <Override PartName="/ppt/slideLayouts/slideLayout12.xml" ContentType="application/vnd.openxmlformats-officedocument.presentationml.slideLayout+xml"/>
  <Override PartName="/ppt/notesSlides/notesSlide1.xml" ContentType="application/vnd.openxmlformats-officedocument.presentationml.notesSlide+xml"/>
  <Override PartName="/ppt/slides/slide6.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notesSlides/notesSlide13.xml" ContentType="application/vnd.openxmlformats-officedocument.presentationml.notesSlide+xml"/>
  <Override PartName="/ppt/slides/slide27.xml" ContentType="application/vnd.openxmlformats-officedocument.presentationml.slide+xml"/>
  <Override PartName="/ppt/slides/slide2.xml" ContentType="application/vnd.openxmlformats-officedocument.presentationml.slide+xml"/>
  <Default Extension="png" ContentType="image/png"/>
  <Override PartName="/ppt/slideLayouts/slideLayout2.xml" ContentType="application/vnd.openxmlformats-officedocument.presentationml.slideLayout+xml"/>
  <Override PartName="/ppt/theme/theme3.xml" ContentType="application/vnd.openxmlformats-officedocument.theme+xml"/>
  <Override PartName="/ppt/slides/slide23.xml" ContentType="application/vnd.openxmlformats-officedocument.presentationml.slide+xml"/>
  <Override PartName="/ppt/slides/slide31.xml" ContentType="application/vnd.openxmlformats-officedocument.presentationml.slide+xml"/>
  <Override PartName="/ppt/notesSlides/notesSlide6.xml" ContentType="application/vnd.openxmlformats-officedocument.presentationml.notesSlide+xml"/>
  <Override PartName="/ppt/slides/slide16.xml" ContentType="application/vnd.openxmlformats-officedocument.presentationml.slide+xml"/>
  <Override PartName="/ppt/slideLayouts/slideLayout13.xml" ContentType="application/vnd.openxmlformats-officedocument.presentationml.slideLayout+xml"/>
  <Override PartName="/ppt/notesSlides/notesSlide2.xml" ContentType="application/vnd.openxmlformats-officedocument.presentationml.notes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28.xml" ContentType="application/vnd.openxmlformats-officedocument.presentationml.slide+xml"/>
  <Override PartName="/ppt/slideLayouts/slideLayout3.xml" ContentType="application/vnd.openxmlformats-officedocument.presentationml.slideLayout+xml"/>
  <Override PartName="/ppt/slides/slide24.xml" ContentType="application/vnd.openxmlformats-officedocument.presentationml.slide+xml"/>
  <Override PartName="/ppt/slides/slide32.xml" ContentType="application/vnd.openxmlformats-officedocument.presentationml.slide+xml"/>
  <Override PartName="/ppt/slides/slide20.xml" ContentType="application/vnd.openxmlformats-officedocument.presentationml.slide+xml"/>
  <Override PartName="/ppt/notesSlides/notesSlide7.xml" ContentType="application/vnd.openxmlformats-officedocument.presentationml.notesSlide+xml"/>
  <Override PartName="/ppt/slides/slide17.xml" ContentType="application/vnd.openxmlformats-officedocument.presentationml.slide+xml"/>
  <Override PartName="/ppt/notesSlides/notesSlide3.xml" ContentType="application/vnd.openxmlformats-officedocument.presentationml.notesSlide+xml"/>
  <Override PartName="/ppt/notesSlides/notesSlide10.xml" ContentType="application/vnd.openxmlformats-officedocument.presentationml.notesSlide+xml"/>
  <Override PartName="/ppt/slides/slide8.xml" ContentType="application/vnd.openxmlformats-officedocument.presentationml.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slides/slide29.xml" ContentType="application/vnd.openxmlformats-officedocument.presentationml.slide+xml"/>
  <Override PartName="/ppt/notesSlides/notesSlide8.xml" ContentType="application/vnd.openxmlformats-officedocument.presentationml.notesSlide+xml"/>
  <Override PartName="/ppt/notesSlides/notesSlide11.xml" ContentType="application/vnd.openxmlformats-officedocument.presentationml.notesSlide+xml"/>
  <Override PartName="/ppt/slideLayouts/slideLayout4.xml" ContentType="application/vnd.openxmlformats-officedocument.presentationml.slideLayout+xml"/>
  <Override PartName="/ppt/slides/slide25.xml" ContentType="application/vnd.openxmlformats-officedocument.presentationml.slide+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p:sldMasterIdLst>
    <p:sldMasterId id="2147483673" r:id="rId1"/>
  </p:sldMasterIdLst>
  <p:notesMasterIdLst>
    <p:notesMasterId r:id="rId34"/>
  </p:notesMasterIdLst>
  <p:handoutMasterIdLst>
    <p:handoutMasterId r:id="rId35"/>
  </p:handoutMasterIdLst>
  <p:sldIdLst>
    <p:sldId id="256" r:id="rId2"/>
    <p:sldId id="548" r:id="rId3"/>
    <p:sldId id="537" r:id="rId4"/>
    <p:sldId id="549" r:id="rId5"/>
    <p:sldId id="505" r:id="rId6"/>
    <p:sldId id="547" r:id="rId7"/>
    <p:sldId id="538" r:id="rId8"/>
    <p:sldId id="539" r:id="rId9"/>
    <p:sldId id="540" r:id="rId10"/>
    <p:sldId id="541" r:id="rId11"/>
    <p:sldId id="542" r:id="rId12"/>
    <p:sldId id="543" r:id="rId13"/>
    <p:sldId id="544" r:id="rId14"/>
    <p:sldId id="546" r:id="rId15"/>
    <p:sldId id="545" r:id="rId16"/>
    <p:sldId id="550" r:id="rId17"/>
    <p:sldId id="551" r:id="rId18"/>
    <p:sldId id="552" r:id="rId19"/>
    <p:sldId id="553" r:id="rId20"/>
    <p:sldId id="554" r:id="rId21"/>
    <p:sldId id="555" r:id="rId22"/>
    <p:sldId id="556" r:id="rId23"/>
    <p:sldId id="557" r:id="rId24"/>
    <p:sldId id="558" r:id="rId25"/>
    <p:sldId id="559" r:id="rId26"/>
    <p:sldId id="560" r:id="rId27"/>
    <p:sldId id="561" r:id="rId28"/>
    <p:sldId id="562" r:id="rId29"/>
    <p:sldId id="563" r:id="rId30"/>
    <p:sldId id="564" r:id="rId31"/>
    <p:sldId id="566" r:id="rId32"/>
    <p:sldId id="567" r:id="rId33"/>
  </p:sldIdLst>
  <p:sldSz cx="9144000" cy="6858000" type="screen4x3"/>
  <p:notesSz cx="6845300" cy="9131300"/>
  <p:defaultTextStyle>
    <a:defPPr>
      <a:defRPr lang="en-US"/>
    </a:defPPr>
    <a:lvl1pPr algn="l" rtl="0" fontAlgn="base">
      <a:spcBef>
        <a:spcPct val="20000"/>
      </a:spcBef>
      <a:spcAft>
        <a:spcPct val="0"/>
      </a:spcAft>
      <a:buClr>
        <a:schemeClr val="folHlink"/>
      </a:buClr>
      <a:buSzPct val="85000"/>
      <a:buFont typeface="Wingdings" charset="2"/>
      <a:defRPr sz="1400" kern="1200">
        <a:solidFill>
          <a:schemeClr val="tx1"/>
        </a:solidFill>
        <a:latin typeface="Tahoma" charset="0"/>
        <a:ea typeface="ＭＳ Ｐゴシック" charset="-128"/>
        <a:cs typeface="+mn-cs"/>
      </a:defRPr>
    </a:lvl1pPr>
    <a:lvl2pPr marL="457200" algn="l" rtl="0" fontAlgn="base">
      <a:spcBef>
        <a:spcPct val="20000"/>
      </a:spcBef>
      <a:spcAft>
        <a:spcPct val="0"/>
      </a:spcAft>
      <a:buClr>
        <a:schemeClr val="folHlink"/>
      </a:buClr>
      <a:buSzPct val="85000"/>
      <a:buFont typeface="Wingdings" charset="2"/>
      <a:defRPr sz="1400" kern="1200">
        <a:solidFill>
          <a:schemeClr val="tx1"/>
        </a:solidFill>
        <a:latin typeface="Tahoma" charset="0"/>
        <a:ea typeface="ＭＳ Ｐゴシック" charset="-128"/>
        <a:cs typeface="+mn-cs"/>
      </a:defRPr>
    </a:lvl2pPr>
    <a:lvl3pPr marL="914400" algn="l" rtl="0" fontAlgn="base">
      <a:spcBef>
        <a:spcPct val="20000"/>
      </a:spcBef>
      <a:spcAft>
        <a:spcPct val="0"/>
      </a:spcAft>
      <a:buClr>
        <a:schemeClr val="folHlink"/>
      </a:buClr>
      <a:buSzPct val="85000"/>
      <a:buFont typeface="Wingdings" charset="2"/>
      <a:defRPr sz="1400" kern="1200">
        <a:solidFill>
          <a:schemeClr val="tx1"/>
        </a:solidFill>
        <a:latin typeface="Tahoma" charset="0"/>
        <a:ea typeface="ＭＳ Ｐゴシック" charset="-128"/>
        <a:cs typeface="+mn-cs"/>
      </a:defRPr>
    </a:lvl3pPr>
    <a:lvl4pPr marL="1371600" algn="l" rtl="0" fontAlgn="base">
      <a:spcBef>
        <a:spcPct val="20000"/>
      </a:spcBef>
      <a:spcAft>
        <a:spcPct val="0"/>
      </a:spcAft>
      <a:buClr>
        <a:schemeClr val="folHlink"/>
      </a:buClr>
      <a:buSzPct val="85000"/>
      <a:buFont typeface="Wingdings" charset="2"/>
      <a:defRPr sz="1400" kern="1200">
        <a:solidFill>
          <a:schemeClr val="tx1"/>
        </a:solidFill>
        <a:latin typeface="Tahoma" charset="0"/>
        <a:ea typeface="ＭＳ Ｐゴシック" charset="-128"/>
        <a:cs typeface="+mn-cs"/>
      </a:defRPr>
    </a:lvl4pPr>
    <a:lvl5pPr marL="1828800" algn="l" rtl="0" fontAlgn="base">
      <a:spcBef>
        <a:spcPct val="20000"/>
      </a:spcBef>
      <a:spcAft>
        <a:spcPct val="0"/>
      </a:spcAft>
      <a:buClr>
        <a:schemeClr val="folHlink"/>
      </a:buClr>
      <a:buSzPct val="85000"/>
      <a:buFont typeface="Wingdings" charset="2"/>
      <a:defRPr sz="1400" kern="1200">
        <a:solidFill>
          <a:schemeClr val="tx1"/>
        </a:solidFill>
        <a:latin typeface="Tahoma" charset="0"/>
        <a:ea typeface="ＭＳ Ｐゴシック" charset="-128"/>
        <a:cs typeface="+mn-cs"/>
      </a:defRPr>
    </a:lvl5pPr>
    <a:lvl6pPr marL="2286000" algn="l" defTabSz="914400" rtl="0" eaLnBrk="1" latinLnBrk="0" hangingPunct="1">
      <a:defRPr sz="1400" kern="1200">
        <a:solidFill>
          <a:schemeClr val="tx1"/>
        </a:solidFill>
        <a:latin typeface="Tahoma" charset="0"/>
        <a:ea typeface="ＭＳ Ｐゴシック" charset="-128"/>
        <a:cs typeface="+mn-cs"/>
      </a:defRPr>
    </a:lvl6pPr>
    <a:lvl7pPr marL="2743200" algn="l" defTabSz="914400" rtl="0" eaLnBrk="1" latinLnBrk="0" hangingPunct="1">
      <a:defRPr sz="1400" kern="1200">
        <a:solidFill>
          <a:schemeClr val="tx1"/>
        </a:solidFill>
        <a:latin typeface="Tahoma" charset="0"/>
        <a:ea typeface="ＭＳ Ｐゴシック" charset="-128"/>
        <a:cs typeface="+mn-cs"/>
      </a:defRPr>
    </a:lvl7pPr>
    <a:lvl8pPr marL="3200400" algn="l" defTabSz="914400" rtl="0" eaLnBrk="1" latinLnBrk="0" hangingPunct="1">
      <a:defRPr sz="1400" kern="1200">
        <a:solidFill>
          <a:schemeClr val="tx1"/>
        </a:solidFill>
        <a:latin typeface="Tahoma" charset="0"/>
        <a:ea typeface="ＭＳ Ｐゴシック" charset="-128"/>
        <a:cs typeface="+mn-cs"/>
      </a:defRPr>
    </a:lvl8pPr>
    <a:lvl9pPr marL="3657600" algn="l" defTabSz="914400" rtl="0" eaLnBrk="1" latinLnBrk="0" hangingPunct="1">
      <a:defRPr sz="1400" kern="1200">
        <a:solidFill>
          <a:schemeClr val="tx1"/>
        </a:solidFill>
        <a:latin typeface="Tahoma" charset="0"/>
        <a:ea typeface="ＭＳ Ｐゴシック" charset="-128"/>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prnPr/>
  <p:clrMru>
    <a:srgbClr val="CCECFF"/>
    <a:srgbClr val="66CCFF"/>
    <a:srgbClr val="C0C0C0"/>
    <a:srgbClr val="DDDDDD"/>
    <a:srgbClr val="3366FF"/>
    <a:srgbClr val="0066FF"/>
    <a:srgbClr val="3399FF"/>
    <a:srgbClr val="F8F8F8"/>
  </p:clrMru>
  <p:extLst>
    <p:ext uri="{E76CE94A-603C-4142-B9EB-6D1370010A27}">
      <p14:discardImageEditData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0"/>
    </p:ext>
    <p:ext uri="{D31A062A-798A-4329-ABDD-BBA856620510}">
      <p14:defaultImageDpi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620"/>
    <p:restoredTop sz="89670" autoAdjust="0"/>
  </p:normalViewPr>
  <p:slideViewPr>
    <p:cSldViewPr snapToGrid="0">
      <p:cViewPr varScale="1">
        <p:scale>
          <a:sx n="111" d="100"/>
          <a:sy n="111" d="100"/>
        </p:scale>
        <p:origin x="-800" y="-1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4368"/>
    </p:cViewPr>
  </p:sorterViewPr>
  <p:gridSpacing cx="73736200" cy="7373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notesMaster" Target="notesMasters/notesMaster1.xml"/><Relationship Id="rId35" Type="http://schemas.openxmlformats.org/officeDocument/2006/relationships/handoutMaster" Target="handoutMasters/handoutMaster1.xml"/><Relationship Id="rId36" Type="http://schemas.openxmlformats.org/officeDocument/2006/relationships/printerSettings" Target="printerSettings/printerSettings1.bin"/><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 Id="rId4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116738" name="Rectangle 2"/>
          <p:cNvSpPr>
            <a:spLocks noGrp="1" noChangeArrowheads="1"/>
          </p:cNvSpPr>
          <p:nvPr>
            <p:ph type="hdr" sz="quarter"/>
          </p:nvPr>
        </p:nvSpPr>
        <p:spPr bwMode="auto">
          <a:xfrm>
            <a:off x="0" y="0"/>
            <a:ext cx="2963863" cy="455613"/>
          </a:xfrm>
          <a:prstGeom prst="rect">
            <a:avLst/>
          </a:prstGeom>
          <a:noFill/>
          <a:ln w="9525">
            <a:noFill/>
            <a:miter lim="800000"/>
            <a:headEnd/>
            <a:tailEnd/>
          </a:ln>
          <a:effectLst/>
        </p:spPr>
        <p:txBody>
          <a:bodyPr vert="horz" wrap="square" lIns="92053" tIns="46026" rIns="92053" bIns="46026" numCol="1" anchor="t" anchorCtr="0" compatLnSpc="1">
            <a:prstTxWarp prst="textNoShape">
              <a:avLst/>
            </a:prstTxWarp>
          </a:bodyPr>
          <a:lstStyle>
            <a:lvl1pPr defTabSz="920750">
              <a:spcBef>
                <a:spcPct val="0"/>
              </a:spcBef>
              <a:buClrTx/>
              <a:buSzTx/>
              <a:buFontTx/>
              <a:buNone/>
              <a:defRPr sz="1200">
                <a:latin typeface="Arial" charset="0"/>
              </a:defRPr>
            </a:lvl1pPr>
          </a:lstStyle>
          <a:p>
            <a:endParaRPr lang="nb-NO"/>
          </a:p>
        </p:txBody>
      </p:sp>
      <p:sp>
        <p:nvSpPr>
          <p:cNvPr id="116739" name="Rectangle 3"/>
          <p:cNvSpPr>
            <a:spLocks noGrp="1" noChangeArrowheads="1"/>
          </p:cNvSpPr>
          <p:nvPr>
            <p:ph type="dt" sz="quarter" idx="1"/>
          </p:nvPr>
        </p:nvSpPr>
        <p:spPr bwMode="auto">
          <a:xfrm>
            <a:off x="3879850" y="0"/>
            <a:ext cx="2963863" cy="455613"/>
          </a:xfrm>
          <a:prstGeom prst="rect">
            <a:avLst/>
          </a:prstGeom>
          <a:noFill/>
          <a:ln w="9525">
            <a:noFill/>
            <a:miter lim="800000"/>
            <a:headEnd/>
            <a:tailEnd/>
          </a:ln>
          <a:effectLst/>
        </p:spPr>
        <p:txBody>
          <a:bodyPr vert="horz" wrap="square" lIns="92053" tIns="46026" rIns="92053" bIns="46026" numCol="1" anchor="t" anchorCtr="0" compatLnSpc="1">
            <a:prstTxWarp prst="textNoShape">
              <a:avLst/>
            </a:prstTxWarp>
          </a:bodyPr>
          <a:lstStyle>
            <a:lvl1pPr algn="r" defTabSz="920750">
              <a:spcBef>
                <a:spcPct val="0"/>
              </a:spcBef>
              <a:buClrTx/>
              <a:buSzTx/>
              <a:buFontTx/>
              <a:buNone/>
              <a:defRPr sz="1200">
                <a:latin typeface="Arial" charset="0"/>
              </a:defRPr>
            </a:lvl1pPr>
          </a:lstStyle>
          <a:p>
            <a:endParaRPr lang="nb-NO"/>
          </a:p>
        </p:txBody>
      </p:sp>
      <p:sp>
        <p:nvSpPr>
          <p:cNvPr id="116740" name="Rectangle 4"/>
          <p:cNvSpPr>
            <a:spLocks noGrp="1" noChangeArrowheads="1"/>
          </p:cNvSpPr>
          <p:nvPr>
            <p:ph type="ftr" sz="quarter" idx="2"/>
          </p:nvPr>
        </p:nvSpPr>
        <p:spPr bwMode="auto">
          <a:xfrm>
            <a:off x="0" y="8674100"/>
            <a:ext cx="2963863" cy="455613"/>
          </a:xfrm>
          <a:prstGeom prst="rect">
            <a:avLst/>
          </a:prstGeom>
          <a:noFill/>
          <a:ln w="9525">
            <a:noFill/>
            <a:miter lim="800000"/>
            <a:headEnd/>
            <a:tailEnd/>
          </a:ln>
          <a:effectLst/>
        </p:spPr>
        <p:txBody>
          <a:bodyPr vert="horz" wrap="square" lIns="92053" tIns="46026" rIns="92053" bIns="46026" numCol="1" anchor="b" anchorCtr="0" compatLnSpc="1">
            <a:prstTxWarp prst="textNoShape">
              <a:avLst/>
            </a:prstTxWarp>
          </a:bodyPr>
          <a:lstStyle>
            <a:lvl1pPr defTabSz="920750">
              <a:spcBef>
                <a:spcPct val="0"/>
              </a:spcBef>
              <a:buClrTx/>
              <a:buSzTx/>
              <a:buFontTx/>
              <a:buNone/>
              <a:defRPr sz="1200">
                <a:latin typeface="Arial" charset="0"/>
              </a:defRPr>
            </a:lvl1pPr>
          </a:lstStyle>
          <a:p>
            <a:endParaRPr lang="nb-NO"/>
          </a:p>
        </p:txBody>
      </p:sp>
      <p:sp>
        <p:nvSpPr>
          <p:cNvPr id="116741" name="Rectangle 5"/>
          <p:cNvSpPr>
            <a:spLocks noGrp="1" noChangeArrowheads="1"/>
          </p:cNvSpPr>
          <p:nvPr>
            <p:ph type="sldNum" sz="quarter" idx="3"/>
          </p:nvPr>
        </p:nvSpPr>
        <p:spPr bwMode="auto">
          <a:xfrm>
            <a:off x="3879850" y="8674100"/>
            <a:ext cx="2963863" cy="455613"/>
          </a:xfrm>
          <a:prstGeom prst="rect">
            <a:avLst/>
          </a:prstGeom>
          <a:noFill/>
          <a:ln w="9525">
            <a:noFill/>
            <a:miter lim="800000"/>
            <a:headEnd/>
            <a:tailEnd/>
          </a:ln>
          <a:effectLst/>
        </p:spPr>
        <p:txBody>
          <a:bodyPr vert="horz" wrap="square" lIns="92053" tIns="46026" rIns="92053" bIns="46026" numCol="1" anchor="b" anchorCtr="0" compatLnSpc="1">
            <a:prstTxWarp prst="textNoShape">
              <a:avLst/>
            </a:prstTxWarp>
          </a:bodyPr>
          <a:lstStyle>
            <a:lvl1pPr algn="r" defTabSz="920750">
              <a:spcBef>
                <a:spcPct val="0"/>
              </a:spcBef>
              <a:buClrTx/>
              <a:buSzTx/>
              <a:buFontTx/>
              <a:buNone/>
              <a:defRPr sz="1200">
                <a:latin typeface="Arial" charset="0"/>
              </a:defRPr>
            </a:lvl1pPr>
          </a:lstStyle>
          <a:p>
            <a:fld id="{E74CE880-91FD-4421-9A7B-BEAC5B43C8CC}" type="slidenum">
              <a:rPr lang="en-US"/>
              <a:pPr/>
              <a:t>‹#›</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3846844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117762" name="Rectangle 1026"/>
          <p:cNvSpPr>
            <a:spLocks noGrp="1" noChangeArrowheads="1"/>
          </p:cNvSpPr>
          <p:nvPr>
            <p:ph type="hdr" sz="quarter"/>
          </p:nvPr>
        </p:nvSpPr>
        <p:spPr bwMode="auto">
          <a:xfrm>
            <a:off x="0" y="0"/>
            <a:ext cx="2963863" cy="455613"/>
          </a:xfrm>
          <a:prstGeom prst="rect">
            <a:avLst/>
          </a:prstGeom>
          <a:noFill/>
          <a:ln w="9525">
            <a:noFill/>
            <a:miter lim="800000"/>
            <a:headEnd/>
            <a:tailEnd/>
          </a:ln>
          <a:effectLst/>
        </p:spPr>
        <p:txBody>
          <a:bodyPr vert="horz" wrap="square" lIns="92053" tIns="46026" rIns="92053" bIns="46026" numCol="1" anchor="t" anchorCtr="0" compatLnSpc="1">
            <a:prstTxWarp prst="textNoShape">
              <a:avLst/>
            </a:prstTxWarp>
          </a:bodyPr>
          <a:lstStyle>
            <a:lvl1pPr defTabSz="920750">
              <a:spcBef>
                <a:spcPct val="0"/>
              </a:spcBef>
              <a:buClrTx/>
              <a:buSzTx/>
              <a:buFontTx/>
              <a:buNone/>
              <a:defRPr sz="1200">
                <a:latin typeface="Arial" charset="0"/>
              </a:defRPr>
            </a:lvl1pPr>
          </a:lstStyle>
          <a:p>
            <a:endParaRPr lang="nb-NO"/>
          </a:p>
        </p:txBody>
      </p:sp>
      <p:sp>
        <p:nvSpPr>
          <p:cNvPr id="117763" name="Rectangle 1027"/>
          <p:cNvSpPr>
            <a:spLocks noGrp="1" noChangeArrowheads="1"/>
          </p:cNvSpPr>
          <p:nvPr>
            <p:ph type="dt" idx="1"/>
          </p:nvPr>
        </p:nvSpPr>
        <p:spPr bwMode="auto">
          <a:xfrm>
            <a:off x="3879850" y="0"/>
            <a:ext cx="2963863" cy="455613"/>
          </a:xfrm>
          <a:prstGeom prst="rect">
            <a:avLst/>
          </a:prstGeom>
          <a:noFill/>
          <a:ln w="9525">
            <a:noFill/>
            <a:miter lim="800000"/>
            <a:headEnd/>
            <a:tailEnd/>
          </a:ln>
          <a:effectLst/>
        </p:spPr>
        <p:txBody>
          <a:bodyPr vert="horz" wrap="square" lIns="92053" tIns="46026" rIns="92053" bIns="46026" numCol="1" anchor="t" anchorCtr="0" compatLnSpc="1">
            <a:prstTxWarp prst="textNoShape">
              <a:avLst/>
            </a:prstTxWarp>
          </a:bodyPr>
          <a:lstStyle>
            <a:lvl1pPr algn="r" defTabSz="920750">
              <a:spcBef>
                <a:spcPct val="0"/>
              </a:spcBef>
              <a:buClrTx/>
              <a:buSzTx/>
              <a:buFontTx/>
              <a:buNone/>
              <a:defRPr sz="1200">
                <a:latin typeface="Arial" charset="0"/>
              </a:defRPr>
            </a:lvl1pPr>
          </a:lstStyle>
          <a:p>
            <a:endParaRPr lang="nb-NO"/>
          </a:p>
        </p:txBody>
      </p:sp>
      <p:sp>
        <p:nvSpPr>
          <p:cNvPr id="17412" name="Rectangle 1028"/>
          <p:cNvSpPr>
            <a:spLocks noGrp="1" noRot="1" noChangeAspect="1" noChangeArrowheads="1" noTextEdit="1"/>
          </p:cNvSpPr>
          <p:nvPr>
            <p:ph type="sldImg" idx="2"/>
          </p:nvPr>
        </p:nvSpPr>
        <p:spPr bwMode="auto">
          <a:xfrm>
            <a:off x="1139825" y="685800"/>
            <a:ext cx="4565650" cy="3424238"/>
          </a:xfrm>
          <a:prstGeom prst="rect">
            <a:avLst/>
          </a:prstGeom>
          <a:noFill/>
          <a:ln w="9525">
            <a:solidFill>
              <a:srgbClr val="000000"/>
            </a:solidFill>
            <a:miter lim="800000"/>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sp>
      <p:sp>
        <p:nvSpPr>
          <p:cNvPr id="117765" name="Rectangle 1029"/>
          <p:cNvSpPr>
            <a:spLocks noGrp="1" noChangeArrowheads="1"/>
          </p:cNvSpPr>
          <p:nvPr>
            <p:ph type="body" sz="quarter" idx="3"/>
          </p:nvPr>
        </p:nvSpPr>
        <p:spPr bwMode="auto">
          <a:xfrm>
            <a:off x="684213" y="4337050"/>
            <a:ext cx="5476875" cy="4108450"/>
          </a:xfrm>
          <a:prstGeom prst="rect">
            <a:avLst/>
          </a:prstGeom>
          <a:noFill/>
          <a:ln w="9525">
            <a:noFill/>
            <a:miter lim="800000"/>
            <a:headEnd/>
            <a:tailEnd/>
          </a:ln>
          <a:effectLst/>
        </p:spPr>
        <p:txBody>
          <a:bodyPr vert="horz" wrap="square" lIns="92053" tIns="46026" rIns="92053" bIns="46026"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17766" name="Rectangle 1030"/>
          <p:cNvSpPr>
            <a:spLocks noGrp="1" noChangeArrowheads="1"/>
          </p:cNvSpPr>
          <p:nvPr>
            <p:ph type="ftr" sz="quarter" idx="4"/>
          </p:nvPr>
        </p:nvSpPr>
        <p:spPr bwMode="auto">
          <a:xfrm>
            <a:off x="0" y="8674100"/>
            <a:ext cx="2963863" cy="455613"/>
          </a:xfrm>
          <a:prstGeom prst="rect">
            <a:avLst/>
          </a:prstGeom>
          <a:noFill/>
          <a:ln w="9525">
            <a:noFill/>
            <a:miter lim="800000"/>
            <a:headEnd/>
            <a:tailEnd/>
          </a:ln>
          <a:effectLst/>
        </p:spPr>
        <p:txBody>
          <a:bodyPr vert="horz" wrap="square" lIns="92053" tIns="46026" rIns="92053" bIns="46026" numCol="1" anchor="b" anchorCtr="0" compatLnSpc="1">
            <a:prstTxWarp prst="textNoShape">
              <a:avLst/>
            </a:prstTxWarp>
          </a:bodyPr>
          <a:lstStyle>
            <a:lvl1pPr defTabSz="920750">
              <a:spcBef>
                <a:spcPct val="0"/>
              </a:spcBef>
              <a:buClrTx/>
              <a:buSzTx/>
              <a:buFontTx/>
              <a:buNone/>
              <a:defRPr sz="1200">
                <a:latin typeface="Arial" charset="0"/>
              </a:defRPr>
            </a:lvl1pPr>
          </a:lstStyle>
          <a:p>
            <a:endParaRPr lang="nb-NO"/>
          </a:p>
        </p:txBody>
      </p:sp>
      <p:sp>
        <p:nvSpPr>
          <p:cNvPr id="117767" name="Rectangle 1031"/>
          <p:cNvSpPr>
            <a:spLocks noGrp="1" noChangeArrowheads="1"/>
          </p:cNvSpPr>
          <p:nvPr>
            <p:ph type="sldNum" sz="quarter" idx="5"/>
          </p:nvPr>
        </p:nvSpPr>
        <p:spPr bwMode="auto">
          <a:xfrm>
            <a:off x="3879850" y="8674100"/>
            <a:ext cx="2963863" cy="455613"/>
          </a:xfrm>
          <a:prstGeom prst="rect">
            <a:avLst/>
          </a:prstGeom>
          <a:noFill/>
          <a:ln w="9525">
            <a:noFill/>
            <a:miter lim="800000"/>
            <a:headEnd/>
            <a:tailEnd/>
          </a:ln>
          <a:effectLst/>
        </p:spPr>
        <p:txBody>
          <a:bodyPr vert="horz" wrap="square" lIns="92053" tIns="46026" rIns="92053" bIns="46026" numCol="1" anchor="b" anchorCtr="0" compatLnSpc="1">
            <a:prstTxWarp prst="textNoShape">
              <a:avLst/>
            </a:prstTxWarp>
          </a:bodyPr>
          <a:lstStyle>
            <a:lvl1pPr algn="r" defTabSz="920750">
              <a:spcBef>
                <a:spcPct val="0"/>
              </a:spcBef>
              <a:buClrTx/>
              <a:buSzTx/>
              <a:buFontTx/>
              <a:buNone/>
              <a:defRPr sz="1200">
                <a:latin typeface="Arial" charset="0"/>
              </a:defRPr>
            </a:lvl1pPr>
          </a:lstStyle>
          <a:p>
            <a:fld id="{EBF1B11A-1591-436C-9FCB-B45FBF3E5120}" type="slidenum">
              <a:rPr lang="en-US"/>
              <a:pPr/>
              <a:t>‹#›</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73827172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itchFamily="-112" charset="-128"/>
        <a:cs typeface="ＭＳ Ｐゴシック" pitchFamily="-112" charset="-128"/>
      </a:defRPr>
    </a:lvl1pPr>
    <a:lvl2pPr marL="457200" algn="l" rtl="0" eaLnBrk="0" fontAlgn="base" hangingPunct="0">
      <a:spcBef>
        <a:spcPct val="30000"/>
      </a:spcBef>
      <a:spcAft>
        <a:spcPct val="0"/>
      </a:spcAft>
      <a:defRPr sz="1200" kern="1200">
        <a:solidFill>
          <a:schemeClr val="tx1"/>
        </a:solidFill>
        <a:latin typeface="Arial" charset="0"/>
        <a:ea typeface="ＭＳ Ｐゴシック" pitchFamily="-112"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pitchFamily="-112"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pitchFamily="-112"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pitchFamily="-112"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9458" name="Rectangle 1031"/>
          <p:cNvSpPr>
            <a:spLocks noGrp="1" noChangeArrowheads="1"/>
          </p:cNvSpPr>
          <p:nvPr>
            <p:ph type="sldNum" sz="quarter" idx="5"/>
          </p:nvPr>
        </p:nvSpPr>
        <p:spPr>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128"/>
              </a:defRPr>
            </a:lvl1pPr>
            <a:lvl2pPr marL="37931725" indent="-37474525" defTabSz="920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fld id="{187DBF22-C31A-4043-9D40-EC660AFDD49D}" type="slidenum">
              <a:rPr lang="en-US" sz="1200">
                <a:latin typeface="Arial" charset="0"/>
              </a:rPr>
              <a:pPr eaLnBrk="1" hangingPunct="1"/>
              <a:t>1</a:t>
            </a:fld>
            <a:endParaRPr lang="en-US" sz="1200">
              <a:latin typeface="Arial" charset="0"/>
            </a:endParaRPr>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p>
            <a:pPr eaLnBrk="1" hangingPunct="1"/>
            <a:endParaRPr lang="en-GB" smtClean="0">
              <a:ea typeface="ＭＳ Ｐゴシック"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128"/>
              </a:defRPr>
            </a:lvl1pPr>
            <a:lvl2pPr marL="37931725" indent="-37474525" defTabSz="920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fld id="{D0FB38B5-80E9-499D-9CF7-A1937908F7C3}" type="slidenum">
              <a:rPr lang="en-US" sz="1200">
                <a:latin typeface="Arial" charset="0"/>
              </a:rPr>
              <a:pPr eaLnBrk="1" hangingPunct="1"/>
              <a:t>5</a:t>
            </a:fld>
            <a:endParaRPr lang="en-US" sz="1200">
              <a:latin typeface="Arial" charset="0"/>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p>
            <a:pPr eaLnBrk="1" hangingPunct="1"/>
            <a:endParaRPr lang="nb-NO" smtClean="0">
              <a:ea typeface="ＭＳ Ｐゴシック"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128"/>
              </a:defRPr>
            </a:lvl1pPr>
            <a:lvl2pPr marL="37931725" indent="-37474525" defTabSz="920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fld id="{D0FB38B5-80E9-499D-9CF7-A1937908F7C3}" type="slidenum">
              <a:rPr lang="en-US" sz="1200">
                <a:latin typeface="Arial" charset="0"/>
              </a:rPr>
              <a:pPr eaLnBrk="1" hangingPunct="1"/>
              <a:t>6</a:t>
            </a:fld>
            <a:endParaRPr lang="en-US" sz="1200">
              <a:latin typeface="Arial" charset="0"/>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p>
            <a:pPr eaLnBrk="1" hangingPunct="1"/>
            <a:endParaRPr lang="nb-NO" smtClean="0">
              <a:ea typeface="ＭＳ Ｐゴシック"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kern="1200" dirty="0" smtClean="0">
                <a:solidFill>
                  <a:schemeClr val="tx1"/>
                </a:solidFill>
                <a:latin typeface="Arial" charset="0"/>
                <a:ea typeface="ＭＳ Ｐゴシック" pitchFamily="-112" charset="-128"/>
                <a:cs typeface="ＭＳ Ｐゴシック" pitchFamily="-112" charset="-128"/>
              </a:rPr>
              <a:t>Data Movements</a:t>
            </a:r>
          </a:p>
          <a:p>
            <a:endParaRPr lang="en-US" sz="1200" b="1" kern="1200" dirty="0" smtClean="0">
              <a:solidFill>
                <a:schemeClr val="tx1"/>
              </a:solidFill>
              <a:latin typeface="Arial" charset="0"/>
              <a:ea typeface="ＭＳ Ｐゴシック" pitchFamily="-112" charset="-128"/>
              <a:cs typeface="ＭＳ Ｐゴシック" pitchFamily="-112" charset="-128"/>
            </a:endParaRPr>
          </a:p>
          <a:p>
            <a:r>
              <a:rPr lang="en-US" sz="1200" b="1" kern="1200" dirty="0" smtClean="0">
                <a:solidFill>
                  <a:schemeClr val="tx1"/>
                </a:solidFill>
                <a:latin typeface="Arial" charset="0"/>
                <a:ea typeface="ＭＳ Ｐゴシック" pitchFamily="-112" charset="-128"/>
                <a:cs typeface="ＭＳ Ｐゴシック" pitchFamily="-112" charset="-128"/>
              </a:rPr>
              <a:t>The first things that you should know are how to copy data from memory to </a:t>
            </a:r>
            <a:r>
              <a:rPr lang="en-US" sz="1200" b="1" kern="1200" dirty="0" err="1" smtClean="0">
                <a:solidFill>
                  <a:schemeClr val="tx1"/>
                </a:solidFill>
                <a:latin typeface="Arial" charset="0"/>
                <a:ea typeface="ＭＳ Ｐゴシック" pitchFamily="-112" charset="-128"/>
                <a:cs typeface="ＭＳ Ｐゴシック" pitchFamily="-112" charset="-128"/>
              </a:rPr>
              <a:t>xmm</a:t>
            </a:r>
            <a:r>
              <a:rPr lang="en-US" sz="1200" b="1" kern="1200" dirty="0" smtClean="0">
                <a:solidFill>
                  <a:schemeClr val="tx1"/>
                </a:solidFill>
                <a:latin typeface="Arial" charset="0"/>
                <a:ea typeface="ＭＳ Ｐゴシック" pitchFamily="-112" charset="-128"/>
                <a:cs typeface="ＭＳ Ｐゴシック" pitchFamily="-112" charset="-128"/>
              </a:rPr>
              <a:t> registers and how to get the results back to your application from </a:t>
            </a:r>
            <a:r>
              <a:rPr lang="en-US" sz="1200" b="1" kern="1200" dirty="0" err="1" smtClean="0">
                <a:solidFill>
                  <a:schemeClr val="tx1"/>
                </a:solidFill>
                <a:latin typeface="Arial" charset="0"/>
                <a:ea typeface="ＭＳ Ｐゴシック" pitchFamily="-112" charset="-128"/>
                <a:cs typeface="ＭＳ Ｐゴシック" pitchFamily="-112" charset="-128"/>
              </a:rPr>
              <a:t>xmm</a:t>
            </a:r>
            <a:r>
              <a:rPr lang="en-US" sz="1200" b="1" kern="1200" dirty="0" smtClean="0">
                <a:solidFill>
                  <a:schemeClr val="tx1"/>
                </a:solidFill>
                <a:latin typeface="Arial" charset="0"/>
                <a:ea typeface="ＭＳ Ｐゴシック" pitchFamily="-112" charset="-128"/>
                <a:cs typeface="ＭＳ Ｐゴシック" pitchFamily="-112" charset="-128"/>
              </a:rPr>
              <a:t> registers after SIMD operation. The data movement instructions move scalar and packed data between memory and </a:t>
            </a:r>
            <a:r>
              <a:rPr lang="en-US" sz="1200" b="1" kern="1200" dirty="0" err="1" smtClean="0">
                <a:solidFill>
                  <a:schemeClr val="tx1"/>
                </a:solidFill>
                <a:latin typeface="Arial" charset="0"/>
                <a:ea typeface="ＭＳ Ｐゴシック" pitchFamily="-112" charset="-128"/>
                <a:cs typeface="ＭＳ Ｐゴシック" pitchFamily="-112" charset="-128"/>
              </a:rPr>
              <a:t>xmm</a:t>
            </a:r>
            <a:r>
              <a:rPr lang="en-US" sz="1200" b="1" kern="1200" dirty="0" smtClean="0">
                <a:solidFill>
                  <a:schemeClr val="tx1"/>
                </a:solidFill>
                <a:latin typeface="Arial" charset="0"/>
                <a:ea typeface="ＭＳ Ｐゴシック" pitchFamily="-112" charset="-128"/>
                <a:cs typeface="ＭＳ Ｐゴシック" pitchFamily="-112" charset="-128"/>
              </a:rPr>
              <a:t> registers.</a:t>
            </a:r>
          </a:p>
          <a:p>
            <a:endParaRPr lang="en-US" sz="1200" b="1" kern="1200" dirty="0" smtClean="0">
              <a:solidFill>
                <a:schemeClr val="tx1"/>
              </a:solidFill>
              <a:latin typeface="Arial" charset="0"/>
              <a:ea typeface="ＭＳ Ｐゴシック" pitchFamily="-112" charset="-128"/>
              <a:cs typeface="ＭＳ Ｐゴシック" pitchFamily="-112" charset="-128"/>
            </a:endParaRPr>
          </a:p>
          <a:p>
            <a:r>
              <a:rPr lang="en-US" sz="1200" b="1" kern="1200" dirty="0" err="1" smtClean="0">
                <a:solidFill>
                  <a:schemeClr val="tx1"/>
                </a:solidFill>
                <a:latin typeface="Arial" charset="0"/>
                <a:ea typeface="ＭＳ Ｐゴシック" pitchFamily="-112" charset="-128"/>
                <a:cs typeface="ＭＳ Ｐゴシック" pitchFamily="-112" charset="-128"/>
              </a:rPr>
              <a:t>movss</a:t>
            </a:r>
            <a:r>
              <a:rPr lang="en-US" sz="1200" b="1" kern="1200" dirty="0" smtClean="0">
                <a:solidFill>
                  <a:schemeClr val="tx1"/>
                </a:solidFill>
                <a:latin typeface="Arial" charset="0"/>
                <a:ea typeface="ＭＳ Ｐゴシック" pitchFamily="-112" charset="-128"/>
                <a:cs typeface="ＭＳ Ｐゴシック" pitchFamily="-112" charset="-128"/>
              </a:rPr>
              <a:t>: copy a single floating-point data  </a:t>
            </a:r>
            <a:r>
              <a:rPr lang="en-US" sz="1200" b="1" kern="1200" dirty="0" err="1" smtClean="0">
                <a:solidFill>
                  <a:schemeClr val="tx1"/>
                </a:solidFill>
                <a:latin typeface="Arial" charset="0"/>
                <a:ea typeface="ＭＳ Ｐゴシック" pitchFamily="-112" charset="-128"/>
                <a:cs typeface="ＭＳ Ｐゴシック" pitchFamily="-112" charset="-128"/>
              </a:rPr>
              <a:t>movlps</a:t>
            </a:r>
            <a:r>
              <a:rPr lang="en-US" sz="1200" b="1" kern="1200" dirty="0" smtClean="0">
                <a:solidFill>
                  <a:schemeClr val="tx1"/>
                </a:solidFill>
                <a:latin typeface="Arial" charset="0"/>
                <a:ea typeface="ＭＳ Ｐゴシック" pitchFamily="-112" charset="-128"/>
                <a:cs typeface="ＭＳ Ｐゴシック" pitchFamily="-112" charset="-128"/>
              </a:rPr>
              <a:t>: copy 2 floating-point data (low packed)  </a:t>
            </a:r>
            <a:r>
              <a:rPr lang="en-US" sz="1200" b="1" kern="1200" dirty="0" err="1" smtClean="0">
                <a:solidFill>
                  <a:schemeClr val="tx1"/>
                </a:solidFill>
                <a:latin typeface="Arial" charset="0"/>
                <a:ea typeface="ＭＳ Ｐゴシック" pitchFamily="-112" charset="-128"/>
                <a:cs typeface="ＭＳ Ｐゴシック" pitchFamily="-112" charset="-128"/>
              </a:rPr>
              <a:t>movhps</a:t>
            </a:r>
            <a:r>
              <a:rPr lang="en-US" sz="1200" b="1" kern="1200" dirty="0" smtClean="0">
                <a:solidFill>
                  <a:schemeClr val="tx1"/>
                </a:solidFill>
                <a:latin typeface="Arial" charset="0"/>
                <a:ea typeface="ＭＳ Ｐゴシック" pitchFamily="-112" charset="-128"/>
                <a:cs typeface="ＭＳ Ｐゴシック" pitchFamily="-112" charset="-128"/>
              </a:rPr>
              <a:t>: copy 2 floating-point data (high packed)  </a:t>
            </a:r>
            <a:r>
              <a:rPr lang="en-US" sz="1200" b="1" kern="1200" dirty="0" err="1" smtClean="0">
                <a:solidFill>
                  <a:schemeClr val="tx1"/>
                </a:solidFill>
                <a:latin typeface="Arial" charset="0"/>
                <a:ea typeface="ＭＳ Ｐゴシック" pitchFamily="-112" charset="-128"/>
                <a:cs typeface="ＭＳ Ｐゴシック" pitchFamily="-112" charset="-128"/>
              </a:rPr>
              <a:t>movaps</a:t>
            </a:r>
            <a:r>
              <a:rPr lang="en-US" sz="1200" b="1" kern="1200" dirty="0" smtClean="0">
                <a:solidFill>
                  <a:schemeClr val="tx1"/>
                </a:solidFill>
                <a:latin typeface="Arial" charset="0"/>
                <a:ea typeface="ＭＳ Ｐゴシック" pitchFamily="-112" charset="-128"/>
                <a:cs typeface="ＭＳ Ｐゴシック" pitchFamily="-112" charset="-128"/>
              </a:rPr>
              <a:t>: copy aligned 4 floating-point data (fast)  </a:t>
            </a:r>
            <a:r>
              <a:rPr lang="en-US" sz="1200" b="1" kern="1200" dirty="0" err="1" smtClean="0">
                <a:solidFill>
                  <a:schemeClr val="tx1"/>
                </a:solidFill>
                <a:latin typeface="Arial" charset="0"/>
                <a:ea typeface="ＭＳ Ｐゴシック" pitchFamily="-112" charset="-128"/>
                <a:cs typeface="ＭＳ Ｐゴシック" pitchFamily="-112" charset="-128"/>
              </a:rPr>
              <a:t>movups</a:t>
            </a:r>
            <a:r>
              <a:rPr lang="en-US" sz="1200" b="1" kern="1200" dirty="0" smtClean="0">
                <a:solidFill>
                  <a:schemeClr val="tx1"/>
                </a:solidFill>
                <a:latin typeface="Arial" charset="0"/>
                <a:ea typeface="ＭＳ Ｐゴシック" pitchFamily="-112" charset="-128"/>
                <a:cs typeface="ＭＳ Ｐゴシック" pitchFamily="-112" charset="-128"/>
              </a:rPr>
              <a:t>: copy unaligned 4 floating-point data (slow)  </a:t>
            </a:r>
            <a:r>
              <a:rPr lang="en-US" sz="1200" b="1" kern="1200" dirty="0" err="1" smtClean="0">
                <a:solidFill>
                  <a:schemeClr val="tx1"/>
                </a:solidFill>
                <a:latin typeface="Arial" charset="0"/>
                <a:ea typeface="ＭＳ Ｐゴシック" pitchFamily="-112" charset="-128"/>
                <a:cs typeface="ＭＳ Ｐゴシック" pitchFamily="-112" charset="-128"/>
              </a:rPr>
              <a:t>movhlps</a:t>
            </a:r>
            <a:r>
              <a:rPr lang="en-US" sz="1200" b="1" kern="1200" dirty="0" smtClean="0">
                <a:solidFill>
                  <a:schemeClr val="tx1"/>
                </a:solidFill>
                <a:latin typeface="Arial" charset="0"/>
                <a:ea typeface="ＭＳ Ｐゴシック" pitchFamily="-112" charset="-128"/>
                <a:cs typeface="ＭＳ Ｐゴシック" pitchFamily="-112" charset="-128"/>
              </a:rPr>
              <a:t>: copy 2 high elements to low position  </a:t>
            </a:r>
            <a:r>
              <a:rPr lang="en-US" sz="1200" b="1" kern="1200" dirty="0" err="1" smtClean="0">
                <a:solidFill>
                  <a:schemeClr val="tx1"/>
                </a:solidFill>
                <a:latin typeface="Arial" charset="0"/>
                <a:ea typeface="ＭＳ Ｐゴシック" pitchFamily="-112" charset="-128"/>
                <a:cs typeface="ＭＳ Ｐゴシック" pitchFamily="-112" charset="-128"/>
              </a:rPr>
              <a:t>movlhps</a:t>
            </a:r>
            <a:r>
              <a:rPr lang="en-US" sz="1200" b="1" kern="1200" dirty="0" smtClean="0">
                <a:solidFill>
                  <a:schemeClr val="tx1"/>
                </a:solidFill>
                <a:latin typeface="Arial" charset="0"/>
                <a:ea typeface="ＭＳ Ｐゴシック" pitchFamily="-112" charset="-128"/>
                <a:cs typeface="ＭＳ Ｐゴシック" pitchFamily="-112" charset="-128"/>
              </a:rPr>
              <a:t>: copy 2 low elements to high position</a:t>
            </a:r>
          </a:p>
          <a:p>
            <a:r>
              <a:rPr lang="en-US" sz="1200" b="1" kern="1200" dirty="0" err="1" smtClean="0">
                <a:solidFill>
                  <a:schemeClr val="tx1"/>
                </a:solidFill>
                <a:latin typeface="Arial" charset="0"/>
                <a:ea typeface="ＭＳ Ｐゴシック" pitchFamily="-112" charset="-128"/>
                <a:cs typeface="ＭＳ Ｐゴシック" pitchFamily="-112" charset="-128"/>
              </a:rPr>
              <a:t>movaps</a:t>
            </a:r>
            <a:r>
              <a:rPr lang="en-US" sz="1200" b="1" kern="1200" dirty="0" smtClean="0">
                <a:solidFill>
                  <a:schemeClr val="tx1"/>
                </a:solidFill>
                <a:latin typeface="Arial" charset="0"/>
                <a:ea typeface="ＭＳ Ｐゴシック" pitchFamily="-112" charset="-128"/>
                <a:cs typeface="ＭＳ Ｐゴシック" pitchFamily="-112" charset="-128"/>
              </a:rPr>
              <a:t> requires that the data in memory must be aligned 16 byte boundary for better performance.</a:t>
            </a:r>
            <a:endParaRPr lang="en-US" dirty="0"/>
          </a:p>
        </p:txBody>
      </p:sp>
      <p:sp>
        <p:nvSpPr>
          <p:cNvPr id="4" name="Slide Number Placeholder 3"/>
          <p:cNvSpPr>
            <a:spLocks noGrp="1"/>
          </p:cNvSpPr>
          <p:nvPr>
            <p:ph type="sldNum" sz="quarter" idx="10"/>
          </p:nvPr>
        </p:nvSpPr>
        <p:spPr/>
        <p:txBody>
          <a:bodyPr/>
          <a:lstStyle/>
          <a:p>
            <a:fld id="{EBF1B11A-1591-436C-9FCB-B45FBF3E5120}" type="slidenum">
              <a:rPr lang="en-US" smtClean="0"/>
              <a:pPr/>
              <a:t>11</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kern="1200" dirty="0" smtClean="0">
                <a:solidFill>
                  <a:schemeClr val="tx1"/>
                </a:solidFill>
                <a:latin typeface="Arial" charset="0"/>
                <a:ea typeface="ＭＳ Ｐゴシック" pitchFamily="-112" charset="-128"/>
                <a:cs typeface="ＭＳ Ｐゴシック" pitchFamily="-112" charset="-128"/>
              </a:rPr>
              <a:t>Shuffle Instruction</a:t>
            </a:r>
          </a:p>
          <a:p>
            <a:endParaRPr lang="en-US" sz="1200" b="1" kern="1200" dirty="0" smtClean="0">
              <a:solidFill>
                <a:schemeClr val="tx1"/>
              </a:solidFill>
              <a:latin typeface="Arial" charset="0"/>
              <a:ea typeface="ＭＳ Ｐゴシック" pitchFamily="-112" charset="-128"/>
              <a:cs typeface="ＭＳ Ｐゴシック" pitchFamily="-112" charset="-128"/>
            </a:endParaRPr>
          </a:p>
          <a:p>
            <a:r>
              <a:rPr lang="en-US" sz="1200" b="1" kern="1200" dirty="0" err="1" smtClean="0">
                <a:solidFill>
                  <a:schemeClr val="tx1"/>
                </a:solidFill>
                <a:latin typeface="Arial" charset="0"/>
                <a:ea typeface="ＭＳ Ｐゴシック" pitchFamily="-112" charset="-128"/>
                <a:cs typeface="ＭＳ Ｐゴシック" pitchFamily="-112" charset="-128"/>
              </a:rPr>
              <a:t>shufps</a:t>
            </a:r>
            <a:r>
              <a:rPr lang="en-US" sz="1200" b="1" kern="1200" dirty="0" smtClean="0">
                <a:solidFill>
                  <a:schemeClr val="tx1"/>
                </a:solidFill>
                <a:latin typeface="Arial" charset="0"/>
                <a:ea typeface="ＭＳ Ｐゴシック" pitchFamily="-112" charset="-128"/>
                <a:cs typeface="ＭＳ Ｐゴシック" pitchFamily="-112" charset="-128"/>
              </a:rPr>
              <a:t> requires 2 operands and 1 mask. </a:t>
            </a:r>
            <a:r>
              <a:rPr lang="en-US" sz="1200" b="1" kern="1200" dirty="0" err="1" smtClean="0">
                <a:solidFill>
                  <a:schemeClr val="tx1"/>
                </a:solidFill>
                <a:latin typeface="Arial" charset="0"/>
                <a:ea typeface="ＭＳ Ｐゴシック" pitchFamily="-112" charset="-128"/>
                <a:cs typeface="ＭＳ Ｐゴシック" pitchFamily="-112" charset="-128"/>
              </a:rPr>
              <a:t>shufps</a:t>
            </a:r>
            <a:r>
              <a:rPr lang="en-US" sz="1200" b="1" kern="1200" dirty="0" smtClean="0">
                <a:solidFill>
                  <a:schemeClr val="tx1"/>
                </a:solidFill>
                <a:latin typeface="Arial" charset="0"/>
                <a:ea typeface="ＭＳ Ｐゴシック" pitchFamily="-112" charset="-128"/>
                <a:cs typeface="ＭＳ Ｐゴシック" pitchFamily="-112" charset="-128"/>
              </a:rPr>
              <a:t> selects 2 elements from each operand (register) based on the mask. 2 elements from the first operand are copied to the lower 2 elements in destination register and 2 elements from the second operand are copied to the higher 2 elements in the destination </a:t>
            </a:r>
            <a:r>
              <a:rPr lang="en-US" sz="1200" b="1" kern="1200" dirty="0" err="1" smtClean="0">
                <a:solidFill>
                  <a:schemeClr val="tx1"/>
                </a:solidFill>
                <a:latin typeface="Arial" charset="0"/>
                <a:ea typeface="ＭＳ Ｐゴシック" pitchFamily="-112" charset="-128"/>
                <a:cs typeface="ＭＳ Ｐゴシック" pitchFamily="-112" charset="-128"/>
              </a:rPr>
              <a:t>register.Using</a:t>
            </a:r>
            <a:r>
              <a:rPr lang="en-US" sz="1200" b="1" kern="1200" dirty="0" smtClean="0">
                <a:solidFill>
                  <a:schemeClr val="tx1"/>
                </a:solidFill>
                <a:latin typeface="Arial" charset="0"/>
                <a:ea typeface="ＭＳ Ｐゴシック" pitchFamily="-112" charset="-128"/>
                <a:cs typeface="ＭＳ Ｐゴシック" pitchFamily="-112" charset="-128"/>
              </a:rPr>
              <a:t> </a:t>
            </a:r>
            <a:r>
              <a:rPr lang="en-US" sz="1200" b="1" kern="1200" dirty="0" err="1" smtClean="0">
                <a:solidFill>
                  <a:schemeClr val="tx1"/>
                </a:solidFill>
                <a:latin typeface="Arial" charset="0"/>
                <a:ea typeface="ＭＳ Ｐゴシック" pitchFamily="-112" charset="-128"/>
                <a:cs typeface="ＭＳ Ｐゴシック" pitchFamily="-112" charset="-128"/>
              </a:rPr>
              <a:t>shufps</a:t>
            </a:r>
            <a:r>
              <a:rPr lang="en-US" sz="1200" b="1" kern="1200" dirty="0" smtClean="0">
                <a:solidFill>
                  <a:schemeClr val="tx1"/>
                </a:solidFill>
                <a:latin typeface="Arial" charset="0"/>
                <a:ea typeface="ＭＳ Ｐゴシック" pitchFamily="-112" charset="-128"/>
                <a:cs typeface="ＭＳ Ｐゴシック" pitchFamily="-112" charset="-128"/>
              </a:rPr>
              <a:t> instruction, you can shuffle any 4 data elements with any order. The frequent usages of </a:t>
            </a:r>
            <a:r>
              <a:rPr lang="en-US" sz="1200" b="1" kern="1200" dirty="0" err="1" smtClean="0">
                <a:solidFill>
                  <a:schemeClr val="tx1"/>
                </a:solidFill>
                <a:latin typeface="Arial" charset="0"/>
                <a:ea typeface="ＭＳ Ｐゴシック" pitchFamily="-112" charset="-128"/>
                <a:cs typeface="ＭＳ Ｐゴシック" pitchFamily="-112" charset="-128"/>
              </a:rPr>
              <a:t>shufps</a:t>
            </a:r>
            <a:r>
              <a:rPr lang="en-US" sz="1200" b="1" kern="1200" dirty="0" smtClean="0">
                <a:solidFill>
                  <a:schemeClr val="tx1"/>
                </a:solidFill>
                <a:latin typeface="Arial" charset="0"/>
                <a:ea typeface="ＭＳ Ｐゴシック" pitchFamily="-112" charset="-128"/>
                <a:cs typeface="ＭＳ Ｐゴシック" pitchFamily="-112" charset="-128"/>
              </a:rPr>
              <a:t> are broadcast, swap and </a:t>
            </a:r>
            <a:r>
              <a:rPr lang="en-US" sz="1200" b="1" kern="1200" dirty="0" err="1" smtClean="0">
                <a:solidFill>
                  <a:schemeClr val="tx1"/>
                </a:solidFill>
                <a:latin typeface="Arial" charset="0"/>
                <a:ea typeface="ＭＳ Ｐゴシック" pitchFamily="-112" charset="-128"/>
                <a:cs typeface="ＭＳ Ｐゴシック" pitchFamily="-112" charset="-128"/>
              </a:rPr>
              <a:t>rotate.BroadcastIt</a:t>
            </a:r>
            <a:r>
              <a:rPr lang="en-US" sz="1200" b="1" kern="1200" dirty="0" smtClean="0">
                <a:solidFill>
                  <a:schemeClr val="tx1"/>
                </a:solidFill>
                <a:latin typeface="Arial" charset="0"/>
                <a:ea typeface="ＭＳ Ｐゴシック" pitchFamily="-112" charset="-128"/>
                <a:cs typeface="ＭＳ Ｐゴシック" pitchFamily="-112" charset="-128"/>
              </a:rPr>
              <a:t> copies all 4 fields with a single data element. The possible masks are</a:t>
            </a:r>
          </a:p>
          <a:p>
            <a:r>
              <a:rPr lang="en-US" sz="1200" b="1" kern="1200" dirty="0" smtClean="0">
                <a:solidFill>
                  <a:schemeClr val="tx1"/>
                </a:solidFill>
                <a:latin typeface="Arial" charset="0"/>
                <a:ea typeface="ＭＳ Ｐゴシック" pitchFamily="-112" charset="-128"/>
                <a:cs typeface="ＭＳ Ｐゴシック" pitchFamily="-112" charset="-128"/>
              </a:rPr>
              <a:t>00h: Broadcast the least significant data element  55h: Broadcast the second data element  </a:t>
            </a:r>
            <a:r>
              <a:rPr lang="en-US" sz="1200" b="1" kern="1200" dirty="0" err="1" smtClean="0">
                <a:solidFill>
                  <a:schemeClr val="tx1"/>
                </a:solidFill>
                <a:latin typeface="Arial" charset="0"/>
                <a:ea typeface="ＭＳ Ｐゴシック" pitchFamily="-112" charset="-128"/>
                <a:cs typeface="ＭＳ Ｐゴシック" pitchFamily="-112" charset="-128"/>
              </a:rPr>
              <a:t>AAh</a:t>
            </a:r>
            <a:r>
              <a:rPr lang="en-US" sz="1200" b="1" kern="1200" dirty="0" smtClean="0">
                <a:solidFill>
                  <a:schemeClr val="tx1"/>
                </a:solidFill>
                <a:latin typeface="Arial" charset="0"/>
                <a:ea typeface="ＭＳ Ｐゴシック" pitchFamily="-112" charset="-128"/>
                <a:cs typeface="ＭＳ Ｐゴシック" pitchFamily="-112" charset="-128"/>
              </a:rPr>
              <a:t>: Broadcast the third data element  </a:t>
            </a:r>
            <a:r>
              <a:rPr lang="en-US" sz="1200" b="1" kern="1200" dirty="0" err="1" smtClean="0">
                <a:solidFill>
                  <a:schemeClr val="tx1"/>
                </a:solidFill>
                <a:latin typeface="Arial" charset="0"/>
                <a:ea typeface="ＭＳ Ｐゴシック" pitchFamily="-112" charset="-128"/>
                <a:cs typeface="ＭＳ Ｐゴシック" pitchFamily="-112" charset="-128"/>
              </a:rPr>
              <a:t>FFh</a:t>
            </a:r>
            <a:r>
              <a:rPr lang="en-US" sz="1200" b="1" kern="1200" dirty="0" smtClean="0">
                <a:solidFill>
                  <a:schemeClr val="tx1"/>
                </a:solidFill>
                <a:latin typeface="Arial" charset="0"/>
                <a:ea typeface="ＭＳ Ｐゴシック" pitchFamily="-112" charset="-128"/>
                <a:cs typeface="ＭＳ Ｐゴシック" pitchFamily="-112" charset="-128"/>
              </a:rPr>
              <a:t>: Broadcast the most significant data element  </a:t>
            </a:r>
            <a:endParaRPr lang="en-US" dirty="0"/>
          </a:p>
        </p:txBody>
      </p:sp>
      <p:sp>
        <p:nvSpPr>
          <p:cNvPr id="4" name="Slide Number Placeholder 3"/>
          <p:cNvSpPr>
            <a:spLocks noGrp="1"/>
          </p:cNvSpPr>
          <p:nvPr>
            <p:ph type="sldNum" sz="quarter" idx="10"/>
          </p:nvPr>
        </p:nvSpPr>
        <p:spPr/>
        <p:txBody>
          <a:bodyPr/>
          <a:lstStyle/>
          <a:p>
            <a:fld id="{EBF1B11A-1591-436C-9FCB-B45FBF3E5120}" type="slidenum">
              <a:rPr lang="en-US" smtClean="0"/>
              <a:pPr/>
              <a:t>12</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9458" name="Rectangle 1031"/>
          <p:cNvSpPr>
            <a:spLocks noGrp="1" noChangeArrowheads="1"/>
          </p:cNvSpPr>
          <p:nvPr>
            <p:ph type="sldNum" sz="quarter" idx="5"/>
          </p:nvPr>
        </p:nvSpPr>
        <p:spPr>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128"/>
              </a:defRPr>
            </a:lvl1pPr>
            <a:lvl2pPr marL="37931725" indent="-37474525" defTabSz="920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fld id="{187DBF22-C31A-4043-9D40-EC660AFDD49D}" type="slidenum">
              <a:rPr lang="en-US" sz="1200">
                <a:latin typeface="Arial" charset="0"/>
              </a:rPr>
              <a:pPr eaLnBrk="1" hangingPunct="1"/>
              <a:t>17</a:t>
            </a:fld>
            <a:endParaRPr lang="en-US" sz="1200">
              <a:latin typeface="Arial" charset="0"/>
            </a:endParaRPr>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p>
            <a:pPr eaLnBrk="1" hangingPunct="1"/>
            <a:endParaRPr lang="en-GB" smtClean="0">
              <a:ea typeface="ＭＳ Ｐゴシック"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2770" name="Slide Image Placeholder 1"/>
          <p:cNvSpPr>
            <a:spLocks noGrp="1" noRot="1" noChangeAspect="1"/>
          </p:cNvSpPr>
          <p:nvPr>
            <p:ph type="sldImg"/>
          </p:nvPr>
        </p:nvSpPr>
        <p:spPr>
          <a:ln/>
        </p:spPr>
      </p:sp>
      <p:sp>
        <p:nvSpPr>
          <p:cNvPr id="32771" name="Notes Placeholder 2"/>
          <p:cNvSpPr>
            <a:spLocks noGrp="1"/>
          </p:cNvSpPr>
          <p:nvPr>
            <p:ph type="body" idx="1"/>
          </p:nvPr>
        </p:nvSpPr>
        <p:spPr>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p>
            <a:endParaRPr lang="nb-NO" smtClean="0">
              <a:ea typeface="ＭＳ Ｐゴシック" charset="-128"/>
            </a:endParaRPr>
          </a:p>
        </p:txBody>
      </p:sp>
      <p:sp>
        <p:nvSpPr>
          <p:cNvPr id="32772" name="Slide Number Placeholder 3"/>
          <p:cNvSpPr>
            <a:spLocks noGrp="1"/>
          </p:cNvSpPr>
          <p:nvPr>
            <p:ph type="sldNum" sz="quarter" idx="5"/>
          </p:nvPr>
        </p:nvSpPr>
        <p:spPr>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128"/>
              </a:defRPr>
            </a:lvl1pPr>
            <a:lvl2pPr marL="37931725" indent="-37474525" defTabSz="920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fld id="{5BFF0C9B-7649-46D8-8A93-2F0400F6C153}" type="slidenum">
              <a:rPr lang="en-US" sz="1200">
                <a:latin typeface="Arial" charset="0"/>
              </a:rPr>
              <a:pPr eaLnBrk="1" hangingPunct="1"/>
              <a:t>23</a:t>
            </a:fld>
            <a:endParaRPr lang="en-US" sz="1200">
              <a:latin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4818" name="Slide Image Placeholder 1"/>
          <p:cNvSpPr>
            <a:spLocks noGrp="1" noRot="1" noChangeAspect="1"/>
          </p:cNvSpPr>
          <p:nvPr>
            <p:ph type="sldImg"/>
          </p:nvPr>
        </p:nvSpPr>
        <p:spPr>
          <a:ln/>
        </p:spPr>
      </p:sp>
      <p:sp>
        <p:nvSpPr>
          <p:cNvPr id="34819" name="Notes Placeholder 2"/>
          <p:cNvSpPr>
            <a:spLocks noGrp="1"/>
          </p:cNvSpPr>
          <p:nvPr>
            <p:ph type="body" idx="1"/>
          </p:nvPr>
        </p:nvSpPr>
        <p:spPr>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p>
            <a:endParaRPr lang="nb-NO" smtClean="0">
              <a:ea typeface="ＭＳ Ｐゴシック" charset="-128"/>
            </a:endParaRPr>
          </a:p>
        </p:txBody>
      </p:sp>
      <p:sp>
        <p:nvSpPr>
          <p:cNvPr id="34820" name="Slide Number Placeholder 3"/>
          <p:cNvSpPr>
            <a:spLocks noGrp="1"/>
          </p:cNvSpPr>
          <p:nvPr>
            <p:ph type="sldNum" sz="quarter" idx="5"/>
          </p:nvPr>
        </p:nvSpPr>
        <p:spPr>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128"/>
              </a:defRPr>
            </a:lvl1pPr>
            <a:lvl2pPr marL="37931725" indent="-37474525" defTabSz="920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fld id="{208DE943-8A10-474C-9C98-C8485259EB24}" type="slidenum">
              <a:rPr lang="en-US" sz="1200">
                <a:latin typeface="Arial" charset="0"/>
              </a:rPr>
              <a:pPr eaLnBrk="1" hangingPunct="1"/>
              <a:t>24</a:t>
            </a:fld>
            <a:endParaRPr lang="en-US" sz="1200">
              <a:latin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6866" name="Slide Image Placeholder 1"/>
          <p:cNvSpPr>
            <a:spLocks noGrp="1" noRot="1" noChangeAspect="1"/>
          </p:cNvSpPr>
          <p:nvPr>
            <p:ph type="sldImg"/>
          </p:nvPr>
        </p:nvSpPr>
        <p:spPr>
          <a:ln/>
        </p:spPr>
      </p:sp>
      <p:sp>
        <p:nvSpPr>
          <p:cNvPr id="36867" name="Notes Placeholder 2"/>
          <p:cNvSpPr>
            <a:spLocks noGrp="1"/>
          </p:cNvSpPr>
          <p:nvPr>
            <p:ph type="body" idx="1"/>
          </p:nvPr>
        </p:nvSpPr>
        <p:spPr>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p>
            <a:endParaRPr lang="nb-NO" dirty="0" smtClean="0">
              <a:ea typeface="ＭＳ Ｐゴシック" charset="-128"/>
            </a:endParaRPr>
          </a:p>
        </p:txBody>
      </p:sp>
      <p:sp>
        <p:nvSpPr>
          <p:cNvPr id="36868" name="Slide Number Placeholder 3"/>
          <p:cNvSpPr>
            <a:spLocks noGrp="1"/>
          </p:cNvSpPr>
          <p:nvPr>
            <p:ph type="sldNum" sz="quarter" idx="5"/>
          </p:nvPr>
        </p:nvSpPr>
        <p:spPr>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128"/>
              </a:defRPr>
            </a:lvl1pPr>
            <a:lvl2pPr marL="37931725" indent="-37474525" defTabSz="920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fld id="{1AAA5690-BDF7-48FC-8769-5D8ACB0D7BFC}" type="slidenum">
              <a:rPr lang="en-US" sz="1200">
                <a:latin typeface="Arial" charset="0"/>
              </a:rPr>
              <a:pPr eaLnBrk="1" hangingPunct="1"/>
              <a:t>25</a:t>
            </a:fld>
            <a:endParaRPr lang="en-US" sz="1200">
              <a:latin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8914" name="Slide Image Placeholder 1"/>
          <p:cNvSpPr>
            <a:spLocks noGrp="1" noRot="1" noChangeAspect="1"/>
          </p:cNvSpPr>
          <p:nvPr>
            <p:ph type="sldImg"/>
          </p:nvPr>
        </p:nvSpPr>
        <p:spPr>
          <a:ln/>
        </p:spPr>
      </p:sp>
      <p:sp>
        <p:nvSpPr>
          <p:cNvPr id="38915" name="Notes Placeholder 2"/>
          <p:cNvSpPr>
            <a:spLocks noGrp="1"/>
          </p:cNvSpPr>
          <p:nvPr>
            <p:ph type="body" idx="1"/>
          </p:nvPr>
        </p:nvSpPr>
        <p:spPr>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p>
            <a:endParaRPr lang="nb-NO" smtClean="0">
              <a:ea typeface="ＭＳ Ｐゴシック" charset="-128"/>
            </a:endParaRPr>
          </a:p>
        </p:txBody>
      </p:sp>
      <p:sp>
        <p:nvSpPr>
          <p:cNvPr id="38916" name="Slide Number Placeholder 3"/>
          <p:cNvSpPr>
            <a:spLocks noGrp="1"/>
          </p:cNvSpPr>
          <p:nvPr>
            <p:ph type="sldNum" sz="quarter" idx="5"/>
          </p:nvPr>
        </p:nvSpPr>
        <p:spPr>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128"/>
              </a:defRPr>
            </a:lvl1pPr>
            <a:lvl2pPr marL="37931725" indent="-37474525" defTabSz="920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fld id="{C5F71D09-EF81-4A30-9A74-C287435DF49B}" type="slidenum">
              <a:rPr lang="en-US" sz="1200">
                <a:latin typeface="Arial" charset="0"/>
              </a:rPr>
              <a:pPr eaLnBrk="1" hangingPunct="1"/>
              <a:t>26</a:t>
            </a:fld>
            <a:endParaRPr lang="en-US" sz="1200">
              <a:latin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0962" name="Slide Image Placeholder 1"/>
          <p:cNvSpPr>
            <a:spLocks noGrp="1" noRot="1" noChangeAspect="1"/>
          </p:cNvSpPr>
          <p:nvPr>
            <p:ph type="sldImg"/>
          </p:nvPr>
        </p:nvSpPr>
        <p:spPr>
          <a:ln/>
        </p:spPr>
      </p:sp>
      <p:sp>
        <p:nvSpPr>
          <p:cNvPr id="40963" name="Notes Placeholder 2"/>
          <p:cNvSpPr>
            <a:spLocks noGrp="1"/>
          </p:cNvSpPr>
          <p:nvPr>
            <p:ph type="body" idx="1"/>
          </p:nvPr>
        </p:nvSpPr>
        <p:spPr>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p>
            <a:endParaRPr lang="nb-NO" smtClean="0">
              <a:ea typeface="ＭＳ Ｐゴシック" charset="-128"/>
            </a:endParaRPr>
          </a:p>
        </p:txBody>
      </p:sp>
      <p:sp>
        <p:nvSpPr>
          <p:cNvPr id="40964" name="Slide Number Placeholder 3"/>
          <p:cNvSpPr>
            <a:spLocks noGrp="1"/>
          </p:cNvSpPr>
          <p:nvPr>
            <p:ph type="sldNum" sz="quarter" idx="5"/>
          </p:nvPr>
        </p:nvSpPr>
        <p:spPr>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128"/>
              </a:defRPr>
            </a:lvl1pPr>
            <a:lvl2pPr marL="37931725" indent="-37474525" defTabSz="920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fld id="{7EFF793F-EC22-448E-8AB6-0D63E98789B7}" type="slidenum">
              <a:rPr lang="en-US" sz="1200">
                <a:latin typeface="Arial" charset="0"/>
              </a:rPr>
              <a:pPr eaLnBrk="1" hangingPunct="1"/>
              <a:t>27</a:t>
            </a:fld>
            <a:endParaRPr lang="en-US" sz="1200">
              <a:latin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3010" name="Slide Image Placeholder 1"/>
          <p:cNvSpPr>
            <a:spLocks noGrp="1" noRot="1" noChangeAspect="1"/>
          </p:cNvSpPr>
          <p:nvPr>
            <p:ph type="sldImg"/>
          </p:nvPr>
        </p:nvSpPr>
        <p:spPr>
          <a:ln/>
        </p:spPr>
      </p:sp>
      <p:sp>
        <p:nvSpPr>
          <p:cNvPr id="43011" name="Notes Placeholder 2"/>
          <p:cNvSpPr>
            <a:spLocks noGrp="1"/>
          </p:cNvSpPr>
          <p:nvPr>
            <p:ph type="body" idx="1"/>
          </p:nvPr>
        </p:nvSpPr>
        <p:spPr>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p>
            <a:endParaRPr lang="nb-NO" smtClean="0">
              <a:ea typeface="ＭＳ Ｐゴシック" charset="-128"/>
            </a:endParaRPr>
          </a:p>
        </p:txBody>
      </p:sp>
      <p:sp>
        <p:nvSpPr>
          <p:cNvPr id="43012" name="Slide Number Placeholder 3"/>
          <p:cNvSpPr>
            <a:spLocks noGrp="1"/>
          </p:cNvSpPr>
          <p:nvPr>
            <p:ph type="sldNum" sz="quarter" idx="5"/>
          </p:nvPr>
        </p:nvSpPr>
        <p:spPr>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128"/>
              </a:defRPr>
            </a:lvl1pPr>
            <a:lvl2pPr marL="37931725" indent="-37474525" defTabSz="920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fld id="{1799E069-ED07-4344-B83B-6747330EA73A}" type="slidenum">
              <a:rPr lang="en-US" sz="1200">
                <a:latin typeface="Arial" charset="0"/>
              </a:rPr>
              <a:pPr eaLnBrk="1" hangingPunct="1"/>
              <a:t>28</a:t>
            </a:fld>
            <a:endParaRPr lang="en-US" sz="1200">
              <a:latin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5058" name="Slide Image Placeholder 1"/>
          <p:cNvSpPr>
            <a:spLocks noGrp="1" noRot="1" noChangeAspect="1"/>
          </p:cNvSpPr>
          <p:nvPr>
            <p:ph type="sldImg"/>
          </p:nvPr>
        </p:nvSpPr>
        <p:spPr>
          <a:ln/>
        </p:spPr>
      </p:sp>
      <p:sp>
        <p:nvSpPr>
          <p:cNvPr id="45059" name="Notes Placeholder 2"/>
          <p:cNvSpPr>
            <a:spLocks noGrp="1"/>
          </p:cNvSpPr>
          <p:nvPr>
            <p:ph type="body" idx="1"/>
          </p:nvPr>
        </p:nvSpPr>
        <p:spPr>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p>
            <a:endParaRPr lang="nb-NO" smtClean="0">
              <a:ea typeface="ＭＳ Ｐゴシック" charset="-128"/>
            </a:endParaRPr>
          </a:p>
        </p:txBody>
      </p:sp>
      <p:sp>
        <p:nvSpPr>
          <p:cNvPr id="45060" name="Slide Number Placeholder 3"/>
          <p:cNvSpPr>
            <a:spLocks noGrp="1"/>
          </p:cNvSpPr>
          <p:nvPr>
            <p:ph type="sldNum" sz="quarter" idx="5"/>
          </p:nvPr>
        </p:nvSpPr>
        <p:spPr>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128"/>
              </a:defRPr>
            </a:lvl1pPr>
            <a:lvl2pPr marL="37931725" indent="-37474525" defTabSz="920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fld id="{E16E3226-7282-48EC-837D-A616BAFB6F5C}" type="slidenum">
              <a:rPr lang="en-US" sz="1200">
                <a:latin typeface="Arial" charset="0"/>
              </a:rPr>
              <a:pPr eaLnBrk="1" hangingPunct="1"/>
              <a:t>29</a:t>
            </a:fld>
            <a:endParaRPr lang="en-US" sz="1200">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 preserve="1">
  <p:cSld name="Tittellysbilde">
    <p:spTree>
      <p:nvGrpSpPr>
        <p:cNvPr id="1" name=""/>
        <p:cNvGrpSpPr/>
        <p:nvPr/>
      </p:nvGrpSpPr>
      <p:grpSpPr>
        <a:xfrm>
          <a:off x="0" y="0"/>
          <a:ext cx="0" cy="0"/>
          <a:chOff x="0" y="0"/>
          <a:chExt cx="0" cy="0"/>
        </a:xfrm>
      </p:grpSpPr>
      <p:sp>
        <p:nvSpPr>
          <p:cNvPr id="4" name="Rectangle 4"/>
          <p:cNvSpPr>
            <a:spLocks noChangeArrowheads="1"/>
          </p:cNvSpPr>
          <p:nvPr/>
        </p:nvSpPr>
        <p:spPr bwMode="auto">
          <a:xfrm>
            <a:off x="171450" y="2155825"/>
            <a:ext cx="1397000" cy="1276350"/>
          </a:xfrm>
          <a:prstGeom prst="rect">
            <a:avLst/>
          </a:prstGeom>
          <a:gradFill rotWithShape="1">
            <a:gsLst>
              <a:gs pos="0">
                <a:srgbClr val="FE7519"/>
              </a:gs>
              <a:gs pos="100000">
                <a:srgbClr val="FFFFFF"/>
              </a:gs>
            </a:gsLst>
            <a:lin ang="0" scaled="1"/>
          </a:gradFill>
          <a:ln w="9525">
            <a:noFill/>
            <a:round/>
            <a:headEnd/>
            <a:tailEnd/>
          </a:ln>
          <a:effectLst/>
        </p:spPr>
        <p:txBody>
          <a:bodyPr wrap="none" anchor="ctr"/>
          <a:lstStyle/>
          <a:p>
            <a:endParaRPr lang="nb-NO"/>
          </a:p>
        </p:txBody>
      </p:sp>
      <p:sp>
        <p:nvSpPr>
          <p:cNvPr id="5" name="Rectangle 5"/>
          <p:cNvSpPr>
            <a:spLocks noChangeArrowheads="1"/>
          </p:cNvSpPr>
          <p:nvPr/>
        </p:nvSpPr>
        <p:spPr bwMode="gray">
          <a:xfrm>
            <a:off x="36513" y="3336925"/>
            <a:ext cx="8985250" cy="46038"/>
          </a:xfrm>
          <a:prstGeom prst="rect">
            <a:avLst/>
          </a:prstGeom>
          <a:gradFill rotWithShape="0">
            <a:gsLst>
              <a:gs pos="0">
                <a:srgbClr val="1C1C1C"/>
              </a:gs>
              <a:gs pos="100000">
                <a:srgbClr val="C0C0C0"/>
              </a:gs>
            </a:gsLst>
            <a:lin ang="0" scaled="1"/>
          </a:gradFill>
          <a:ln w="9525">
            <a:noFill/>
            <a:miter lim="800000"/>
            <a:headEnd/>
            <a:tailEnd/>
          </a:ln>
          <a:effectLst/>
        </p:spPr>
        <p:txBody>
          <a:bodyPr wrap="none" anchor="ctr"/>
          <a:lstStyle/>
          <a:p>
            <a:pPr algn="ctr">
              <a:spcBef>
                <a:spcPct val="0"/>
              </a:spcBef>
              <a:buClrTx/>
              <a:buSzTx/>
              <a:buFontTx/>
              <a:buNone/>
            </a:pPr>
            <a:endParaRPr kumimoji="1" lang="nb-NO" sz="2400"/>
          </a:p>
        </p:txBody>
      </p:sp>
      <p:sp>
        <p:nvSpPr>
          <p:cNvPr id="6" name="Rectangle 6"/>
          <p:cNvSpPr>
            <a:spLocks noChangeArrowheads="1"/>
          </p:cNvSpPr>
          <p:nvPr/>
        </p:nvSpPr>
        <p:spPr bwMode="auto">
          <a:xfrm rot="16200000">
            <a:off x="-517525" y="2586038"/>
            <a:ext cx="1685925" cy="92075"/>
          </a:xfrm>
          <a:prstGeom prst="rect">
            <a:avLst/>
          </a:prstGeom>
          <a:gradFill rotWithShape="0">
            <a:gsLst>
              <a:gs pos="0">
                <a:srgbClr val="808080"/>
              </a:gs>
              <a:gs pos="100000">
                <a:srgbClr val="1C1C1C"/>
              </a:gs>
            </a:gsLst>
            <a:lin ang="5400000" scaled="1"/>
          </a:gradFill>
          <a:ln w="9525">
            <a:noFill/>
            <a:round/>
            <a:headEnd/>
            <a:tailEnd/>
          </a:ln>
          <a:effectLst/>
        </p:spPr>
        <p:txBody>
          <a:bodyPr wrap="none" anchor="ctr"/>
          <a:lstStyle/>
          <a:p>
            <a:endParaRPr lang="nb-NO"/>
          </a:p>
        </p:txBody>
      </p:sp>
      <p:sp>
        <p:nvSpPr>
          <p:cNvPr id="1155074" name="Rectangle 2"/>
          <p:cNvSpPr>
            <a:spLocks noGrp="1" noChangeArrowheads="1"/>
          </p:cNvSpPr>
          <p:nvPr>
            <p:ph type="ctrTitle"/>
          </p:nvPr>
        </p:nvSpPr>
        <p:spPr>
          <a:xfrm>
            <a:off x="638175" y="1708150"/>
            <a:ext cx="7772400" cy="1462088"/>
          </a:xfrm>
        </p:spPr>
        <p:txBody>
          <a:bodyPr rIns="91440"/>
          <a:lstStyle>
            <a:lvl1pPr algn="ctr">
              <a:defRPr/>
            </a:lvl1pPr>
          </a:lstStyle>
          <a:p>
            <a:r>
              <a:rPr lang="en-US"/>
              <a:t>Click to edit Master title style</a:t>
            </a:r>
          </a:p>
        </p:txBody>
      </p:sp>
      <p:sp>
        <p:nvSpPr>
          <p:cNvPr id="1155075" name="Rectangle 3"/>
          <p:cNvSpPr>
            <a:spLocks noGrp="1" noChangeArrowheads="1"/>
          </p:cNvSpPr>
          <p:nvPr>
            <p:ph type="subTitle" idx="1"/>
          </p:nvPr>
        </p:nvSpPr>
        <p:spPr>
          <a:xfrm>
            <a:off x="1371600" y="3886200"/>
            <a:ext cx="6400800" cy="1752600"/>
          </a:xfrm>
        </p:spPr>
        <p:txBody>
          <a:bodyPr rIns="91440"/>
          <a:lstStyle>
            <a:lvl1pPr marL="0" indent="0" algn="ctr">
              <a:buFont typeface="Wingdings" pitchFamily="-96" charset="2"/>
              <a:buNone/>
              <a:defRPr/>
            </a:lvl1pPr>
          </a:lstStyle>
          <a:p>
            <a:r>
              <a:rPr lang="en-US"/>
              <a:t>Click to edit Master subtitle style</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55132450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303735773"/>
      </p:ext>
    </p:extLst>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Inndelings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smtClean="0"/>
              <a:t>Klikk for å redigere tittelstil</a:t>
            </a:r>
            <a:endParaRPr lang="nb-NO"/>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smtClean="0"/>
              <a:t>Klikk for å redigere tekststiler i malen</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791339789"/>
      </p:ext>
    </p:extLst>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sz="half" idx="1"/>
          </p:nvPr>
        </p:nvSpPr>
        <p:spPr>
          <a:xfrm>
            <a:off x="0" y="866775"/>
            <a:ext cx="4495800" cy="56483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innhold 3"/>
          <p:cNvSpPr>
            <a:spLocks noGrp="1"/>
          </p:cNvSpPr>
          <p:nvPr>
            <p:ph sz="half" idx="2"/>
          </p:nvPr>
        </p:nvSpPr>
        <p:spPr>
          <a:xfrm>
            <a:off x="4648200" y="866775"/>
            <a:ext cx="4495800" cy="56483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514607569"/>
      </p:ext>
    </p:extLst>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457200" y="274638"/>
            <a:ext cx="8229600" cy="1143000"/>
          </a:xfrm>
        </p:spPr>
        <p:txBody>
          <a:bodyPr/>
          <a:lstStyle>
            <a:lvl1pPr>
              <a:defRPr/>
            </a:lvl1pPr>
          </a:lstStyle>
          <a:p>
            <a:r>
              <a:rPr lang="nb-NO" smtClean="0"/>
              <a:t>Klikk for å redigere tittelstil</a:t>
            </a:r>
            <a:endParaRPr lang="nb-NO"/>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252525991"/>
      </p:ext>
    </p:extLst>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452369598"/>
      </p:ext>
    </p:extLst>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Tomt">
    <p:spTree>
      <p:nvGrpSpPr>
        <p:cNvPr id="1" name=""/>
        <p:cNvGrpSpPr/>
        <p:nvPr/>
      </p:nvGrpSpPr>
      <p:grpSpPr>
        <a:xfrm>
          <a:off x="0" y="0"/>
          <a:ext cx="0" cy="0"/>
          <a:chOff x="0" y="0"/>
          <a:chExt cx="0" cy="0"/>
        </a:xfrm>
      </p:grpSpPr>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330761059"/>
      </p:ext>
    </p:extLst>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lstStyle>
            <a:lvl1pPr algn="l">
              <a:defRPr sz="2000" b="1"/>
            </a:lvl1pPr>
          </a:lstStyle>
          <a:p>
            <a:r>
              <a:rPr lang="nb-NO" smtClean="0"/>
              <a:t>Klikk for å redigere tittelstil</a:t>
            </a:r>
            <a:endParaRPr lang="nb-NO"/>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636968239"/>
      </p:ext>
    </p:extLst>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lstStyle>
            <a:lvl1pPr algn="l">
              <a:defRPr sz="2000" b="1"/>
            </a:lvl1pPr>
          </a:lstStyle>
          <a:p>
            <a:r>
              <a:rPr lang="nb-NO" smtClean="0"/>
              <a:t>Klikk for å redigere tittelstil</a:t>
            </a:r>
            <a:endParaRPr lang="nb-NO"/>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b-NO" noProof="0" smtClean="0"/>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529318641"/>
      </p:ext>
    </p:extLst>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loddrett tekst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4152354045"/>
      </p:ext>
    </p:extLst>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858000" y="127000"/>
            <a:ext cx="2286000" cy="6388100"/>
          </a:xfrm>
        </p:spPr>
        <p:txBody>
          <a:bodyPr vert="eaVert"/>
          <a:lstStyle/>
          <a:p>
            <a:r>
              <a:rPr lang="nb-NO" smtClean="0"/>
              <a:t>Klikk for å redigere tittelstil</a:t>
            </a:r>
            <a:endParaRPr lang="nb-NO"/>
          </a:p>
        </p:txBody>
      </p:sp>
      <p:sp>
        <p:nvSpPr>
          <p:cNvPr id="3" name="Plassholder for loddrett tekst 2"/>
          <p:cNvSpPr>
            <a:spLocks noGrp="1"/>
          </p:cNvSpPr>
          <p:nvPr>
            <p:ph type="body" orient="vert" idx="1"/>
          </p:nvPr>
        </p:nvSpPr>
        <p:spPr>
          <a:xfrm>
            <a:off x="0" y="127000"/>
            <a:ext cx="6705600" cy="6388100"/>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95922587"/>
      </p:ext>
    </p:extLst>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xAndChart" preserve="1">
  <p:cSld name="Tittel, tekst og diagram">
    <p:spTree>
      <p:nvGrpSpPr>
        <p:cNvPr id="1" name=""/>
        <p:cNvGrpSpPr/>
        <p:nvPr/>
      </p:nvGrpSpPr>
      <p:grpSpPr>
        <a:xfrm>
          <a:off x="0" y="0"/>
          <a:ext cx="0" cy="0"/>
          <a:chOff x="0" y="0"/>
          <a:chExt cx="0" cy="0"/>
        </a:xfrm>
      </p:grpSpPr>
      <p:sp>
        <p:nvSpPr>
          <p:cNvPr id="2" name="Tittel 1"/>
          <p:cNvSpPr>
            <a:spLocks noGrp="1"/>
          </p:cNvSpPr>
          <p:nvPr>
            <p:ph type="title"/>
          </p:nvPr>
        </p:nvSpPr>
        <p:spPr>
          <a:xfrm>
            <a:off x="312738" y="127000"/>
            <a:ext cx="8797925" cy="561975"/>
          </a:xfrm>
        </p:spPr>
        <p:txBody>
          <a:bodyPr/>
          <a:lstStyle/>
          <a:p>
            <a:r>
              <a:rPr lang="nb-NO" smtClean="0"/>
              <a:t>Klikk for å redigere tittelstil</a:t>
            </a:r>
            <a:endParaRPr lang="nb-NO"/>
          </a:p>
        </p:txBody>
      </p:sp>
      <p:sp>
        <p:nvSpPr>
          <p:cNvPr id="3" name="Plassholder for tekst 2"/>
          <p:cNvSpPr>
            <a:spLocks noGrp="1"/>
          </p:cNvSpPr>
          <p:nvPr>
            <p:ph type="body" sz="half" idx="1"/>
          </p:nvPr>
        </p:nvSpPr>
        <p:spPr>
          <a:xfrm>
            <a:off x="0" y="866775"/>
            <a:ext cx="4495800" cy="5648325"/>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iagram 3"/>
          <p:cNvSpPr>
            <a:spLocks noGrp="1"/>
          </p:cNvSpPr>
          <p:nvPr>
            <p:ph type="chart" sz="half" idx="2"/>
          </p:nvPr>
        </p:nvSpPr>
        <p:spPr>
          <a:xfrm>
            <a:off x="4648200" y="866775"/>
            <a:ext cx="4495800" cy="5648325"/>
          </a:xfrm>
        </p:spPr>
        <p:txBody>
          <a:bodyPr/>
          <a:lstStyle/>
          <a:p>
            <a:pPr lvl="0"/>
            <a:endParaRPr lang="nb-NO" noProof="0" smtClean="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823650097"/>
      </p:ext>
    </p:extLst>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xOverObj" preserve="1">
  <p:cSld name="Tittel og tekst over innhold">
    <p:spTree>
      <p:nvGrpSpPr>
        <p:cNvPr id="1" name=""/>
        <p:cNvGrpSpPr/>
        <p:nvPr/>
      </p:nvGrpSpPr>
      <p:grpSpPr>
        <a:xfrm>
          <a:off x="0" y="0"/>
          <a:ext cx="0" cy="0"/>
          <a:chOff x="0" y="0"/>
          <a:chExt cx="0" cy="0"/>
        </a:xfrm>
      </p:grpSpPr>
      <p:sp>
        <p:nvSpPr>
          <p:cNvPr id="2" name="Tittel 1"/>
          <p:cNvSpPr>
            <a:spLocks noGrp="1"/>
          </p:cNvSpPr>
          <p:nvPr>
            <p:ph type="title"/>
          </p:nvPr>
        </p:nvSpPr>
        <p:spPr>
          <a:xfrm>
            <a:off x="312738" y="127000"/>
            <a:ext cx="8797925" cy="561975"/>
          </a:xfrm>
        </p:spPr>
        <p:txBody>
          <a:bodyPr/>
          <a:lstStyle/>
          <a:p>
            <a:r>
              <a:rPr lang="nb-NO" smtClean="0"/>
              <a:t>Klikk for å redigere tittelstil</a:t>
            </a:r>
            <a:endParaRPr lang="nb-NO"/>
          </a:p>
        </p:txBody>
      </p:sp>
      <p:sp>
        <p:nvSpPr>
          <p:cNvPr id="3" name="Plassholder for tekst 2"/>
          <p:cNvSpPr>
            <a:spLocks noGrp="1"/>
          </p:cNvSpPr>
          <p:nvPr>
            <p:ph type="body" sz="half" idx="1"/>
          </p:nvPr>
        </p:nvSpPr>
        <p:spPr>
          <a:xfrm>
            <a:off x="0" y="866775"/>
            <a:ext cx="9144000" cy="2747963"/>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innhold 3"/>
          <p:cNvSpPr>
            <a:spLocks noGrp="1"/>
          </p:cNvSpPr>
          <p:nvPr>
            <p:ph sz="half" idx="2"/>
          </p:nvPr>
        </p:nvSpPr>
        <p:spPr>
          <a:xfrm>
            <a:off x="0" y="3767138"/>
            <a:ext cx="9144000" cy="2747962"/>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99495001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5" Type="http://schemas.openxmlformats.org/officeDocument/2006/relationships/image" Target="../media/image1.png"/><Relationship Id="rId16"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1154050" name="Rectangle 2"/>
          <p:cNvSpPr>
            <a:spLocks noChangeArrowheads="1"/>
          </p:cNvSpPr>
          <p:nvPr/>
        </p:nvSpPr>
        <p:spPr bwMode="auto">
          <a:xfrm>
            <a:off x="107950" y="131763"/>
            <a:ext cx="928688" cy="598487"/>
          </a:xfrm>
          <a:prstGeom prst="rect">
            <a:avLst/>
          </a:prstGeom>
          <a:gradFill rotWithShape="1">
            <a:gsLst>
              <a:gs pos="0">
                <a:srgbClr val="FE7519"/>
              </a:gs>
              <a:gs pos="100000">
                <a:schemeClr val="bg1"/>
              </a:gs>
            </a:gsLst>
            <a:lin ang="0" scaled="1"/>
          </a:gradFill>
          <a:ln w="9525">
            <a:noFill/>
            <a:round/>
            <a:headEnd/>
            <a:tailEnd/>
          </a:ln>
          <a:effectLst/>
        </p:spPr>
        <p:txBody>
          <a:bodyPr wrap="none" anchor="ctr"/>
          <a:lstStyle/>
          <a:p>
            <a:endParaRPr lang="nb-NO"/>
          </a:p>
        </p:txBody>
      </p:sp>
      <p:sp>
        <p:nvSpPr>
          <p:cNvPr id="1027" name="Rectangle 3"/>
          <p:cNvSpPr>
            <a:spLocks noGrp="1" noChangeArrowheads="1"/>
          </p:cNvSpPr>
          <p:nvPr>
            <p:ph type="title"/>
          </p:nvPr>
        </p:nvSpPr>
        <p:spPr bwMode="auto">
          <a:xfrm>
            <a:off x="312738" y="127000"/>
            <a:ext cx="8797925" cy="5619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vert="horz" wrap="square" lIns="91440" tIns="45720" rIns="36000" bIns="45720" numCol="1" anchor="b" anchorCtr="0" compatLnSpc="1">
            <a:prstTxWarp prst="textNoShape">
              <a:avLst/>
            </a:prstTxWarp>
          </a:bodyPr>
          <a:lstStyle/>
          <a:p>
            <a:pPr lvl="0"/>
            <a:r>
              <a:rPr lang="en-US" smtClean="0"/>
              <a:t>Click to edit Master title style</a:t>
            </a:r>
          </a:p>
        </p:txBody>
      </p:sp>
      <p:sp>
        <p:nvSpPr>
          <p:cNvPr id="1028" name="Rectangle 4"/>
          <p:cNvSpPr>
            <a:spLocks noGrp="1" noChangeArrowheads="1"/>
          </p:cNvSpPr>
          <p:nvPr>
            <p:ph type="body" idx="1"/>
          </p:nvPr>
        </p:nvSpPr>
        <p:spPr bwMode="auto">
          <a:xfrm>
            <a:off x="0" y="866775"/>
            <a:ext cx="9144000" cy="564832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vert="horz" wrap="square" lIns="91440" tIns="45720" rIns="5400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1154053" name="Text Box 5"/>
          <p:cNvSpPr txBox="1">
            <a:spLocks noChangeArrowheads="1"/>
          </p:cNvSpPr>
          <p:nvPr/>
        </p:nvSpPr>
        <p:spPr bwMode="auto">
          <a:xfrm>
            <a:off x="1725613" y="6654800"/>
            <a:ext cx="5113337" cy="210112"/>
          </a:xfrm>
          <a:prstGeom prst="rect">
            <a:avLst/>
          </a:prstGeom>
          <a:noFill/>
          <a:ln w="9525">
            <a:noFill/>
            <a:miter lim="800000"/>
            <a:headEnd/>
            <a:tailEnd/>
          </a:ln>
          <a:effectLst/>
        </p:spPr>
        <p:txBody>
          <a:bodyPr tIns="25200">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algn="ctr">
              <a:spcBef>
                <a:spcPct val="50000"/>
              </a:spcBef>
              <a:buClrTx/>
              <a:buSzTx/>
              <a:buFontTx/>
              <a:buNone/>
            </a:pPr>
            <a:r>
              <a:rPr lang="en-US" sz="900" dirty="0" smtClean="0">
                <a:latin typeface="Arial" charset="0"/>
              </a:rPr>
              <a:t>INF5063, </a:t>
            </a:r>
            <a:r>
              <a:rPr lang="en-US" sz="900" dirty="0" err="1">
                <a:latin typeface="Arial" charset="0"/>
              </a:rPr>
              <a:t>Carsten</a:t>
            </a:r>
            <a:r>
              <a:rPr lang="en-US" sz="900" dirty="0">
                <a:latin typeface="Arial" charset="0"/>
              </a:rPr>
              <a:t> </a:t>
            </a:r>
            <a:r>
              <a:rPr lang="en-US" sz="900" dirty="0" err="1">
                <a:latin typeface="Arial" charset="0"/>
              </a:rPr>
              <a:t>Griwodz</a:t>
            </a:r>
            <a:r>
              <a:rPr lang="en-US" sz="900" dirty="0">
                <a:latin typeface="Arial" charset="0"/>
              </a:rPr>
              <a:t>, </a:t>
            </a:r>
            <a:r>
              <a:rPr lang="en-US" sz="900" dirty="0" err="1">
                <a:latin typeface="Arial" charset="0"/>
              </a:rPr>
              <a:t>Håvard</a:t>
            </a:r>
            <a:r>
              <a:rPr lang="en-US" sz="900" dirty="0">
                <a:latin typeface="Arial" charset="0"/>
              </a:rPr>
              <a:t> </a:t>
            </a:r>
            <a:r>
              <a:rPr lang="en-US" sz="900" dirty="0" err="1">
                <a:latin typeface="Arial" charset="0"/>
              </a:rPr>
              <a:t>Espeland</a:t>
            </a:r>
            <a:r>
              <a:rPr lang="en-US" sz="900" dirty="0">
                <a:latin typeface="Arial" charset="0"/>
              </a:rPr>
              <a:t>, </a:t>
            </a:r>
            <a:r>
              <a:rPr lang="en-US" sz="900" dirty="0" err="1">
                <a:latin typeface="Arial" charset="0"/>
              </a:rPr>
              <a:t>Håkon</a:t>
            </a:r>
            <a:r>
              <a:rPr lang="en-US" sz="900" dirty="0">
                <a:latin typeface="Arial" charset="0"/>
              </a:rPr>
              <a:t> </a:t>
            </a:r>
            <a:r>
              <a:rPr lang="en-US" sz="900" dirty="0" err="1" smtClean="0">
                <a:latin typeface="Arial" charset="0"/>
              </a:rPr>
              <a:t>Stensland</a:t>
            </a:r>
            <a:r>
              <a:rPr lang="en-US" sz="900" dirty="0" smtClean="0">
                <a:latin typeface="Arial" charset="0"/>
              </a:rPr>
              <a:t>, Pål Halvorsen</a:t>
            </a:r>
            <a:endParaRPr lang="en-US" sz="900" dirty="0">
              <a:latin typeface="Arial" charset="0"/>
            </a:endParaRPr>
          </a:p>
        </p:txBody>
      </p:sp>
      <p:sp>
        <p:nvSpPr>
          <p:cNvPr id="1154054" name="Rectangle 6"/>
          <p:cNvSpPr>
            <a:spLocks noChangeArrowheads="1"/>
          </p:cNvSpPr>
          <p:nvPr/>
        </p:nvSpPr>
        <p:spPr bwMode="gray">
          <a:xfrm>
            <a:off x="9525" y="638175"/>
            <a:ext cx="9123363" cy="46038"/>
          </a:xfrm>
          <a:prstGeom prst="rect">
            <a:avLst/>
          </a:prstGeom>
          <a:gradFill rotWithShape="0">
            <a:gsLst>
              <a:gs pos="0">
                <a:schemeClr val="bg2"/>
              </a:gs>
              <a:gs pos="100000">
                <a:srgbClr val="C0C0C0"/>
              </a:gs>
            </a:gsLst>
            <a:lin ang="0" scaled="1"/>
          </a:gradFill>
          <a:ln w="9525">
            <a:noFill/>
            <a:miter lim="800000"/>
            <a:headEnd/>
            <a:tailEnd/>
          </a:ln>
          <a:effectLst/>
        </p:spPr>
        <p:txBody>
          <a:bodyPr wrap="none" anchor="ctr"/>
          <a:lstStyle/>
          <a:p>
            <a:pPr algn="ctr">
              <a:spcBef>
                <a:spcPct val="0"/>
              </a:spcBef>
              <a:buClrTx/>
              <a:buSzTx/>
              <a:buFontTx/>
              <a:buNone/>
            </a:pPr>
            <a:endParaRPr kumimoji="1" lang="nb-NO" sz="2400"/>
          </a:p>
        </p:txBody>
      </p:sp>
      <p:pic>
        <p:nvPicPr>
          <p:cNvPr id="1031" name="Picture 7"/>
          <p:cNvPicPr>
            <a:picLocks noChangeAspect="1" noChangeArrowheads="1"/>
          </p:cNvPicPr>
          <p:nvPr/>
        </p:nvPicPr>
        <p:blipFill>
          <a:blip r:embed="rId15" cstate="print">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7142163" y="6665913"/>
            <a:ext cx="1966912" cy="1682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pic>
      <p:sp>
        <p:nvSpPr>
          <p:cNvPr id="1154056" name="Rectangle 8"/>
          <p:cNvSpPr>
            <a:spLocks noChangeArrowheads="1"/>
          </p:cNvSpPr>
          <p:nvPr/>
        </p:nvSpPr>
        <p:spPr bwMode="auto">
          <a:xfrm rot="-5400000">
            <a:off x="-165894" y="378619"/>
            <a:ext cx="731838" cy="63500"/>
          </a:xfrm>
          <a:prstGeom prst="rect">
            <a:avLst/>
          </a:prstGeom>
          <a:gradFill rotWithShape="1">
            <a:gsLst>
              <a:gs pos="0">
                <a:schemeClr val="bg2"/>
              </a:gs>
              <a:gs pos="100000">
                <a:srgbClr val="808080"/>
              </a:gs>
            </a:gsLst>
            <a:lin ang="0" scaled="1"/>
          </a:gradFill>
          <a:ln w="9525">
            <a:noFill/>
            <a:round/>
            <a:headEnd/>
            <a:tailEnd/>
          </a:ln>
          <a:effectLst/>
        </p:spPr>
        <p:txBody>
          <a:bodyPr wrap="none" anchor="ctr"/>
          <a:lstStyle/>
          <a:p>
            <a:endParaRPr lang="nb-NO"/>
          </a:p>
        </p:txBody>
      </p:sp>
      <p:pic>
        <p:nvPicPr>
          <p:cNvPr id="1033" name="Picture 9" descr="Picture2"/>
          <p:cNvPicPr>
            <a:picLocks noChangeAspect="1" noChangeArrowheads="1"/>
          </p:cNvPicPr>
          <p:nvPr/>
        </p:nvPicPr>
        <p:blipFill>
          <a:blip r:embed="rId16">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r="65551"/>
          <a:stretch>
            <a:fillRect/>
          </a:stretch>
        </p:blipFill>
        <p:spPr bwMode="auto">
          <a:xfrm>
            <a:off x="15875" y="6572250"/>
            <a:ext cx="312532" cy="274638"/>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sp>
        <p:nvSpPr>
          <p:cNvPr id="1154058" name="Rectangle 10"/>
          <p:cNvSpPr>
            <a:spLocks noChangeArrowheads="1"/>
          </p:cNvSpPr>
          <p:nvPr/>
        </p:nvSpPr>
        <p:spPr bwMode="gray">
          <a:xfrm flipV="1">
            <a:off x="311150" y="6588125"/>
            <a:ext cx="8821738" cy="46038"/>
          </a:xfrm>
          <a:prstGeom prst="rect">
            <a:avLst/>
          </a:prstGeom>
          <a:gradFill rotWithShape="0">
            <a:gsLst>
              <a:gs pos="0">
                <a:schemeClr val="bg2"/>
              </a:gs>
              <a:gs pos="100000">
                <a:srgbClr val="C0C0C0"/>
              </a:gs>
            </a:gsLst>
            <a:lin ang="0" scaled="1"/>
          </a:gradFill>
          <a:ln w="9525">
            <a:noFill/>
            <a:miter lim="800000"/>
            <a:headEnd/>
            <a:tailEnd/>
          </a:ln>
          <a:effectLst/>
        </p:spPr>
        <p:txBody>
          <a:bodyPr rot="10800000" wrap="none" anchor="ctr"/>
          <a:lstStyle/>
          <a:p>
            <a:pPr algn="ctr">
              <a:spcBef>
                <a:spcPct val="0"/>
              </a:spcBef>
              <a:buClrTx/>
              <a:buSzTx/>
              <a:buFontTx/>
              <a:buNone/>
            </a:pPr>
            <a:endParaRPr kumimoji="1" lang="nb-NO" sz="2400"/>
          </a:p>
        </p:txBody>
      </p:sp>
      <p:sp>
        <p:nvSpPr>
          <p:cNvPr id="1154059" name="Text Box 11"/>
          <p:cNvSpPr txBox="1">
            <a:spLocks noChangeArrowheads="1"/>
          </p:cNvSpPr>
          <p:nvPr/>
        </p:nvSpPr>
        <p:spPr bwMode="auto">
          <a:xfrm>
            <a:off x="246063" y="6630988"/>
            <a:ext cx="1492250" cy="223837"/>
          </a:xfrm>
          <a:prstGeom prst="rect">
            <a:avLst/>
          </a:prstGeom>
          <a:noFill/>
          <a:ln w="9525">
            <a:noFill/>
            <a:miter lim="800000"/>
            <a:headEnd/>
            <a:tailEnd/>
          </a:ln>
          <a:effectLst/>
        </p:spPr>
        <p:txBody>
          <a:bodyPr tIns="25200">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a:spcBef>
                <a:spcPct val="50000"/>
              </a:spcBef>
              <a:buClrTx/>
              <a:buSzTx/>
              <a:buFontTx/>
              <a:buNone/>
            </a:pPr>
            <a:r>
              <a:rPr lang="en-US" sz="1000" b="1"/>
              <a:t>University of Oslo</a:t>
            </a:r>
          </a:p>
        </p:txBody>
      </p:sp>
    </p:spTree>
  </p:cSld>
  <p:clrMap bg1="lt1" tx1="dk1" bg2="lt2" tx2="dk2" accent1="accent1" accent2="accent2" accent3="accent3" accent4="accent4" accent5="accent5" accent6="accent6" hlink="hlink" folHlink="folHlink"/>
  <p:sldLayoutIdLst>
    <p:sldLayoutId id="2147483761"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 id="2147483758" r:id="rId12"/>
    <p:sldLayoutId id="2147483759" r:id="rId13"/>
  </p:sldLayoutIdLst>
  <p:timing>
    <p:tnLst>
      <p:par>
        <p:cTn id="1" dur="indefinite" restart="never" nodeType="tmRoot"/>
      </p:par>
    </p:tnLst>
  </p:timing>
  <p:txStyles>
    <p:titleStyle>
      <a:lvl1pPr algn="l" rtl="0" eaLnBrk="0" fontAlgn="base" hangingPunct="0">
        <a:lnSpc>
          <a:spcPct val="80000"/>
        </a:lnSpc>
        <a:spcBef>
          <a:spcPct val="0"/>
        </a:spcBef>
        <a:spcAft>
          <a:spcPct val="0"/>
        </a:spcAft>
        <a:defRPr sz="3600">
          <a:solidFill>
            <a:schemeClr val="tx1"/>
          </a:solidFill>
          <a:latin typeface="+mj-lt"/>
          <a:ea typeface="ＭＳ Ｐゴシック" pitchFamily="-112" charset="-128"/>
          <a:cs typeface="ＭＳ Ｐゴシック" pitchFamily="-112" charset="-128"/>
        </a:defRPr>
      </a:lvl1pPr>
      <a:lvl2pPr algn="l" rtl="0" eaLnBrk="0" fontAlgn="base" hangingPunct="0">
        <a:lnSpc>
          <a:spcPct val="80000"/>
        </a:lnSpc>
        <a:spcBef>
          <a:spcPct val="0"/>
        </a:spcBef>
        <a:spcAft>
          <a:spcPct val="0"/>
        </a:spcAft>
        <a:defRPr sz="3600">
          <a:solidFill>
            <a:schemeClr val="tx1"/>
          </a:solidFill>
          <a:latin typeface="Tahoma" pitchFamily="-96" charset="0"/>
          <a:ea typeface="ＭＳ Ｐゴシック" pitchFamily="-112" charset="-128"/>
          <a:cs typeface="ＭＳ Ｐゴシック" pitchFamily="-112" charset="-128"/>
        </a:defRPr>
      </a:lvl2pPr>
      <a:lvl3pPr algn="l" rtl="0" eaLnBrk="0" fontAlgn="base" hangingPunct="0">
        <a:lnSpc>
          <a:spcPct val="80000"/>
        </a:lnSpc>
        <a:spcBef>
          <a:spcPct val="0"/>
        </a:spcBef>
        <a:spcAft>
          <a:spcPct val="0"/>
        </a:spcAft>
        <a:defRPr sz="3600">
          <a:solidFill>
            <a:schemeClr val="tx1"/>
          </a:solidFill>
          <a:latin typeface="Tahoma" pitchFamily="-96" charset="0"/>
          <a:ea typeface="ＭＳ Ｐゴシック" pitchFamily="-112" charset="-128"/>
          <a:cs typeface="ＭＳ Ｐゴシック" pitchFamily="-112" charset="-128"/>
        </a:defRPr>
      </a:lvl3pPr>
      <a:lvl4pPr algn="l" rtl="0" eaLnBrk="0" fontAlgn="base" hangingPunct="0">
        <a:lnSpc>
          <a:spcPct val="80000"/>
        </a:lnSpc>
        <a:spcBef>
          <a:spcPct val="0"/>
        </a:spcBef>
        <a:spcAft>
          <a:spcPct val="0"/>
        </a:spcAft>
        <a:defRPr sz="3600">
          <a:solidFill>
            <a:schemeClr val="tx1"/>
          </a:solidFill>
          <a:latin typeface="Tahoma" pitchFamily="-96" charset="0"/>
          <a:ea typeface="ＭＳ Ｐゴシック" pitchFamily="-112" charset="-128"/>
          <a:cs typeface="ＭＳ Ｐゴシック" pitchFamily="-112" charset="-128"/>
        </a:defRPr>
      </a:lvl4pPr>
      <a:lvl5pPr algn="l" rtl="0" eaLnBrk="0" fontAlgn="base" hangingPunct="0">
        <a:lnSpc>
          <a:spcPct val="80000"/>
        </a:lnSpc>
        <a:spcBef>
          <a:spcPct val="0"/>
        </a:spcBef>
        <a:spcAft>
          <a:spcPct val="0"/>
        </a:spcAft>
        <a:defRPr sz="3600">
          <a:solidFill>
            <a:schemeClr val="tx1"/>
          </a:solidFill>
          <a:latin typeface="Tahoma" pitchFamily="-96" charset="0"/>
          <a:ea typeface="ＭＳ Ｐゴシック" pitchFamily="-112" charset="-128"/>
          <a:cs typeface="ＭＳ Ｐゴシック" pitchFamily="-112" charset="-128"/>
        </a:defRPr>
      </a:lvl5pPr>
      <a:lvl6pPr marL="457200" algn="l" rtl="0" fontAlgn="base">
        <a:lnSpc>
          <a:spcPct val="80000"/>
        </a:lnSpc>
        <a:spcBef>
          <a:spcPct val="0"/>
        </a:spcBef>
        <a:spcAft>
          <a:spcPct val="0"/>
        </a:spcAft>
        <a:defRPr sz="3600">
          <a:solidFill>
            <a:schemeClr val="tx1"/>
          </a:solidFill>
          <a:latin typeface="Tahoma" pitchFamily="-96" charset="0"/>
        </a:defRPr>
      </a:lvl6pPr>
      <a:lvl7pPr marL="914400" algn="l" rtl="0" fontAlgn="base">
        <a:lnSpc>
          <a:spcPct val="80000"/>
        </a:lnSpc>
        <a:spcBef>
          <a:spcPct val="0"/>
        </a:spcBef>
        <a:spcAft>
          <a:spcPct val="0"/>
        </a:spcAft>
        <a:defRPr sz="3600">
          <a:solidFill>
            <a:schemeClr val="tx1"/>
          </a:solidFill>
          <a:latin typeface="Tahoma" pitchFamily="-96" charset="0"/>
        </a:defRPr>
      </a:lvl7pPr>
      <a:lvl8pPr marL="1371600" algn="l" rtl="0" fontAlgn="base">
        <a:lnSpc>
          <a:spcPct val="80000"/>
        </a:lnSpc>
        <a:spcBef>
          <a:spcPct val="0"/>
        </a:spcBef>
        <a:spcAft>
          <a:spcPct val="0"/>
        </a:spcAft>
        <a:defRPr sz="3600">
          <a:solidFill>
            <a:schemeClr val="tx1"/>
          </a:solidFill>
          <a:latin typeface="Tahoma" pitchFamily="-96" charset="0"/>
        </a:defRPr>
      </a:lvl8pPr>
      <a:lvl9pPr marL="1828800" algn="l" rtl="0" fontAlgn="base">
        <a:lnSpc>
          <a:spcPct val="80000"/>
        </a:lnSpc>
        <a:spcBef>
          <a:spcPct val="0"/>
        </a:spcBef>
        <a:spcAft>
          <a:spcPct val="0"/>
        </a:spcAft>
        <a:defRPr sz="3600">
          <a:solidFill>
            <a:schemeClr val="tx1"/>
          </a:solidFill>
          <a:latin typeface="Tahoma" pitchFamily="-96" charset="0"/>
        </a:defRPr>
      </a:lvl9pPr>
    </p:titleStyle>
    <p:bodyStyle>
      <a:lvl1pPr marL="342900" indent="-342900" algn="l" rtl="0" eaLnBrk="0" fontAlgn="base" hangingPunct="0">
        <a:spcBef>
          <a:spcPct val="20000"/>
        </a:spcBef>
        <a:spcAft>
          <a:spcPct val="0"/>
        </a:spcAft>
        <a:buClr>
          <a:srgbClr val="FF6600"/>
        </a:buClr>
        <a:buSzPct val="120000"/>
        <a:buFont typeface="Wingdings" charset="2"/>
        <a:buChar char="§"/>
        <a:defRPr sz="2800">
          <a:solidFill>
            <a:schemeClr val="tx1"/>
          </a:solidFill>
          <a:latin typeface="+mn-lt"/>
          <a:ea typeface="ＭＳ Ｐゴシック" pitchFamily="-112" charset="-128"/>
          <a:cs typeface="ＭＳ Ｐゴシック" pitchFamily="-112" charset="-128"/>
        </a:defRPr>
      </a:lvl1pPr>
      <a:lvl2pPr marL="742950" indent="-285750" algn="l" rtl="0" eaLnBrk="0" fontAlgn="base" hangingPunct="0">
        <a:spcBef>
          <a:spcPct val="20000"/>
        </a:spcBef>
        <a:spcAft>
          <a:spcPct val="0"/>
        </a:spcAft>
        <a:buClr>
          <a:srgbClr val="FF6600"/>
        </a:buClr>
        <a:buFont typeface="Tahoma" charset="0"/>
        <a:buChar char="−"/>
        <a:defRPr sz="2400">
          <a:solidFill>
            <a:schemeClr val="tx1"/>
          </a:solidFill>
          <a:latin typeface="+mn-lt"/>
          <a:ea typeface="ＭＳ Ｐゴシック" pitchFamily="-112" charset="-128"/>
        </a:defRPr>
      </a:lvl2pPr>
      <a:lvl3pPr marL="1143000" indent="-228600" algn="l" rtl="0" eaLnBrk="0" fontAlgn="base" hangingPunct="0">
        <a:spcBef>
          <a:spcPct val="20000"/>
        </a:spcBef>
        <a:spcAft>
          <a:spcPct val="0"/>
        </a:spcAft>
        <a:buClr>
          <a:srgbClr val="FF6600"/>
        </a:buClr>
        <a:buChar char="•"/>
        <a:defRPr sz="2000">
          <a:solidFill>
            <a:schemeClr val="tx1"/>
          </a:solidFill>
          <a:latin typeface="+mn-lt"/>
          <a:ea typeface="ＭＳ Ｐゴシック" pitchFamily="-112" charset="-128"/>
        </a:defRPr>
      </a:lvl3pPr>
      <a:lvl4pPr marL="1600200" indent="-228600" algn="l" rtl="0" eaLnBrk="0" fontAlgn="base" hangingPunct="0">
        <a:spcBef>
          <a:spcPct val="20000"/>
        </a:spcBef>
        <a:spcAft>
          <a:spcPct val="0"/>
        </a:spcAft>
        <a:buClr>
          <a:srgbClr val="FF6600"/>
        </a:buClr>
        <a:buFont typeface="Wingdings" charset="2"/>
        <a:buChar char="§"/>
        <a:defRPr sz="1900">
          <a:solidFill>
            <a:schemeClr val="tx1"/>
          </a:solidFill>
          <a:latin typeface="+mn-lt"/>
          <a:ea typeface="ＭＳ Ｐゴシック" pitchFamily="-112" charset="-128"/>
        </a:defRPr>
      </a:lvl4pPr>
      <a:lvl5pPr marL="2057400" indent="-228600" algn="l" rtl="0" eaLnBrk="0" fontAlgn="base" hangingPunct="0">
        <a:spcBef>
          <a:spcPct val="20000"/>
        </a:spcBef>
        <a:spcAft>
          <a:spcPct val="0"/>
        </a:spcAft>
        <a:buClr>
          <a:schemeClr val="tx2"/>
        </a:buClr>
        <a:buSzPct val="50000"/>
        <a:buFont typeface="Wingdings" charset="2"/>
        <a:buChar char="q"/>
        <a:defRPr>
          <a:solidFill>
            <a:schemeClr val="tx1"/>
          </a:solidFill>
          <a:latin typeface="+mn-lt"/>
          <a:ea typeface="ＭＳ Ｐゴシック" pitchFamily="-112" charset="-128"/>
        </a:defRPr>
      </a:lvl5pPr>
      <a:lvl6pPr marL="25146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6pPr>
      <a:lvl7pPr marL="29718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7pPr>
      <a:lvl8pPr marL="34290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8pPr>
      <a:lvl9pPr marL="38862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5.png"/><Relationship Id="rId1" Type="http://schemas.openxmlformats.org/officeDocument/2006/relationships/slideLayout" Target="../slideLayouts/slideLayout13.xml"/><Relationship Id="rId2" Type="http://schemas.openxmlformats.org/officeDocument/2006/relationships/image" Target="../media/image1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17.png"/><Relationship Id="rId1" Type="http://schemas.openxmlformats.org/officeDocument/2006/relationships/slideLayout" Target="../slideLayouts/slideLayout13.xml"/><Relationship Id="rId2" Type="http://schemas.openxmlformats.org/officeDocument/2006/relationships/notesSlide" Target="../notesSlides/notesSlide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 Id="rId3" Type="http://schemas.openxmlformats.org/officeDocument/2006/relationships/image" Target="../media/image17.png"/></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18.png"/><Relationship Id="rId1" Type="http://schemas.openxmlformats.org/officeDocument/2006/relationships/slideLayout" Target="../slideLayouts/slideLayout13.xml"/><Relationship Id="rId2" Type="http://schemas.openxmlformats.org/officeDocument/2006/relationships/notesSlide" Target="../notesSlides/notesSlide9.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image" Target="../media/image19.png"/><Relationship Id="rId5" Type="http://schemas.openxmlformats.org/officeDocument/2006/relationships/image" Target="../media/image20.png"/><Relationship Id="rId1" Type="http://schemas.openxmlformats.org/officeDocument/2006/relationships/slideLayout" Target="../slideLayouts/slideLayout13.xml"/><Relationship Id="rId2" Type="http://schemas.openxmlformats.org/officeDocument/2006/relationships/notesSlide" Target="../notesSlides/notesSlide10.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4" Type="http://schemas.openxmlformats.org/officeDocument/2006/relationships/image" Target="../media/image22.png"/><Relationship Id="rId5" Type="http://schemas.openxmlformats.org/officeDocument/2006/relationships/image" Target="../media/image20.png"/><Relationship Id="rId6" Type="http://schemas.openxmlformats.org/officeDocument/2006/relationships/image" Target="../media/image23.png"/><Relationship Id="rId1" Type="http://schemas.openxmlformats.org/officeDocument/2006/relationships/slideLayout" Target="../slideLayouts/slideLayout13.xml"/><Relationship Id="rId2" Type="http://schemas.openxmlformats.org/officeDocument/2006/relationships/notesSlide" Target="../notesSlides/notesSlide11.xml"/></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image" Target="../media/image26.png"/><Relationship Id="rId1" Type="http://schemas.openxmlformats.org/officeDocument/2006/relationships/slideLayout" Target="../slideLayouts/slideLayout13.xml"/><Relationship Id="rId2" Type="http://schemas.openxmlformats.org/officeDocument/2006/relationships/notesSlide" Target="../notesSlides/notesSlide12.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4" Type="http://schemas.openxmlformats.org/officeDocument/2006/relationships/image" Target="../media/image27.png"/><Relationship Id="rId1" Type="http://schemas.openxmlformats.org/officeDocument/2006/relationships/slideLayout" Target="../slideLayouts/slideLayout13.xml"/><Relationship Id="rId2" Type="http://schemas.openxmlformats.org/officeDocument/2006/relationships/notesSlide" Target="../notesSlides/notesSlide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990601" y="1751013"/>
            <a:ext cx="6892060" cy="1462087"/>
          </a:xfrm>
        </p:spPr>
        <p:txBody>
          <a:bodyPr/>
          <a:lstStyle/>
          <a:p>
            <a:pPr eaLnBrk="1" hangingPunct="1"/>
            <a:r>
              <a:rPr lang="en-US" sz="4800" b="1" dirty="0" smtClean="0">
                <a:effectLst>
                  <a:outerShdw blurRad="38100" dist="38100" dir="2700000" algn="tl">
                    <a:srgbClr val="C0C0C0"/>
                  </a:outerShdw>
                </a:effectLst>
                <a:ea typeface="ＭＳ Ｐゴシック" charset="-128"/>
              </a:rPr>
              <a:t>x86 and M-JPEG  </a:t>
            </a:r>
          </a:p>
        </p:txBody>
      </p:sp>
      <p:sp>
        <p:nvSpPr>
          <p:cNvPr id="18435" name="Rectangle 3"/>
          <p:cNvSpPr>
            <a:spLocks noGrp="1" noChangeArrowheads="1"/>
          </p:cNvSpPr>
          <p:nvPr>
            <p:ph type="subTitle" idx="1"/>
          </p:nvPr>
        </p:nvSpPr>
        <p:spPr>
          <a:xfrm>
            <a:off x="1371600" y="3886200"/>
            <a:ext cx="6400800" cy="2351088"/>
          </a:xfrm>
        </p:spPr>
        <p:txBody>
          <a:bodyPr/>
          <a:lstStyle/>
          <a:p>
            <a:pPr eaLnBrk="1" hangingPunct="1">
              <a:buFont typeface="Wingdings" charset="2"/>
              <a:buNone/>
            </a:pPr>
            <a:endParaRPr lang="en-US" dirty="0" smtClean="0">
              <a:latin typeface="Comic Sans MS" charset="0"/>
              <a:ea typeface="ＭＳ Ｐゴシック" charset="-128"/>
            </a:endParaRPr>
          </a:p>
          <a:p>
            <a:pPr eaLnBrk="1" hangingPunct="1">
              <a:buFont typeface="Wingdings" charset="2"/>
              <a:buNone/>
            </a:pPr>
            <a:fld id="{184AC950-0F84-4AA2-817B-8507926CC6FB}" type="datetime4">
              <a:rPr lang="en-US" smtClean="0">
                <a:ea typeface="ＭＳ Ｐゴシック" charset="-128"/>
              </a:rPr>
              <a:pPr eaLnBrk="1" hangingPunct="1">
                <a:buFont typeface="Wingdings" charset="2"/>
                <a:buNone/>
              </a:pPr>
              <a:t>September 13, 2011</a:t>
            </a:fld>
            <a:endParaRPr lang="en-US" dirty="0" smtClean="0">
              <a:ea typeface="ＭＳ Ｐゴシック" charset="-128"/>
            </a:endParaRPr>
          </a:p>
        </p:txBody>
      </p:sp>
      <p:sp>
        <p:nvSpPr>
          <p:cNvPr id="18436" name="Text Box 4"/>
          <p:cNvSpPr txBox="1">
            <a:spLocks noChangeArrowheads="1"/>
          </p:cNvSpPr>
          <p:nvPr/>
        </p:nvSpPr>
        <p:spPr bwMode="auto">
          <a:xfrm>
            <a:off x="1382713" y="582613"/>
            <a:ext cx="6746875" cy="7016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a:spcBef>
                <a:spcPct val="0"/>
              </a:spcBef>
              <a:buClrTx/>
              <a:buSzTx/>
              <a:buFontTx/>
              <a:buNone/>
            </a:pPr>
            <a:r>
              <a:rPr lang="en-US" sz="2000" b="1"/>
              <a:t>INF5063:</a:t>
            </a:r>
            <a:br>
              <a:rPr lang="en-US" sz="2000" b="1"/>
            </a:br>
            <a:r>
              <a:rPr lang="en-US" sz="2000" b="1"/>
              <a:t>Programming heterogeneous multi-core processors</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AMD K8</a:t>
            </a:r>
            <a:endParaRPr lang="en-US" dirty="0"/>
          </a:p>
        </p:txBody>
      </p:sp>
      <p:pic>
        <p:nvPicPr>
          <p:cNvPr id="4" name="Picture 3" descr="AMD-K8.jpg"/>
          <p:cNvPicPr>
            <a:picLocks noChangeAspect="1"/>
          </p:cNvPicPr>
          <p:nvPr/>
        </p:nvPicPr>
        <p:blipFill>
          <a:blip r:embed="rId2"/>
          <a:stretch>
            <a:fillRect/>
          </a:stretch>
        </p:blipFill>
        <p:spPr>
          <a:xfrm>
            <a:off x="949580" y="747998"/>
            <a:ext cx="7166567" cy="5640882"/>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1442" name="Title 1"/>
          <p:cNvSpPr>
            <a:spLocks noGrp="1"/>
          </p:cNvSpPr>
          <p:nvPr>
            <p:ph type="title"/>
          </p:nvPr>
        </p:nvSpPr>
        <p:spPr>
          <a:xfrm>
            <a:off x="312738" y="90488"/>
            <a:ext cx="8797925" cy="561975"/>
          </a:xfrm>
        </p:spPr>
        <p:txBody>
          <a:bodyPr/>
          <a:lstStyle/>
          <a:p>
            <a:r>
              <a:rPr lang="en-US" dirty="0" smtClean="0"/>
              <a:t>Intel Nehalem</a:t>
            </a:r>
          </a:p>
        </p:txBody>
      </p:sp>
      <p:pic>
        <p:nvPicPr>
          <p:cNvPr id="61443" name="Picture 3"/>
          <p:cNvPicPr>
            <a:picLocks noChangeAspect="1"/>
          </p:cNvPicPr>
          <p:nvPr/>
        </p:nvPicPr>
        <p:blipFill>
          <a:blip r:embed="rId2"/>
          <a:srcRect/>
          <a:stretch>
            <a:fillRect/>
          </a:stretch>
        </p:blipFill>
        <p:spPr bwMode="auto">
          <a:xfrm>
            <a:off x="4999038" y="1343025"/>
            <a:ext cx="2882900" cy="2559050"/>
          </a:xfrm>
          <a:prstGeom prst="rect">
            <a:avLst/>
          </a:prstGeom>
          <a:noFill/>
          <a:ln w="9525">
            <a:noFill/>
            <a:miter lim="800000"/>
            <a:headEnd/>
            <a:tailEnd/>
          </a:ln>
        </p:spPr>
      </p:pic>
      <p:pic>
        <p:nvPicPr>
          <p:cNvPr id="5" name="Picture 4"/>
          <p:cNvPicPr>
            <a:picLocks noChangeAspect="1"/>
          </p:cNvPicPr>
          <p:nvPr/>
        </p:nvPicPr>
        <p:blipFill>
          <a:blip r:embed="rId3"/>
          <a:srcRect/>
          <a:stretch>
            <a:fillRect/>
          </a:stretch>
        </p:blipFill>
        <p:spPr bwMode="auto">
          <a:xfrm>
            <a:off x="3689350" y="788988"/>
            <a:ext cx="5313363" cy="3686175"/>
          </a:xfrm>
          <a:prstGeom prst="rect">
            <a:avLst/>
          </a:prstGeom>
          <a:noFill/>
          <a:ln w="9525">
            <a:noFill/>
            <a:miter lim="800000"/>
            <a:headEnd/>
            <a:tailEnd/>
          </a:ln>
        </p:spPr>
      </p:pic>
      <p:sp>
        <p:nvSpPr>
          <p:cNvPr id="7" name="Frame 6"/>
          <p:cNvSpPr/>
          <p:nvPr/>
        </p:nvSpPr>
        <p:spPr bwMode="auto">
          <a:xfrm>
            <a:off x="5159375" y="1330325"/>
            <a:ext cx="1022350" cy="1957388"/>
          </a:xfrm>
          <a:prstGeom prst="frame">
            <a:avLst>
              <a:gd name="adj1" fmla="val 3960"/>
            </a:avLst>
          </a:prstGeom>
          <a:solidFill>
            <a:srgbClr val="DDDDDD"/>
          </a:solidFill>
          <a:ln w="9525" cap="flat" cmpd="sng" algn="ctr">
            <a:noFill/>
            <a:prstDash val="solid"/>
            <a:round/>
            <a:headEnd type="none" w="med" len="med"/>
            <a:tailEnd type="none" w="med" len="med"/>
          </a:ln>
          <a:effectLst/>
        </p:spPr>
        <p:txBody>
          <a:bodyPr lIns="90000" tIns="46800" rIns="90000" bIns="46800">
            <a:prstTxWarp prst="textNoShape">
              <a:avLst/>
            </a:prstTxWarp>
            <a:spAutoFit/>
          </a:bodyPr>
          <a:lstStyle/>
          <a:p>
            <a:pPr>
              <a:buFont typeface="Wingdings" pitchFamily="-96" charset="2"/>
              <a:buNone/>
              <a:defRPr/>
            </a:pPr>
            <a:endParaRPr lang="en-US">
              <a:latin typeface="Tahoma" pitchFamily="-96" charset="0"/>
            </a:endParaRPr>
          </a:p>
        </p:txBody>
      </p:sp>
      <p:sp>
        <p:nvSpPr>
          <p:cNvPr id="9" name="Frame 8"/>
          <p:cNvSpPr/>
          <p:nvPr/>
        </p:nvSpPr>
        <p:spPr bwMode="auto">
          <a:xfrm>
            <a:off x="4133850" y="1330325"/>
            <a:ext cx="1022350" cy="1957388"/>
          </a:xfrm>
          <a:prstGeom prst="frame">
            <a:avLst>
              <a:gd name="adj1" fmla="val 3960"/>
            </a:avLst>
          </a:prstGeom>
          <a:solidFill>
            <a:srgbClr val="DDDDDD"/>
          </a:solidFill>
          <a:ln w="9525" cap="flat" cmpd="sng" algn="ctr">
            <a:noFill/>
            <a:prstDash val="solid"/>
            <a:round/>
            <a:headEnd type="none" w="med" len="med"/>
            <a:tailEnd type="none" w="med" len="med"/>
          </a:ln>
          <a:effectLst/>
        </p:spPr>
        <p:txBody>
          <a:bodyPr lIns="90000" tIns="46800" rIns="90000" bIns="46800">
            <a:prstTxWarp prst="textNoShape">
              <a:avLst/>
            </a:prstTxWarp>
            <a:spAutoFit/>
          </a:bodyPr>
          <a:lstStyle/>
          <a:p>
            <a:pPr>
              <a:buFont typeface="Wingdings" pitchFamily="-96" charset="2"/>
              <a:buNone/>
              <a:defRPr/>
            </a:pPr>
            <a:endParaRPr lang="en-US">
              <a:latin typeface="Tahoma" pitchFamily="-96" charset="0"/>
            </a:endParaRPr>
          </a:p>
        </p:txBody>
      </p:sp>
      <p:sp>
        <p:nvSpPr>
          <p:cNvPr id="10" name="Frame 9"/>
          <p:cNvSpPr/>
          <p:nvPr/>
        </p:nvSpPr>
        <p:spPr bwMode="auto">
          <a:xfrm>
            <a:off x="7543800" y="1330325"/>
            <a:ext cx="1020763" cy="1957388"/>
          </a:xfrm>
          <a:prstGeom prst="frame">
            <a:avLst>
              <a:gd name="adj1" fmla="val 3960"/>
            </a:avLst>
          </a:prstGeom>
          <a:solidFill>
            <a:srgbClr val="DDDDDD"/>
          </a:solidFill>
          <a:ln w="9525" cap="flat" cmpd="sng" algn="ctr">
            <a:noFill/>
            <a:prstDash val="solid"/>
            <a:round/>
            <a:headEnd type="none" w="med" len="med"/>
            <a:tailEnd type="none" w="med" len="med"/>
          </a:ln>
          <a:effectLst/>
        </p:spPr>
        <p:txBody>
          <a:bodyPr lIns="90000" tIns="46800" rIns="90000" bIns="46800">
            <a:prstTxWarp prst="textNoShape">
              <a:avLst/>
            </a:prstTxWarp>
            <a:spAutoFit/>
          </a:bodyPr>
          <a:lstStyle/>
          <a:p>
            <a:pPr>
              <a:buFont typeface="Wingdings" pitchFamily="-96" charset="2"/>
              <a:buNone/>
              <a:defRPr/>
            </a:pPr>
            <a:endParaRPr lang="en-US">
              <a:latin typeface="Tahoma" pitchFamily="-96" charset="0"/>
            </a:endParaRPr>
          </a:p>
        </p:txBody>
      </p:sp>
      <p:sp>
        <p:nvSpPr>
          <p:cNvPr id="11" name="Frame 10"/>
          <p:cNvSpPr/>
          <p:nvPr/>
        </p:nvSpPr>
        <p:spPr bwMode="auto">
          <a:xfrm>
            <a:off x="6516688" y="1330325"/>
            <a:ext cx="1022350" cy="1957388"/>
          </a:xfrm>
          <a:prstGeom prst="frame">
            <a:avLst>
              <a:gd name="adj1" fmla="val 3960"/>
            </a:avLst>
          </a:prstGeom>
          <a:solidFill>
            <a:srgbClr val="DDDDDD"/>
          </a:solidFill>
          <a:ln w="9525" cap="flat" cmpd="sng" algn="ctr">
            <a:noFill/>
            <a:prstDash val="solid"/>
            <a:round/>
            <a:headEnd type="none" w="med" len="med"/>
            <a:tailEnd type="none" w="med" len="med"/>
          </a:ln>
          <a:effectLst/>
        </p:spPr>
        <p:txBody>
          <a:bodyPr lIns="90000" tIns="46800" rIns="90000" bIns="46800">
            <a:prstTxWarp prst="textNoShape">
              <a:avLst/>
            </a:prstTxWarp>
            <a:spAutoFit/>
          </a:bodyPr>
          <a:lstStyle/>
          <a:p>
            <a:pPr>
              <a:buFont typeface="Wingdings" pitchFamily="-96" charset="2"/>
              <a:buNone/>
              <a:defRPr/>
            </a:pPr>
            <a:endParaRPr lang="en-US">
              <a:latin typeface="Tahoma" pitchFamily="-96" charset="0"/>
            </a:endParaRPr>
          </a:p>
        </p:txBody>
      </p:sp>
      <p:pic>
        <p:nvPicPr>
          <p:cNvPr id="12" name="Picture 11"/>
          <p:cNvPicPr>
            <a:picLocks noChangeAspect="1"/>
          </p:cNvPicPr>
          <p:nvPr/>
        </p:nvPicPr>
        <p:blipFill>
          <a:blip r:embed="rId4"/>
          <a:srcRect/>
          <a:stretch>
            <a:fillRect/>
          </a:stretch>
        </p:blipFill>
        <p:spPr bwMode="auto">
          <a:xfrm>
            <a:off x="-136525" y="446384"/>
            <a:ext cx="5108857" cy="6388100"/>
          </a:xfrm>
          <a:prstGeom prst="rect">
            <a:avLst/>
          </a:prstGeom>
          <a:noFill/>
          <a:ln w="9525">
            <a:noFill/>
            <a:miter lim="800000"/>
            <a:headEnd/>
            <a:tailEnd/>
          </a:ln>
        </p:spPr>
      </p:pic>
      <p:sp>
        <p:nvSpPr>
          <p:cNvPr id="61450" name="Text Box 24"/>
          <p:cNvSpPr txBox="1">
            <a:spLocks noChangeArrowheads="1"/>
          </p:cNvSpPr>
          <p:nvPr/>
        </p:nvSpPr>
        <p:spPr bwMode="auto">
          <a:xfrm>
            <a:off x="5556250" y="4538663"/>
            <a:ext cx="1373188" cy="463550"/>
          </a:xfrm>
          <a:prstGeom prst="rect">
            <a:avLst/>
          </a:prstGeom>
          <a:noFill/>
          <a:ln w="9525">
            <a:noFill/>
            <a:miter lim="800000"/>
            <a:headEnd/>
            <a:tailEnd/>
          </a:ln>
        </p:spPr>
        <p:txBody>
          <a:bodyPr wrap="none" lIns="90000" tIns="46800" rIns="90000" bIns="46800">
            <a:prstTxWarp prst="textNoShape">
              <a:avLst/>
            </a:prstTxWarp>
            <a:spAutoFit/>
          </a:bodyPr>
          <a:lstStyle/>
          <a:p>
            <a:r>
              <a:rPr lang="en-US" sz="2400"/>
              <a:t>Nehalem </a:t>
            </a:r>
          </a:p>
        </p:txBody>
      </p:sp>
      <p:sp>
        <p:nvSpPr>
          <p:cNvPr id="13" name="TextBox 12"/>
          <p:cNvSpPr txBox="1"/>
          <p:nvPr/>
        </p:nvSpPr>
        <p:spPr>
          <a:xfrm>
            <a:off x="9255547" y="4336487"/>
            <a:ext cx="184666" cy="307777"/>
          </a:xfrm>
          <a:prstGeom prst="rect">
            <a:avLst/>
          </a:prstGeom>
          <a:noFill/>
        </p:spPr>
        <p:txBody>
          <a:bodyPr wrap="none" rtlCol="0">
            <a:spAutoFit/>
          </a:bodyPr>
          <a:lstStyle/>
          <a:p>
            <a:endParaRPr lang="en-US" dirty="0"/>
          </a:p>
        </p:txBody>
      </p:sp>
      <p:sp>
        <p:nvSpPr>
          <p:cNvPr id="15" name="Frame 14"/>
          <p:cNvSpPr/>
          <p:nvPr/>
        </p:nvSpPr>
        <p:spPr bwMode="auto">
          <a:xfrm>
            <a:off x="68646" y="4141974"/>
            <a:ext cx="3191961" cy="2414245"/>
          </a:xfrm>
          <a:prstGeom prst="frame">
            <a:avLst>
              <a:gd name="adj1" fmla="val 4774"/>
            </a:avLst>
          </a:prstGeom>
          <a:solidFill>
            <a:srgbClr val="FF0000"/>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smtClean="0">
              <a:ln>
                <a:noFill/>
              </a:ln>
              <a:solidFill>
                <a:schemeClr val="tx1"/>
              </a:solidFill>
              <a:effectLst/>
              <a:latin typeface="Tahoma" pitchFamily="-9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1442" name="Title 1"/>
          <p:cNvSpPr>
            <a:spLocks noGrp="1"/>
          </p:cNvSpPr>
          <p:nvPr>
            <p:ph type="title"/>
          </p:nvPr>
        </p:nvSpPr>
        <p:spPr>
          <a:xfrm>
            <a:off x="312738" y="90488"/>
            <a:ext cx="8797925" cy="561975"/>
          </a:xfrm>
        </p:spPr>
        <p:txBody>
          <a:bodyPr/>
          <a:lstStyle/>
          <a:p>
            <a:r>
              <a:rPr lang="en-US" dirty="0" smtClean="0"/>
              <a:t>Intel Nehalem</a:t>
            </a:r>
          </a:p>
        </p:txBody>
      </p:sp>
      <p:sp>
        <p:nvSpPr>
          <p:cNvPr id="13" name="TextBox 12"/>
          <p:cNvSpPr txBox="1"/>
          <p:nvPr/>
        </p:nvSpPr>
        <p:spPr>
          <a:xfrm>
            <a:off x="9255547" y="4336487"/>
            <a:ext cx="184666" cy="307777"/>
          </a:xfrm>
          <a:prstGeom prst="rect">
            <a:avLst/>
          </a:prstGeom>
          <a:noFill/>
        </p:spPr>
        <p:txBody>
          <a:bodyPr wrap="none" rtlCol="0">
            <a:spAutoFit/>
          </a:bodyPr>
          <a:lstStyle/>
          <a:p>
            <a:endParaRPr lang="en-US" dirty="0"/>
          </a:p>
        </p:txBody>
      </p:sp>
      <p:pic>
        <p:nvPicPr>
          <p:cNvPr id="16" name="Picture 15"/>
          <p:cNvPicPr>
            <a:picLocks noChangeAspect="1"/>
          </p:cNvPicPr>
          <p:nvPr/>
        </p:nvPicPr>
        <p:blipFill>
          <a:blip r:embed="rId2"/>
          <a:srcRect t="60026"/>
          <a:stretch>
            <a:fillRect/>
          </a:stretch>
        </p:blipFill>
        <p:spPr bwMode="auto">
          <a:xfrm>
            <a:off x="-132071" y="4225012"/>
            <a:ext cx="5108857" cy="2597715"/>
          </a:xfrm>
          <a:prstGeom prst="rect">
            <a:avLst/>
          </a:prstGeom>
          <a:noFill/>
          <a:ln w="9525">
            <a:noFill/>
            <a:miter lim="800000"/>
            <a:headEnd/>
            <a:tailEnd/>
          </a:ln>
        </p:spPr>
      </p:pic>
      <p:pic>
        <p:nvPicPr>
          <p:cNvPr id="17" name="Picture 16"/>
          <p:cNvPicPr>
            <a:picLocks noChangeAspect="1"/>
          </p:cNvPicPr>
          <p:nvPr/>
        </p:nvPicPr>
        <p:blipFill>
          <a:blip r:embed="rId2"/>
          <a:srcRect t="60026" r="36142" b="5669"/>
          <a:stretch>
            <a:fillRect/>
          </a:stretch>
        </p:blipFill>
        <p:spPr bwMode="auto">
          <a:xfrm>
            <a:off x="1340508" y="1393099"/>
            <a:ext cx="5963408" cy="4004537"/>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accel="50000" decel="50000" fill="hold" nodeType="withEffect">
                                  <p:stCondLst>
                                    <p:cond delay="0"/>
                                  </p:stCondLst>
                                  <p:childTnLst>
                                    <p:animScale>
                                      <p:cBhvr>
                                        <p:cTn id="6" dur="2000" fill="hold"/>
                                        <p:tgtEl>
                                          <p:spTgt spid="16"/>
                                        </p:tgtEl>
                                      </p:cBhvr>
                                      <p:by x="150000" y="150000"/>
                                    </p:animScale>
                                  </p:childTnLst>
                                </p:cTn>
                              </p:par>
                              <p:par>
                                <p:cTn id="7" presetID="0" presetClass="path" presetSubtype="0" accel="50000" decel="50000" fill="hold" nodeType="withEffect">
                                  <p:stCondLst>
                                    <p:cond delay="0"/>
                                  </p:stCondLst>
                                  <p:childTnLst>
                                    <p:animMotion origin="layout" path="M -2.64272E-6 2.91802E-6 L 0.28024 -0.30014 " pathEditMode="relative" rAng="0" ptsTypes="AA">
                                      <p:cBhvr>
                                        <p:cTn id="8" dur="2000" fill="hold"/>
                                        <p:tgtEl>
                                          <p:spTgt spid="16"/>
                                        </p:tgtEl>
                                        <p:attrNameLst>
                                          <p:attrName>ppt_x</p:attrName>
                                          <p:attrName>ppt_y</p:attrName>
                                        </p:attrNameLst>
                                      </p:cBhvr>
                                      <p:rCtr x="140" y="-150"/>
                                    </p:animMotion>
                                  </p:childTnLst>
                                </p:cTn>
                              </p:par>
                            </p:childTnLst>
                          </p:cTn>
                        </p:par>
                        <p:par>
                          <p:cTn id="9" fill="hold">
                            <p:stCondLst>
                              <p:cond delay="2000"/>
                            </p:stCondLst>
                            <p:childTnLst>
                              <p:par>
                                <p:cTn id="10" presetID="1" presetClass="exit" presetSubtype="0" fill="hold" nodeType="afterEffect">
                                  <p:stCondLst>
                                    <p:cond delay="0"/>
                                  </p:stCondLst>
                                  <p:childTnLst>
                                    <p:set>
                                      <p:cBhvr>
                                        <p:cTn id="11" dur="1" fill="hold">
                                          <p:stCondLst>
                                            <p:cond delay="0"/>
                                          </p:stCondLst>
                                        </p:cTn>
                                        <p:tgtEl>
                                          <p:spTgt spid="16"/>
                                        </p:tgtEl>
                                        <p:attrNameLst>
                                          <p:attrName>style.visibility</p:attrName>
                                        </p:attrNameLst>
                                      </p:cBhvr>
                                      <p:to>
                                        <p:strVal val="hidden"/>
                                      </p:to>
                                    </p:set>
                                  </p:childTnLst>
                                </p:cTn>
                              </p:par>
                            </p:childTnLst>
                          </p:cTn>
                        </p:par>
                        <p:par>
                          <p:cTn id="12" fill="hold">
                            <p:stCondLst>
                              <p:cond delay="2000"/>
                            </p:stCondLst>
                            <p:childTnLst>
                              <p:par>
                                <p:cTn id="13" presetID="1" presetClass="entr" presetSubtype="0" fill="hold" nodeType="after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n-US" dirty="0" smtClean="0">
                <a:ea typeface="ＭＳ Ｐゴシック" charset="-128"/>
              </a:rPr>
              <a:t>Special instructions…</a:t>
            </a:r>
          </a:p>
        </p:txBody>
      </p:sp>
      <p:sp>
        <p:nvSpPr>
          <p:cNvPr id="20483" name="Rectangle 3"/>
          <p:cNvSpPr>
            <a:spLocks noGrp="1" noChangeArrowheads="1"/>
          </p:cNvSpPr>
          <p:nvPr>
            <p:ph type="body" idx="1"/>
          </p:nvPr>
        </p:nvSpPr>
        <p:spPr>
          <a:xfrm>
            <a:off x="0" y="718165"/>
            <a:ext cx="9144000" cy="5826612"/>
          </a:xfrm>
        </p:spPr>
        <p:txBody>
          <a:bodyPr/>
          <a:lstStyle/>
          <a:p>
            <a:pPr eaLnBrk="1" hangingPunct="1"/>
            <a:r>
              <a:rPr lang="en-US" dirty="0" smtClean="0">
                <a:ea typeface="ＭＳ Ｐゴシック" charset="-128"/>
              </a:rPr>
              <a:t>MMX</a:t>
            </a:r>
          </a:p>
          <a:p>
            <a:pPr lvl="1" eaLnBrk="1" hangingPunct="1"/>
            <a:r>
              <a:rPr lang="en-US" dirty="0" smtClean="0">
                <a:ea typeface="ＭＳ Ｐゴシック" charset="-128"/>
              </a:rPr>
              <a:t>MMX is officially a meaningless </a:t>
            </a:r>
            <a:r>
              <a:rPr lang="en-US" dirty="0" err="1" smtClean="0">
                <a:ea typeface="ＭＳ Ｐゴシック" charset="-128"/>
              </a:rPr>
              <a:t>initialism</a:t>
            </a:r>
            <a:r>
              <a:rPr lang="en-US" dirty="0" smtClean="0">
                <a:ea typeface="ＭＳ Ｐゴシック" charset="-128"/>
              </a:rPr>
              <a:t> trademarked by Intel; unofficially, </a:t>
            </a:r>
          </a:p>
          <a:p>
            <a:pPr lvl="2" eaLnBrk="1" hangingPunct="1"/>
            <a:r>
              <a:rPr lang="en-US" dirty="0" err="1" smtClean="0">
                <a:ea typeface="ＭＳ Ｐゴシック" charset="-128"/>
              </a:rPr>
              <a:t>MultiMedia</a:t>
            </a:r>
            <a:r>
              <a:rPr lang="en-US" dirty="0" smtClean="0">
                <a:ea typeface="ＭＳ Ｐゴシック" charset="-128"/>
              </a:rPr>
              <a:t> </a:t>
            </a:r>
            <a:r>
              <a:rPr lang="en-US" dirty="0" err="1" smtClean="0">
                <a:ea typeface="ＭＳ Ｐゴシック" charset="-128"/>
              </a:rPr>
              <a:t>eXtension</a:t>
            </a:r>
            <a:endParaRPr lang="en-US" dirty="0" smtClean="0">
              <a:ea typeface="ＭＳ Ｐゴシック" charset="-128"/>
            </a:endParaRPr>
          </a:p>
          <a:p>
            <a:pPr lvl="2" eaLnBrk="1" hangingPunct="1"/>
            <a:r>
              <a:rPr lang="en-US" dirty="0" smtClean="0">
                <a:ea typeface="ＭＳ Ｐゴシック" charset="-128"/>
              </a:rPr>
              <a:t>Multiple Math </a:t>
            </a:r>
            <a:r>
              <a:rPr lang="en-US" dirty="0" err="1" smtClean="0">
                <a:ea typeface="ＭＳ Ｐゴシック" charset="-128"/>
              </a:rPr>
              <a:t>eXtension</a:t>
            </a:r>
            <a:endParaRPr lang="en-US" dirty="0" smtClean="0">
              <a:ea typeface="ＭＳ Ｐゴシック" charset="-128"/>
            </a:endParaRPr>
          </a:p>
          <a:p>
            <a:pPr lvl="2" eaLnBrk="1" hangingPunct="1"/>
            <a:r>
              <a:rPr lang="en-US" dirty="0" smtClean="0">
                <a:ea typeface="ＭＳ Ｐゴシック" charset="-128"/>
              </a:rPr>
              <a:t>Matrix Math </a:t>
            </a:r>
            <a:r>
              <a:rPr lang="en-US" dirty="0" err="1" smtClean="0">
                <a:ea typeface="ＭＳ Ｐゴシック" charset="-128"/>
              </a:rPr>
              <a:t>eXtension</a:t>
            </a:r>
            <a:r>
              <a:rPr lang="en-US" dirty="0" smtClean="0">
                <a:ea typeface="ＭＳ Ｐゴシック" charset="-128"/>
              </a:rPr>
              <a:t/>
            </a:r>
            <a:br>
              <a:rPr lang="en-US" dirty="0" smtClean="0">
                <a:ea typeface="ＭＳ Ｐゴシック" charset="-128"/>
              </a:rPr>
            </a:br>
            <a:endParaRPr lang="en-US" dirty="0" smtClean="0">
              <a:ea typeface="ＭＳ Ｐゴシック" charset="-128"/>
            </a:endParaRPr>
          </a:p>
          <a:p>
            <a:pPr lvl="1" eaLnBrk="1" hangingPunct="1"/>
            <a:r>
              <a:rPr lang="en-US" dirty="0" smtClean="0">
                <a:latin typeface="ArialMT"/>
              </a:rPr>
              <a:t>SIMD (Single Instruction, Multiple Data) computation processes multiple data in parallel with a single instruction, resulting in significant performance improvement; </a:t>
            </a:r>
            <a:br>
              <a:rPr lang="en-US" dirty="0" smtClean="0">
                <a:latin typeface="ArialMT"/>
              </a:rPr>
            </a:br>
            <a:r>
              <a:rPr lang="en-US" dirty="0" smtClean="0">
                <a:latin typeface="ArialMT"/>
              </a:rPr>
              <a:t>MMX gives 2 32-bit computations at once.</a:t>
            </a:r>
            <a:br>
              <a:rPr lang="en-US" dirty="0" smtClean="0">
                <a:latin typeface="ArialMT"/>
              </a:rPr>
            </a:br>
            <a:endParaRPr lang="en-US" dirty="0" smtClean="0">
              <a:latin typeface="ArialMT"/>
            </a:endParaRPr>
          </a:p>
          <a:p>
            <a:pPr lvl="1" eaLnBrk="1" hangingPunct="1"/>
            <a:r>
              <a:rPr lang="en-US" dirty="0" smtClean="0">
                <a:latin typeface="ArialMT"/>
              </a:rPr>
              <a:t>MMX defined 8 “new” 64-bit integer registers (mm0 ~ mm7), which were aliases for the existing x87 FPU registers – reusing 64 (out of 80) bits in the floating point registers. </a:t>
            </a:r>
            <a:endParaRPr lang="en-US" dirty="0" smtClean="0">
              <a:ea typeface="ＭＳ Ｐゴシック" charset="-128"/>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n-US" dirty="0" smtClean="0">
                <a:ea typeface="ＭＳ Ｐゴシック" charset="-128"/>
              </a:rPr>
              <a:t>Special instructions…</a:t>
            </a:r>
          </a:p>
        </p:txBody>
      </p:sp>
      <p:sp>
        <p:nvSpPr>
          <p:cNvPr id="20483" name="Rectangle 3"/>
          <p:cNvSpPr>
            <a:spLocks noGrp="1" noChangeArrowheads="1"/>
          </p:cNvSpPr>
          <p:nvPr>
            <p:ph type="body" idx="1"/>
          </p:nvPr>
        </p:nvSpPr>
        <p:spPr>
          <a:xfrm>
            <a:off x="0" y="702163"/>
            <a:ext cx="9144000" cy="5648325"/>
          </a:xfrm>
        </p:spPr>
        <p:txBody>
          <a:bodyPr/>
          <a:lstStyle/>
          <a:p>
            <a:pPr eaLnBrk="1" hangingPunct="1"/>
            <a:r>
              <a:rPr lang="en-US" sz="2400" dirty="0" smtClean="0">
                <a:ea typeface="ＭＳ Ｐゴシック" charset="-128"/>
              </a:rPr>
              <a:t>SSE</a:t>
            </a:r>
          </a:p>
          <a:p>
            <a:pPr lvl="1" eaLnBrk="1" hangingPunct="1"/>
            <a:r>
              <a:rPr lang="en-US" sz="2000" dirty="0" smtClean="0">
                <a:ea typeface="ＭＳ Ｐゴシック" charset="-128"/>
              </a:rPr>
              <a:t>Streaming SIMD Extensions (SSE)</a:t>
            </a:r>
          </a:p>
          <a:p>
            <a:pPr lvl="1" eaLnBrk="1" hangingPunct="1"/>
            <a:r>
              <a:rPr lang="en-US" sz="2000" dirty="0" smtClean="0">
                <a:latin typeface="ArialMT"/>
              </a:rPr>
              <a:t>SIMD; 4 computations at once.</a:t>
            </a:r>
            <a:br>
              <a:rPr lang="en-US" sz="2000" dirty="0" smtClean="0">
                <a:latin typeface="ArialMT"/>
              </a:rPr>
            </a:br>
            <a:endParaRPr lang="en-US" sz="2000" dirty="0" smtClean="0">
              <a:latin typeface="ArialMT"/>
            </a:endParaRPr>
          </a:p>
          <a:p>
            <a:pPr lvl="1" eaLnBrk="1" hangingPunct="1"/>
            <a:r>
              <a:rPr lang="en-US" sz="2000" dirty="0" smtClean="0">
                <a:latin typeface="ArialMT"/>
              </a:rPr>
              <a:t>SSE defines 8 </a:t>
            </a:r>
            <a:r>
              <a:rPr lang="en-US" sz="2000" b="1" u="sng" dirty="0" smtClean="0">
                <a:latin typeface="ArialMT"/>
              </a:rPr>
              <a:t>new</a:t>
            </a:r>
            <a:r>
              <a:rPr lang="en-US" sz="2000" dirty="0" smtClean="0">
                <a:latin typeface="ArialMT"/>
              </a:rPr>
              <a:t> 128-bit registers (xmm0 ~ xmm7) for single-precision floating-point computations. Since each register is128-bit long, we can store total 4 of 32-bit floating-point numbers (1-bit sign, 8-bit exponent, 23-bit mantissa).</a:t>
            </a:r>
            <a:br>
              <a:rPr lang="en-US" sz="2000" dirty="0" smtClean="0">
                <a:latin typeface="ArialMT"/>
              </a:rPr>
            </a:br>
            <a:r>
              <a:rPr lang="en-US" sz="2000" dirty="0" smtClean="0">
                <a:latin typeface="ArialMT"/>
              </a:rPr>
              <a:t/>
            </a:r>
            <a:br>
              <a:rPr lang="en-US" sz="2000" dirty="0" smtClean="0">
                <a:latin typeface="ArialMT"/>
              </a:rPr>
            </a:br>
            <a:endParaRPr lang="en-US" sz="2000" dirty="0" smtClean="0">
              <a:latin typeface="ArialMT"/>
            </a:endParaRPr>
          </a:p>
          <a:p>
            <a:pPr lvl="1" eaLnBrk="1" hangingPunct="1"/>
            <a:r>
              <a:rPr lang="en-US" sz="2000" dirty="0" smtClean="0">
                <a:latin typeface="ArialMT"/>
              </a:rPr>
              <a:t>Single or packed scalar operations: </a:t>
            </a:r>
            <a:r>
              <a:rPr lang="en-US" sz="2000" dirty="0" smtClean="0">
                <a:latin typeface="Courier New"/>
                <a:cs typeface="Courier New"/>
              </a:rPr>
              <a:t>__SS</a:t>
            </a:r>
            <a:r>
              <a:rPr lang="en-US" sz="2000" dirty="0" smtClean="0">
                <a:latin typeface="ArialMT"/>
              </a:rPr>
              <a:t>  </a:t>
            </a:r>
            <a:r>
              <a:rPr lang="en-US" sz="2000" dirty="0" err="1" smtClean="0">
                <a:latin typeface="ArialMT"/>
              </a:rPr>
              <a:t>vs</a:t>
            </a:r>
            <a:r>
              <a:rPr lang="en-US" sz="2000" dirty="0" smtClean="0">
                <a:latin typeface="ArialMT"/>
              </a:rPr>
              <a:t>  </a:t>
            </a:r>
            <a:r>
              <a:rPr lang="en-US" sz="2000" dirty="0" smtClean="0">
                <a:latin typeface="Courier New"/>
                <a:cs typeface="Courier New"/>
              </a:rPr>
              <a:t>__PS</a:t>
            </a:r>
            <a:r>
              <a:rPr lang="en-US" sz="2000" dirty="0" smtClean="0">
                <a:latin typeface="ArialMT"/>
              </a:rPr>
              <a:t> </a:t>
            </a:r>
            <a:endParaRPr lang="en-US" sz="2000" dirty="0" smtClean="0">
              <a:ea typeface="ＭＳ Ｐゴシック" charset="-128"/>
            </a:endParaRPr>
          </a:p>
        </p:txBody>
      </p:sp>
      <p:pic>
        <p:nvPicPr>
          <p:cNvPr id="4" name="Picture 3"/>
          <p:cNvPicPr>
            <a:picLocks noChangeAspect="1"/>
          </p:cNvPicPr>
          <p:nvPr/>
        </p:nvPicPr>
        <p:blipFill>
          <a:blip r:embed="rId3"/>
          <a:stretch>
            <a:fillRect/>
          </a:stretch>
        </p:blipFill>
        <p:spPr>
          <a:xfrm>
            <a:off x="4198746" y="3164037"/>
            <a:ext cx="3898008" cy="662407"/>
          </a:xfrm>
          <a:prstGeom prst="rect">
            <a:avLst/>
          </a:prstGeom>
        </p:spPr>
      </p:pic>
      <p:pic>
        <p:nvPicPr>
          <p:cNvPr id="5" name="Picture 4"/>
          <p:cNvPicPr>
            <a:picLocks noChangeAspect="1"/>
          </p:cNvPicPr>
          <p:nvPr/>
        </p:nvPicPr>
        <p:blipFill>
          <a:blip r:embed="rId4"/>
          <a:stretch>
            <a:fillRect/>
          </a:stretch>
        </p:blipFill>
        <p:spPr>
          <a:xfrm>
            <a:off x="569123" y="4519557"/>
            <a:ext cx="7513606" cy="1929515"/>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0" name="TextBox 59"/>
          <p:cNvSpPr txBox="1"/>
          <p:nvPr/>
        </p:nvSpPr>
        <p:spPr>
          <a:xfrm>
            <a:off x="5054739" y="1540349"/>
            <a:ext cx="368158" cy="369332"/>
          </a:xfrm>
          <a:prstGeom prst="rect">
            <a:avLst/>
          </a:prstGeom>
          <a:noFill/>
        </p:spPr>
        <p:txBody>
          <a:bodyPr wrap="square" rtlCol="0">
            <a:spAutoFit/>
          </a:bodyPr>
          <a:lstStyle/>
          <a:p>
            <a:pPr algn="ctr"/>
            <a:r>
              <a:rPr lang="en-US" sz="1800" dirty="0" smtClean="0"/>
              <a:t>1</a:t>
            </a:r>
            <a:endParaRPr lang="en-US" sz="1800" dirty="0"/>
          </a:p>
        </p:txBody>
      </p:sp>
      <p:sp>
        <p:nvSpPr>
          <p:cNvPr id="61" name="TextBox 60"/>
          <p:cNvSpPr txBox="1"/>
          <p:nvPr/>
        </p:nvSpPr>
        <p:spPr>
          <a:xfrm>
            <a:off x="5824902" y="1540349"/>
            <a:ext cx="368158" cy="369332"/>
          </a:xfrm>
          <a:prstGeom prst="rect">
            <a:avLst/>
          </a:prstGeom>
          <a:noFill/>
        </p:spPr>
        <p:txBody>
          <a:bodyPr wrap="square" rtlCol="0">
            <a:spAutoFit/>
          </a:bodyPr>
          <a:lstStyle/>
          <a:p>
            <a:pPr algn="ctr"/>
            <a:r>
              <a:rPr lang="en-US" sz="1800" dirty="0" smtClean="0"/>
              <a:t>2</a:t>
            </a:r>
            <a:endParaRPr lang="en-US" sz="1800" dirty="0"/>
          </a:p>
        </p:txBody>
      </p:sp>
      <p:sp>
        <p:nvSpPr>
          <p:cNvPr id="62" name="TextBox 61"/>
          <p:cNvSpPr txBox="1"/>
          <p:nvPr/>
        </p:nvSpPr>
        <p:spPr>
          <a:xfrm>
            <a:off x="6595065" y="1540349"/>
            <a:ext cx="368158" cy="369332"/>
          </a:xfrm>
          <a:prstGeom prst="rect">
            <a:avLst/>
          </a:prstGeom>
          <a:noFill/>
        </p:spPr>
        <p:txBody>
          <a:bodyPr wrap="square" rtlCol="0">
            <a:spAutoFit/>
          </a:bodyPr>
          <a:lstStyle/>
          <a:p>
            <a:pPr algn="ctr"/>
            <a:r>
              <a:rPr lang="en-US" sz="1800" dirty="0" smtClean="0"/>
              <a:t>3</a:t>
            </a:r>
            <a:endParaRPr lang="en-US" sz="1800" dirty="0"/>
          </a:p>
        </p:txBody>
      </p:sp>
      <p:sp>
        <p:nvSpPr>
          <p:cNvPr id="63" name="TextBox 62"/>
          <p:cNvSpPr txBox="1"/>
          <p:nvPr/>
        </p:nvSpPr>
        <p:spPr>
          <a:xfrm>
            <a:off x="7365229" y="1540349"/>
            <a:ext cx="368158" cy="369332"/>
          </a:xfrm>
          <a:prstGeom prst="rect">
            <a:avLst/>
          </a:prstGeom>
          <a:noFill/>
        </p:spPr>
        <p:txBody>
          <a:bodyPr wrap="square" rtlCol="0">
            <a:spAutoFit/>
          </a:bodyPr>
          <a:lstStyle/>
          <a:p>
            <a:pPr algn="ctr"/>
            <a:r>
              <a:rPr lang="en-US" sz="1800" dirty="0" smtClean="0"/>
              <a:t>4</a:t>
            </a:r>
            <a:endParaRPr lang="en-US" sz="1800" dirty="0"/>
          </a:p>
        </p:txBody>
      </p:sp>
      <p:sp>
        <p:nvSpPr>
          <p:cNvPr id="2" name="Title 1"/>
          <p:cNvSpPr>
            <a:spLocks noGrp="1"/>
          </p:cNvSpPr>
          <p:nvPr>
            <p:ph type="title"/>
          </p:nvPr>
        </p:nvSpPr>
        <p:spPr/>
        <p:txBody>
          <a:bodyPr/>
          <a:lstStyle/>
          <a:p>
            <a:r>
              <a:rPr lang="en-US" dirty="0" smtClean="0"/>
              <a:t>Example: Matrix Multiplication</a:t>
            </a:r>
            <a:endParaRPr lang="en-US" dirty="0"/>
          </a:p>
        </p:txBody>
      </p:sp>
      <p:graphicFrame>
        <p:nvGraphicFramePr>
          <p:cNvPr id="4" name="Content Placeholder 3"/>
          <p:cNvGraphicFramePr>
            <a:graphicFrameLocks noGrp="1"/>
          </p:cNvGraphicFramePr>
          <p:nvPr>
            <p:ph idx="1"/>
          </p:nvPr>
        </p:nvGraphicFramePr>
        <p:xfrm>
          <a:off x="808431" y="1549716"/>
          <a:ext cx="1877488" cy="1483360"/>
        </p:xfrm>
        <a:graphic>
          <a:graphicData uri="http://schemas.openxmlformats.org/drawingml/2006/table">
            <a:tbl>
              <a:tblPr bandRow="1">
                <a:tableStyleId>{ED083AE6-46FA-4A59-8FB0-9F97EB10719F}</a:tableStyleId>
              </a:tblPr>
              <a:tblGrid>
                <a:gridCol w="469372"/>
                <a:gridCol w="469372"/>
                <a:gridCol w="469372"/>
                <a:gridCol w="469372"/>
              </a:tblGrid>
              <a:tr h="370840">
                <a:tc>
                  <a:txBody>
                    <a:bodyPr/>
                    <a:lstStyle/>
                    <a:p>
                      <a:pPr algn="ctr"/>
                      <a:r>
                        <a:rPr lang="en-US" dirty="0" smtClean="0"/>
                        <a:t>1</a:t>
                      </a:r>
                      <a:endParaRPr lang="en-US" dirty="0"/>
                    </a:p>
                  </a:txBody>
                  <a:tcPr anchor="ctr">
                    <a:solidFill>
                      <a:srgbClr val="C0C0C0"/>
                    </a:solidFill>
                  </a:tcPr>
                </a:tc>
                <a:tc>
                  <a:txBody>
                    <a:bodyPr/>
                    <a:lstStyle/>
                    <a:p>
                      <a:pPr algn="ctr"/>
                      <a:r>
                        <a:rPr lang="en-US" dirty="0" smtClean="0"/>
                        <a:t>1</a:t>
                      </a:r>
                      <a:endParaRPr lang="en-US" dirty="0"/>
                    </a:p>
                  </a:txBody>
                  <a:tcPr anchor="ctr">
                    <a:solidFill>
                      <a:srgbClr val="C0C0C0"/>
                    </a:solidFill>
                  </a:tcPr>
                </a:tc>
                <a:tc>
                  <a:txBody>
                    <a:bodyPr/>
                    <a:lstStyle/>
                    <a:p>
                      <a:pPr algn="ctr"/>
                      <a:r>
                        <a:rPr lang="en-US" dirty="0" smtClean="0"/>
                        <a:t>1</a:t>
                      </a:r>
                      <a:endParaRPr lang="en-US" dirty="0"/>
                    </a:p>
                  </a:txBody>
                  <a:tcPr anchor="ctr">
                    <a:solidFill>
                      <a:srgbClr val="C0C0C0"/>
                    </a:solidFill>
                  </a:tcPr>
                </a:tc>
                <a:tc>
                  <a:txBody>
                    <a:bodyPr/>
                    <a:lstStyle/>
                    <a:p>
                      <a:pPr algn="ctr"/>
                      <a:r>
                        <a:rPr lang="en-US" dirty="0" smtClean="0"/>
                        <a:t>1</a:t>
                      </a:r>
                      <a:endParaRPr lang="en-US" dirty="0"/>
                    </a:p>
                  </a:txBody>
                  <a:tcPr anchor="ctr">
                    <a:solidFill>
                      <a:srgbClr val="C0C0C0"/>
                    </a:solidFill>
                  </a:tcPr>
                </a:tc>
              </a:tr>
              <a:tr h="370840">
                <a:tc>
                  <a:txBody>
                    <a:bodyPr/>
                    <a:lstStyle/>
                    <a:p>
                      <a:pPr algn="ctr"/>
                      <a:r>
                        <a:rPr lang="en-US" dirty="0" smtClean="0"/>
                        <a:t>2</a:t>
                      </a:r>
                      <a:endParaRPr lang="en-US" dirty="0"/>
                    </a:p>
                  </a:txBody>
                  <a:tcPr anchor="ctr">
                    <a:solidFill>
                      <a:srgbClr val="C0C0C0"/>
                    </a:solidFill>
                  </a:tcPr>
                </a:tc>
                <a:tc>
                  <a:txBody>
                    <a:bodyPr/>
                    <a:lstStyle/>
                    <a:p>
                      <a:pPr algn="ctr"/>
                      <a:r>
                        <a:rPr lang="en-US" dirty="0" smtClean="0"/>
                        <a:t>2</a:t>
                      </a:r>
                      <a:endParaRPr lang="en-US" dirty="0"/>
                    </a:p>
                  </a:txBody>
                  <a:tcPr anchor="ctr">
                    <a:solidFill>
                      <a:srgbClr val="C0C0C0"/>
                    </a:solidFill>
                  </a:tcPr>
                </a:tc>
                <a:tc>
                  <a:txBody>
                    <a:bodyPr/>
                    <a:lstStyle/>
                    <a:p>
                      <a:pPr algn="ctr"/>
                      <a:r>
                        <a:rPr lang="en-US" dirty="0" smtClean="0"/>
                        <a:t>2</a:t>
                      </a:r>
                      <a:endParaRPr lang="en-US" dirty="0"/>
                    </a:p>
                  </a:txBody>
                  <a:tcPr anchor="ctr">
                    <a:solidFill>
                      <a:srgbClr val="C0C0C0"/>
                    </a:solidFill>
                  </a:tcPr>
                </a:tc>
                <a:tc>
                  <a:txBody>
                    <a:bodyPr/>
                    <a:lstStyle/>
                    <a:p>
                      <a:pPr algn="ctr"/>
                      <a:r>
                        <a:rPr lang="en-US" dirty="0" smtClean="0"/>
                        <a:t>2</a:t>
                      </a:r>
                      <a:endParaRPr lang="en-US" dirty="0"/>
                    </a:p>
                  </a:txBody>
                  <a:tcPr anchor="ctr">
                    <a:solidFill>
                      <a:srgbClr val="C0C0C0"/>
                    </a:solidFill>
                  </a:tcPr>
                </a:tc>
              </a:tr>
              <a:tr h="370840">
                <a:tc>
                  <a:txBody>
                    <a:bodyPr/>
                    <a:lstStyle/>
                    <a:p>
                      <a:pPr algn="ctr"/>
                      <a:r>
                        <a:rPr lang="en-US" dirty="0" smtClean="0"/>
                        <a:t>3</a:t>
                      </a:r>
                      <a:endParaRPr lang="en-US" dirty="0"/>
                    </a:p>
                  </a:txBody>
                  <a:tcPr anchor="ctr">
                    <a:solidFill>
                      <a:srgbClr val="C0C0C0"/>
                    </a:solidFill>
                  </a:tcPr>
                </a:tc>
                <a:tc>
                  <a:txBody>
                    <a:bodyPr/>
                    <a:lstStyle/>
                    <a:p>
                      <a:pPr algn="ctr"/>
                      <a:r>
                        <a:rPr lang="en-US" dirty="0" smtClean="0"/>
                        <a:t>3</a:t>
                      </a:r>
                      <a:endParaRPr lang="en-US" dirty="0"/>
                    </a:p>
                  </a:txBody>
                  <a:tcPr anchor="ctr">
                    <a:solidFill>
                      <a:srgbClr val="C0C0C0"/>
                    </a:solidFill>
                  </a:tcPr>
                </a:tc>
                <a:tc>
                  <a:txBody>
                    <a:bodyPr/>
                    <a:lstStyle/>
                    <a:p>
                      <a:pPr algn="ctr"/>
                      <a:r>
                        <a:rPr lang="en-US" dirty="0" smtClean="0"/>
                        <a:t>3</a:t>
                      </a:r>
                      <a:endParaRPr lang="en-US" dirty="0"/>
                    </a:p>
                  </a:txBody>
                  <a:tcPr anchor="ctr">
                    <a:solidFill>
                      <a:srgbClr val="C0C0C0"/>
                    </a:solidFill>
                  </a:tcPr>
                </a:tc>
                <a:tc>
                  <a:txBody>
                    <a:bodyPr/>
                    <a:lstStyle/>
                    <a:p>
                      <a:pPr algn="ctr"/>
                      <a:r>
                        <a:rPr lang="en-US" dirty="0" smtClean="0"/>
                        <a:t>3</a:t>
                      </a:r>
                      <a:endParaRPr lang="en-US" dirty="0"/>
                    </a:p>
                  </a:txBody>
                  <a:tcPr anchor="ctr">
                    <a:solidFill>
                      <a:srgbClr val="C0C0C0"/>
                    </a:solidFill>
                  </a:tcPr>
                </a:tc>
              </a:tr>
              <a:tr h="370840">
                <a:tc>
                  <a:txBody>
                    <a:bodyPr/>
                    <a:lstStyle/>
                    <a:p>
                      <a:pPr algn="ctr"/>
                      <a:r>
                        <a:rPr lang="en-US" dirty="0" smtClean="0"/>
                        <a:t>4</a:t>
                      </a:r>
                      <a:endParaRPr lang="en-US" dirty="0"/>
                    </a:p>
                  </a:txBody>
                  <a:tcPr anchor="ctr">
                    <a:solidFill>
                      <a:srgbClr val="C0C0C0"/>
                    </a:solidFill>
                  </a:tcPr>
                </a:tc>
                <a:tc>
                  <a:txBody>
                    <a:bodyPr/>
                    <a:lstStyle/>
                    <a:p>
                      <a:pPr algn="ctr"/>
                      <a:r>
                        <a:rPr lang="en-US" dirty="0" smtClean="0"/>
                        <a:t>4</a:t>
                      </a:r>
                      <a:endParaRPr lang="en-US" dirty="0"/>
                    </a:p>
                  </a:txBody>
                  <a:tcPr anchor="ctr">
                    <a:solidFill>
                      <a:srgbClr val="C0C0C0"/>
                    </a:solidFill>
                  </a:tcPr>
                </a:tc>
                <a:tc>
                  <a:txBody>
                    <a:bodyPr/>
                    <a:lstStyle/>
                    <a:p>
                      <a:pPr algn="ctr"/>
                      <a:r>
                        <a:rPr lang="en-US" dirty="0" smtClean="0"/>
                        <a:t>4</a:t>
                      </a:r>
                      <a:endParaRPr lang="en-US" dirty="0"/>
                    </a:p>
                  </a:txBody>
                  <a:tcPr anchor="ctr">
                    <a:solidFill>
                      <a:srgbClr val="C0C0C0"/>
                    </a:solidFill>
                  </a:tcPr>
                </a:tc>
                <a:tc>
                  <a:txBody>
                    <a:bodyPr/>
                    <a:lstStyle/>
                    <a:p>
                      <a:pPr algn="ctr"/>
                      <a:r>
                        <a:rPr lang="en-US" dirty="0" smtClean="0"/>
                        <a:t>4</a:t>
                      </a:r>
                      <a:endParaRPr lang="en-US" dirty="0"/>
                    </a:p>
                  </a:txBody>
                  <a:tcPr anchor="ctr">
                    <a:solidFill>
                      <a:srgbClr val="C0C0C0"/>
                    </a:solidFill>
                  </a:tcPr>
                </a:tc>
              </a:tr>
            </a:tbl>
          </a:graphicData>
        </a:graphic>
      </p:graphicFrame>
      <p:graphicFrame>
        <p:nvGraphicFramePr>
          <p:cNvPr id="6" name="Table 5"/>
          <p:cNvGraphicFramePr>
            <a:graphicFrameLocks noGrp="1"/>
          </p:cNvGraphicFramePr>
          <p:nvPr/>
        </p:nvGraphicFramePr>
        <p:xfrm>
          <a:off x="3777558" y="1553051"/>
          <a:ext cx="475722" cy="1483360"/>
        </p:xfrm>
        <a:graphic>
          <a:graphicData uri="http://schemas.openxmlformats.org/drawingml/2006/table">
            <a:tbl>
              <a:tblPr firstRow="1" bandRow="1">
                <a:tableStyleId>{C4B1156A-380E-4F78-BDF5-A606A8083BF9}</a:tableStyleId>
              </a:tblPr>
              <a:tblGrid>
                <a:gridCol w="475722"/>
              </a:tblGrid>
              <a:tr h="370840">
                <a:tc>
                  <a:txBody>
                    <a:bodyPr/>
                    <a:lstStyle/>
                    <a:p>
                      <a:pPr algn="ctr"/>
                      <a:r>
                        <a:rPr lang="en-US" b="0" dirty="0" smtClean="0"/>
                        <a:t>1</a:t>
                      </a:r>
                      <a:endParaRPr lang="en-US" b="0" dirty="0"/>
                    </a:p>
                  </a:txBody>
                  <a:tcPr anchor="ctr">
                    <a:solidFill>
                      <a:srgbClr val="DDDDDD"/>
                    </a:solidFill>
                  </a:tcPr>
                </a:tc>
              </a:tr>
              <a:tr h="370840">
                <a:tc>
                  <a:txBody>
                    <a:bodyPr/>
                    <a:lstStyle/>
                    <a:p>
                      <a:pPr algn="ctr"/>
                      <a:r>
                        <a:rPr lang="en-US" dirty="0" smtClean="0"/>
                        <a:t>2</a:t>
                      </a:r>
                      <a:endParaRPr lang="en-US" dirty="0"/>
                    </a:p>
                  </a:txBody>
                  <a:tcPr anchor="ctr">
                    <a:solidFill>
                      <a:srgbClr val="DDDDDD"/>
                    </a:solidFill>
                  </a:tcPr>
                </a:tc>
              </a:tr>
              <a:tr h="370840">
                <a:tc>
                  <a:txBody>
                    <a:bodyPr/>
                    <a:lstStyle/>
                    <a:p>
                      <a:pPr algn="ctr"/>
                      <a:r>
                        <a:rPr lang="en-US" dirty="0" smtClean="0"/>
                        <a:t>3</a:t>
                      </a:r>
                      <a:endParaRPr lang="en-US" dirty="0"/>
                    </a:p>
                  </a:txBody>
                  <a:tcPr anchor="ctr">
                    <a:solidFill>
                      <a:srgbClr val="DDDDDD"/>
                    </a:solidFill>
                  </a:tcPr>
                </a:tc>
              </a:tr>
              <a:tr h="370840">
                <a:tc>
                  <a:txBody>
                    <a:bodyPr/>
                    <a:lstStyle/>
                    <a:p>
                      <a:pPr algn="ctr"/>
                      <a:r>
                        <a:rPr lang="en-US" dirty="0" smtClean="0"/>
                        <a:t>4</a:t>
                      </a:r>
                      <a:endParaRPr lang="en-US" dirty="0"/>
                    </a:p>
                  </a:txBody>
                  <a:tcPr anchor="ctr">
                    <a:solidFill>
                      <a:srgbClr val="DDDDDD"/>
                    </a:solidFill>
                  </a:tcPr>
                </a:tc>
              </a:tr>
            </a:tbl>
          </a:graphicData>
        </a:graphic>
      </p:graphicFrame>
      <p:sp>
        <p:nvSpPr>
          <p:cNvPr id="18" name="Multiply 17"/>
          <p:cNvSpPr/>
          <p:nvPr/>
        </p:nvSpPr>
        <p:spPr bwMode="auto">
          <a:xfrm>
            <a:off x="2973228" y="2074468"/>
            <a:ext cx="459395" cy="459339"/>
          </a:xfrm>
          <a:prstGeom prst="mathMultiply">
            <a:avLst/>
          </a:prstGeom>
          <a:solidFill>
            <a:schemeClr val="tx1">
              <a:lumMod val="95000"/>
              <a:lumOff val="5000"/>
            </a:schemeClr>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smtClean="0">
              <a:ln>
                <a:noFill/>
              </a:ln>
              <a:solidFill>
                <a:schemeClr val="tx1"/>
              </a:solidFill>
              <a:effectLst/>
              <a:latin typeface="Tahoma" pitchFamily="-96" charset="0"/>
            </a:endParaRPr>
          </a:p>
        </p:txBody>
      </p:sp>
      <p:sp>
        <p:nvSpPr>
          <p:cNvPr id="19" name="Equal 18"/>
          <p:cNvSpPr/>
          <p:nvPr/>
        </p:nvSpPr>
        <p:spPr bwMode="auto">
          <a:xfrm>
            <a:off x="4446978" y="2087978"/>
            <a:ext cx="405349" cy="351259"/>
          </a:xfrm>
          <a:prstGeom prst="mathEqual">
            <a:avLst/>
          </a:prstGeom>
          <a:solidFill>
            <a:srgbClr val="0D0D0D"/>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smtClean="0">
              <a:ln>
                <a:noFill/>
              </a:ln>
              <a:solidFill>
                <a:schemeClr val="tx1"/>
              </a:solidFill>
              <a:effectLst/>
              <a:latin typeface="Tahoma" pitchFamily="-96" charset="0"/>
            </a:endParaRPr>
          </a:p>
        </p:txBody>
      </p:sp>
      <p:grpSp>
        <p:nvGrpSpPr>
          <p:cNvPr id="104" name="Group 103"/>
          <p:cNvGrpSpPr/>
          <p:nvPr/>
        </p:nvGrpSpPr>
        <p:grpSpPr>
          <a:xfrm>
            <a:off x="5542830" y="1650710"/>
            <a:ext cx="2745496" cy="798720"/>
            <a:chOff x="5542830" y="1650710"/>
            <a:chExt cx="2745496" cy="798720"/>
          </a:xfrm>
        </p:grpSpPr>
        <p:sp>
          <p:nvSpPr>
            <p:cNvPr id="20" name="Equal 19"/>
            <p:cNvSpPr/>
            <p:nvPr/>
          </p:nvSpPr>
          <p:spPr bwMode="auto">
            <a:xfrm>
              <a:off x="7882977" y="2098171"/>
              <a:ext cx="405349" cy="351259"/>
            </a:xfrm>
            <a:prstGeom prst="mathEqual">
              <a:avLst/>
            </a:prstGeom>
            <a:solidFill>
              <a:srgbClr val="0D0D0D"/>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smtClean="0">
                <a:ln>
                  <a:noFill/>
                </a:ln>
                <a:solidFill>
                  <a:schemeClr val="tx1"/>
                </a:solidFill>
                <a:effectLst/>
                <a:latin typeface="Tahoma" pitchFamily="-96" charset="0"/>
              </a:endParaRPr>
            </a:p>
          </p:txBody>
        </p:sp>
        <p:sp>
          <p:nvSpPr>
            <p:cNvPr id="27" name="Plus 26"/>
            <p:cNvSpPr/>
            <p:nvPr/>
          </p:nvSpPr>
          <p:spPr bwMode="auto">
            <a:xfrm>
              <a:off x="5542830" y="1650710"/>
              <a:ext cx="162139" cy="148610"/>
            </a:xfrm>
            <a:prstGeom prst="mathPlus">
              <a:avLst/>
            </a:prstGeom>
            <a:solidFill>
              <a:srgbClr val="0D0D0D"/>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smtClean="0">
                <a:ln>
                  <a:noFill/>
                </a:ln>
                <a:solidFill>
                  <a:schemeClr val="tx1"/>
                </a:solidFill>
                <a:effectLst/>
                <a:latin typeface="Tahoma" pitchFamily="-96" charset="0"/>
              </a:endParaRPr>
            </a:p>
          </p:txBody>
        </p:sp>
        <p:sp>
          <p:nvSpPr>
            <p:cNvPr id="29" name="Plus 28"/>
            <p:cNvSpPr/>
            <p:nvPr/>
          </p:nvSpPr>
          <p:spPr bwMode="auto">
            <a:xfrm>
              <a:off x="6312993" y="1650710"/>
              <a:ext cx="162139" cy="148610"/>
            </a:xfrm>
            <a:prstGeom prst="mathPlus">
              <a:avLst/>
            </a:prstGeom>
            <a:solidFill>
              <a:srgbClr val="0D0D0D"/>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smtClean="0">
                <a:ln>
                  <a:noFill/>
                </a:ln>
                <a:solidFill>
                  <a:schemeClr val="tx1"/>
                </a:solidFill>
                <a:effectLst/>
                <a:latin typeface="Tahoma" pitchFamily="-96" charset="0"/>
              </a:endParaRPr>
            </a:p>
          </p:txBody>
        </p:sp>
        <p:sp>
          <p:nvSpPr>
            <p:cNvPr id="30" name="Plus 29"/>
            <p:cNvSpPr/>
            <p:nvPr/>
          </p:nvSpPr>
          <p:spPr bwMode="auto">
            <a:xfrm>
              <a:off x="7083156" y="1650710"/>
              <a:ext cx="162139" cy="148610"/>
            </a:xfrm>
            <a:prstGeom prst="mathPlus">
              <a:avLst/>
            </a:prstGeom>
            <a:solidFill>
              <a:srgbClr val="0D0D0D"/>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smtClean="0">
                <a:ln>
                  <a:noFill/>
                </a:ln>
                <a:solidFill>
                  <a:schemeClr val="tx1"/>
                </a:solidFill>
                <a:effectLst/>
                <a:latin typeface="Tahoma" pitchFamily="-96" charset="0"/>
              </a:endParaRPr>
            </a:p>
          </p:txBody>
        </p:sp>
      </p:grpSp>
      <p:grpSp>
        <p:nvGrpSpPr>
          <p:cNvPr id="55" name="Group 54"/>
          <p:cNvGrpSpPr/>
          <p:nvPr/>
        </p:nvGrpSpPr>
        <p:grpSpPr>
          <a:xfrm>
            <a:off x="766516" y="1498893"/>
            <a:ext cx="3515601" cy="464984"/>
            <a:chOff x="1292802" y="1315821"/>
            <a:chExt cx="3515601" cy="464984"/>
          </a:xfrm>
        </p:grpSpPr>
        <p:sp>
          <p:nvSpPr>
            <p:cNvPr id="46" name="Frame 45"/>
            <p:cNvSpPr/>
            <p:nvPr/>
          </p:nvSpPr>
          <p:spPr bwMode="auto">
            <a:xfrm>
              <a:off x="1292802" y="1315821"/>
              <a:ext cx="549155" cy="457676"/>
            </a:xfrm>
            <a:prstGeom prst="frame">
              <a:avLst/>
            </a:prstGeom>
            <a:solidFill>
              <a:srgbClr val="FF0000"/>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smtClean="0">
                <a:ln>
                  <a:noFill/>
                </a:ln>
                <a:solidFill>
                  <a:schemeClr val="tx1"/>
                </a:solidFill>
                <a:effectLst/>
                <a:latin typeface="Tahoma" pitchFamily="-96" charset="0"/>
              </a:endParaRPr>
            </a:p>
          </p:txBody>
        </p:sp>
        <p:sp>
          <p:nvSpPr>
            <p:cNvPr id="51" name="Frame 50"/>
            <p:cNvSpPr/>
            <p:nvPr/>
          </p:nvSpPr>
          <p:spPr bwMode="auto">
            <a:xfrm>
              <a:off x="4259248" y="1323129"/>
              <a:ext cx="549155" cy="457676"/>
            </a:xfrm>
            <a:prstGeom prst="frame">
              <a:avLst/>
            </a:prstGeom>
            <a:solidFill>
              <a:srgbClr val="FF0000"/>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smtClean="0">
                <a:ln>
                  <a:noFill/>
                </a:ln>
                <a:solidFill>
                  <a:schemeClr val="tx1"/>
                </a:solidFill>
                <a:effectLst/>
                <a:latin typeface="Tahoma" pitchFamily="-96" charset="0"/>
              </a:endParaRPr>
            </a:p>
          </p:txBody>
        </p:sp>
      </p:grpSp>
      <p:grpSp>
        <p:nvGrpSpPr>
          <p:cNvPr id="56" name="Group 55"/>
          <p:cNvGrpSpPr/>
          <p:nvPr/>
        </p:nvGrpSpPr>
        <p:grpSpPr>
          <a:xfrm>
            <a:off x="1239264" y="1498893"/>
            <a:ext cx="3042853" cy="834782"/>
            <a:chOff x="1765550" y="1315821"/>
            <a:chExt cx="3042853" cy="834782"/>
          </a:xfrm>
        </p:grpSpPr>
        <p:sp>
          <p:nvSpPr>
            <p:cNvPr id="47" name="Frame 46"/>
            <p:cNvSpPr/>
            <p:nvPr/>
          </p:nvSpPr>
          <p:spPr bwMode="auto">
            <a:xfrm>
              <a:off x="1765550" y="1315821"/>
              <a:ext cx="549155" cy="457676"/>
            </a:xfrm>
            <a:prstGeom prst="frame">
              <a:avLst/>
            </a:prstGeom>
            <a:solidFill>
              <a:srgbClr val="FF0000"/>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smtClean="0">
                <a:ln>
                  <a:noFill/>
                </a:ln>
                <a:solidFill>
                  <a:schemeClr val="tx1"/>
                </a:solidFill>
                <a:effectLst/>
                <a:latin typeface="Tahoma" pitchFamily="-96" charset="0"/>
              </a:endParaRPr>
            </a:p>
          </p:txBody>
        </p:sp>
        <p:sp>
          <p:nvSpPr>
            <p:cNvPr id="52" name="Frame 51"/>
            <p:cNvSpPr/>
            <p:nvPr/>
          </p:nvSpPr>
          <p:spPr bwMode="auto">
            <a:xfrm>
              <a:off x="4259248" y="1692927"/>
              <a:ext cx="549155" cy="457676"/>
            </a:xfrm>
            <a:prstGeom prst="frame">
              <a:avLst/>
            </a:prstGeom>
            <a:solidFill>
              <a:srgbClr val="FF0000"/>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smtClean="0">
                <a:ln>
                  <a:noFill/>
                </a:ln>
                <a:solidFill>
                  <a:schemeClr val="tx1"/>
                </a:solidFill>
                <a:effectLst/>
                <a:latin typeface="Tahoma" pitchFamily="-96" charset="0"/>
              </a:endParaRPr>
            </a:p>
          </p:txBody>
        </p:sp>
      </p:grpSp>
      <p:grpSp>
        <p:nvGrpSpPr>
          <p:cNvPr id="57" name="Group 56"/>
          <p:cNvGrpSpPr/>
          <p:nvPr/>
        </p:nvGrpSpPr>
        <p:grpSpPr>
          <a:xfrm>
            <a:off x="1700571" y="1498893"/>
            <a:ext cx="2581546" cy="1193138"/>
            <a:chOff x="2226857" y="1315821"/>
            <a:chExt cx="2581546" cy="1193138"/>
          </a:xfrm>
        </p:grpSpPr>
        <p:sp>
          <p:nvSpPr>
            <p:cNvPr id="48" name="Frame 47"/>
            <p:cNvSpPr/>
            <p:nvPr/>
          </p:nvSpPr>
          <p:spPr bwMode="auto">
            <a:xfrm>
              <a:off x="2226857" y="1315821"/>
              <a:ext cx="549155" cy="457676"/>
            </a:xfrm>
            <a:prstGeom prst="frame">
              <a:avLst/>
            </a:prstGeom>
            <a:solidFill>
              <a:srgbClr val="FF0000"/>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smtClean="0">
                <a:ln>
                  <a:noFill/>
                </a:ln>
                <a:solidFill>
                  <a:schemeClr val="tx1"/>
                </a:solidFill>
                <a:effectLst/>
                <a:latin typeface="Tahoma" pitchFamily="-96" charset="0"/>
              </a:endParaRPr>
            </a:p>
          </p:txBody>
        </p:sp>
        <p:sp>
          <p:nvSpPr>
            <p:cNvPr id="53" name="Frame 52"/>
            <p:cNvSpPr/>
            <p:nvPr/>
          </p:nvSpPr>
          <p:spPr bwMode="auto">
            <a:xfrm>
              <a:off x="4259248" y="2051283"/>
              <a:ext cx="549155" cy="457676"/>
            </a:xfrm>
            <a:prstGeom prst="frame">
              <a:avLst/>
            </a:prstGeom>
            <a:solidFill>
              <a:srgbClr val="FF0000"/>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smtClean="0">
                <a:ln>
                  <a:noFill/>
                </a:ln>
                <a:solidFill>
                  <a:schemeClr val="tx1"/>
                </a:solidFill>
                <a:effectLst/>
                <a:latin typeface="Tahoma" pitchFamily="-96" charset="0"/>
              </a:endParaRPr>
            </a:p>
          </p:txBody>
        </p:sp>
      </p:grpSp>
      <p:grpSp>
        <p:nvGrpSpPr>
          <p:cNvPr id="58" name="Group 57"/>
          <p:cNvGrpSpPr/>
          <p:nvPr/>
        </p:nvGrpSpPr>
        <p:grpSpPr>
          <a:xfrm>
            <a:off x="2173319" y="1498893"/>
            <a:ext cx="2108798" cy="1574378"/>
            <a:chOff x="2699605" y="1315821"/>
            <a:chExt cx="2108798" cy="1574378"/>
          </a:xfrm>
        </p:grpSpPr>
        <p:sp>
          <p:nvSpPr>
            <p:cNvPr id="50" name="Frame 49"/>
            <p:cNvSpPr/>
            <p:nvPr/>
          </p:nvSpPr>
          <p:spPr bwMode="auto">
            <a:xfrm>
              <a:off x="2699605" y="1315821"/>
              <a:ext cx="549155" cy="457676"/>
            </a:xfrm>
            <a:prstGeom prst="frame">
              <a:avLst/>
            </a:prstGeom>
            <a:solidFill>
              <a:srgbClr val="FF0000"/>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smtClean="0">
                <a:ln>
                  <a:noFill/>
                </a:ln>
                <a:solidFill>
                  <a:schemeClr val="tx1"/>
                </a:solidFill>
                <a:effectLst/>
                <a:latin typeface="Tahoma" pitchFamily="-96" charset="0"/>
              </a:endParaRPr>
            </a:p>
          </p:txBody>
        </p:sp>
        <p:sp>
          <p:nvSpPr>
            <p:cNvPr id="54" name="Frame 53"/>
            <p:cNvSpPr/>
            <p:nvPr/>
          </p:nvSpPr>
          <p:spPr bwMode="auto">
            <a:xfrm>
              <a:off x="4259248" y="2432523"/>
              <a:ext cx="549155" cy="457676"/>
            </a:xfrm>
            <a:prstGeom prst="frame">
              <a:avLst/>
            </a:prstGeom>
            <a:solidFill>
              <a:srgbClr val="FF0000"/>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smtClean="0">
                <a:ln>
                  <a:noFill/>
                </a:ln>
                <a:solidFill>
                  <a:schemeClr val="tx1"/>
                </a:solidFill>
                <a:effectLst/>
                <a:latin typeface="Tahoma" pitchFamily="-96" charset="0"/>
              </a:endParaRPr>
            </a:p>
          </p:txBody>
        </p:sp>
      </p:grpSp>
      <p:sp>
        <p:nvSpPr>
          <p:cNvPr id="64" name="Right Arrow 63"/>
          <p:cNvSpPr/>
          <p:nvPr/>
        </p:nvSpPr>
        <p:spPr bwMode="auto">
          <a:xfrm>
            <a:off x="98847" y="1659080"/>
            <a:ext cx="434747" cy="194512"/>
          </a:xfrm>
          <a:prstGeom prst="rightArrow">
            <a:avLst/>
          </a:prstGeom>
          <a:solidFill>
            <a:srgbClr val="0000FF"/>
          </a:solidFill>
          <a:ln w="9525" cap="flat" cmpd="sng" algn="ctr">
            <a:solidFill>
              <a:srgbClr val="0D0D0D"/>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smtClean="0">
              <a:ln>
                <a:noFill/>
              </a:ln>
              <a:solidFill>
                <a:schemeClr val="tx1"/>
              </a:solidFill>
              <a:effectLst/>
              <a:latin typeface="Tahoma" pitchFamily="-96" charset="0"/>
            </a:endParaRPr>
          </a:p>
        </p:txBody>
      </p:sp>
      <p:sp>
        <p:nvSpPr>
          <p:cNvPr id="65" name="Right Arrow 64"/>
          <p:cNvSpPr/>
          <p:nvPr/>
        </p:nvSpPr>
        <p:spPr bwMode="auto">
          <a:xfrm>
            <a:off x="98847" y="2005994"/>
            <a:ext cx="434747" cy="194512"/>
          </a:xfrm>
          <a:prstGeom prst="rightArrow">
            <a:avLst/>
          </a:prstGeom>
          <a:solidFill>
            <a:srgbClr val="0000FF"/>
          </a:solidFill>
          <a:ln w="9525" cap="flat" cmpd="sng" algn="ctr">
            <a:solidFill>
              <a:srgbClr val="0D0D0D"/>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smtClean="0">
              <a:ln>
                <a:noFill/>
              </a:ln>
              <a:solidFill>
                <a:schemeClr val="tx1"/>
              </a:solidFill>
              <a:effectLst/>
              <a:latin typeface="Tahoma" pitchFamily="-96" charset="0"/>
            </a:endParaRPr>
          </a:p>
        </p:txBody>
      </p:sp>
      <p:sp>
        <p:nvSpPr>
          <p:cNvPr id="66" name="Right Arrow 65"/>
          <p:cNvSpPr/>
          <p:nvPr/>
        </p:nvSpPr>
        <p:spPr bwMode="auto">
          <a:xfrm>
            <a:off x="98847" y="2387234"/>
            <a:ext cx="434747" cy="194512"/>
          </a:xfrm>
          <a:prstGeom prst="rightArrow">
            <a:avLst/>
          </a:prstGeom>
          <a:solidFill>
            <a:srgbClr val="0000FF"/>
          </a:solidFill>
          <a:ln w="9525" cap="flat" cmpd="sng" algn="ctr">
            <a:solidFill>
              <a:srgbClr val="0D0D0D"/>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smtClean="0">
              <a:ln>
                <a:noFill/>
              </a:ln>
              <a:solidFill>
                <a:schemeClr val="tx1"/>
              </a:solidFill>
              <a:effectLst/>
              <a:latin typeface="Tahoma" pitchFamily="-96" charset="0"/>
            </a:endParaRPr>
          </a:p>
        </p:txBody>
      </p:sp>
      <p:sp>
        <p:nvSpPr>
          <p:cNvPr id="67" name="Right Arrow 66"/>
          <p:cNvSpPr/>
          <p:nvPr/>
        </p:nvSpPr>
        <p:spPr bwMode="auto">
          <a:xfrm>
            <a:off x="98847" y="2768474"/>
            <a:ext cx="434747" cy="194512"/>
          </a:xfrm>
          <a:prstGeom prst="rightArrow">
            <a:avLst/>
          </a:prstGeom>
          <a:solidFill>
            <a:srgbClr val="0000FF"/>
          </a:solidFill>
          <a:ln w="9525" cap="flat" cmpd="sng" algn="ctr">
            <a:solidFill>
              <a:srgbClr val="0D0D0D"/>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smtClean="0">
              <a:ln>
                <a:noFill/>
              </a:ln>
              <a:solidFill>
                <a:schemeClr val="tx1"/>
              </a:solidFill>
              <a:effectLst/>
              <a:latin typeface="Tahoma" pitchFamily="-96" charset="0"/>
            </a:endParaRPr>
          </a:p>
        </p:txBody>
      </p:sp>
      <p:graphicFrame>
        <p:nvGraphicFramePr>
          <p:cNvPr id="73" name="Table 72"/>
          <p:cNvGraphicFramePr>
            <a:graphicFrameLocks noGrp="1"/>
          </p:cNvGraphicFramePr>
          <p:nvPr/>
        </p:nvGraphicFramePr>
        <p:xfrm>
          <a:off x="8463822" y="1548917"/>
          <a:ext cx="475722" cy="1483360"/>
        </p:xfrm>
        <a:graphic>
          <a:graphicData uri="http://schemas.openxmlformats.org/drawingml/2006/table">
            <a:tbl>
              <a:tblPr firstRow="1" bandRow="1">
                <a:tableStyleId>{C4B1156A-380E-4F78-BDF5-A606A8083BF9}</a:tableStyleId>
              </a:tblPr>
              <a:tblGrid>
                <a:gridCol w="475722"/>
              </a:tblGrid>
              <a:tr h="370840">
                <a:tc>
                  <a:txBody>
                    <a:bodyPr/>
                    <a:lstStyle/>
                    <a:p>
                      <a:endParaRPr lang="en-US" dirty="0"/>
                    </a:p>
                  </a:txBody>
                  <a:tcPr anchor="ctr">
                    <a:solidFill>
                      <a:srgbClr val="FF0000"/>
                    </a:solidFill>
                  </a:tcPr>
                </a:tc>
              </a:tr>
              <a:tr h="370840">
                <a:tc>
                  <a:txBody>
                    <a:bodyPr/>
                    <a:lstStyle/>
                    <a:p>
                      <a:endParaRPr lang="en-US"/>
                    </a:p>
                  </a:txBody>
                  <a:tcPr anchor="ctr">
                    <a:solidFill>
                      <a:srgbClr val="FF0000"/>
                    </a:solidFill>
                  </a:tcPr>
                </a:tc>
              </a:tr>
              <a:tr h="370840">
                <a:tc>
                  <a:txBody>
                    <a:bodyPr/>
                    <a:lstStyle/>
                    <a:p>
                      <a:endParaRPr lang="en-US"/>
                    </a:p>
                  </a:txBody>
                  <a:tcPr anchor="ctr">
                    <a:solidFill>
                      <a:srgbClr val="FF0000"/>
                    </a:solidFill>
                  </a:tcPr>
                </a:tc>
              </a:tr>
              <a:tr h="370840">
                <a:tc>
                  <a:txBody>
                    <a:bodyPr/>
                    <a:lstStyle/>
                    <a:p>
                      <a:endParaRPr lang="en-US" dirty="0"/>
                    </a:p>
                  </a:txBody>
                  <a:tcPr anchor="ctr">
                    <a:solidFill>
                      <a:srgbClr val="FF0000"/>
                    </a:solidFill>
                  </a:tcPr>
                </a:tc>
              </a:tr>
            </a:tbl>
          </a:graphicData>
        </a:graphic>
      </p:graphicFrame>
      <p:sp>
        <p:nvSpPr>
          <p:cNvPr id="76" name="TextBox 75"/>
          <p:cNvSpPr txBox="1"/>
          <p:nvPr/>
        </p:nvSpPr>
        <p:spPr>
          <a:xfrm>
            <a:off x="8460481" y="1540349"/>
            <a:ext cx="481234" cy="369332"/>
          </a:xfrm>
          <a:prstGeom prst="rect">
            <a:avLst/>
          </a:prstGeom>
          <a:noFill/>
        </p:spPr>
        <p:txBody>
          <a:bodyPr wrap="square" rtlCol="0">
            <a:spAutoFit/>
          </a:bodyPr>
          <a:lstStyle/>
          <a:p>
            <a:pPr algn="ctr"/>
            <a:r>
              <a:rPr lang="en-US" sz="1800" dirty="0" smtClean="0"/>
              <a:t>10</a:t>
            </a:r>
            <a:endParaRPr lang="en-US" sz="1800" dirty="0"/>
          </a:p>
        </p:txBody>
      </p:sp>
      <p:grpSp>
        <p:nvGrpSpPr>
          <p:cNvPr id="101" name="Group 100"/>
          <p:cNvGrpSpPr/>
          <p:nvPr/>
        </p:nvGrpSpPr>
        <p:grpSpPr>
          <a:xfrm>
            <a:off x="5058507" y="1935929"/>
            <a:ext cx="3963885" cy="369332"/>
            <a:chOff x="5058507" y="1935929"/>
            <a:chExt cx="3963885" cy="369332"/>
          </a:xfrm>
        </p:grpSpPr>
        <p:sp>
          <p:nvSpPr>
            <p:cNvPr id="77" name="TextBox 76"/>
            <p:cNvSpPr txBox="1"/>
            <p:nvPr/>
          </p:nvSpPr>
          <p:spPr>
            <a:xfrm>
              <a:off x="5058507" y="1935929"/>
              <a:ext cx="368158" cy="369332"/>
            </a:xfrm>
            <a:prstGeom prst="rect">
              <a:avLst/>
            </a:prstGeom>
            <a:noFill/>
          </p:spPr>
          <p:txBody>
            <a:bodyPr wrap="square" rtlCol="0">
              <a:spAutoFit/>
            </a:bodyPr>
            <a:lstStyle/>
            <a:p>
              <a:pPr algn="ctr"/>
              <a:r>
                <a:rPr lang="en-US" sz="1800" dirty="0" smtClean="0"/>
                <a:t>2</a:t>
              </a:r>
              <a:endParaRPr lang="en-US" sz="1800" dirty="0"/>
            </a:p>
          </p:txBody>
        </p:sp>
        <p:sp>
          <p:nvSpPr>
            <p:cNvPr id="78" name="TextBox 77"/>
            <p:cNvSpPr txBox="1"/>
            <p:nvPr/>
          </p:nvSpPr>
          <p:spPr>
            <a:xfrm>
              <a:off x="5828670" y="1935929"/>
              <a:ext cx="368158" cy="369332"/>
            </a:xfrm>
            <a:prstGeom prst="rect">
              <a:avLst/>
            </a:prstGeom>
            <a:noFill/>
          </p:spPr>
          <p:txBody>
            <a:bodyPr wrap="square" rtlCol="0">
              <a:spAutoFit/>
            </a:bodyPr>
            <a:lstStyle/>
            <a:p>
              <a:pPr algn="ctr"/>
              <a:r>
                <a:rPr lang="en-US" sz="1800" dirty="0" smtClean="0"/>
                <a:t>4</a:t>
              </a:r>
              <a:endParaRPr lang="en-US" sz="1800" dirty="0"/>
            </a:p>
          </p:txBody>
        </p:sp>
        <p:sp>
          <p:nvSpPr>
            <p:cNvPr id="79" name="TextBox 78"/>
            <p:cNvSpPr txBox="1"/>
            <p:nvPr/>
          </p:nvSpPr>
          <p:spPr>
            <a:xfrm>
              <a:off x="6598833" y="1935929"/>
              <a:ext cx="368158" cy="369332"/>
            </a:xfrm>
            <a:prstGeom prst="rect">
              <a:avLst/>
            </a:prstGeom>
            <a:noFill/>
          </p:spPr>
          <p:txBody>
            <a:bodyPr wrap="square" rtlCol="0">
              <a:spAutoFit/>
            </a:bodyPr>
            <a:lstStyle/>
            <a:p>
              <a:pPr algn="ctr"/>
              <a:r>
                <a:rPr lang="en-US" sz="1800" dirty="0" smtClean="0"/>
                <a:t>6</a:t>
              </a:r>
              <a:endParaRPr lang="en-US" sz="1800" dirty="0"/>
            </a:p>
          </p:txBody>
        </p:sp>
        <p:sp>
          <p:nvSpPr>
            <p:cNvPr id="80" name="TextBox 79"/>
            <p:cNvSpPr txBox="1"/>
            <p:nvPr/>
          </p:nvSpPr>
          <p:spPr>
            <a:xfrm>
              <a:off x="7368997" y="1935929"/>
              <a:ext cx="368158" cy="369332"/>
            </a:xfrm>
            <a:prstGeom prst="rect">
              <a:avLst/>
            </a:prstGeom>
            <a:noFill/>
          </p:spPr>
          <p:txBody>
            <a:bodyPr wrap="square" rtlCol="0">
              <a:spAutoFit/>
            </a:bodyPr>
            <a:lstStyle/>
            <a:p>
              <a:pPr algn="ctr"/>
              <a:r>
                <a:rPr lang="en-US" sz="1800" dirty="0" smtClean="0"/>
                <a:t>8</a:t>
              </a:r>
              <a:endParaRPr lang="en-US" sz="1800" dirty="0"/>
            </a:p>
          </p:txBody>
        </p:sp>
        <p:sp>
          <p:nvSpPr>
            <p:cNvPr id="81" name="Plus 80"/>
            <p:cNvSpPr/>
            <p:nvPr/>
          </p:nvSpPr>
          <p:spPr bwMode="auto">
            <a:xfrm>
              <a:off x="5546598" y="2046290"/>
              <a:ext cx="162139" cy="148610"/>
            </a:xfrm>
            <a:prstGeom prst="mathPlus">
              <a:avLst/>
            </a:prstGeom>
            <a:solidFill>
              <a:srgbClr val="0D0D0D"/>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smtClean="0">
                <a:ln>
                  <a:noFill/>
                </a:ln>
                <a:solidFill>
                  <a:schemeClr val="tx1"/>
                </a:solidFill>
                <a:effectLst/>
                <a:latin typeface="Tahoma" pitchFamily="-96" charset="0"/>
              </a:endParaRPr>
            </a:p>
          </p:txBody>
        </p:sp>
        <p:sp>
          <p:nvSpPr>
            <p:cNvPr id="82" name="Plus 81"/>
            <p:cNvSpPr/>
            <p:nvPr/>
          </p:nvSpPr>
          <p:spPr bwMode="auto">
            <a:xfrm>
              <a:off x="6316761" y="2046290"/>
              <a:ext cx="162139" cy="148610"/>
            </a:xfrm>
            <a:prstGeom prst="mathPlus">
              <a:avLst/>
            </a:prstGeom>
            <a:solidFill>
              <a:srgbClr val="0D0D0D"/>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smtClean="0">
                <a:ln>
                  <a:noFill/>
                </a:ln>
                <a:solidFill>
                  <a:schemeClr val="tx1"/>
                </a:solidFill>
                <a:effectLst/>
                <a:latin typeface="Tahoma" pitchFamily="-96" charset="0"/>
              </a:endParaRPr>
            </a:p>
          </p:txBody>
        </p:sp>
        <p:sp>
          <p:nvSpPr>
            <p:cNvPr id="83" name="Plus 82"/>
            <p:cNvSpPr/>
            <p:nvPr/>
          </p:nvSpPr>
          <p:spPr bwMode="auto">
            <a:xfrm>
              <a:off x="7086924" y="2046290"/>
              <a:ext cx="162139" cy="148610"/>
            </a:xfrm>
            <a:prstGeom prst="mathPlus">
              <a:avLst/>
            </a:prstGeom>
            <a:solidFill>
              <a:srgbClr val="0D0D0D"/>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smtClean="0">
                <a:ln>
                  <a:noFill/>
                </a:ln>
                <a:solidFill>
                  <a:schemeClr val="tx1"/>
                </a:solidFill>
                <a:effectLst/>
                <a:latin typeface="Tahoma" pitchFamily="-96" charset="0"/>
              </a:endParaRPr>
            </a:p>
          </p:txBody>
        </p:sp>
        <p:sp>
          <p:nvSpPr>
            <p:cNvPr id="84" name="TextBox 83"/>
            <p:cNvSpPr txBox="1"/>
            <p:nvPr/>
          </p:nvSpPr>
          <p:spPr>
            <a:xfrm>
              <a:off x="8372652" y="1935929"/>
              <a:ext cx="649740" cy="369332"/>
            </a:xfrm>
            <a:prstGeom prst="rect">
              <a:avLst/>
            </a:prstGeom>
            <a:noFill/>
          </p:spPr>
          <p:txBody>
            <a:bodyPr wrap="square" rtlCol="0">
              <a:spAutoFit/>
            </a:bodyPr>
            <a:lstStyle/>
            <a:p>
              <a:pPr algn="ctr"/>
              <a:r>
                <a:rPr lang="en-US" sz="1800" dirty="0" smtClean="0"/>
                <a:t>20</a:t>
              </a:r>
              <a:endParaRPr lang="en-US" sz="1800" dirty="0"/>
            </a:p>
          </p:txBody>
        </p:sp>
      </p:grpSp>
      <p:grpSp>
        <p:nvGrpSpPr>
          <p:cNvPr id="102" name="Group 101"/>
          <p:cNvGrpSpPr/>
          <p:nvPr/>
        </p:nvGrpSpPr>
        <p:grpSpPr>
          <a:xfrm>
            <a:off x="5048763" y="2304489"/>
            <a:ext cx="3882428" cy="369332"/>
            <a:chOff x="5048763" y="2304489"/>
            <a:chExt cx="3882428" cy="369332"/>
          </a:xfrm>
        </p:grpSpPr>
        <p:sp>
          <p:nvSpPr>
            <p:cNvPr id="85" name="TextBox 84"/>
            <p:cNvSpPr txBox="1"/>
            <p:nvPr/>
          </p:nvSpPr>
          <p:spPr>
            <a:xfrm>
              <a:off x="5048763" y="2304489"/>
              <a:ext cx="368158" cy="369332"/>
            </a:xfrm>
            <a:prstGeom prst="rect">
              <a:avLst/>
            </a:prstGeom>
            <a:noFill/>
          </p:spPr>
          <p:txBody>
            <a:bodyPr wrap="square" rtlCol="0">
              <a:spAutoFit/>
            </a:bodyPr>
            <a:lstStyle/>
            <a:p>
              <a:pPr algn="ctr"/>
              <a:r>
                <a:rPr lang="en-US" sz="1800" dirty="0" smtClean="0"/>
                <a:t>3</a:t>
              </a:r>
              <a:endParaRPr lang="en-US" sz="1800" dirty="0"/>
            </a:p>
          </p:txBody>
        </p:sp>
        <p:sp>
          <p:nvSpPr>
            <p:cNvPr id="86" name="TextBox 85"/>
            <p:cNvSpPr txBox="1"/>
            <p:nvPr/>
          </p:nvSpPr>
          <p:spPr>
            <a:xfrm>
              <a:off x="5818926" y="2304489"/>
              <a:ext cx="368158" cy="369332"/>
            </a:xfrm>
            <a:prstGeom prst="rect">
              <a:avLst/>
            </a:prstGeom>
            <a:noFill/>
          </p:spPr>
          <p:txBody>
            <a:bodyPr wrap="square" rtlCol="0">
              <a:spAutoFit/>
            </a:bodyPr>
            <a:lstStyle/>
            <a:p>
              <a:pPr algn="ctr"/>
              <a:r>
                <a:rPr lang="en-US" sz="1800" dirty="0" smtClean="0"/>
                <a:t>6</a:t>
              </a:r>
              <a:endParaRPr lang="en-US" sz="1800" dirty="0"/>
            </a:p>
          </p:txBody>
        </p:sp>
        <p:sp>
          <p:nvSpPr>
            <p:cNvPr id="87" name="TextBox 86"/>
            <p:cNvSpPr txBox="1"/>
            <p:nvPr/>
          </p:nvSpPr>
          <p:spPr>
            <a:xfrm>
              <a:off x="6589089" y="2304489"/>
              <a:ext cx="368158" cy="369332"/>
            </a:xfrm>
            <a:prstGeom prst="rect">
              <a:avLst/>
            </a:prstGeom>
            <a:noFill/>
          </p:spPr>
          <p:txBody>
            <a:bodyPr wrap="square" rtlCol="0">
              <a:spAutoFit/>
            </a:bodyPr>
            <a:lstStyle/>
            <a:p>
              <a:pPr algn="ctr"/>
              <a:r>
                <a:rPr lang="en-US" sz="1800" dirty="0" smtClean="0"/>
                <a:t>9</a:t>
              </a:r>
              <a:endParaRPr lang="en-US" sz="1800" dirty="0"/>
            </a:p>
          </p:txBody>
        </p:sp>
        <p:sp>
          <p:nvSpPr>
            <p:cNvPr id="88" name="TextBox 87"/>
            <p:cNvSpPr txBox="1"/>
            <p:nvPr/>
          </p:nvSpPr>
          <p:spPr>
            <a:xfrm>
              <a:off x="7242237" y="2304489"/>
              <a:ext cx="485174" cy="369332"/>
            </a:xfrm>
            <a:prstGeom prst="rect">
              <a:avLst/>
            </a:prstGeom>
            <a:noFill/>
          </p:spPr>
          <p:txBody>
            <a:bodyPr wrap="square" rtlCol="0">
              <a:spAutoFit/>
            </a:bodyPr>
            <a:lstStyle/>
            <a:p>
              <a:pPr algn="ctr"/>
              <a:r>
                <a:rPr lang="en-US" sz="1800" dirty="0" smtClean="0"/>
                <a:t>12</a:t>
              </a:r>
              <a:endParaRPr lang="en-US" sz="1800" dirty="0"/>
            </a:p>
          </p:txBody>
        </p:sp>
        <p:sp>
          <p:nvSpPr>
            <p:cNvPr id="89" name="Plus 88"/>
            <p:cNvSpPr/>
            <p:nvPr/>
          </p:nvSpPr>
          <p:spPr bwMode="auto">
            <a:xfrm>
              <a:off x="5536854" y="2414850"/>
              <a:ext cx="162139" cy="148610"/>
            </a:xfrm>
            <a:prstGeom prst="mathPlus">
              <a:avLst/>
            </a:prstGeom>
            <a:solidFill>
              <a:srgbClr val="0D0D0D"/>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smtClean="0">
                <a:ln>
                  <a:noFill/>
                </a:ln>
                <a:solidFill>
                  <a:schemeClr val="tx1"/>
                </a:solidFill>
                <a:effectLst/>
                <a:latin typeface="Tahoma" pitchFamily="-96" charset="0"/>
              </a:endParaRPr>
            </a:p>
          </p:txBody>
        </p:sp>
        <p:sp>
          <p:nvSpPr>
            <p:cNvPr id="90" name="Plus 89"/>
            <p:cNvSpPr/>
            <p:nvPr/>
          </p:nvSpPr>
          <p:spPr bwMode="auto">
            <a:xfrm>
              <a:off x="6307017" y="2414850"/>
              <a:ext cx="162139" cy="148610"/>
            </a:xfrm>
            <a:prstGeom prst="mathPlus">
              <a:avLst/>
            </a:prstGeom>
            <a:solidFill>
              <a:srgbClr val="0D0D0D"/>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smtClean="0">
                <a:ln>
                  <a:noFill/>
                </a:ln>
                <a:solidFill>
                  <a:schemeClr val="tx1"/>
                </a:solidFill>
                <a:effectLst/>
                <a:latin typeface="Tahoma" pitchFamily="-96" charset="0"/>
              </a:endParaRPr>
            </a:p>
          </p:txBody>
        </p:sp>
        <p:sp>
          <p:nvSpPr>
            <p:cNvPr id="91" name="Plus 90"/>
            <p:cNvSpPr/>
            <p:nvPr/>
          </p:nvSpPr>
          <p:spPr bwMode="auto">
            <a:xfrm>
              <a:off x="7077180" y="2414850"/>
              <a:ext cx="162139" cy="148610"/>
            </a:xfrm>
            <a:prstGeom prst="mathPlus">
              <a:avLst/>
            </a:prstGeom>
            <a:solidFill>
              <a:srgbClr val="0D0D0D"/>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smtClean="0">
                <a:ln>
                  <a:noFill/>
                </a:ln>
                <a:solidFill>
                  <a:schemeClr val="tx1"/>
                </a:solidFill>
                <a:effectLst/>
                <a:latin typeface="Tahoma" pitchFamily="-96" charset="0"/>
              </a:endParaRPr>
            </a:p>
          </p:txBody>
        </p:sp>
        <p:sp>
          <p:nvSpPr>
            <p:cNvPr id="92" name="TextBox 91"/>
            <p:cNvSpPr txBox="1"/>
            <p:nvPr/>
          </p:nvSpPr>
          <p:spPr>
            <a:xfrm>
              <a:off x="8471005" y="2304489"/>
              <a:ext cx="460186" cy="369332"/>
            </a:xfrm>
            <a:prstGeom prst="rect">
              <a:avLst/>
            </a:prstGeom>
            <a:noFill/>
          </p:spPr>
          <p:txBody>
            <a:bodyPr wrap="square" rtlCol="0">
              <a:spAutoFit/>
            </a:bodyPr>
            <a:lstStyle/>
            <a:p>
              <a:pPr algn="ctr"/>
              <a:r>
                <a:rPr lang="en-US" sz="1800" dirty="0" smtClean="0"/>
                <a:t>30</a:t>
              </a:r>
              <a:endParaRPr lang="en-US" sz="1800" dirty="0"/>
            </a:p>
          </p:txBody>
        </p:sp>
      </p:grpSp>
      <p:grpSp>
        <p:nvGrpSpPr>
          <p:cNvPr id="103" name="Group 102"/>
          <p:cNvGrpSpPr/>
          <p:nvPr/>
        </p:nvGrpSpPr>
        <p:grpSpPr>
          <a:xfrm>
            <a:off x="5066043" y="2659539"/>
            <a:ext cx="3956348" cy="369332"/>
            <a:chOff x="5066043" y="2659539"/>
            <a:chExt cx="3956348" cy="369332"/>
          </a:xfrm>
        </p:grpSpPr>
        <p:sp>
          <p:nvSpPr>
            <p:cNvPr id="93" name="TextBox 92"/>
            <p:cNvSpPr txBox="1"/>
            <p:nvPr/>
          </p:nvSpPr>
          <p:spPr>
            <a:xfrm>
              <a:off x="5066043" y="2659539"/>
              <a:ext cx="368158" cy="369332"/>
            </a:xfrm>
            <a:prstGeom prst="rect">
              <a:avLst/>
            </a:prstGeom>
            <a:noFill/>
          </p:spPr>
          <p:txBody>
            <a:bodyPr wrap="square" rtlCol="0">
              <a:spAutoFit/>
            </a:bodyPr>
            <a:lstStyle/>
            <a:p>
              <a:pPr algn="ctr"/>
              <a:r>
                <a:rPr lang="en-US" sz="1800" dirty="0" smtClean="0"/>
                <a:t>4</a:t>
              </a:r>
              <a:endParaRPr lang="en-US" sz="1800" dirty="0"/>
            </a:p>
          </p:txBody>
        </p:sp>
        <p:sp>
          <p:nvSpPr>
            <p:cNvPr id="94" name="TextBox 93"/>
            <p:cNvSpPr txBox="1"/>
            <p:nvPr/>
          </p:nvSpPr>
          <p:spPr>
            <a:xfrm>
              <a:off x="5836206" y="2659539"/>
              <a:ext cx="368158" cy="369332"/>
            </a:xfrm>
            <a:prstGeom prst="rect">
              <a:avLst/>
            </a:prstGeom>
            <a:noFill/>
          </p:spPr>
          <p:txBody>
            <a:bodyPr wrap="square" rtlCol="0">
              <a:spAutoFit/>
            </a:bodyPr>
            <a:lstStyle/>
            <a:p>
              <a:pPr algn="ctr"/>
              <a:r>
                <a:rPr lang="en-US" sz="1800" dirty="0" smtClean="0"/>
                <a:t>8</a:t>
              </a:r>
              <a:endParaRPr lang="en-US" sz="1800" dirty="0"/>
            </a:p>
          </p:txBody>
        </p:sp>
        <p:sp>
          <p:nvSpPr>
            <p:cNvPr id="95" name="TextBox 94"/>
            <p:cNvSpPr txBox="1"/>
            <p:nvPr/>
          </p:nvSpPr>
          <p:spPr>
            <a:xfrm>
              <a:off x="6526120" y="2659539"/>
              <a:ext cx="448407" cy="369332"/>
            </a:xfrm>
            <a:prstGeom prst="rect">
              <a:avLst/>
            </a:prstGeom>
            <a:noFill/>
          </p:spPr>
          <p:txBody>
            <a:bodyPr wrap="square" rtlCol="0">
              <a:spAutoFit/>
            </a:bodyPr>
            <a:lstStyle/>
            <a:p>
              <a:pPr algn="ctr"/>
              <a:r>
                <a:rPr lang="en-US" sz="1800" dirty="0" smtClean="0"/>
                <a:t>12</a:t>
              </a:r>
              <a:endParaRPr lang="en-US" sz="1800" dirty="0"/>
            </a:p>
          </p:txBody>
        </p:sp>
        <p:sp>
          <p:nvSpPr>
            <p:cNvPr id="96" name="TextBox 95"/>
            <p:cNvSpPr txBox="1"/>
            <p:nvPr/>
          </p:nvSpPr>
          <p:spPr>
            <a:xfrm>
              <a:off x="7296284" y="2659539"/>
              <a:ext cx="448407" cy="369332"/>
            </a:xfrm>
            <a:prstGeom prst="rect">
              <a:avLst/>
            </a:prstGeom>
            <a:noFill/>
          </p:spPr>
          <p:txBody>
            <a:bodyPr wrap="square" rtlCol="0">
              <a:spAutoFit/>
            </a:bodyPr>
            <a:lstStyle/>
            <a:p>
              <a:pPr algn="ctr"/>
              <a:r>
                <a:rPr lang="en-US" sz="1800" dirty="0" smtClean="0"/>
                <a:t>16</a:t>
              </a:r>
              <a:endParaRPr lang="en-US" sz="1800" dirty="0"/>
            </a:p>
          </p:txBody>
        </p:sp>
        <p:sp>
          <p:nvSpPr>
            <p:cNvPr id="97" name="Plus 96"/>
            <p:cNvSpPr/>
            <p:nvPr/>
          </p:nvSpPr>
          <p:spPr bwMode="auto">
            <a:xfrm>
              <a:off x="5554134" y="2769900"/>
              <a:ext cx="162139" cy="148610"/>
            </a:xfrm>
            <a:prstGeom prst="mathPlus">
              <a:avLst/>
            </a:prstGeom>
            <a:solidFill>
              <a:srgbClr val="0D0D0D"/>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smtClean="0">
                <a:ln>
                  <a:noFill/>
                </a:ln>
                <a:solidFill>
                  <a:schemeClr val="tx1"/>
                </a:solidFill>
                <a:effectLst/>
                <a:latin typeface="Tahoma" pitchFamily="-96" charset="0"/>
              </a:endParaRPr>
            </a:p>
          </p:txBody>
        </p:sp>
        <p:sp>
          <p:nvSpPr>
            <p:cNvPr id="98" name="Plus 97"/>
            <p:cNvSpPr/>
            <p:nvPr/>
          </p:nvSpPr>
          <p:spPr bwMode="auto">
            <a:xfrm>
              <a:off x="6324297" y="2769900"/>
              <a:ext cx="162139" cy="148610"/>
            </a:xfrm>
            <a:prstGeom prst="mathPlus">
              <a:avLst/>
            </a:prstGeom>
            <a:solidFill>
              <a:srgbClr val="0D0D0D"/>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smtClean="0">
                <a:ln>
                  <a:noFill/>
                </a:ln>
                <a:solidFill>
                  <a:schemeClr val="tx1"/>
                </a:solidFill>
                <a:effectLst/>
                <a:latin typeface="Tahoma" pitchFamily="-96" charset="0"/>
              </a:endParaRPr>
            </a:p>
          </p:txBody>
        </p:sp>
        <p:sp>
          <p:nvSpPr>
            <p:cNvPr id="99" name="Plus 98"/>
            <p:cNvSpPr/>
            <p:nvPr/>
          </p:nvSpPr>
          <p:spPr bwMode="auto">
            <a:xfrm>
              <a:off x="7094460" y="2769900"/>
              <a:ext cx="162139" cy="148610"/>
            </a:xfrm>
            <a:prstGeom prst="mathPlus">
              <a:avLst/>
            </a:prstGeom>
            <a:solidFill>
              <a:srgbClr val="0D0D0D"/>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smtClean="0">
                <a:ln>
                  <a:noFill/>
                </a:ln>
                <a:solidFill>
                  <a:schemeClr val="tx1"/>
                </a:solidFill>
                <a:effectLst/>
                <a:latin typeface="Tahoma" pitchFamily="-96" charset="0"/>
              </a:endParaRPr>
            </a:p>
          </p:txBody>
        </p:sp>
        <p:sp>
          <p:nvSpPr>
            <p:cNvPr id="100" name="TextBox 99"/>
            <p:cNvSpPr txBox="1"/>
            <p:nvPr/>
          </p:nvSpPr>
          <p:spPr>
            <a:xfrm>
              <a:off x="8380188" y="2659539"/>
              <a:ext cx="642203" cy="369332"/>
            </a:xfrm>
            <a:prstGeom prst="rect">
              <a:avLst/>
            </a:prstGeom>
            <a:noFill/>
          </p:spPr>
          <p:txBody>
            <a:bodyPr wrap="square" rtlCol="0">
              <a:spAutoFit/>
            </a:bodyPr>
            <a:lstStyle/>
            <a:p>
              <a:pPr algn="ctr"/>
              <a:r>
                <a:rPr lang="en-US" sz="1800" dirty="0" smtClean="0"/>
                <a:t>40</a:t>
              </a:r>
              <a:endParaRPr lang="en-US" sz="1800"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55"/>
                                        </p:tgtEl>
                                        <p:attrNameLst>
                                          <p:attrName>style.visibility</p:attrName>
                                        </p:attrNameLst>
                                      </p:cBhvr>
                                      <p:to>
                                        <p:strVal val="visible"/>
                                      </p:to>
                                    </p:set>
                                    <p:animEffect transition="in" filter="fade">
                                      <p:cBhvr>
                                        <p:cTn id="11" dur="2000"/>
                                        <p:tgtEl>
                                          <p:spTgt spid="55"/>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60"/>
                                        </p:tgtEl>
                                        <p:attrNameLst>
                                          <p:attrName>style.visibility</p:attrName>
                                        </p:attrNameLst>
                                      </p:cBhvr>
                                      <p:to>
                                        <p:strVal val="visible"/>
                                      </p:to>
                                    </p:set>
                                    <p:animEffect transition="in" filter="fade">
                                      <p:cBhvr>
                                        <p:cTn id="14" dur="2000"/>
                                        <p:tgtEl>
                                          <p:spTgt spid="60"/>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xit" presetSubtype="0" fill="hold" nodeType="clickEffect">
                                  <p:stCondLst>
                                    <p:cond delay="0"/>
                                  </p:stCondLst>
                                  <p:childTnLst>
                                    <p:animEffect transition="out" filter="fade">
                                      <p:cBhvr>
                                        <p:cTn id="18" dur="2000"/>
                                        <p:tgtEl>
                                          <p:spTgt spid="55"/>
                                        </p:tgtEl>
                                      </p:cBhvr>
                                    </p:animEffect>
                                    <p:set>
                                      <p:cBhvr>
                                        <p:cTn id="19" dur="1" fill="hold">
                                          <p:stCondLst>
                                            <p:cond delay="1999"/>
                                          </p:stCondLst>
                                        </p:cTn>
                                        <p:tgtEl>
                                          <p:spTgt spid="55"/>
                                        </p:tgtEl>
                                        <p:attrNameLst>
                                          <p:attrName>style.visibility</p:attrName>
                                        </p:attrNameLst>
                                      </p:cBhvr>
                                      <p:to>
                                        <p:strVal val="hidden"/>
                                      </p:to>
                                    </p:set>
                                  </p:childTnLst>
                                </p:cTn>
                              </p:par>
                              <p:par>
                                <p:cTn id="20" presetID="10" presetClass="entr" presetSubtype="0" fill="hold" nodeType="withEffect">
                                  <p:stCondLst>
                                    <p:cond delay="0"/>
                                  </p:stCondLst>
                                  <p:childTnLst>
                                    <p:set>
                                      <p:cBhvr>
                                        <p:cTn id="21" dur="1" fill="hold">
                                          <p:stCondLst>
                                            <p:cond delay="0"/>
                                          </p:stCondLst>
                                        </p:cTn>
                                        <p:tgtEl>
                                          <p:spTgt spid="56"/>
                                        </p:tgtEl>
                                        <p:attrNameLst>
                                          <p:attrName>style.visibility</p:attrName>
                                        </p:attrNameLst>
                                      </p:cBhvr>
                                      <p:to>
                                        <p:strVal val="visible"/>
                                      </p:to>
                                    </p:set>
                                    <p:animEffect transition="in" filter="fade">
                                      <p:cBhvr>
                                        <p:cTn id="22" dur="2000"/>
                                        <p:tgtEl>
                                          <p:spTgt spid="56"/>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61"/>
                                        </p:tgtEl>
                                        <p:attrNameLst>
                                          <p:attrName>style.visibility</p:attrName>
                                        </p:attrNameLst>
                                      </p:cBhvr>
                                      <p:to>
                                        <p:strVal val="visible"/>
                                      </p:to>
                                    </p:set>
                                    <p:animEffect transition="in" filter="fade">
                                      <p:cBhvr>
                                        <p:cTn id="25" dur="2000"/>
                                        <p:tgtEl>
                                          <p:spTgt spid="61"/>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xit" presetSubtype="0" fill="hold" nodeType="clickEffect">
                                  <p:stCondLst>
                                    <p:cond delay="0"/>
                                  </p:stCondLst>
                                  <p:childTnLst>
                                    <p:animEffect transition="out" filter="fade">
                                      <p:cBhvr>
                                        <p:cTn id="29" dur="2000"/>
                                        <p:tgtEl>
                                          <p:spTgt spid="56"/>
                                        </p:tgtEl>
                                      </p:cBhvr>
                                    </p:animEffect>
                                    <p:set>
                                      <p:cBhvr>
                                        <p:cTn id="30" dur="1" fill="hold">
                                          <p:stCondLst>
                                            <p:cond delay="1999"/>
                                          </p:stCondLst>
                                        </p:cTn>
                                        <p:tgtEl>
                                          <p:spTgt spid="56"/>
                                        </p:tgtEl>
                                        <p:attrNameLst>
                                          <p:attrName>style.visibility</p:attrName>
                                        </p:attrNameLst>
                                      </p:cBhvr>
                                      <p:to>
                                        <p:strVal val="hidden"/>
                                      </p:to>
                                    </p:set>
                                  </p:childTnLst>
                                </p:cTn>
                              </p:par>
                              <p:par>
                                <p:cTn id="31" presetID="10" presetClass="entr" presetSubtype="0" fill="hold" nodeType="withEffect">
                                  <p:stCondLst>
                                    <p:cond delay="0"/>
                                  </p:stCondLst>
                                  <p:childTnLst>
                                    <p:set>
                                      <p:cBhvr>
                                        <p:cTn id="32" dur="1" fill="hold">
                                          <p:stCondLst>
                                            <p:cond delay="0"/>
                                          </p:stCondLst>
                                        </p:cTn>
                                        <p:tgtEl>
                                          <p:spTgt spid="57"/>
                                        </p:tgtEl>
                                        <p:attrNameLst>
                                          <p:attrName>style.visibility</p:attrName>
                                        </p:attrNameLst>
                                      </p:cBhvr>
                                      <p:to>
                                        <p:strVal val="visible"/>
                                      </p:to>
                                    </p:set>
                                    <p:animEffect transition="in" filter="fade">
                                      <p:cBhvr>
                                        <p:cTn id="33" dur="2000"/>
                                        <p:tgtEl>
                                          <p:spTgt spid="57"/>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62"/>
                                        </p:tgtEl>
                                        <p:attrNameLst>
                                          <p:attrName>style.visibility</p:attrName>
                                        </p:attrNameLst>
                                      </p:cBhvr>
                                      <p:to>
                                        <p:strVal val="visible"/>
                                      </p:to>
                                    </p:set>
                                    <p:animEffect transition="in" filter="fade">
                                      <p:cBhvr>
                                        <p:cTn id="36" dur="2000"/>
                                        <p:tgtEl>
                                          <p:spTgt spid="62"/>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xit" presetSubtype="0" fill="hold" nodeType="clickEffect">
                                  <p:stCondLst>
                                    <p:cond delay="0"/>
                                  </p:stCondLst>
                                  <p:childTnLst>
                                    <p:animEffect transition="out" filter="fade">
                                      <p:cBhvr>
                                        <p:cTn id="40" dur="2000"/>
                                        <p:tgtEl>
                                          <p:spTgt spid="57"/>
                                        </p:tgtEl>
                                      </p:cBhvr>
                                    </p:animEffect>
                                    <p:set>
                                      <p:cBhvr>
                                        <p:cTn id="41" dur="1" fill="hold">
                                          <p:stCondLst>
                                            <p:cond delay="1999"/>
                                          </p:stCondLst>
                                        </p:cTn>
                                        <p:tgtEl>
                                          <p:spTgt spid="57"/>
                                        </p:tgtEl>
                                        <p:attrNameLst>
                                          <p:attrName>style.visibility</p:attrName>
                                        </p:attrNameLst>
                                      </p:cBhvr>
                                      <p:to>
                                        <p:strVal val="hidden"/>
                                      </p:to>
                                    </p:set>
                                  </p:childTnLst>
                                </p:cTn>
                              </p:par>
                              <p:par>
                                <p:cTn id="42" presetID="10" presetClass="entr" presetSubtype="0" fill="hold" nodeType="withEffect">
                                  <p:stCondLst>
                                    <p:cond delay="0"/>
                                  </p:stCondLst>
                                  <p:childTnLst>
                                    <p:set>
                                      <p:cBhvr>
                                        <p:cTn id="43" dur="1" fill="hold">
                                          <p:stCondLst>
                                            <p:cond delay="0"/>
                                          </p:stCondLst>
                                        </p:cTn>
                                        <p:tgtEl>
                                          <p:spTgt spid="58"/>
                                        </p:tgtEl>
                                        <p:attrNameLst>
                                          <p:attrName>style.visibility</p:attrName>
                                        </p:attrNameLst>
                                      </p:cBhvr>
                                      <p:to>
                                        <p:strVal val="visible"/>
                                      </p:to>
                                    </p:set>
                                    <p:animEffect transition="in" filter="fade">
                                      <p:cBhvr>
                                        <p:cTn id="44" dur="2000"/>
                                        <p:tgtEl>
                                          <p:spTgt spid="58"/>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63"/>
                                        </p:tgtEl>
                                        <p:attrNameLst>
                                          <p:attrName>style.visibility</p:attrName>
                                        </p:attrNameLst>
                                      </p:cBhvr>
                                      <p:to>
                                        <p:strVal val="visible"/>
                                      </p:to>
                                    </p:set>
                                    <p:animEffect transition="in" filter="fade">
                                      <p:cBhvr>
                                        <p:cTn id="47" dur="2000"/>
                                        <p:tgtEl>
                                          <p:spTgt spid="63"/>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xit" presetSubtype="0" fill="hold" nodeType="clickEffect">
                                  <p:stCondLst>
                                    <p:cond delay="0"/>
                                  </p:stCondLst>
                                  <p:childTnLst>
                                    <p:animEffect transition="out" filter="fade">
                                      <p:cBhvr>
                                        <p:cTn id="51" dur="2000"/>
                                        <p:tgtEl>
                                          <p:spTgt spid="58"/>
                                        </p:tgtEl>
                                      </p:cBhvr>
                                    </p:animEffect>
                                    <p:set>
                                      <p:cBhvr>
                                        <p:cTn id="52" dur="1" fill="hold">
                                          <p:stCondLst>
                                            <p:cond delay="1999"/>
                                          </p:stCondLst>
                                        </p:cTn>
                                        <p:tgtEl>
                                          <p:spTgt spid="58"/>
                                        </p:tgtEl>
                                        <p:attrNameLst>
                                          <p:attrName>style.visibility</p:attrName>
                                        </p:attrNameLst>
                                      </p:cBhvr>
                                      <p:to>
                                        <p:strVal val="hidden"/>
                                      </p:to>
                                    </p:set>
                                  </p:childTnLst>
                                </p:cTn>
                              </p:par>
                              <p:par>
                                <p:cTn id="53" presetID="10" presetClass="entr" presetSubtype="0" fill="hold" nodeType="withEffect">
                                  <p:stCondLst>
                                    <p:cond delay="0"/>
                                  </p:stCondLst>
                                  <p:childTnLst>
                                    <p:set>
                                      <p:cBhvr>
                                        <p:cTn id="54" dur="1" fill="hold">
                                          <p:stCondLst>
                                            <p:cond delay="0"/>
                                          </p:stCondLst>
                                        </p:cTn>
                                        <p:tgtEl>
                                          <p:spTgt spid="73"/>
                                        </p:tgtEl>
                                        <p:attrNameLst>
                                          <p:attrName>style.visibility</p:attrName>
                                        </p:attrNameLst>
                                      </p:cBhvr>
                                      <p:to>
                                        <p:strVal val="visible"/>
                                      </p:to>
                                    </p:set>
                                    <p:animEffect transition="in" filter="fade">
                                      <p:cBhvr>
                                        <p:cTn id="55" dur="2000"/>
                                        <p:tgtEl>
                                          <p:spTgt spid="73"/>
                                        </p:tgtEl>
                                      </p:cBhvr>
                                    </p:animEffect>
                                  </p:childTnLst>
                                </p:cTn>
                              </p:par>
                              <p:par>
                                <p:cTn id="56" presetID="1" presetClass="entr" presetSubtype="0" fill="hold" nodeType="withEffect">
                                  <p:stCondLst>
                                    <p:cond delay="0"/>
                                  </p:stCondLst>
                                  <p:childTnLst>
                                    <p:set>
                                      <p:cBhvr>
                                        <p:cTn id="57" dur="1" fill="hold">
                                          <p:stCondLst>
                                            <p:cond delay="0"/>
                                          </p:stCondLst>
                                        </p:cTn>
                                        <p:tgtEl>
                                          <p:spTgt spid="104"/>
                                        </p:tgtEl>
                                        <p:attrNameLst>
                                          <p:attrName>style.visibility</p:attrName>
                                        </p:attrNameLst>
                                      </p:cBhvr>
                                      <p:to>
                                        <p:strVal val="visible"/>
                                      </p:to>
                                    </p:set>
                                  </p:childTnLst>
                                </p:cTn>
                              </p:par>
                              <p:par>
                                <p:cTn id="58" presetID="10" presetClass="entr" presetSubtype="0" fill="hold" grpId="0" nodeType="withEffect">
                                  <p:stCondLst>
                                    <p:cond delay="0"/>
                                  </p:stCondLst>
                                  <p:childTnLst>
                                    <p:set>
                                      <p:cBhvr>
                                        <p:cTn id="59" dur="1" fill="hold">
                                          <p:stCondLst>
                                            <p:cond delay="0"/>
                                          </p:stCondLst>
                                        </p:cTn>
                                        <p:tgtEl>
                                          <p:spTgt spid="76"/>
                                        </p:tgtEl>
                                        <p:attrNameLst>
                                          <p:attrName>style.visibility</p:attrName>
                                        </p:attrNameLst>
                                      </p:cBhvr>
                                      <p:to>
                                        <p:strVal val="visible"/>
                                      </p:to>
                                    </p:set>
                                    <p:animEffect transition="in" filter="fade">
                                      <p:cBhvr>
                                        <p:cTn id="60" dur="2000"/>
                                        <p:tgtEl>
                                          <p:spTgt spid="76"/>
                                        </p:tgtEl>
                                      </p:cBhvr>
                                    </p:animEffect>
                                  </p:childTnLst>
                                </p:cTn>
                              </p:par>
                              <p:par>
                                <p:cTn id="61" presetID="1" presetClass="exit" presetSubtype="0" fill="hold" grpId="1" nodeType="withEffect">
                                  <p:stCondLst>
                                    <p:cond delay="0"/>
                                  </p:stCondLst>
                                  <p:childTnLst>
                                    <p:set>
                                      <p:cBhvr>
                                        <p:cTn id="62" dur="1" fill="hold">
                                          <p:stCondLst>
                                            <p:cond delay="0"/>
                                          </p:stCondLst>
                                        </p:cTn>
                                        <p:tgtEl>
                                          <p:spTgt spid="64"/>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65"/>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nodeType="clickEffect">
                                  <p:stCondLst>
                                    <p:cond delay="0"/>
                                  </p:stCondLst>
                                  <p:childTnLst>
                                    <p:set>
                                      <p:cBhvr>
                                        <p:cTn id="70" dur="1" fill="hold">
                                          <p:stCondLst>
                                            <p:cond delay="0"/>
                                          </p:stCondLst>
                                        </p:cTn>
                                        <p:tgtEl>
                                          <p:spTgt spid="101"/>
                                        </p:tgtEl>
                                        <p:attrNameLst>
                                          <p:attrName>style.visibility</p:attrName>
                                        </p:attrNameLst>
                                      </p:cBhvr>
                                      <p:to>
                                        <p:strVal val="visible"/>
                                      </p:to>
                                    </p:set>
                                    <p:animEffect transition="in" filter="fade">
                                      <p:cBhvr>
                                        <p:cTn id="71" dur="2000"/>
                                        <p:tgtEl>
                                          <p:spTgt spid="101"/>
                                        </p:tgtEl>
                                      </p:cBhvr>
                                    </p:animEffect>
                                  </p:childTnLst>
                                </p:cTn>
                              </p:par>
                            </p:childTnLst>
                          </p:cTn>
                        </p:par>
                      </p:childTnLst>
                    </p:cTn>
                  </p:par>
                  <p:par>
                    <p:cTn id="72" fill="hold">
                      <p:stCondLst>
                        <p:cond delay="indefinite"/>
                      </p:stCondLst>
                      <p:childTnLst>
                        <p:par>
                          <p:cTn id="73" fill="hold">
                            <p:stCondLst>
                              <p:cond delay="0"/>
                            </p:stCondLst>
                            <p:childTnLst>
                              <p:par>
                                <p:cTn id="74" presetID="1" presetClass="exit" presetSubtype="0" fill="hold" grpId="1" nodeType="clickEffect">
                                  <p:stCondLst>
                                    <p:cond delay="0"/>
                                  </p:stCondLst>
                                  <p:childTnLst>
                                    <p:set>
                                      <p:cBhvr>
                                        <p:cTn id="75" dur="1" fill="hold">
                                          <p:stCondLst>
                                            <p:cond delay="0"/>
                                          </p:stCondLst>
                                        </p:cTn>
                                        <p:tgtEl>
                                          <p:spTgt spid="65"/>
                                        </p:tgtEl>
                                        <p:attrNameLst>
                                          <p:attrName>style.visibility</p:attrName>
                                        </p:attrNameLst>
                                      </p:cBhvr>
                                      <p:to>
                                        <p:strVal val="hidden"/>
                                      </p:to>
                                    </p:set>
                                  </p:childTnLst>
                                </p:cTn>
                              </p:par>
                              <p:par>
                                <p:cTn id="76" presetID="1" presetClass="entr" presetSubtype="0" fill="hold" grpId="0" nodeType="withEffect">
                                  <p:stCondLst>
                                    <p:cond delay="0"/>
                                  </p:stCondLst>
                                  <p:childTnLst>
                                    <p:set>
                                      <p:cBhvr>
                                        <p:cTn id="77" dur="1" fill="hold">
                                          <p:stCondLst>
                                            <p:cond delay="0"/>
                                          </p:stCondLst>
                                        </p:cTn>
                                        <p:tgtEl>
                                          <p:spTgt spid="66"/>
                                        </p:tgtEl>
                                        <p:attrNameLst>
                                          <p:attrName>style.visibility</p:attrName>
                                        </p:attrNameLst>
                                      </p:cBhvr>
                                      <p:to>
                                        <p:strVal val="visible"/>
                                      </p:to>
                                    </p:set>
                                  </p:childTnLst>
                                </p:cTn>
                              </p:par>
                            </p:childTnLst>
                          </p:cTn>
                        </p:par>
                      </p:childTnLst>
                    </p:cTn>
                  </p:par>
                  <p:par>
                    <p:cTn id="78" fill="hold">
                      <p:stCondLst>
                        <p:cond delay="indefinite"/>
                      </p:stCondLst>
                      <p:childTnLst>
                        <p:par>
                          <p:cTn id="79" fill="hold">
                            <p:stCondLst>
                              <p:cond delay="0"/>
                            </p:stCondLst>
                            <p:childTnLst>
                              <p:par>
                                <p:cTn id="80" presetID="1" presetClass="entr" presetSubtype="0" fill="hold" nodeType="clickEffect">
                                  <p:stCondLst>
                                    <p:cond delay="0"/>
                                  </p:stCondLst>
                                  <p:childTnLst>
                                    <p:set>
                                      <p:cBhvr>
                                        <p:cTn id="81" dur="1" fill="hold">
                                          <p:stCondLst>
                                            <p:cond delay="0"/>
                                          </p:stCondLst>
                                        </p:cTn>
                                        <p:tgtEl>
                                          <p:spTgt spid="102"/>
                                        </p:tgtEl>
                                        <p:attrNameLst>
                                          <p:attrName>style.visibility</p:attrName>
                                        </p:attrNameLst>
                                      </p:cBhvr>
                                      <p:to>
                                        <p:strVal val="visible"/>
                                      </p:to>
                                    </p:set>
                                  </p:childTnLst>
                                </p:cTn>
                              </p:par>
                            </p:childTnLst>
                          </p:cTn>
                        </p:par>
                      </p:childTnLst>
                    </p:cTn>
                  </p:par>
                  <p:par>
                    <p:cTn id="82" fill="hold">
                      <p:stCondLst>
                        <p:cond delay="indefinite"/>
                      </p:stCondLst>
                      <p:childTnLst>
                        <p:par>
                          <p:cTn id="83" fill="hold">
                            <p:stCondLst>
                              <p:cond delay="0"/>
                            </p:stCondLst>
                            <p:childTnLst>
                              <p:par>
                                <p:cTn id="84" presetID="1" presetClass="exit" presetSubtype="0" fill="hold" grpId="1" nodeType="clickEffect">
                                  <p:stCondLst>
                                    <p:cond delay="0"/>
                                  </p:stCondLst>
                                  <p:childTnLst>
                                    <p:set>
                                      <p:cBhvr>
                                        <p:cTn id="85" dur="1" fill="hold">
                                          <p:stCondLst>
                                            <p:cond delay="0"/>
                                          </p:stCondLst>
                                        </p:cTn>
                                        <p:tgtEl>
                                          <p:spTgt spid="66"/>
                                        </p:tgtEl>
                                        <p:attrNameLst>
                                          <p:attrName>style.visibility</p:attrName>
                                        </p:attrNameLst>
                                      </p:cBhvr>
                                      <p:to>
                                        <p:strVal val="hidden"/>
                                      </p:to>
                                    </p:set>
                                  </p:childTnLst>
                                </p:cTn>
                              </p:par>
                              <p:par>
                                <p:cTn id="86" presetID="1" presetClass="entr" presetSubtype="0" fill="hold" grpId="0" nodeType="withEffect">
                                  <p:stCondLst>
                                    <p:cond delay="0"/>
                                  </p:stCondLst>
                                  <p:childTnLst>
                                    <p:set>
                                      <p:cBhvr>
                                        <p:cTn id="87" dur="1" fill="hold">
                                          <p:stCondLst>
                                            <p:cond delay="0"/>
                                          </p:stCondLst>
                                        </p:cTn>
                                        <p:tgtEl>
                                          <p:spTgt spid="67"/>
                                        </p:tgtEl>
                                        <p:attrNameLst>
                                          <p:attrName>style.visibility</p:attrName>
                                        </p:attrNameLst>
                                      </p:cBhvr>
                                      <p:to>
                                        <p:strVal val="visible"/>
                                      </p:to>
                                    </p:set>
                                  </p:childTnLst>
                                </p:cTn>
                              </p:par>
                            </p:childTnLst>
                          </p:cTn>
                        </p:par>
                      </p:childTnLst>
                    </p:cTn>
                  </p:par>
                  <p:par>
                    <p:cTn id="88" fill="hold">
                      <p:stCondLst>
                        <p:cond delay="indefinite"/>
                      </p:stCondLst>
                      <p:childTnLst>
                        <p:par>
                          <p:cTn id="89" fill="hold">
                            <p:stCondLst>
                              <p:cond delay="0"/>
                            </p:stCondLst>
                            <p:childTnLst>
                              <p:par>
                                <p:cTn id="90" presetID="1" presetClass="entr" presetSubtype="0" fill="hold" nodeType="clickEffect">
                                  <p:stCondLst>
                                    <p:cond delay="0"/>
                                  </p:stCondLst>
                                  <p:childTnLst>
                                    <p:set>
                                      <p:cBhvr>
                                        <p:cTn id="91" dur="1" fill="hold">
                                          <p:stCondLst>
                                            <p:cond delay="0"/>
                                          </p:stCondLst>
                                        </p:cTn>
                                        <p:tgtEl>
                                          <p:spTgt spid="103"/>
                                        </p:tgtEl>
                                        <p:attrNameLst>
                                          <p:attrName>style.visibility</p:attrName>
                                        </p:attrNameLst>
                                      </p:cBhvr>
                                      <p:to>
                                        <p:strVal val="visible"/>
                                      </p:to>
                                    </p:set>
                                  </p:childTnLst>
                                </p:cTn>
                              </p:par>
                            </p:childTnLst>
                          </p:cTn>
                        </p:par>
                      </p:childTnLst>
                    </p:cTn>
                  </p:par>
                  <p:par>
                    <p:cTn id="92" fill="hold">
                      <p:stCondLst>
                        <p:cond delay="indefinite"/>
                      </p:stCondLst>
                      <p:childTnLst>
                        <p:par>
                          <p:cTn id="93" fill="hold">
                            <p:stCondLst>
                              <p:cond delay="0"/>
                            </p:stCondLst>
                            <p:childTnLst>
                              <p:par>
                                <p:cTn id="94" presetID="1" presetClass="exit" presetSubtype="0" fill="hold" grpId="1" nodeType="clickEffect">
                                  <p:stCondLst>
                                    <p:cond delay="0"/>
                                  </p:stCondLst>
                                  <p:childTnLst>
                                    <p:set>
                                      <p:cBhvr>
                                        <p:cTn id="95" dur="1" fill="hold">
                                          <p:stCondLst>
                                            <p:cond delay="0"/>
                                          </p:stCondLst>
                                        </p:cTn>
                                        <p:tgtEl>
                                          <p:spTgt spid="6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61" grpId="0"/>
      <p:bldP spid="62" grpId="0"/>
      <p:bldP spid="63" grpId="0"/>
      <p:bldP spid="64" grpId="0" animBg="1"/>
      <p:bldP spid="64" grpId="1" animBg="1"/>
      <p:bldP spid="65" grpId="0" animBg="1"/>
      <p:bldP spid="65" grpId="1" animBg="1"/>
      <p:bldP spid="66" grpId="0" animBg="1"/>
      <p:bldP spid="66" grpId="1" animBg="1"/>
      <p:bldP spid="67" grpId="0" animBg="1"/>
      <p:bldP spid="67" grpId="1" animBg="1"/>
      <p:bldP spid="76" grpId="0"/>
    </p:bld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Matrix Multiplication - C</a:t>
            </a:r>
            <a:endParaRPr lang="en-US" dirty="0"/>
          </a:p>
        </p:txBody>
      </p:sp>
      <p:sp>
        <p:nvSpPr>
          <p:cNvPr id="8" name="TextBox 7"/>
          <p:cNvSpPr txBox="1"/>
          <p:nvPr/>
        </p:nvSpPr>
        <p:spPr>
          <a:xfrm>
            <a:off x="209869" y="835971"/>
            <a:ext cx="6972244" cy="5736953"/>
          </a:xfrm>
          <a:prstGeom prst="rect">
            <a:avLst/>
          </a:prstGeom>
          <a:noFill/>
        </p:spPr>
        <p:txBody>
          <a:bodyPr wrap="none" rtlCol="0">
            <a:spAutoFit/>
          </a:bodyPr>
          <a:lstStyle/>
          <a:p>
            <a:r>
              <a:rPr lang="en-US" dirty="0" smtClean="0">
                <a:latin typeface="Courier New"/>
                <a:cs typeface="Courier New"/>
              </a:rPr>
              <a:t>#include &lt;</a:t>
            </a:r>
            <a:r>
              <a:rPr lang="en-US" dirty="0" err="1" smtClean="0">
                <a:latin typeface="Courier New"/>
                <a:cs typeface="Courier New"/>
              </a:rPr>
              <a:t>stdio.h</a:t>
            </a:r>
            <a:r>
              <a:rPr lang="en-US" dirty="0" smtClean="0">
                <a:latin typeface="Courier New"/>
                <a:cs typeface="Courier New"/>
              </a:rPr>
              <a:t>&gt;</a:t>
            </a:r>
          </a:p>
          <a:p>
            <a:endParaRPr lang="en-US" dirty="0" smtClean="0">
              <a:latin typeface="Courier New"/>
              <a:cs typeface="Courier New"/>
            </a:endParaRPr>
          </a:p>
          <a:p>
            <a:r>
              <a:rPr lang="en-US" dirty="0" smtClean="0">
                <a:latin typeface="Courier New"/>
                <a:cs typeface="Courier New"/>
              </a:rPr>
              <a:t>float elts[4][4] = {1,1,1,1,2,2,2,2,3,3,3,3,4,4,4,4};</a:t>
            </a:r>
          </a:p>
          <a:p>
            <a:r>
              <a:rPr lang="en-US" dirty="0" smtClean="0">
                <a:latin typeface="Courier New"/>
                <a:cs typeface="Courier New"/>
              </a:rPr>
              <a:t>float vin[4] = {1,2,3,4};</a:t>
            </a:r>
          </a:p>
          <a:p>
            <a:r>
              <a:rPr lang="en-US" dirty="0" smtClean="0">
                <a:latin typeface="Courier New"/>
                <a:cs typeface="Courier New"/>
              </a:rPr>
              <a:t>float vout[4];</a:t>
            </a:r>
          </a:p>
          <a:p>
            <a:endParaRPr lang="en-US" dirty="0" smtClean="0">
              <a:latin typeface="Courier New"/>
              <a:cs typeface="Courier New"/>
            </a:endParaRPr>
          </a:p>
          <a:p>
            <a:r>
              <a:rPr lang="en-US" dirty="0" smtClean="0">
                <a:latin typeface="Courier New"/>
                <a:cs typeface="Courier New"/>
              </a:rPr>
              <a:t>void </a:t>
            </a:r>
            <a:r>
              <a:rPr lang="en-US" dirty="0" err="1" smtClean="0">
                <a:latin typeface="Courier New"/>
                <a:cs typeface="Courier New"/>
              </a:rPr>
              <a:t>main(void</a:t>
            </a:r>
            <a:r>
              <a:rPr lang="en-US" dirty="0" smtClean="0">
                <a:latin typeface="Courier New"/>
                <a:cs typeface="Courier New"/>
              </a:rPr>
              <a:t>)</a:t>
            </a:r>
          </a:p>
          <a:p>
            <a:r>
              <a:rPr lang="en-US" dirty="0" smtClean="0">
                <a:latin typeface="Courier New"/>
                <a:cs typeface="Courier New"/>
              </a:rPr>
              <a:t>{</a:t>
            </a:r>
          </a:p>
          <a:p>
            <a:r>
              <a:rPr lang="en-US" dirty="0" smtClean="0">
                <a:latin typeface="Courier New"/>
                <a:cs typeface="Courier New"/>
              </a:rPr>
              <a:t>   vout[0] =  elts[0][0] * vin[0]  +  elts[0][1] * vin[1] + </a:t>
            </a:r>
          </a:p>
          <a:p>
            <a:r>
              <a:rPr lang="en-US" dirty="0" smtClean="0">
                <a:latin typeface="Courier New"/>
                <a:cs typeface="Courier New"/>
              </a:rPr>
              <a:t>              elts[0][2] * vin[2]  +  elts[0][3] * vin[3];</a:t>
            </a:r>
          </a:p>
          <a:p>
            <a:endParaRPr lang="en-US" dirty="0" smtClean="0">
              <a:latin typeface="Courier New"/>
              <a:cs typeface="Courier New"/>
            </a:endParaRPr>
          </a:p>
          <a:p>
            <a:r>
              <a:rPr lang="en-US" dirty="0" smtClean="0">
                <a:latin typeface="Courier New"/>
                <a:cs typeface="Courier New"/>
              </a:rPr>
              <a:t>   vout[1] =  elts[1][0] * vin[0]  +  elts[1][1] * vin[1] +</a:t>
            </a:r>
          </a:p>
          <a:p>
            <a:r>
              <a:rPr lang="en-US" dirty="0" smtClean="0">
                <a:latin typeface="Courier New"/>
                <a:cs typeface="Courier New"/>
              </a:rPr>
              <a:t>              elts[1][2] * vin[2]  +  elts[1][3] * vin[3];</a:t>
            </a:r>
          </a:p>
          <a:p>
            <a:endParaRPr lang="en-US" dirty="0" smtClean="0">
              <a:latin typeface="Courier New"/>
              <a:cs typeface="Courier New"/>
            </a:endParaRPr>
          </a:p>
          <a:p>
            <a:r>
              <a:rPr lang="en-US" dirty="0" smtClean="0">
                <a:latin typeface="Courier New"/>
                <a:cs typeface="Courier New"/>
              </a:rPr>
              <a:t>   vout[2] =  elts[2][0] * vin[0]  +  elts[2][1] * vin[1] +</a:t>
            </a:r>
          </a:p>
          <a:p>
            <a:r>
              <a:rPr lang="en-US" dirty="0" smtClean="0">
                <a:latin typeface="Courier New"/>
                <a:cs typeface="Courier New"/>
              </a:rPr>
              <a:t>              elts[2][2] * vin[2]  +  elts[2][3] * vin[3];</a:t>
            </a:r>
          </a:p>
          <a:p>
            <a:endParaRPr lang="en-US" dirty="0" smtClean="0">
              <a:latin typeface="Courier New"/>
              <a:cs typeface="Courier New"/>
            </a:endParaRPr>
          </a:p>
          <a:p>
            <a:r>
              <a:rPr lang="en-US" dirty="0" smtClean="0">
                <a:latin typeface="Courier New"/>
                <a:cs typeface="Courier New"/>
              </a:rPr>
              <a:t>   vout[3] =  elts[3][0] * vin[0]  +  elts[3][1] * vin[1] + </a:t>
            </a:r>
          </a:p>
          <a:p>
            <a:r>
              <a:rPr lang="en-US" dirty="0" smtClean="0">
                <a:latin typeface="Courier New"/>
                <a:cs typeface="Courier New"/>
              </a:rPr>
              <a:t>              elts[3][2] * vin[2]  +  elts[3][3] * vin[3];</a:t>
            </a:r>
          </a:p>
          <a:p>
            <a:endParaRPr lang="en-US" dirty="0" smtClean="0">
              <a:latin typeface="Courier New"/>
              <a:cs typeface="Courier New"/>
            </a:endParaRPr>
          </a:p>
          <a:p>
            <a:r>
              <a:rPr lang="en-US" dirty="0" smtClean="0">
                <a:latin typeface="Courier New"/>
                <a:cs typeface="Courier New"/>
              </a:rPr>
              <a:t>   </a:t>
            </a:r>
            <a:r>
              <a:rPr lang="en-US" dirty="0" err="1" smtClean="0">
                <a:latin typeface="Courier New"/>
                <a:cs typeface="Courier New"/>
              </a:rPr>
              <a:t>printf("%f</a:t>
            </a:r>
            <a:r>
              <a:rPr lang="en-US" dirty="0" smtClean="0">
                <a:latin typeface="Courier New"/>
                <a:cs typeface="Courier New"/>
              </a:rPr>
              <a:t> %</a:t>
            </a:r>
            <a:r>
              <a:rPr lang="en-US" dirty="0" err="1" smtClean="0">
                <a:latin typeface="Courier New"/>
                <a:cs typeface="Courier New"/>
              </a:rPr>
              <a:t>f</a:t>
            </a:r>
            <a:r>
              <a:rPr lang="en-US" dirty="0" smtClean="0">
                <a:latin typeface="Courier New"/>
                <a:cs typeface="Courier New"/>
              </a:rPr>
              <a:t> %</a:t>
            </a:r>
            <a:r>
              <a:rPr lang="en-US" dirty="0" err="1" smtClean="0">
                <a:latin typeface="Courier New"/>
                <a:cs typeface="Courier New"/>
              </a:rPr>
              <a:t>f</a:t>
            </a:r>
            <a:r>
              <a:rPr lang="en-US" dirty="0" smtClean="0">
                <a:latin typeface="Courier New"/>
                <a:cs typeface="Courier New"/>
              </a:rPr>
              <a:t> %</a:t>
            </a:r>
            <a:r>
              <a:rPr lang="en-US" dirty="0" err="1" smtClean="0">
                <a:latin typeface="Courier New"/>
                <a:cs typeface="Courier New"/>
              </a:rPr>
              <a:t>f\n</a:t>
            </a:r>
            <a:r>
              <a:rPr lang="en-US" dirty="0" smtClean="0">
                <a:latin typeface="Courier New"/>
                <a:cs typeface="Courier New"/>
              </a:rPr>
              <a:t>", vout[0], vout[1], vout[2], vout[3]);</a:t>
            </a:r>
          </a:p>
          <a:p>
            <a:r>
              <a:rPr lang="en-US" dirty="0" smtClean="0">
                <a:latin typeface="Courier New"/>
                <a:cs typeface="Courier New"/>
              </a:rPr>
              <a:t>}</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Matrix Multiplication – SSE</a:t>
            </a:r>
            <a:endParaRPr lang="en-US" dirty="0"/>
          </a:p>
        </p:txBody>
      </p:sp>
      <p:sp>
        <p:nvSpPr>
          <p:cNvPr id="8" name="TextBox 7"/>
          <p:cNvSpPr txBox="1"/>
          <p:nvPr/>
        </p:nvSpPr>
        <p:spPr>
          <a:xfrm>
            <a:off x="209869" y="835971"/>
            <a:ext cx="6972244" cy="5736953"/>
          </a:xfrm>
          <a:prstGeom prst="rect">
            <a:avLst/>
          </a:prstGeom>
          <a:noFill/>
        </p:spPr>
        <p:txBody>
          <a:bodyPr wrap="none" rtlCol="0">
            <a:spAutoFit/>
          </a:bodyPr>
          <a:lstStyle/>
          <a:p>
            <a:r>
              <a:rPr lang="en-US" dirty="0" smtClean="0">
                <a:latin typeface="Courier New"/>
                <a:cs typeface="Courier New"/>
              </a:rPr>
              <a:t>#include &lt;</a:t>
            </a:r>
            <a:r>
              <a:rPr lang="en-US" dirty="0" err="1" smtClean="0">
                <a:latin typeface="Courier New"/>
                <a:cs typeface="Courier New"/>
              </a:rPr>
              <a:t>stdio.h</a:t>
            </a:r>
            <a:r>
              <a:rPr lang="en-US" dirty="0" smtClean="0">
                <a:latin typeface="Courier New"/>
                <a:cs typeface="Courier New"/>
              </a:rPr>
              <a:t>&gt;</a:t>
            </a:r>
          </a:p>
          <a:p>
            <a:endParaRPr lang="en-US" dirty="0" smtClean="0">
              <a:latin typeface="Courier New"/>
              <a:cs typeface="Courier New"/>
            </a:endParaRPr>
          </a:p>
          <a:p>
            <a:r>
              <a:rPr lang="en-US" dirty="0" smtClean="0">
                <a:latin typeface="Courier New"/>
                <a:cs typeface="Courier New"/>
              </a:rPr>
              <a:t>float elts[4][4] = {1,1,1,1,2,2,2,2,3,3,3,3,4,4,4,4};</a:t>
            </a:r>
          </a:p>
          <a:p>
            <a:r>
              <a:rPr lang="en-US" dirty="0" smtClean="0">
                <a:latin typeface="Courier New"/>
                <a:cs typeface="Courier New"/>
              </a:rPr>
              <a:t>float vin[4] = {1,2,3,4};</a:t>
            </a:r>
          </a:p>
          <a:p>
            <a:r>
              <a:rPr lang="en-US" dirty="0" smtClean="0">
                <a:latin typeface="Courier New"/>
                <a:cs typeface="Courier New"/>
              </a:rPr>
              <a:t>float vout[4];</a:t>
            </a:r>
          </a:p>
          <a:p>
            <a:endParaRPr lang="en-US" dirty="0" smtClean="0">
              <a:latin typeface="Courier New"/>
              <a:cs typeface="Courier New"/>
            </a:endParaRPr>
          </a:p>
          <a:p>
            <a:r>
              <a:rPr lang="en-US" dirty="0" smtClean="0">
                <a:latin typeface="Courier New"/>
                <a:cs typeface="Courier New"/>
              </a:rPr>
              <a:t>void </a:t>
            </a:r>
            <a:r>
              <a:rPr lang="en-US" dirty="0" err="1" smtClean="0">
                <a:latin typeface="Courier New"/>
                <a:cs typeface="Courier New"/>
              </a:rPr>
              <a:t>main(void</a:t>
            </a:r>
            <a:r>
              <a:rPr lang="en-US" dirty="0" smtClean="0">
                <a:latin typeface="Courier New"/>
                <a:cs typeface="Courier New"/>
              </a:rPr>
              <a:t>)</a:t>
            </a:r>
          </a:p>
          <a:p>
            <a:r>
              <a:rPr lang="en-US" dirty="0" smtClean="0">
                <a:latin typeface="Courier New"/>
                <a:cs typeface="Courier New"/>
              </a:rPr>
              <a:t>{</a:t>
            </a:r>
          </a:p>
          <a:p>
            <a:r>
              <a:rPr lang="en-US" dirty="0" smtClean="0">
                <a:latin typeface="Courier New"/>
                <a:cs typeface="Courier New"/>
              </a:rPr>
              <a:t>   vout[0] =  elts[0][0] * vin[0]  +  elts[0][1] * vin[1] + </a:t>
            </a:r>
          </a:p>
          <a:p>
            <a:r>
              <a:rPr lang="en-US" dirty="0" smtClean="0">
                <a:latin typeface="Courier New"/>
                <a:cs typeface="Courier New"/>
              </a:rPr>
              <a:t>              elts[0][2] * vin[2]  +  elts[0][3] * vin[3];</a:t>
            </a:r>
          </a:p>
          <a:p>
            <a:endParaRPr lang="en-US" dirty="0" smtClean="0">
              <a:latin typeface="Courier New"/>
              <a:cs typeface="Courier New"/>
            </a:endParaRPr>
          </a:p>
          <a:p>
            <a:r>
              <a:rPr lang="en-US" dirty="0" smtClean="0">
                <a:latin typeface="Courier New"/>
                <a:cs typeface="Courier New"/>
              </a:rPr>
              <a:t>   vout[1] =  elts[1][0] * vin[0]  +  elts[1][1] * vin[1] +</a:t>
            </a:r>
          </a:p>
          <a:p>
            <a:r>
              <a:rPr lang="en-US" dirty="0" smtClean="0">
                <a:latin typeface="Courier New"/>
                <a:cs typeface="Courier New"/>
              </a:rPr>
              <a:t>              elts[1][2] * vin[2]  +  elts[1][3] * vin[3];</a:t>
            </a:r>
          </a:p>
          <a:p>
            <a:endParaRPr lang="en-US" dirty="0" smtClean="0">
              <a:latin typeface="Courier New"/>
              <a:cs typeface="Courier New"/>
            </a:endParaRPr>
          </a:p>
          <a:p>
            <a:r>
              <a:rPr lang="en-US" dirty="0" smtClean="0">
                <a:latin typeface="Courier New"/>
                <a:cs typeface="Courier New"/>
              </a:rPr>
              <a:t>   vout[2] =  elts[2][0] * vin[0]  +  elts[2][1] * vin[1] +</a:t>
            </a:r>
          </a:p>
          <a:p>
            <a:r>
              <a:rPr lang="en-US" dirty="0" smtClean="0">
                <a:latin typeface="Courier New"/>
                <a:cs typeface="Courier New"/>
              </a:rPr>
              <a:t>              elts[2][2] * vin[2]  +  elts[2][3] * vin[3];</a:t>
            </a:r>
          </a:p>
          <a:p>
            <a:endParaRPr lang="en-US" dirty="0" smtClean="0">
              <a:latin typeface="Courier New"/>
              <a:cs typeface="Courier New"/>
            </a:endParaRPr>
          </a:p>
          <a:p>
            <a:r>
              <a:rPr lang="en-US" dirty="0" smtClean="0">
                <a:latin typeface="Courier New"/>
                <a:cs typeface="Courier New"/>
              </a:rPr>
              <a:t>   vout[3] =  elts[3][0] * vin[0]  +  elts[3][1] * vin[1] + </a:t>
            </a:r>
          </a:p>
          <a:p>
            <a:r>
              <a:rPr lang="en-US" dirty="0" smtClean="0">
                <a:latin typeface="Courier New"/>
                <a:cs typeface="Courier New"/>
              </a:rPr>
              <a:t>              elts[3][2] * vin[2]  +  elts[3][3] * vin[3];</a:t>
            </a:r>
          </a:p>
          <a:p>
            <a:endParaRPr lang="en-US" dirty="0" smtClean="0">
              <a:latin typeface="Courier New"/>
              <a:cs typeface="Courier New"/>
            </a:endParaRPr>
          </a:p>
          <a:p>
            <a:r>
              <a:rPr lang="en-US" dirty="0" smtClean="0">
                <a:latin typeface="Courier New"/>
                <a:cs typeface="Courier New"/>
              </a:rPr>
              <a:t>   </a:t>
            </a:r>
            <a:r>
              <a:rPr lang="en-US" dirty="0" err="1" smtClean="0">
                <a:latin typeface="Courier New"/>
                <a:cs typeface="Courier New"/>
              </a:rPr>
              <a:t>printf("%f</a:t>
            </a:r>
            <a:r>
              <a:rPr lang="en-US" dirty="0" smtClean="0">
                <a:latin typeface="Courier New"/>
                <a:cs typeface="Courier New"/>
              </a:rPr>
              <a:t> %</a:t>
            </a:r>
            <a:r>
              <a:rPr lang="en-US" dirty="0" err="1" smtClean="0">
                <a:latin typeface="Courier New"/>
                <a:cs typeface="Courier New"/>
              </a:rPr>
              <a:t>f</a:t>
            </a:r>
            <a:r>
              <a:rPr lang="en-US" dirty="0" smtClean="0">
                <a:latin typeface="Courier New"/>
                <a:cs typeface="Courier New"/>
              </a:rPr>
              <a:t> %</a:t>
            </a:r>
            <a:r>
              <a:rPr lang="en-US" dirty="0" err="1" smtClean="0">
                <a:latin typeface="Courier New"/>
                <a:cs typeface="Courier New"/>
              </a:rPr>
              <a:t>f</a:t>
            </a:r>
            <a:r>
              <a:rPr lang="en-US" dirty="0" smtClean="0">
                <a:latin typeface="Courier New"/>
                <a:cs typeface="Courier New"/>
              </a:rPr>
              <a:t> %</a:t>
            </a:r>
            <a:r>
              <a:rPr lang="en-US" dirty="0" err="1" smtClean="0">
                <a:latin typeface="Courier New"/>
                <a:cs typeface="Courier New"/>
              </a:rPr>
              <a:t>f\n</a:t>
            </a:r>
            <a:r>
              <a:rPr lang="en-US" dirty="0" smtClean="0">
                <a:latin typeface="Courier New"/>
                <a:cs typeface="Courier New"/>
              </a:rPr>
              <a:t>", vout[0], vout[1], vout[2], vout[3]);</a:t>
            </a:r>
          </a:p>
          <a:p>
            <a:r>
              <a:rPr lang="en-US" dirty="0" smtClean="0">
                <a:latin typeface="Courier New"/>
                <a:cs typeface="Courier New"/>
              </a:rPr>
              <a:t>}</a:t>
            </a:r>
          </a:p>
        </p:txBody>
      </p:sp>
      <p:sp>
        <p:nvSpPr>
          <p:cNvPr id="4" name="TextBox 3"/>
          <p:cNvSpPr txBox="1"/>
          <p:nvPr/>
        </p:nvSpPr>
        <p:spPr>
          <a:xfrm>
            <a:off x="3844084" y="813710"/>
            <a:ext cx="5182658" cy="5648127"/>
          </a:xfrm>
          <a:prstGeom prst="rect">
            <a:avLst/>
          </a:prstGeom>
          <a:noFill/>
        </p:spPr>
        <p:txBody>
          <a:bodyPr wrap="square" tIns="0" bIns="0" rtlCol="0">
            <a:spAutoFit/>
          </a:bodyPr>
          <a:lstStyle/>
          <a:p>
            <a:pPr>
              <a:lnSpc>
                <a:spcPts val="960"/>
              </a:lnSpc>
              <a:spcBef>
                <a:spcPts val="0"/>
              </a:spcBef>
              <a:spcAft>
                <a:spcPts val="0"/>
              </a:spcAft>
            </a:pPr>
            <a:r>
              <a:rPr lang="en-US" sz="1050" dirty="0" smtClean="0">
                <a:latin typeface="Courier New"/>
                <a:cs typeface="Courier New"/>
              </a:rPr>
              <a:t>__</a:t>
            </a:r>
            <a:r>
              <a:rPr lang="en-US" sz="1050" dirty="0" err="1" smtClean="0">
                <a:latin typeface="Courier New"/>
                <a:cs typeface="Courier New"/>
              </a:rPr>
              <a:t>asm</a:t>
            </a:r>
            <a:r>
              <a:rPr lang="en-US" sz="1050" dirty="0" smtClean="0">
                <a:latin typeface="Courier New"/>
                <a:cs typeface="Courier New"/>
              </a:rPr>
              <a:t> {</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mov</a:t>
            </a:r>
            <a:r>
              <a:rPr lang="en-US" sz="1050" dirty="0" smtClean="0">
                <a:latin typeface="Courier New"/>
                <a:cs typeface="Courier New"/>
              </a:rPr>
              <a:t>         </a:t>
            </a:r>
            <a:r>
              <a:rPr lang="en-US" sz="1050" dirty="0" err="1" smtClean="0">
                <a:latin typeface="Courier New"/>
                <a:cs typeface="Courier New"/>
              </a:rPr>
              <a:t>esi</a:t>
            </a:r>
            <a:r>
              <a:rPr lang="en-US" sz="1050" dirty="0" smtClean="0">
                <a:latin typeface="Courier New"/>
                <a:cs typeface="Courier New"/>
              </a:rPr>
              <a:t>, </a:t>
            </a:r>
            <a:r>
              <a:rPr lang="en-US" sz="1050" b="1" i="1" dirty="0" smtClean="0">
                <a:solidFill>
                  <a:srgbClr val="0000FF"/>
                </a:solidFill>
                <a:latin typeface="Courier New"/>
                <a:cs typeface="Courier New"/>
              </a:rPr>
              <a:t>VIN</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mov</a:t>
            </a:r>
            <a:r>
              <a:rPr lang="en-US" sz="1050" dirty="0" smtClean="0">
                <a:latin typeface="Courier New"/>
                <a:cs typeface="Courier New"/>
              </a:rPr>
              <a:t>         </a:t>
            </a:r>
            <a:r>
              <a:rPr lang="en-US" sz="1050" dirty="0" err="1" smtClean="0">
                <a:latin typeface="Courier New"/>
                <a:cs typeface="Courier New"/>
              </a:rPr>
              <a:t>edi</a:t>
            </a:r>
            <a:r>
              <a:rPr lang="en-US" sz="1050" dirty="0" smtClean="0">
                <a:latin typeface="Courier New"/>
                <a:cs typeface="Courier New"/>
              </a:rPr>
              <a:t>, </a:t>
            </a:r>
            <a:r>
              <a:rPr lang="en-US" sz="1050" b="1" i="1" dirty="0" smtClean="0">
                <a:solidFill>
                  <a:srgbClr val="0000FF"/>
                </a:solidFill>
                <a:latin typeface="Courier New"/>
                <a:cs typeface="Courier New"/>
              </a:rPr>
              <a:t>VOUT</a:t>
            </a:r>
          </a:p>
          <a:p>
            <a:pPr>
              <a:lnSpc>
                <a:spcPts val="960"/>
              </a:lnSpc>
              <a:spcBef>
                <a:spcPts val="0"/>
              </a:spcBef>
              <a:spcAft>
                <a:spcPts val="0"/>
              </a:spcAft>
            </a:pPr>
            <a:endParaRPr lang="en-US" sz="1050" dirty="0" smtClean="0">
              <a:latin typeface="Courier New"/>
              <a:cs typeface="Courier New"/>
            </a:endParaRPr>
          </a:p>
          <a:p>
            <a:pPr>
              <a:lnSpc>
                <a:spcPts val="960"/>
              </a:lnSpc>
              <a:spcBef>
                <a:spcPts val="0"/>
              </a:spcBef>
              <a:spcAft>
                <a:spcPts val="0"/>
              </a:spcAft>
            </a:pPr>
            <a:r>
              <a:rPr lang="en-US" sz="1050" b="1" dirty="0" smtClean="0">
                <a:latin typeface="Courier New"/>
                <a:cs typeface="Courier New"/>
              </a:rPr>
              <a:t>      // load columns of matrix into xmm4-7</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mov</a:t>
            </a:r>
            <a:r>
              <a:rPr lang="en-US" sz="1050" dirty="0" smtClean="0">
                <a:latin typeface="Courier New"/>
                <a:cs typeface="Courier New"/>
              </a:rPr>
              <a:t>      </a:t>
            </a:r>
            <a:r>
              <a:rPr lang="en-US" sz="1050" dirty="0" err="1" smtClean="0">
                <a:latin typeface="Courier New"/>
                <a:cs typeface="Courier New"/>
              </a:rPr>
              <a:t>edx</a:t>
            </a:r>
            <a:r>
              <a:rPr lang="en-US" sz="1050" dirty="0" smtClean="0">
                <a:latin typeface="Courier New"/>
                <a:cs typeface="Courier New"/>
              </a:rPr>
              <a:t>,  </a:t>
            </a:r>
            <a:r>
              <a:rPr lang="en-US" sz="1050" b="1" i="1" dirty="0" smtClean="0">
                <a:solidFill>
                  <a:srgbClr val="0000FF"/>
                </a:solidFill>
                <a:latin typeface="Courier New"/>
                <a:cs typeface="Courier New"/>
              </a:rPr>
              <a:t>ELTS</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movups</a:t>
            </a:r>
            <a:r>
              <a:rPr lang="en-US" sz="1050" dirty="0" smtClean="0">
                <a:latin typeface="Courier New"/>
                <a:cs typeface="Courier New"/>
              </a:rPr>
              <a:t>   xmm4, [</a:t>
            </a:r>
            <a:r>
              <a:rPr lang="en-US" sz="1050" dirty="0" err="1" smtClean="0">
                <a:latin typeface="Courier New"/>
                <a:cs typeface="Courier New"/>
              </a:rPr>
              <a:t>edx</a:t>
            </a:r>
            <a:r>
              <a:rPr lang="en-US" sz="1050" dirty="0" smtClean="0">
                <a:latin typeface="Courier New"/>
                <a:cs typeface="Courier New"/>
              </a:rPr>
              <a:t>]</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movups</a:t>
            </a:r>
            <a:r>
              <a:rPr lang="en-US" sz="1050" dirty="0" smtClean="0">
                <a:latin typeface="Courier New"/>
                <a:cs typeface="Courier New"/>
              </a:rPr>
              <a:t>   xmm5, [</a:t>
            </a:r>
            <a:r>
              <a:rPr lang="en-US" sz="1050" dirty="0" err="1" smtClean="0">
                <a:latin typeface="Courier New"/>
                <a:cs typeface="Courier New"/>
              </a:rPr>
              <a:t>edx</a:t>
            </a:r>
            <a:r>
              <a:rPr lang="en-US" sz="1050" dirty="0" smtClean="0">
                <a:latin typeface="Courier New"/>
                <a:cs typeface="Courier New"/>
              </a:rPr>
              <a:t> + 0x10]</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movups</a:t>
            </a:r>
            <a:r>
              <a:rPr lang="en-US" sz="1050" dirty="0" smtClean="0">
                <a:latin typeface="Courier New"/>
                <a:cs typeface="Courier New"/>
              </a:rPr>
              <a:t>   xmm6, [</a:t>
            </a:r>
            <a:r>
              <a:rPr lang="en-US" sz="1050" dirty="0" err="1" smtClean="0">
                <a:latin typeface="Courier New"/>
                <a:cs typeface="Courier New"/>
              </a:rPr>
              <a:t>edx</a:t>
            </a:r>
            <a:r>
              <a:rPr lang="en-US" sz="1050" dirty="0" smtClean="0">
                <a:latin typeface="Courier New"/>
                <a:cs typeface="Courier New"/>
              </a:rPr>
              <a:t> + 0x20]</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movups</a:t>
            </a:r>
            <a:r>
              <a:rPr lang="en-US" sz="1050" dirty="0" smtClean="0">
                <a:latin typeface="Courier New"/>
                <a:cs typeface="Courier New"/>
              </a:rPr>
              <a:t>   xmm7, [</a:t>
            </a:r>
            <a:r>
              <a:rPr lang="en-US" sz="1050" dirty="0" err="1" smtClean="0">
                <a:latin typeface="Courier New"/>
                <a:cs typeface="Courier New"/>
              </a:rPr>
              <a:t>edx</a:t>
            </a:r>
            <a:r>
              <a:rPr lang="en-US" sz="1050" dirty="0" smtClean="0">
                <a:latin typeface="Courier New"/>
                <a:cs typeface="Courier New"/>
              </a:rPr>
              <a:t> + 0x30]</a:t>
            </a:r>
          </a:p>
          <a:p>
            <a:pPr>
              <a:lnSpc>
                <a:spcPts val="960"/>
              </a:lnSpc>
              <a:spcBef>
                <a:spcPts val="0"/>
              </a:spcBef>
              <a:spcAft>
                <a:spcPts val="0"/>
              </a:spcAft>
            </a:pPr>
            <a:endParaRPr lang="en-US" sz="1050" dirty="0" smtClean="0">
              <a:latin typeface="Courier New"/>
              <a:cs typeface="Courier New"/>
            </a:endParaRPr>
          </a:p>
          <a:p>
            <a:pPr>
              <a:lnSpc>
                <a:spcPts val="960"/>
              </a:lnSpc>
              <a:spcBef>
                <a:spcPts val="0"/>
              </a:spcBef>
              <a:spcAft>
                <a:spcPts val="0"/>
              </a:spcAft>
            </a:pPr>
            <a:r>
              <a:rPr lang="en-US" sz="1050" dirty="0" smtClean="0">
                <a:latin typeface="Courier New"/>
                <a:cs typeface="Courier New"/>
              </a:rPr>
              <a:t>      </a:t>
            </a:r>
            <a:r>
              <a:rPr lang="en-US" sz="1050" b="1" dirty="0" smtClean="0">
                <a:latin typeface="Courier New"/>
                <a:cs typeface="Courier New"/>
              </a:rPr>
              <a:t>// load </a:t>
            </a:r>
            <a:r>
              <a:rPr lang="en-US" sz="1050" b="1" dirty="0" err="1" smtClean="0">
                <a:latin typeface="Courier New"/>
                <a:cs typeface="Courier New"/>
              </a:rPr>
              <a:t>v</a:t>
            </a:r>
            <a:r>
              <a:rPr lang="en-US" sz="1050" b="1" dirty="0" smtClean="0">
                <a:latin typeface="Courier New"/>
                <a:cs typeface="Courier New"/>
              </a:rPr>
              <a:t> into xmm0.</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movups</a:t>
            </a:r>
            <a:r>
              <a:rPr lang="en-US" sz="1050" dirty="0" smtClean="0">
                <a:latin typeface="Courier New"/>
                <a:cs typeface="Courier New"/>
              </a:rPr>
              <a:t>   xmm0, [</a:t>
            </a:r>
            <a:r>
              <a:rPr lang="en-US" sz="1050" dirty="0" err="1" smtClean="0">
                <a:latin typeface="Courier New"/>
                <a:cs typeface="Courier New"/>
              </a:rPr>
              <a:t>esi</a:t>
            </a:r>
            <a:r>
              <a:rPr lang="en-US" sz="1050" dirty="0" smtClean="0">
                <a:latin typeface="Courier New"/>
                <a:cs typeface="Courier New"/>
              </a:rPr>
              <a:t>]</a:t>
            </a:r>
          </a:p>
          <a:p>
            <a:pPr>
              <a:lnSpc>
                <a:spcPts val="960"/>
              </a:lnSpc>
              <a:spcBef>
                <a:spcPts val="0"/>
              </a:spcBef>
              <a:spcAft>
                <a:spcPts val="0"/>
              </a:spcAft>
            </a:pPr>
            <a:endParaRPr lang="en-US" sz="1050" dirty="0" smtClean="0">
              <a:latin typeface="Courier New"/>
              <a:cs typeface="Courier New"/>
            </a:endParaRPr>
          </a:p>
          <a:p>
            <a:pPr>
              <a:lnSpc>
                <a:spcPts val="960"/>
              </a:lnSpc>
              <a:spcBef>
                <a:spcPts val="0"/>
              </a:spcBef>
              <a:spcAft>
                <a:spcPts val="0"/>
              </a:spcAft>
            </a:pPr>
            <a:r>
              <a:rPr lang="en-US" sz="1050" b="1" dirty="0" smtClean="0">
                <a:latin typeface="Courier New"/>
                <a:cs typeface="Courier New"/>
              </a:rPr>
              <a:t>      // we'll store the final result in xmm2; initialize it</a:t>
            </a:r>
          </a:p>
          <a:p>
            <a:pPr>
              <a:lnSpc>
                <a:spcPts val="960"/>
              </a:lnSpc>
              <a:spcBef>
                <a:spcPts val="0"/>
              </a:spcBef>
              <a:spcAft>
                <a:spcPts val="0"/>
              </a:spcAft>
            </a:pPr>
            <a:r>
              <a:rPr lang="en-US" sz="1050" b="1" dirty="0" smtClean="0">
                <a:latin typeface="Courier New"/>
                <a:cs typeface="Courier New"/>
              </a:rPr>
              <a:t>      // to zero</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xorps</a:t>
            </a:r>
            <a:r>
              <a:rPr lang="en-US" sz="1050" dirty="0" smtClean="0">
                <a:latin typeface="Courier New"/>
                <a:cs typeface="Courier New"/>
              </a:rPr>
              <a:t>      xmm2, xmm2</a:t>
            </a:r>
          </a:p>
          <a:p>
            <a:pPr>
              <a:lnSpc>
                <a:spcPts val="960"/>
              </a:lnSpc>
              <a:spcBef>
                <a:spcPts val="0"/>
              </a:spcBef>
              <a:spcAft>
                <a:spcPts val="0"/>
              </a:spcAft>
            </a:pPr>
            <a:endParaRPr lang="en-US" sz="1050" dirty="0" smtClean="0">
              <a:latin typeface="Courier New"/>
              <a:cs typeface="Courier New"/>
            </a:endParaRPr>
          </a:p>
          <a:p>
            <a:pPr>
              <a:lnSpc>
                <a:spcPts val="960"/>
              </a:lnSpc>
              <a:spcBef>
                <a:spcPts val="0"/>
              </a:spcBef>
              <a:spcAft>
                <a:spcPts val="0"/>
              </a:spcAft>
            </a:pPr>
            <a:r>
              <a:rPr lang="en-US" sz="1050" dirty="0" smtClean="0">
                <a:latin typeface="Courier New"/>
                <a:cs typeface="Courier New"/>
              </a:rPr>
              <a:t>      </a:t>
            </a:r>
            <a:r>
              <a:rPr lang="en-US" sz="1050" b="1" dirty="0" smtClean="0">
                <a:latin typeface="Courier New"/>
                <a:cs typeface="Courier New"/>
              </a:rPr>
              <a:t>// broadcast </a:t>
            </a:r>
            <a:r>
              <a:rPr lang="en-US" sz="1050" b="1" dirty="0" err="1" smtClean="0">
                <a:latin typeface="Courier New"/>
                <a:cs typeface="Courier New"/>
              </a:rPr>
              <a:t>x</a:t>
            </a:r>
            <a:r>
              <a:rPr lang="en-US" sz="1050" b="1" dirty="0" smtClean="0">
                <a:latin typeface="Courier New"/>
                <a:cs typeface="Courier New"/>
              </a:rPr>
              <a:t> into xmm1, multiply it by the first</a:t>
            </a:r>
          </a:p>
          <a:p>
            <a:pPr>
              <a:lnSpc>
                <a:spcPts val="960"/>
              </a:lnSpc>
              <a:spcBef>
                <a:spcPts val="0"/>
              </a:spcBef>
              <a:spcAft>
                <a:spcPts val="0"/>
              </a:spcAft>
            </a:pPr>
            <a:r>
              <a:rPr lang="en-US" sz="1050" b="1" dirty="0" smtClean="0">
                <a:latin typeface="Courier New"/>
                <a:cs typeface="Courier New"/>
              </a:rPr>
              <a:t>      // column of the matrix (xmm4), and add it to the total</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movups</a:t>
            </a:r>
            <a:r>
              <a:rPr lang="en-US" sz="1050" dirty="0" smtClean="0">
                <a:latin typeface="Courier New"/>
                <a:cs typeface="Courier New"/>
              </a:rPr>
              <a:t>     xmm1, xmm0</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shufps</a:t>
            </a:r>
            <a:r>
              <a:rPr lang="en-US" sz="1050" dirty="0" smtClean="0">
                <a:latin typeface="Courier New"/>
                <a:cs typeface="Courier New"/>
              </a:rPr>
              <a:t>     xmm1, xmm1, 0x00</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mulps</a:t>
            </a:r>
            <a:r>
              <a:rPr lang="en-US" sz="1050" dirty="0" smtClean="0">
                <a:latin typeface="Courier New"/>
                <a:cs typeface="Courier New"/>
              </a:rPr>
              <a:t>      xmm1, xmm4</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addps</a:t>
            </a:r>
            <a:r>
              <a:rPr lang="en-US" sz="1050" dirty="0" smtClean="0">
                <a:latin typeface="Courier New"/>
                <a:cs typeface="Courier New"/>
              </a:rPr>
              <a:t>      xmm2, xmm1</a:t>
            </a:r>
          </a:p>
          <a:p>
            <a:pPr>
              <a:lnSpc>
                <a:spcPts val="960"/>
              </a:lnSpc>
              <a:spcBef>
                <a:spcPts val="0"/>
              </a:spcBef>
              <a:spcAft>
                <a:spcPts val="0"/>
              </a:spcAft>
            </a:pPr>
            <a:endParaRPr lang="en-US" sz="1050" dirty="0" smtClean="0">
              <a:latin typeface="Courier New"/>
              <a:cs typeface="Courier New"/>
            </a:endParaRPr>
          </a:p>
          <a:p>
            <a:pPr>
              <a:lnSpc>
                <a:spcPts val="960"/>
              </a:lnSpc>
              <a:spcBef>
                <a:spcPts val="0"/>
              </a:spcBef>
              <a:spcAft>
                <a:spcPts val="0"/>
              </a:spcAft>
            </a:pPr>
            <a:r>
              <a:rPr lang="en-US" sz="1050" b="1" dirty="0" smtClean="0">
                <a:latin typeface="Courier New"/>
                <a:cs typeface="Courier New"/>
              </a:rPr>
              <a:t>      // repeat the process for </a:t>
            </a:r>
            <a:r>
              <a:rPr lang="en-US" sz="1050" b="1" dirty="0" err="1" smtClean="0">
                <a:latin typeface="Courier New"/>
                <a:cs typeface="Courier New"/>
              </a:rPr>
              <a:t>y</a:t>
            </a:r>
            <a:r>
              <a:rPr lang="en-US" sz="1050" b="1" dirty="0" smtClean="0">
                <a:latin typeface="Courier New"/>
                <a:cs typeface="Courier New"/>
              </a:rPr>
              <a:t>, </a:t>
            </a:r>
            <a:r>
              <a:rPr lang="en-US" sz="1050" b="1" dirty="0" err="1" smtClean="0">
                <a:latin typeface="Courier New"/>
                <a:cs typeface="Courier New"/>
              </a:rPr>
              <a:t>z</a:t>
            </a:r>
            <a:r>
              <a:rPr lang="en-US" sz="1050" b="1" dirty="0" smtClean="0">
                <a:latin typeface="Courier New"/>
                <a:cs typeface="Courier New"/>
              </a:rPr>
              <a:t> and </a:t>
            </a:r>
            <a:r>
              <a:rPr lang="en-US" sz="1050" b="1" dirty="0" err="1" smtClean="0">
                <a:latin typeface="Courier New"/>
                <a:cs typeface="Courier New"/>
              </a:rPr>
              <a:t>w</a:t>
            </a:r>
            <a:endParaRPr lang="en-US" sz="1050" b="1" dirty="0" smtClean="0">
              <a:latin typeface="Courier New"/>
              <a:cs typeface="Courier New"/>
            </a:endParaRP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movups</a:t>
            </a:r>
            <a:r>
              <a:rPr lang="en-US" sz="1050" dirty="0" smtClean="0">
                <a:latin typeface="Courier New"/>
                <a:cs typeface="Courier New"/>
              </a:rPr>
              <a:t>     xmm1, xmm0</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shufps</a:t>
            </a:r>
            <a:r>
              <a:rPr lang="en-US" sz="1050" dirty="0" smtClean="0">
                <a:latin typeface="Courier New"/>
                <a:cs typeface="Courier New"/>
              </a:rPr>
              <a:t>     xmm1, xmm1, 0x55</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mulps</a:t>
            </a:r>
            <a:r>
              <a:rPr lang="en-US" sz="1050" dirty="0" smtClean="0">
                <a:latin typeface="Courier New"/>
                <a:cs typeface="Courier New"/>
              </a:rPr>
              <a:t>      xmm1, xmm5</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addps</a:t>
            </a:r>
            <a:r>
              <a:rPr lang="en-US" sz="1050" dirty="0" smtClean="0">
                <a:latin typeface="Courier New"/>
                <a:cs typeface="Courier New"/>
              </a:rPr>
              <a:t>      xmm2, xmm1</a:t>
            </a:r>
          </a:p>
          <a:p>
            <a:pPr>
              <a:lnSpc>
                <a:spcPts val="960"/>
              </a:lnSpc>
              <a:spcBef>
                <a:spcPts val="0"/>
              </a:spcBef>
              <a:spcAft>
                <a:spcPts val="0"/>
              </a:spcAft>
            </a:pPr>
            <a:endParaRPr lang="en-US" sz="1050" dirty="0" smtClean="0">
              <a:latin typeface="Courier New"/>
              <a:cs typeface="Courier New"/>
            </a:endParaRP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movups</a:t>
            </a:r>
            <a:r>
              <a:rPr lang="en-US" sz="1050" dirty="0" smtClean="0">
                <a:latin typeface="Courier New"/>
                <a:cs typeface="Courier New"/>
              </a:rPr>
              <a:t>     xmm1, xmm0</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shufps</a:t>
            </a:r>
            <a:r>
              <a:rPr lang="en-US" sz="1050" dirty="0" smtClean="0">
                <a:latin typeface="Courier New"/>
                <a:cs typeface="Courier New"/>
              </a:rPr>
              <a:t>     xmm1, xmm1, 0xAA</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mulps</a:t>
            </a:r>
            <a:r>
              <a:rPr lang="en-US" sz="1050" dirty="0" smtClean="0">
                <a:latin typeface="Courier New"/>
                <a:cs typeface="Courier New"/>
              </a:rPr>
              <a:t>      xmm1, xmm6</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addps</a:t>
            </a:r>
            <a:r>
              <a:rPr lang="en-US" sz="1050" dirty="0" smtClean="0">
                <a:latin typeface="Courier New"/>
                <a:cs typeface="Courier New"/>
              </a:rPr>
              <a:t>      xmm2, xmm1</a:t>
            </a:r>
          </a:p>
          <a:p>
            <a:pPr>
              <a:lnSpc>
                <a:spcPts val="960"/>
              </a:lnSpc>
              <a:spcBef>
                <a:spcPts val="0"/>
              </a:spcBef>
              <a:spcAft>
                <a:spcPts val="0"/>
              </a:spcAft>
            </a:pPr>
            <a:endParaRPr lang="en-US" sz="1050" dirty="0" smtClean="0">
              <a:latin typeface="Courier New"/>
              <a:cs typeface="Courier New"/>
            </a:endParaRP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movups</a:t>
            </a:r>
            <a:r>
              <a:rPr lang="en-US" sz="1050" dirty="0" smtClean="0">
                <a:latin typeface="Courier New"/>
                <a:cs typeface="Courier New"/>
              </a:rPr>
              <a:t>     xmm1, xmm0</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shufps</a:t>
            </a:r>
            <a:r>
              <a:rPr lang="en-US" sz="1050" dirty="0" smtClean="0">
                <a:latin typeface="Courier New"/>
                <a:cs typeface="Courier New"/>
              </a:rPr>
              <a:t>     xmm1, xmm1, 0xFF</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mulps</a:t>
            </a:r>
            <a:r>
              <a:rPr lang="en-US" sz="1050" dirty="0" smtClean="0">
                <a:latin typeface="Courier New"/>
                <a:cs typeface="Courier New"/>
              </a:rPr>
              <a:t>      xmm1, xmm7</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addps</a:t>
            </a:r>
            <a:r>
              <a:rPr lang="en-US" sz="1050" dirty="0" smtClean="0">
                <a:latin typeface="Courier New"/>
                <a:cs typeface="Courier New"/>
              </a:rPr>
              <a:t>      xmm2, xmm1</a:t>
            </a:r>
          </a:p>
          <a:p>
            <a:pPr>
              <a:lnSpc>
                <a:spcPts val="960"/>
              </a:lnSpc>
              <a:spcBef>
                <a:spcPts val="0"/>
              </a:spcBef>
              <a:spcAft>
                <a:spcPts val="0"/>
              </a:spcAft>
            </a:pPr>
            <a:endParaRPr lang="en-US" sz="1050" dirty="0" smtClean="0">
              <a:latin typeface="Courier New"/>
              <a:cs typeface="Courier New"/>
            </a:endParaRPr>
          </a:p>
          <a:p>
            <a:pPr>
              <a:lnSpc>
                <a:spcPts val="960"/>
              </a:lnSpc>
              <a:spcBef>
                <a:spcPts val="0"/>
              </a:spcBef>
              <a:spcAft>
                <a:spcPts val="0"/>
              </a:spcAft>
            </a:pPr>
            <a:r>
              <a:rPr lang="en-US" sz="1050" dirty="0" smtClean="0">
                <a:latin typeface="Courier New"/>
                <a:cs typeface="Courier New"/>
              </a:rPr>
              <a:t>      </a:t>
            </a:r>
            <a:r>
              <a:rPr lang="en-US" sz="1050" b="1" dirty="0" smtClean="0">
                <a:latin typeface="Courier New"/>
                <a:cs typeface="Courier New"/>
              </a:rPr>
              <a:t>// write the results to </a:t>
            </a:r>
            <a:r>
              <a:rPr lang="en-US" sz="1050" b="1" dirty="0" err="1" smtClean="0">
                <a:latin typeface="Courier New"/>
                <a:cs typeface="Courier New"/>
              </a:rPr>
              <a:t>vout</a:t>
            </a:r>
            <a:endParaRPr lang="en-US" sz="1050" b="1" dirty="0" smtClean="0">
              <a:latin typeface="Courier New"/>
              <a:cs typeface="Courier New"/>
            </a:endParaRP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movups</a:t>
            </a:r>
            <a:r>
              <a:rPr lang="en-US" sz="1050" dirty="0" smtClean="0">
                <a:latin typeface="Courier New"/>
                <a:cs typeface="Courier New"/>
              </a:rPr>
              <a:t>   [</a:t>
            </a:r>
            <a:r>
              <a:rPr lang="en-US" sz="1050" dirty="0" err="1" smtClean="0">
                <a:latin typeface="Courier New"/>
                <a:cs typeface="Courier New"/>
              </a:rPr>
              <a:t>edi</a:t>
            </a:r>
            <a:r>
              <a:rPr lang="en-US" sz="1050" dirty="0" smtClean="0">
                <a:latin typeface="Courier New"/>
                <a:cs typeface="Courier New"/>
              </a:rPr>
              <a:t>], xmm2</a:t>
            </a:r>
          </a:p>
          <a:p>
            <a:pPr>
              <a:lnSpc>
                <a:spcPts val="960"/>
              </a:lnSpc>
              <a:spcBef>
                <a:spcPts val="0"/>
              </a:spcBef>
              <a:spcAft>
                <a:spcPts val="0"/>
              </a:spcAft>
            </a:pPr>
            <a:r>
              <a:rPr lang="en-US" sz="1050" dirty="0" smtClean="0">
                <a:latin typeface="Courier New"/>
                <a:cs typeface="Courier New"/>
              </a:rPr>
              <a:t>}</a:t>
            </a:r>
          </a:p>
        </p:txBody>
      </p:sp>
      <p:graphicFrame>
        <p:nvGraphicFramePr>
          <p:cNvPr id="5" name="Content Placeholder 3"/>
          <p:cNvGraphicFramePr>
            <a:graphicFrameLocks noGrp="1"/>
          </p:cNvGraphicFramePr>
          <p:nvPr>
            <p:ph idx="1"/>
          </p:nvPr>
        </p:nvGraphicFramePr>
        <p:xfrm>
          <a:off x="159869" y="4440851"/>
          <a:ext cx="1475036" cy="1219199"/>
        </p:xfrm>
        <a:graphic>
          <a:graphicData uri="http://schemas.openxmlformats.org/drawingml/2006/table">
            <a:tbl>
              <a:tblPr bandRow="1">
                <a:tableStyleId>{ED083AE6-46FA-4A59-8FB0-9F97EB10719F}</a:tableStyleId>
              </a:tblPr>
              <a:tblGrid>
                <a:gridCol w="368759"/>
                <a:gridCol w="368759"/>
                <a:gridCol w="368759"/>
                <a:gridCol w="368759"/>
              </a:tblGrid>
              <a:tr h="267805">
                <a:tc>
                  <a:txBody>
                    <a:bodyPr/>
                    <a:lstStyle/>
                    <a:p>
                      <a:pPr algn="ctr"/>
                      <a:r>
                        <a:rPr lang="en-US" sz="1400" dirty="0" smtClean="0">
                          <a:solidFill>
                            <a:schemeClr val="bg1"/>
                          </a:solidFill>
                        </a:rPr>
                        <a:t>a</a:t>
                      </a:r>
                      <a:endParaRPr lang="en-US" sz="1400" dirty="0">
                        <a:solidFill>
                          <a:schemeClr val="bg1"/>
                        </a:solidFill>
                      </a:endParaRPr>
                    </a:p>
                  </a:txBody>
                  <a:tcPr anchor="ctr">
                    <a:solidFill>
                      <a:srgbClr val="0D0D0D"/>
                    </a:solidFill>
                  </a:tcPr>
                </a:tc>
                <a:tc>
                  <a:txBody>
                    <a:bodyPr/>
                    <a:lstStyle/>
                    <a:p>
                      <a:pPr algn="ctr"/>
                      <a:r>
                        <a:rPr lang="en-US" sz="1400" dirty="0" smtClean="0"/>
                        <a:t>b</a:t>
                      </a:r>
                      <a:endParaRPr lang="en-US" sz="1400" dirty="0"/>
                    </a:p>
                  </a:txBody>
                  <a:tcPr anchor="ctr">
                    <a:solidFill>
                      <a:srgbClr val="C0C0C0"/>
                    </a:solidFill>
                  </a:tcPr>
                </a:tc>
                <a:tc>
                  <a:txBody>
                    <a:bodyPr/>
                    <a:lstStyle/>
                    <a:p>
                      <a:pPr algn="ctr"/>
                      <a:r>
                        <a:rPr lang="en-US" sz="1400" dirty="0" smtClean="0">
                          <a:solidFill>
                            <a:srgbClr val="FFFFFF"/>
                          </a:solidFill>
                        </a:rPr>
                        <a:t>c</a:t>
                      </a:r>
                      <a:endParaRPr lang="en-US" sz="1400" dirty="0">
                        <a:solidFill>
                          <a:srgbClr val="FFFFFF"/>
                        </a:solidFill>
                      </a:endParaRPr>
                    </a:p>
                  </a:txBody>
                  <a:tcPr anchor="ctr">
                    <a:solidFill>
                      <a:srgbClr val="0D0D0D"/>
                    </a:solidFill>
                  </a:tcPr>
                </a:tc>
                <a:tc>
                  <a:txBody>
                    <a:bodyPr/>
                    <a:lstStyle/>
                    <a:p>
                      <a:pPr algn="ctr"/>
                      <a:r>
                        <a:rPr lang="en-US" sz="1400" dirty="0" smtClean="0"/>
                        <a:t>d</a:t>
                      </a:r>
                      <a:endParaRPr lang="en-US" sz="1400" dirty="0"/>
                    </a:p>
                  </a:txBody>
                  <a:tcPr anchor="ctr">
                    <a:solidFill>
                      <a:srgbClr val="C0C0C0"/>
                    </a:solidFill>
                  </a:tcPr>
                </a:tc>
              </a:tr>
              <a:tr h="267805">
                <a:tc>
                  <a:txBody>
                    <a:bodyPr/>
                    <a:lstStyle/>
                    <a:p>
                      <a:pPr algn="ctr"/>
                      <a:r>
                        <a:rPr lang="en-US" sz="1400" dirty="0" smtClean="0">
                          <a:solidFill>
                            <a:schemeClr val="bg1"/>
                          </a:solidFill>
                        </a:rPr>
                        <a:t>e</a:t>
                      </a:r>
                      <a:endParaRPr lang="en-US" sz="1400" dirty="0">
                        <a:solidFill>
                          <a:schemeClr val="bg1"/>
                        </a:solidFill>
                      </a:endParaRPr>
                    </a:p>
                  </a:txBody>
                  <a:tcPr anchor="ctr">
                    <a:solidFill>
                      <a:srgbClr val="0D0D0D"/>
                    </a:solidFill>
                  </a:tcPr>
                </a:tc>
                <a:tc>
                  <a:txBody>
                    <a:bodyPr/>
                    <a:lstStyle/>
                    <a:p>
                      <a:pPr algn="ctr"/>
                      <a:r>
                        <a:rPr lang="en-US" sz="1400" dirty="0" smtClean="0"/>
                        <a:t>f</a:t>
                      </a:r>
                      <a:endParaRPr lang="en-US" sz="1400" dirty="0"/>
                    </a:p>
                  </a:txBody>
                  <a:tcPr anchor="ctr">
                    <a:solidFill>
                      <a:srgbClr val="C0C0C0"/>
                    </a:solidFill>
                  </a:tcPr>
                </a:tc>
                <a:tc>
                  <a:txBody>
                    <a:bodyPr/>
                    <a:lstStyle/>
                    <a:p>
                      <a:pPr algn="ctr"/>
                      <a:r>
                        <a:rPr lang="en-US" sz="1400" dirty="0" smtClean="0">
                          <a:solidFill>
                            <a:srgbClr val="FFFFFF"/>
                          </a:solidFill>
                        </a:rPr>
                        <a:t>g</a:t>
                      </a:r>
                      <a:endParaRPr lang="en-US" sz="1400" dirty="0">
                        <a:solidFill>
                          <a:srgbClr val="FFFFFF"/>
                        </a:solidFill>
                      </a:endParaRPr>
                    </a:p>
                  </a:txBody>
                  <a:tcPr anchor="ctr">
                    <a:solidFill>
                      <a:srgbClr val="0D0D0D"/>
                    </a:solidFill>
                  </a:tcPr>
                </a:tc>
                <a:tc>
                  <a:txBody>
                    <a:bodyPr/>
                    <a:lstStyle/>
                    <a:p>
                      <a:pPr algn="ctr"/>
                      <a:r>
                        <a:rPr lang="en-US" sz="1400" dirty="0" smtClean="0"/>
                        <a:t>h</a:t>
                      </a:r>
                      <a:endParaRPr lang="en-US" sz="1400" dirty="0"/>
                    </a:p>
                  </a:txBody>
                  <a:tcPr anchor="ctr">
                    <a:solidFill>
                      <a:srgbClr val="C0C0C0"/>
                    </a:solidFill>
                  </a:tcPr>
                </a:tc>
              </a:tr>
              <a:tr h="267805">
                <a:tc>
                  <a:txBody>
                    <a:bodyPr/>
                    <a:lstStyle/>
                    <a:p>
                      <a:pPr algn="ctr"/>
                      <a:r>
                        <a:rPr lang="en-US" sz="1400" dirty="0" smtClean="0">
                          <a:solidFill>
                            <a:schemeClr val="bg1"/>
                          </a:solidFill>
                        </a:rPr>
                        <a:t>i</a:t>
                      </a:r>
                      <a:endParaRPr lang="en-US" sz="1400" dirty="0">
                        <a:solidFill>
                          <a:schemeClr val="bg1"/>
                        </a:solidFill>
                      </a:endParaRPr>
                    </a:p>
                  </a:txBody>
                  <a:tcPr anchor="ctr">
                    <a:solidFill>
                      <a:srgbClr val="0D0D0D"/>
                    </a:solidFill>
                  </a:tcPr>
                </a:tc>
                <a:tc>
                  <a:txBody>
                    <a:bodyPr/>
                    <a:lstStyle/>
                    <a:p>
                      <a:pPr algn="ctr"/>
                      <a:r>
                        <a:rPr lang="en-US" sz="1400" dirty="0" smtClean="0"/>
                        <a:t>j</a:t>
                      </a:r>
                      <a:endParaRPr lang="en-US" sz="1400" dirty="0"/>
                    </a:p>
                  </a:txBody>
                  <a:tcPr anchor="ctr">
                    <a:solidFill>
                      <a:srgbClr val="C0C0C0"/>
                    </a:solidFill>
                  </a:tcPr>
                </a:tc>
                <a:tc>
                  <a:txBody>
                    <a:bodyPr/>
                    <a:lstStyle/>
                    <a:p>
                      <a:pPr algn="ctr"/>
                      <a:r>
                        <a:rPr lang="en-US" sz="1400" dirty="0" smtClean="0">
                          <a:solidFill>
                            <a:srgbClr val="FFFFFF"/>
                          </a:solidFill>
                        </a:rPr>
                        <a:t>k</a:t>
                      </a:r>
                      <a:endParaRPr lang="en-US" sz="1400" dirty="0">
                        <a:solidFill>
                          <a:srgbClr val="FFFFFF"/>
                        </a:solidFill>
                      </a:endParaRPr>
                    </a:p>
                  </a:txBody>
                  <a:tcPr anchor="ctr">
                    <a:solidFill>
                      <a:srgbClr val="0D0D0D"/>
                    </a:solidFill>
                  </a:tcPr>
                </a:tc>
                <a:tc>
                  <a:txBody>
                    <a:bodyPr/>
                    <a:lstStyle/>
                    <a:p>
                      <a:pPr algn="ctr"/>
                      <a:r>
                        <a:rPr lang="en-US" sz="1400" dirty="0" err="1" smtClean="0"/>
                        <a:t>l</a:t>
                      </a:r>
                      <a:endParaRPr lang="en-US" sz="1400" dirty="0"/>
                    </a:p>
                  </a:txBody>
                  <a:tcPr anchor="ctr">
                    <a:solidFill>
                      <a:srgbClr val="C0C0C0"/>
                    </a:solidFill>
                  </a:tcPr>
                </a:tc>
              </a:tr>
              <a:tr h="267805">
                <a:tc>
                  <a:txBody>
                    <a:bodyPr/>
                    <a:lstStyle/>
                    <a:p>
                      <a:pPr algn="ctr"/>
                      <a:r>
                        <a:rPr lang="en-US" sz="1400" dirty="0" err="1" smtClean="0">
                          <a:solidFill>
                            <a:schemeClr val="bg1"/>
                          </a:solidFill>
                        </a:rPr>
                        <a:t>m</a:t>
                      </a:r>
                      <a:endParaRPr lang="en-US" sz="1400" dirty="0">
                        <a:solidFill>
                          <a:schemeClr val="bg1"/>
                        </a:solidFill>
                      </a:endParaRPr>
                    </a:p>
                  </a:txBody>
                  <a:tcPr anchor="ctr">
                    <a:solidFill>
                      <a:srgbClr val="0D0D0D"/>
                    </a:solidFill>
                  </a:tcPr>
                </a:tc>
                <a:tc>
                  <a:txBody>
                    <a:bodyPr/>
                    <a:lstStyle/>
                    <a:p>
                      <a:pPr algn="ctr"/>
                      <a:r>
                        <a:rPr lang="en-US" sz="1400" dirty="0" smtClean="0"/>
                        <a:t>n</a:t>
                      </a:r>
                      <a:endParaRPr lang="en-US" sz="1400" dirty="0"/>
                    </a:p>
                  </a:txBody>
                  <a:tcPr anchor="ctr">
                    <a:solidFill>
                      <a:srgbClr val="C0C0C0"/>
                    </a:solidFill>
                  </a:tcPr>
                </a:tc>
                <a:tc>
                  <a:txBody>
                    <a:bodyPr/>
                    <a:lstStyle/>
                    <a:p>
                      <a:pPr algn="ctr"/>
                      <a:r>
                        <a:rPr lang="en-US" sz="1400" dirty="0" smtClean="0">
                          <a:solidFill>
                            <a:srgbClr val="FFFFFF"/>
                          </a:solidFill>
                        </a:rPr>
                        <a:t>o</a:t>
                      </a:r>
                      <a:endParaRPr lang="en-US" sz="1400" dirty="0">
                        <a:solidFill>
                          <a:srgbClr val="FFFFFF"/>
                        </a:solidFill>
                      </a:endParaRPr>
                    </a:p>
                  </a:txBody>
                  <a:tcPr anchor="ctr">
                    <a:solidFill>
                      <a:srgbClr val="0D0D0D"/>
                    </a:solidFill>
                  </a:tcPr>
                </a:tc>
                <a:tc>
                  <a:txBody>
                    <a:bodyPr/>
                    <a:lstStyle/>
                    <a:p>
                      <a:pPr algn="ctr"/>
                      <a:r>
                        <a:rPr lang="en-US" sz="1400" dirty="0" smtClean="0"/>
                        <a:t>p</a:t>
                      </a:r>
                      <a:endParaRPr lang="en-US" sz="1400" dirty="0"/>
                    </a:p>
                  </a:txBody>
                  <a:tcPr anchor="ctr">
                    <a:solidFill>
                      <a:srgbClr val="C0C0C0"/>
                    </a:solidFill>
                  </a:tcPr>
                </a:tc>
              </a:tr>
            </a:tbl>
          </a:graphicData>
        </a:graphic>
      </p:graphicFrame>
      <p:sp>
        <p:nvSpPr>
          <p:cNvPr id="6" name="TextBox 5"/>
          <p:cNvSpPr txBox="1"/>
          <p:nvPr/>
        </p:nvSpPr>
        <p:spPr>
          <a:xfrm>
            <a:off x="94578" y="3985443"/>
            <a:ext cx="4091284" cy="338554"/>
          </a:xfrm>
          <a:prstGeom prst="rect">
            <a:avLst/>
          </a:prstGeom>
          <a:noFill/>
        </p:spPr>
        <p:txBody>
          <a:bodyPr wrap="none" rtlCol="0">
            <a:spAutoFit/>
          </a:bodyPr>
          <a:lstStyle/>
          <a:p>
            <a:r>
              <a:rPr lang="en-US" sz="1600" dirty="0" smtClean="0"/>
              <a:t>Assuming </a:t>
            </a:r>
            <a:r>
              <a:rPr lang="en-US" sz="1600" b="1" dirty="0" err="1" smtClean="0">
                <a:solidFill>
                  <a:srgbClr val="0000FF"/>
                </a:solidFill>
              </a:rPr>
              <a:t>elts</a:t>
            </a:r>
            <a:r>
              <a:rPr lang="en-US" sz="1600" b="1" dirty="0" smtClean="0">
                <a:solidFill>
                  <a:srgbClr val="0000FF"/>
                </a:solidFill>
              </a:rPr>
              <a:t> </a:t>
            </a:r>
            <a:r>
              <a:rPr lang="en-US" sz="1600" dirty="0" smtClean="0"/>
              <a:t>in a COLUMN-MAJOR order:</a:t>
            </a:r>
            <a:endParaRPr lang="en-US" sz="1600" dirty="0"/>
          </a:p>
        </p:txBody>
      </p:sp>
      <p:graphicFrame>
        <p:nvGraphicFramePr>
          <p:cNvPr id="7" name="Table 6"/>
          <p:cNvGraphicFramePr>
            <a:graphicFrameLocks noGrp="1"/>
          </p:cNvGraphicFramePr>
          <p:nvPr/>
        </p:nvGraphicFramePr>
        <p:xfrm>
          <a:off x="105276" y="5851956"/>
          <a:ext cx="4258976" cy="295081"/>
        </p:xfrm>
        <a:graphic>
          <a:graphicData uri="http://schemas.openxmlformats.org/drawingml/2006/table">
            <a:tbl>
              <a:tblPr firstRow="1" bandRow="1">
                <a:tableStyleId>{5C22544A-7EE6-4342-B048-85BDC9FD1C3A}</a:tableStyleId>
              </a:tblPr>
              <a:tblGrid>
                <a:gridCol w="266186"/>
                <a:gridCol w="266186"/>
                <a:gridCol w="266186"/>
                <a:gridCol w="266186"/>
                <a:gridCol w="266186"/>
                <a:gridCol w="266186"/>
                <a:gridCol w="266186"/>
                <a:gridCol w="266186"/>
                <a:gridCol w="266186"/>
                <a:gridCol w="266186"/>
                <a:gridCol w="266186"/>
                <a:gridCol w="266186"/>
                <a:gridCol w="266186"/>
                <a:gridCol w="266186"/>
                <a:gridCol w="266186"/>
                <a:gridCol w="266186"/>
              </a:tblGrid>
              <a:tr h="295081">
                <a:tc>
                  <a:txBody>
                    <a:bodyPr/>
                    <a:lstStyle/>
                    <a:p>
                      <a:pPr algn="ctr"/>
                      <a:r>
                        <a:rPr lang="en-US" sz="1200" b="0" dirty="0" smtClean="0"/>
                        <a:t>a</a:t>
                      </a:r>
                      <a:endParaRPr lang="en-US" sz="1200" b="0" dirty="0"/>
                    </a:p>
                  </a:txBody>
                  <a:tcPr>
                    <a:solidFill>
                      <a:srgbClr val="0D0D0D"/>
                    </a:solidFill>
                  </a:tcPr>
                </a:tc>
                <a:tc>
                  <a:txBody>
                    <a:bodyPr/>
                    <a:lstStyle/>
                    <a:p>
                      <a:pPr algn="ctr"/>
                      <a:r>
                        <a:rPr lang="en-US" sz="1200" b="0" dirty="0" smtClean="0"/>
                        <a:t>e</a:t>
                      </a:r>
                      <a:endParaRPr lang="en-US" sz="1200" b="0" dirty="0"/>
                    </a:p>
                  </a:txBody>
                  <a:tcPr>
                    <a:solidFill>
                      <a:srgbClr val="0D0D0D"/>
                    </a:solidFill>
                  </a:tcPr>
                </a:tc>
                <a:tc>
                  <a:txBody>
                    <a:bodyPr/>
                    <a:lstStyle/>
                    <a:p>
                      <a:pPr algn="ctr"/>
                      <a:r>
                        <a:rPr lang="en-US" sz="1200" b="0" dirty="0" smtClean="0"/>
                        <a:t>i</a:t>
                      </a:r>
                      <a:endParaRPr lang="en-US" sz="1200" b="0" dirty="0"/>
                    </a:p>
                  </a:txBody>
                  <a:tcPr>
                    <a:solidFill>
                      <a:srgbClr val="0D0D0D"/>
                    </a:solidFill>
                  </a:tcPr>
                </a:tc>
                <a:tc>
                  <a:txBody>
                    <a:bodyPr/>
                    <a:lstStyle/>
                    <a:p>
                      <a:pPr algn="ctr"/>
                      <a:r>
                        <a:rPr lang="en-US" sz="1200" b="0" dirty="0" smtClean="0"/>
                        <a:t>n</a:t>
                      </a:r>
                      <a:endParaRPr lang="en-US" sz="1200" b="0" dirty="0"/>
                    </a:p>
                  </a:txBody>
                  <a:tcPr>
                    <a:solidFill>
                      <a:srgbClr val="0D0D0D"/>
                    </a:solidFill>
                  </a:tcPr>
                </a:tc>
                <a:tc>
                  <a:txBody>
                    <a:bodyPr/>
                    <a:lstStyle/>
                    <a:p>
                      <a:pPr algn="ctr"/>
                      <a:r>
                        <a:rPr lang="en-US" sz="1200" b="0" dirty="0" smtClean="0">
                          <a:solidFill>
                            <a:schemeClr val="tx1"/>
                          </a:solidFill>
                        </a:rPr>
                        <a:t>b</a:t>
                      </a:r>
                      <a:endParaRPr lang="en-US" sz="1200" b="0" dirty="0">
                        <a:solidFill>
                          <a:schemeClr val="tx1"/>
                        </a:solidFill>
                      </a:endParaRPr>
                    </a:p>
                  </a:txBody>
                  <a:tcPr>
                    <a:solidFill>
                      <a:srgbClr val="C0C0C0"/>
                    </a:solidFill>
                  </a:tcPr>
                </a:tc>
                <a:tc>
                  <a:txBody>
                    <a:bodyPr/>
                    <a:lstStyle/>
                    <a:p>
                      <a:pPr algn="ctr"/>
                      <a:r>
                        <a:rPr lang="en-US" sz="1200" b="0" dirty="0" smtClean="0">
                          <a:solidFill>
                            <a:schemeClr val="tx1"/>
                          </a:solidFill>
                        </a:rPr>
                        <a:t>f</a:t>
                      </a:r>
                      <a:endParaRPr lang="en-US" sz="1200" b="0" dirty="0">
                        <a:solidFill>
                          <a:schemeClr val="tx1"/>
                        </a:solidFill>
                      </a:endParaRPr>
                    </a:p>
                  </a:txBody>
                  <a:tcPr>
                    <a:solidFill>
                      <a:srgbClr val="C0C0C0"/>
                    </a:solidFill>
                  </a:tcPr>
                </a:tc>
                <a:tc>
                  <a:txBody>
                    <a:bodyPr/>
                    <a:lstStyle/>
                    <a:p>
                      <a:pPr algn="ctr"/>
                      <a:r>
                        <a:rPr lang="en-US" sz="1200" b="0" dirty="0" smtClean="0">
                          <a:solidFill>
                            <a:schemeClr val="tx1"/>
                          </a:solidFill>
                        </a:rPr>
                        <a:t>j</a:t>
                      </a:r>
                      <a:endParaRPr lang="en-US" sz="1200" b="0" dirty="0">
                        <a:solidFill>
                          <a:schemeClr val="tx1"/>
                        </a:solidFill>
                      </a:endParaRPr>
                    </a:p>
                  </a:txBody>
                  <a:tcPr>
                    <a:solidFill>
                      <a:srgbClr val="C0C0C0"/>
                    </a:solidFill>
                  </a:tcPr>
                </a:tc>
                <a:tc>
                  <a:txBody>
                    <a:bodyPr/>
                    <a:lstStyle/>
                    <a:p>
                      <a:pPr algn="ctr"/>
                      <a:r>
                        <a:rPr lang="en-US" sz="1200" b="0" dirty="0" smtClean="0">
                          <a:solidFill>
                            <a:schemeClr val="tx1"/>
                          </a:solidFill>
                        </a:rPr>
                        <a:t>n</a:t>
                      </a:r>
                      <a:endParaRPr lang="en-US" sz="1200" b="0" dirty="0">
                        <a:solidFill>
                          <a:schemeClr val="tx1"/>
                        </a:solidFill>
                      </a:endParaRPr>
                    </a:p>
                  </a:txBody>
                  <a:tcPr>
                    <a:solidFill>
                      <a:srgbClr val="C0C0C0"/>
                    </a:solidFill>
                  </a:tcPr>
                </a:tc>
                <a:tc>
                  <a:txBody>
                    <a:bodyPr/>
                    <a:lstStyle/>
                    <a:p>
                      <a:pPr algn="ctr"/>
                      <a:r>
                        <a:rPr lang="en-US" sz="1200" b="0" dirty="0" smtClean="0"/>
                        <a:t>c</a:t>
                      </a:r>
                      <a:endParaRPr lang="en-US" sz="1200" b="0" dirty="0"/>
                    </a:p>
                  </a:txBody>
                  <a:tcPr>
                    <a:solidFill>
                      <a:srgbClr val="0D0D0D"/>
                    </a:solidFill>
                  </a:tcPr>
                </a:tc>
                <a:tc>
                  <a:txBody>
                    <a:bodyPr/>
                    <a:lstStyle/>
                    <a:p>
                      <a:pPr algn="ctr"/>
                      <a:r>
                        <a:rPr lang="en-US" sz="1200" b="0" dirty="0" smtClean="0"/>
                        <a:t>g</a:t>
                      </a:r>
                      <a:endParaRPr lang="en-US" sz="1200" b="0" dirty="0"/>
                    </a:p>
                  </a:txBody>
                  <a:tcPr>
                    <a:solidFill>
                      <a:srgbClr val="0D0D0D"/>
                    </a:solidFill>
                  </a:tcPr>
                </a:tc>
                <a:tc>
                  <a:txBody>
                    <a:bodyPr/>
                    <a:lstStyle/>
                    <a:p>
                      <a:pPr algn="ctr"/>
                      <a:r>
                        <a:rPr lang="en-US" sz="1200" b="0" dirty="0" smtClean="0"/>
                        <a:t>k</a:t>
                      </a:r>
                      <a:endParaRPr lang="en-US" sz="1200" b="0" dirty="0"/>
                    </a:p>
                  </a:txBody>
                  <a:tcPr>
                    <a:solidFill>
                      <a:srgbClr val="0D0D0D"/>
                    </a:solidFill>
                  </a:tcPr>
                </a:tc>
                <a:tc>
                  <a:txBody>
                    <a:bodyPr/>
                    <a:lstStyle/>
                    <a:p>
                      <a:pPr algn="ctr"/>
                      <a:r>
                        <a:rPr lang="en-US" sz="1200" b="0" dirty="0" smtClean="0"/>
                        <a:t>o</a:t>
                      </a:r>
                      <a:endParaRPr lang="en-US" sz="1200" b="0" dirty="0"/>
                    </a:p>
                  </a:txBody>
                  <a:tcPr>
                    <a:solidFill>
                      <a:srgbClr val="0D0D0D"/>
                    </a:solidFill>
                  </a:tcPr>
                </a:tc>
                <a:tc>
                  <a:txBody>
                    <a:bodyPr/>
                    <a:lstStyle/>
                    <a:p>
                      <a:pPr algn="ctr"/>
                      <a:r>
                        <a:rPr lang="en-US" sz="1200" b="0" dirty="0" smtClean="0">
                          <a:solidFill>
                            <a:srgbClr val="000000"/>
                          </a:solidFill>
                        </a:rPr>
                        <a:t>d</a:t>
                      </a:r>
                      <a:endParaRPr lang="en-US" sz="1200" b="0" dirty="0">
                        <a:solidFill>
                          <a:srgbClr val="000000"/>
                        </a:solidFill>
                      </a:endParaRPr>
                    </a:p>
                  </a:txBody>
                  <a:tcPr>
                    <a:solidFill>
                      <a:srgbClr val="C0C0C0"/>
                    </a:solidFill>
                  </a:tcPr>
                </a:tc>
                <a:tc>
                  <a:txBody>
                    <a:bodyPr/>
                    <a:lstStyle/>
                    <a:p>
                      <a:pPr algn="ctr"/>
                      <a:r>
                        <a:rPr lang="en-US" sz="1200" b="0" dirty="0" smtClean="0">
                          <a:solidFill>
                            <a:srgbClr val="000000"/>
                          </a:solidFill>
                        </a:rPr>
                        <a:t>h</a:t>
                      </a:r>
                      <a:endParaRPr lang="en-US" sz="1200" b="0" dirty="0">
                        <a:solidFill>
                          <a:srgbClr val="000000"/>
                        </a:solidFill>
                      </a:endParaRPr>
                    </a:p>
                  </a:txBody>
                  <a:tcPr>
                    <a:solidFill>
                      <a:srgbClr val="C0C0C0"/>
                    </a:solidFill>
                  </a:tcPr>
                </a:tc>
                <a:tc>
                  <a:txBody>
                    <a:bodyPr/>
                    <a:lstStyle/>
                    <a:p>
                      <a:pPr algn="ctr"/>
                      <a:r>
                        <a:rPr lang="en-US" sz="1200" b="0" dirty="0" smtClean="0">
                          <a:solidFill>
                            <a:srgbClr val="000000"/>
                          </a:solidFill>
                        </a:rPr>
                        <a:t>l</a:t>
                      </a:r>
                      <a:endParaRPr lang="en-US" sz="1200" b="0" dirty="0">
                        <a:solidFill>
                          <a:srgbClr val="000000"/>
                        </a:solidFill>
                      </a:endParaRPr>
                    </a:p>
                  </a:txBody>
                  <a:tcPr>
                    <a:solidFill>
                      <a:srgbClr val="C0C0C0"/>
                    </a:solidFill>
                  </a:tcPr>
                </a:tc>
                <a:tc>
                  <a:txBody>
                    <a:bodyPr/>
                    <a:lstStyle/>
                    <a:p>
                      <a:pPr algn="ctr"/>
                      <a:r>
                        <a:rPr lang="en-US" sz="1200" b="0" dirty="0" err="1" smtClean="0">
                          <a:solidFill>
                            <a:srgbClr val="000000"/>
                          </a:solidFill>
                        </a:rPr>
                        <a:t>p</a:t>
                      </a:r>
                      <a:endParaRPr lang="en-US" sz="1200" b="0" dirty="0">
                        <a:solidFill>
                          <a:srgbClr val="000000"/>
                        </a:solidFill>
                      </a:endParaRPr>
                    </a:p>
                  </a:txBody>
                  <a:tcPr>
                    <a:solidFill>
                      <a:srgbClr val="C0C0C0"/>
                    </a:solidFill>
                  </a:tcPr>
                </a:tc>
              </a:tr>
            </a:tbl>
          </a:graphicData>
        </a:graphic>
      </p:graphicFrame>
      <p:sp>
        <p:nvSpPr>
          <p:cNvPr id="9" name="Bent-Up Arrow 8"/>
          <p:cNvSpPr/>
          <p:nvPr/>
        </p:nvSpPr>
        <p:spPr bwMode="auto">
          <a:xfrm flipV="1">
            <a:off x="1878117" y="4971672"/>
            <a:ext cx="783675" cy="689008"/>
          </a:xfrm>
          <a:prstGeom prst="bentUpArrow">
            <a:avLst/>
          </a:prstGeom>
          <a:solidFill>
            <a:srgbClr val="0D0D0D"/>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smtClean="0">
              <a:ln>
                <a:noFill/>
              </a:ln>
              <a:solidFill>
                <a:schemeClr val="tx1"/>
              </a:solidFill>
              <a:effectLst/>
              <a:latin typeface="Tahoma" pitchFamily="-9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mph" presetSubtype="2" fill="hold" grpId="0" nodeType="withEffect">
                                  <p:stCondLst>
                                    <p:cond delay="0"/>
                                  </p:stCondLst>
                                  <p:childTnLst>
                                    <p:anim to="0.5" calcmode="lin" valueType="num">
                                      <p:cBhvr override="childStyle">
                                        <p:cTn id="6" dur="2000" fill="hold"/>
                                        <p:tgtEl>
                                          <p:spTgt spid="8"/>
                                        </p:tgtEl>
                                        <p:attrNameLst>
                                          <p:attrName>style.fontSize</p:attrName>
                                        </p:attrNameLst>
                                      </p:cBhvr>
                                    </p:anim>
                                  </p:childTnLst>
                                </p:cTn>
                              </p:par>
                            </p:childTnLst>
                          </p:cTn>
                        </p:par>
                        <p:par>
                          <p:cTn id="7" fill="hold">
                            <p:stCondLst>
                              <p:cond delay="2000"/>
                            </p:stCondLst>
                            <p:childTnLst>
                              <p:par>
                                <p:cTn id="8" presetID="10" presetClass="entr" presetSubtype="0" fill="hold" grpId="0" nodeType="after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2000"/>
                                        <p:tgtEl>
                                          <p:spTgt spid="4"/>
                                        </p:tgtEl>
                                      </p:cBhvr>
                                    </p:animEffect>
                                  </p:childTnLst>
                                </p:cTn>
                              </p:par>
                              <p:par>
                                <p:cTn id="11" presetID="1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20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2000"/>
                                        <p:tgtEl>
                                          <p:spTgt spid="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2000"/>
                                        <p:tgtEl>
                                          <p:spTgt spid="9"/>
                                        </p:tgtEl>
                                      </p:cBhvr>
                                    </p:animEffect>
                                  </p:childTnLst>
                                </p:cTn>
                              </p:par>
                              <p:par>
                                <p:cTn id="20" presetID="10" presetClass="entr" presetSubtype="0"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4" grpId="0"/>
      <p:bldP spid="6" grpId="0"/>
      <p:bldP spid="9" grpId="0" animBg="1"/>
    </p:bld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Matrix Multiplication – SSE</a:t>
            </a:r>
            <a:endParaRPr lang="en-US" dirty="0"/>
          </a:p>
        </p:txBody>
      </p:sp>
      <p:sp>
        <p:nvSpPr>
          <p:cNvPr id="4" name="TextBox 3"/>
          <p:cNvSpPr txBox="1"/>
          <p:nvPr/>
        </p:nvSpPr>
        <p:spPr>
          <a:xfrm>
            <a:off x="3844084" y="813710"/>
            <a:ext cx="5182658" cy="5648127"/>
          </a:xfrm>
          <a:prstGeom prst="rect">
            <a:avLst/>
          </a:prstGeom>
          <a:noFill/>
        </p:spPr>
        <p:txBody>
          <a:bodyPr wrap="square" tIns="0" bIns="0" rtlCol="0">
            <a:spAutoFit/>
          </a:bodyPr>
          <a:lstStyle/>
          <a:p>
            <a:pPr>
              <a:lnSpc>
                <a:spcPts val="960"/>
              </a:lnSpc>
              <a:spcBef>
                <a:spcPts val="0"/>
              </a:spcBef>
              <a:spcAft>
                <a:spcPts val="0"/>
              </a:spcAft>
            </a:pPr>
            <a:r>
              <a:rPr lang="en-US" sz="1050" dirty="0" smtClean="0">
                <a:latin typeface="Courier New"/>
                <a:cs typeface="Courier New"/>
              </a:rPr>
              <a:t>__</a:t>
            </a:r>
            <a:r>
              <a:rPr lang="en-US" sz="1050" dirty="0" err="1" smtClean="0">
                <a:latin typeface="Courier New"/>
                <a:cs typeface="Courier New"/>
              </a:rPr>
              <a:t>asm</a:t>
            </a:r>
            <a:r>
              <a:rPr lang="en-US" sz="1050" dirty="0" smtClean="0">
                <a:latin typeface="Courier New"/>
                <a:cs typeface="Courier New"/>
              </a:rPr>
              <a:t> {</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mov</a:t>
            </a:r>
            <a:r>
              <a:rPr lang="en-US" sz="1050" dirty="0" smtClean="0">
                <a:latin typeface="Courier New"/>
                <a:cs typeface="Courier New"/>
              </a:rPr>
              <a:t>         </a:t>
            </a:r>
            <a:r>
              <a:rPr lang="en-US" sz="1050" dirty="0" err="1" smtClean="0">
                <a:latin typeface="Courier New"/>
                <a:cs typeface="Courier New"/>
              </a:rPr>
              <a:t>esi</a:t>
            </a:r>
            <a:r>
              <a:rPr lang="en-US" sz="1050" dirty="0" smtClean="0">
                <a:latin typeface="Courier New"/>
                <a:cs typeface="Courier New"/>
              </a:rPr>
              <a:t>, </a:t>
            </a:r>
            <a:r>
              <a:rPr lang="en-US" sz="1050" b="1" i="1" dirty="0" smtClean="0">
                <a:solidFill>
                  <a:srgbClr val="0000FF"/>
                </a:solidFill>
                <a:latin typeface="Courier New"/>
                <a:cs typeface="Courier New"/>
              </a:rPr>
              <a:t>VIN</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mov</a:t>
            </a:r>
            <a:r>
              <a:rPr lang="en-US" sz="1050" dirty="0" smtClean="0">
                <a:latin typeface="Courier New"/>
                <a:cs typeface="Courier New"/>
              </a:rPr>
              <a:t>         </a:t>
            </a:r>
            <a:r>
              <a:rPr lang="en-US" sz="1050" dirty="0" err="1" smtClean="0">
                <a:latin typeface="Courier New"/>
                <a:cs typeface="Courier New"/>
              </a:rPr>
              <a:t>edi</a:t>
            </a:r>
            <a:r>
              <a:rPr lang="en-US" sz="1050" dirty="0" smtClean="0">
                <a:latin typeface="Courier New"/>
                <a:cs typeface="Courier New"/>
              </a:rPr>
              <a:t>, </a:t>
            </a:r>
            <a:r>
              <a:rPr lang="en-US" sz="1050" b="1" i="1" dirty="0" smtClean="0">
                <a:solidFill>
                  <a:srgbClr val="0000FF"/>
                </a:solidFill>
                <a:latin typeface="Courier New"/>
                <a:cs typeface="Courier New"/>
              </a:rPr>
              <a:t>VOUT</a:t>
            </a:r>
          </a:p>
          <a:p>
            <a:pPr>
              <a:lnSpc>
                <a:spcPts val="960"/>
              </a:lnSpc>
              <a:spcBef>
                <a:spcPts val="0"/>
              </a:spcBef>
              <a:spcAft>
                <a:spcPts val="0"/>
              </a:spcAft>
            </a:pPr>
            <a:endParaRPr lang="en-US" sz="1050" dirty="0" smtClean="0">
              <a:latin typeface="Courier New"/>
              <a:cs typeface="Courier New"/>
            </a:endParaRPr>
          </a:p>
          <a:p>
            <a:pPr>
              <a:lnSpc>
                <a:spcPts val="960"/>
              </a:lnSpc>
              <a:spcBef>
                <a:spcPts val="0"/>
              </a:spcBef>
              <a:spcAft>
                <a:spcPts val="0"/>
              </a:spcAft>
            </a:pPr>
            <a:r>
              <a:rPr lang="en-US" sz="1050" b="1" dirty="0" smtClean="0">
                <a:latin typeface="Courier New"/>
                <a:cs typeface="Courier New"/>
              </a:rPr>
              <a:t>      // load columns of matrix into xmm4-7</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mov</a:t>
            </a:r>
            <a:r>
              <a:rPr lang="en-US" sz="1050" dirty="0" smtClean="0">
                <a:latin typeface="Courier New"/>
                <a:cs typeface="Courier New"/>
              </a:rPr>
              <a:t>      </a:t>
            </a:r>
            <a:r>
              <a:rPr lang="en-US" sz="1050" dirty="0" err="1" smtClean="0">
                <a:latin typeface="Courier New"/>
                <a:cs typeface="Courier New"/>
              </a:rPr>
              <a:t>edx</a:t>
            </a:r>
            <a:r>
              <a:rPr lang="en-US" sz="1050" dirty="0" smtClean="0">
                <a:latin typeface="Courier New"/>
                <a:cs typeface="Courier New"/>
              </a:rPr>
              <a:t>,  </a:t>
            </a:r>
            <a:r>
              <a:rPr lang="en-US" sz="1050" b="1" i="1" dirty="0" smtClean="0">
                <a:solidFill>
                  <a:srgbClr val="0000FF"/>
                </a:solidFill>
                <a:latin typeface="Courier New"/>
                <a:cs typeface="Courier New"/>
              </a:rPr>
              <a:t>ELTS</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movups</a:t>
            </a:r>
            <a:r>
              <a:rPr lang="en-US" sz="1050" dirty="0" smtClean="0">
                <a:latin typeface="Courier New"/>
                <a:cs typeface="Courier New"/>
              </a:rPr>
              <a:t>   xmm4, [</a:t>
            </a:r>
            <a:r>
              <a:rPr lang="en-US" sz="1050" dirty="0" err="1" smtClean="0">
                <a:latin typeface="Courier New"/>
                <a:cs typeface="Courier New"/>
              </a:rPr>
              <a:t>edx</a:t>
            </a:r>
            <a:r>
              <a:rPr lang="en-US" sz="1050" dirty="0" smtClean="0">
                <a:latin typeface="Courier New"/>
                <a:cs typeface="Courier New"/>
              </a:rPr>
              <a:t>]</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movups</a:t>
            </a:r>
            <a:r>
              <a:rPr lang="en-US" sz="1050" dirty="0" smtClean="0">
                <a:latin typeface="Courier New"/>
                <a:cs typeface="Courier New"/>
              </a:rPr>
              <a:t>   xmm5, [</a:t>
            </a:r>
            <a:r>
              <a:rPr lang="en-US" sz="1050" dirty="0" err="1" smtClean="0">
                <a:latin typeface="Courier New"/>
                <a:cs typeface="Courier New"/>
              </a:rPr>
              <a:t>edx</a:t>
            </a:r>
            <a:r>
              <a:rPr lang="en-US" sz="1050" dirty="0" smtClean="0">
                <a:latin typeface="Courier New"/>
                <a:cs typeface="Courier New"/>
              </a:rPr>
              <a:t> + 0x10]</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movups</a:t>
            </a:r>
            <a:r>
              <a:rPr lang="en-US" sz="1050" dirty="0" smtClean="0">
                <a:latin typeface="Courier New"/>
                <a:cs typeface="Courier New"/>
              </a:rPr>
              <a:t>   xmm6, [</a:t>
            </a:r>
            <a:r>
              <a:rPr lang="en-US" sz="1050" dirty="0" err="1" smtClean="0">
                <a:latin typeface="Courier New"/>
                <a:cs typeface="Courier New"/>
              </a:rPr>
              <a:t>edx</a:t>
            </a:r>
            <a:r>
              <a:rPr lang="en-US" sz="1050" dirty="0" smtClean="0">
                <a:latin typeface="Courier New"/>
                <a:cs typeface="Courier New"/>
              </a:rPr>
              <a:t> + 0x20]</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movups</a:t>
            </a:r>
            <a:r>
              <a:rPr lang="en-US" sz="1050" dirty="0" smtClean="0">
                <a:latin typeface="Courier New"/>
                <a:cs typeface="Courier New"/>
              </a:rPr>
              <a:t>   xmm7, [</a:t>
            </a:r>
            <a:r>
              <a:rPr lang="en-US" sz="1050" dirty="0" err="1" smtClean="0">
                <a:latin typeface="Courier New"/>
                <a:cs typeface="Courier New"/>
              </a:rPr>
              <a:t>edx</a:t>
            </a:r>
            <a:r>
              <a:rPr lang="en-US" sz="1050" dirty="0" smtClean="0">
                <a:latin typeface="Courier New"/>
                <a:cs typeface="Courier New"/>
              </a:rPr>
              <a:t> + 0x30]</a:t>
            </a:r>
          </a:p>
          <a:p>
            <a:pPr>
              <a:lnSpc>
                <a:spcPts val="960"/>
              </a:lnSpc>
              <a:spcBef>
                <a:spcPts val="0"/>
              </a:spcBef>
              <a:spcAft>
                <a:spcPts val="0"/>
              </a:spcAft>
            </a:pPr>
            <a:endParaRPr lang="en-US" sz="1050" dirty="0" smtClean="0">
              <a:latin typeface="Courier New"/>
              <a:cs typeface="Courier New"/>
            </a:endParaRPr>
          </a:p>
          <a:p>
            <a:pPr>
              <a:lnSpc>
                <a:spcPts val="960"/>
              </a:lnSpc>
              <a:spcBef>
                <a:spcPts val="0"/>
              </a:spcBef>
              <a:spcAft>
                <a:spcPts val="0"/>
              </a:spcAft>
            </a:pPr>
            <a:r>
              <a:rPr lang="en-US" sz="1050" dirty="0" smtClean="0">
                <a:latin typeface="Courier New"/>
                <a:cs typeface="Courier New"/>
              </a:rPr>
              <a:t>      </a:t>
            </a:r>
            <a:r>
              <a:rPr lang="en-US" sz="1050" b="1" dirty="0" smtClean="0">
                <a:latin typeface="Courier New"/>
                <a:cs typeface="Courier New"/>
              </a:rPr>
              <a:t>// load </a:t>
            </a:r>
            <a:r>
              <a:rPr lang="en-US" sz="1050" b="1" dirty="0" err="1" smtClean="0">
                <a:latin typeface="Courier New"/>
                <a:cs typeface="Courier New"/>
              </a:rPr>
              <a:t>v</a:t>
            </a:r>
            <a:r>
              <a:rPr lang="en-US" sz="1050" b="1" dirty="0" smtClean="0">
                <a:latin typeface="Courier New"/>
                <a:cs typeface="Courier New"/>
              </a:rPr>
              <a:t> into xmm0.</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movups</a:t>
            </a:r>
            <a:r>
              <a:rPr lang="en-US" sz="1050" dirty="0" smtClean="0">
                <a:latin typeface="Courier New"/>
                <a:cs typeface="Courier New"/>
              </a:rPr>
              <a:t>   xmm0, [</a:t>
            </a:r>
            <a:r>
              <a:rPr lang="en-US" sz="1050" dirty="0" err="1" smtClean="0">
                <a:latin typeface="Courier New"/>
                <a:cs typeface="Courier New"/>
              </a:rPr>
              <a:t>esi</a:t>
            </a:r>
            <a:r>
              <a:rPr lang="en-US" sz="1050" dirty="0" smtClean="0">
                <a:latin typeface="Courier New"/>
                <a:cs typeface="Courier New"/>
              </a:rPr>
              <a:t>]</a:t>
            </a:r>
          </a:p>
          <a:p>
            <a:pPr>
              <a:lnSpc>
                <a:spcPts val="960"/>
              </a:lnSpc>
              <a:spcBef>
                <a:spcPts val="0"/>
              </a:spcBef>
              <a:spcAft>
                <a:spcPts val="0"/>
              </a:spcAft>
            </a:pPr>
            <a:endParaRPr lang="en-US" sz="1050" dirty="0" smtClean="0">
              <a:latin typeface="Courier New"/>
              <a:cs typeface="Courier New"/>
            </a:endParaRPr>
          </a:p>
          <a:p>
            <a:pPr>
              <a:lnSpc>
                <a:spcPts val="960"/>
              </a:lnSpc>
              <a:spcBef>
                <a:spcPts val="0"/>
              </a:spcBef>
              <a:spcAft>
                <a:spcPts val="0"/>
              </a:spcAft>
            </a:pPr>
            <a:r>
              <a:rPr lang="en-US" sz="1050" b="1" dirty="0" smtClean="0">
                <a:latin typeface="Courier New"/>
                <a:cs typeface="Courier New"/>
              </a:rPr>
              <a:t>      // we'll store the final result in xmm2; initialize it</a:t>
            </a:r>
          </a:p>
          <a:p>
            <a:pPr>
              <a:lnSpc>
                <a:spcPts val="960"/>
              </a:lnSpc>
              <a:spcBef>
                <a:spcPts val="0"/>
              </a:spcBef>
              <a:spcAft>
                <a:spcPts val="0"/>
              </a:spcAft>
            </a:pPr>
            <a:r>
              <a:rPr lang="en-US" sz="1050" b="1" dirty="0" smtClean="0">
                <a:latin typeface="Courier New"/>
                <a:cs typeface="Courier New"/>
              </a:rPr>
              <a:t>      // to zero</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xorps</a:t>
            </a:r>
            <a:r>
              <a:rPr lang="en-US" sz="1050" dirty="0" smtClean="0">
                <a:latin typeface="Courier New"/>
                <a:cs typeface="Courier New"/>
              </a:rPr>
              <a:t>      xmm2, xmm2</a:t>
            </a:r>
          </a:p>
          <a:p>
            <a:pPr>
              <a:lnSpc>
                <a:spcPts val="960"/>
              </a:lnSpc>
              <a:spcBef>
                <a:spcPts val="0"/>
              </a:spcBef>
              <a:spcAft>
                <a:spcPts val="0"/>
              </a:spcAft>
            </a:pPr>
            <a:endParaRPr lang="en-US" sz="1050" dirty="0" smtClean="0">
              <a:latin typeface="Courier New"/>
              <a:cs typeface="Courier New"/>
            </a:endParaRPr>
          </a:p>
          <a:p>
            <a:pPr>
              <a:lnSpc>
                <a:spcPts val="960"/>
              </a:lnSpc>
              <a:spcBef>
                <a:spcPts val="0"/>
              </a:spcBef>
              <a:spcAft>
                <a:spcPts val="0"/>
              </a:spcAft>
            </a:pPr>
            <a:r>
              <a:rPr lang="en-US" sz="1050" dirty="0" smtClean="0">
                <a:latin typeface="Courier New"/>
                <a:cs typeface="Courier New"/>
              </a:rPr>
              <a:t>      </a:t>
            </a:r>
            <a:r>
              <a:rPr lang="en-US" sz="1050" b="1" dirty="0" smtClean="0">
                <a:latin typeface="Courier New"/>
                <a:cs typeface="Courier New"/>
              </a:rPr>
              <a:t>// broadcast </a:t>
            </a:r>
            <a:r>
              <a:rPr lang="en-US" sz="1050" b="1" dirty="0" err="1" smtClean="0">
                <a:latin typeface="Courier New"/>
                <a:cs typeface="Courier New"/>
              </a:rPr>
              <a:t>x</a:t>
            </a:r>
            <a:r>
              <a:rPr lang="en-US" sz="1050" b="1" dirty="0" smtClean="0">
                <a:latin typeface="Courier New"/>
                <a:cs typeface="Courier New"/>
              </a:rPr>
              <a:t> into xmm1, multiply it by the first</a:t>
            </a:r>
          </a:p>
          <a:p>
            <a:pPr>
              <a:lnSpc>
                <a:spcPts val="960"/>
              </a:lnSpc>
              <a:spcBef>
                <a:spcPts val="0"/>
              </a:spcBef>
              <a:spcAft>
                <a:spcPts val="0"/>
              </a:spcAft>
            </a:pPr>
            <a:r>
              <a:rPr lang="en-US" sz="1050" b="1" dirty="0" smtClean="0">
                <a:latin typeface="Courier New"/>
                <a:cs typeface="Courier New"/>
              </a:rPr>
              <a:t>      // column of the matrix (xmm4), and add it to the total</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movups</a:t>
            </a:r>
            <a:r>
              <a:rPr lang="en-US" sz="1050" dirty="0" smtClean="0">
                <a:latin typeface="Courier New"/>
                <a:cs typeface="Courier New"/>
              </a:rPr>
              <a:t>     xmm1, xmm0</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shufps</a:t>
            </a:r>
            <a:r>
              <a:rPr lang="en-US" sz="1050" dirty="0" smtClean="0">
                <a:latin typeface="Courier New"/>
                <a:cs typeface="Courier New"/>
              </a:rPr>
              <a:t>     xmm1, xmm1, 0x00</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mulps</a:t>
            </a:r>
            <a:r>
              <a:rPr lang="en-US" sz="1050" dirty="0" smtClean="0">
                <a:latin typeface="Courier New"/>
                <a:cs typeface="Courier New"/>
              </a:rPr>
              <a:t>      xmm1, xmm4</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addps</a:t>
            </a:r>
            <a:r>
              <a:rPr lang="en-US" sz="1050" dirty="0" smtClean="0">
                <a:latin typeface="Courier New"/>
                <a:cs typeface="Courier New"/>
              </a:rPr>
              <a:t>      xmm2, xmm1</a:t>
            </a:r>
          </a:p>
          <a:p>
            <a:pPr>
              <a:lnSpc>
                <a:spcPts val="960"/>
              </a:lnSpc>
              <a:spcBef>
                <a:spcPts val="0"/>
              </a:spcBef>
              <a:spcAft>
                <a:spcPts val="0"/>
              </a:spcAft>
            </a:pPr>
            <a:endParaRPr lang="en-US" sz="1050" dirty="0" smtClean="0">
              <a:latin typeface="Courier New"/>
              <a:cs typeface="Courier New"/>
            </a:endParaRPr>
          </a:p>
          <a:p>
            <a:pPr>
              <a:lnSpc>
                <a:spcPts val="960"/>
              </a:lnSpc>
              <a:spcBef>
                <a:spcPts val="0"/>
              </a:spcBef>
              <a:spcAft>
                <a:spcPts val="0"/>
              </a:spcAft>
            </a:pPr>
            <a:r>
              <a:rPr lang="en-US" sz="1050" b="1" dirty="0" smtClean="0">
                <a:latin typeface="Courier New"/>
                <a:cs typeface="Courier New"/>
              </a:rPr>
              <a:t>      // repeat the process for </a:t>
            </a:r>
            <a:r>
              <a:rPr lang="en-US" sz="1050" b="1" dirty="0" err="1" smtClean="0">
                <a:latin typeface="Courier New"/>
                <a:cs typeface="Courier New"/>
              </a:rPr>
              <a:t>y</a:t>
            </a:r>
            <a:r>
              <a:rPr lang="en-US" sz="1050" b="1" dirty="0" smtClean="0">
                <a:latin typeface="Courier New"/>
                <a:cs typeface="Courier New"/>
              </a:rPr>
              <a:t>, </a:t>
            </a:r>
            <a:r>
              <a:rPr lang="en-US" sz="1050" b="1" dirty="0" err="1" smtClean="0">
                <a:latin typeface="Courier New"/>
                <a:cs typeface="Courier New"/>
              </a:rPr>
              <a:t>z</a:t>
            </a:r>
            <a:r>
              <a:rPr lang="en-US" sz="1050" b="1" dirty="0" smtClean="0">
                <a:latin typeface="Courier New"/>
                <a:cs typeface="Courier New"/>
              </a:rPr>
              <a:t> and </a:t>
            </a:r>
            <a:r>
              <a:rPr lang="en-US" sz="1050" b="1" dirty="0" err="1" smtClean="0">
                <a:latin typeface="Courier New"/>
                <a:cs typeface="Courier New"/>
              </a:rPr>
              <a:t>w</a:t>
            </a:r>
            <a:endParaRPr lang="en-US" sz="1050" b="1" dirty="0" smtClean="0">
              <a:latin typeface="Courier New"/>
              <a:cs typeface="Courier New"/>
            </a:endParaRP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movups</a:t>
            </a:r>
            <a:r>
              <a:rPr lang="en-US" sz="1050" dirty="0" smtClean="0">
                <a:latin typeface="Courier New"/>
                <a:cs typeface="Courier New"/>
              </a:rPr>
              <a:t>     xmm1, xmm0</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shufps</a:t>
            </a:r>
            <a:r>
              <a:rPr lang="en-US" sz="1050" dirty="0" smtClean="0">
                <a:latin typeface="Courier New"/>
                <a:cs typeface="Courier New"/>
              </a:rPr>
              <a:t>     xmm1, xmm1, 0x55</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mulps</a:t>
            </a:r>
            <a:r>
              <a:rPr lang="en-US" sz="1050" dirty="0" smtClean="0">
                <a:latin typeface="Courier New"/>
                <a:cs typeface="Courier New"/>
              </a:rPr>
              <a:t>      xmm1, xmm5</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addps</a:t>
            </a:r>
            <a:r>
              <a:rPr lang="en-US" sz="1050" dirty="0" smtClean="0">
                <a:latin typeface="Courier New"/>
                <a:cs typeface="Courier New"/>
              </a:rPr>
              <a:t>      xmm2, xmm1</a:t>
            </a:r>
          </a:p>
          <a:p>
            <a:pPr>
              <a:lnSpc>
                <a:spcPts val="960"/>
              </a:lnSpc>
              <a:spcBef>
                <a:spcPts val="0"/>
              </a:spcBef>
              <a:spcAft>
                <a:spcPts val="0"/>
              </a:spcAft>
            </a:pPr>
            <a:endParaRPr lang="en-US" sz="1050" dirty="0" smtClean="0">
              <a:latin typeface="Courier New"/>
              <a:cs typeface="Courier New"/>
            </a:endParaRP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movups</a:t>
            </a:r>
            <a:r>
              <a:rPr lang="en-US" sz="1050" dirty="0" smtClean="0">
                <a:latin typeface="Courier New"/>
                <a:cs typeface="Courier New"/>
              </a:rPr>
              <a:t>     xmm1, xmm0</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shufps</a:t>
            </a:r>
            <a:r>
              <a:rPr lang="en-US" sz="1050" dirty="0" smtClean="0">
                <a:latin typeface="Courier New"/>
                <a:cs typeface="Courier New"/>
              </a:rPr>
              <a:t>     xmm1, xmm1, 0xAA</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mulps</a:t>
            </a:r>
            <a:r>
              <a:rPr lang="en-US" sz="1050" dirty="0" smtClean="0">
                <a:latin typeface="Courier New"/>
                <a:cs typeface="Courier New"/>
              </a:rPr>
              <a:t>      xmm1, xmm6</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addps</a:t>
            </a:r>
            <a:r>
              <a:rPr lang="en-US" sz="1050" dirty="0" smtClean="0">
                <a:latin typeface="Courier New"/>
                <a:cs typeface="Courier New"/>
              </a:rPr>
              <a:t>      xmm2, xmm1</a:t>
            </a:r>
          </a:p>
          <a:p>
            <a:pPr>
              <a:lnSpc>
                <a:spcPts val="960"/>
              </a:lnSpc>
              <a:spcBef>
                <a:spcPts val="0"/>
              </a:spcBef>
              <a:spcAft>
                <a:spcPts val="0"/>
              </a:spcAft>
            </a:pPr>
            <a:endParaRPr lang="en-US" sz="1050" dirty="0" smtClean="0">
              <a:latin typeface="Courier New"/>
              <a:cs typeface="Courier New"/>
            </a:endParaRP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movups</a:t>
            </a:r>
            <a:r>
              <a:rPr lang="en-US" sz="1050" dirty="0" smtClean="0">
                <a:latin typeface="Courier New"/>
                <a:cs typeface="Courier New"/>
              </a:rPr>
              <a:t>     xmm1, xmm0</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shufps</a:t>
            </a:r>
            <a:r>
              <a:rPr lang="en-US" sz="1050" dirty="0" smtClean="0">
                <a:latin typeface="Courier New"/>
                <a:cs typeface="Courier New"/>
              </a:rPr>
              <a:t>     xmm1, xmm1, 0xFF</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mulps</a:t>
            </a:r>
            <a:r>
              <a:rPr lang="en-US" sz="1050" dirty="0" smtClean="0">
                <a:latin typeface="Courier New"/>
                <a:cs typeface="Courier New"/>
              </a:rPr>
              <a:t>      xmm1, xmm7</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addps</a:t>
            </a:r>
            <a:r>
              <a:rPr lang="en-US" sz="1050" dirty="0" smtClean="0">
                <a:latin typeface="Courier New"/>
                <a:cs typeface="Courier New"/>
              </a:rPr>
              <a:t>      xmm2, xmm1</a:t>
            </a:r>
          </a:p>
          <a:p>
            <a:pPr>
              <a:lnSpc>
                <a:spcPts val="960"/>
              </a:lnSpc>
              <a:spcBef>
                <a:spcPts val="0"/>
              </a:spcBef>
              <a:spcAft>
                <a:spcPts val="0"/>
              </a:spcAft>
            </a:pPr>
            <a:endParaRPr lang="en-US" sz="1050" dirty="0" smtClean="0">
              <a:latin typeface="Courier New"/>
              <a:cs typeface="Courier New"/>
            </a:endParaRPr>
          </a:p>
          <a:p>
            <a:pPr>
              <a:lnSpc>
                <a:spcPts val="960"/>
              </a:lnSpc>
              <a:spcBef>
                <a:spcPts val="0"/>
              </a:spcBef>
              <a:spcAft>
                <a:spcPts val="0"/>
              </a:spcAft>
            </a:pPr>
            <a:r>
              <a:rPr lang="en-US" sz="1050" dirty="0" smtClean="0">
                <a:latin typeface="Courier New"/>
                <a:cs typeface="Courier New"/>
              </a:rPr>
              <a:t>      </a:t>
            </a:r>
            <a:r>
              <a:rPr lang="en-US" sz="1050" b="1" dirty="0" smtClean="0">
                <a:latin typeface="Courier New"/>
                <a:cs typeface="Courier New"/>
              </a:rPr>
              <a:t>// write the results to </a:t>
            </a:r>
            <a:r>
              <a:rPr lang="en-US" sz="1050" b="1" dirty="0" err="1" smtClean="0">
                <a:latin typeface="Courier New"/>
                <a:cs typeface="Courier New"/>
              </a:rPr>
              <a:t>vout</a:t>
            </a:r>
            <a:endParaRPr lang="en-US" sz="1050" b="1" dirty="0" smtClean="0">
              <a:latin typeface="Courier New"/>
              <a:cs typeface="Courier New"/>
            </a:endParaRP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movups</a:t>
            </a:r>
            <a:r>
              <a:rPr lang="en-US" sz="1050" dirty="0" smtClean="0">
                <a:latin typeface="Courier New"/>
                <a:cs typeface="Courier New"/>
              </a:rPr>
              <a:t>   [</a:t>
            </a:r>
            <a:r>
              <a:rPr lang="en-US" sz="1050" dirty="0" err="1" smtClean="0">
                <a:latin typeface="Courier New"/>
                <a:cs typeface="Courier New"/>
              </a:rPr>
              <a:t>edi</a:t>
            </a:r>
            <a:r>
              <a:rPr lang="en-US" sz="1050" dirty="0" smtClean="0">
                <a:latin typeface="Courier New"/>
                <a:cs typeface="Courier New"/>
              </a:rPr>
              <a:t>], xmm2</a:t>
            </a:r>
          </a:p>
          <a:p>
            <a:pPr>
              <a:lnSpc>
                <a:spcPts val="960"/>
              </a:lnSpc>
              <a:spcBef>
                <a:spcPts val="0"/>
              </a:spcBef>
              <a:spcAft>
                <a:spcPts val="0"/>
              </a:spcAft>
            </a:pPr>
            <a:r>
              <a:rPr lang="en-US" sz="1050" dirty="0" smtClean="0">
                <a:latin typeface="Courier New"/>
                <a:cs typeface="Courier New"/>
              </a:rPr>
              <a:t>}</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Matrix Multiplication – SSE</a:t>
            </a:r>
            <a:endParaRPr lang="en-US" dirty="0"/>
          </a:p>
        </p:txBody>
      </p:sp>
      <p:sp>
        <p:nvSpPr>
          <p:cNvPr id="4" name="TextBox 3"/>
          <p:cNvSpPr txBox="1"/>
          <p:nvPr/>
        </p:nvSpPr>
        <p:spPr>
          <a:xfrm>
            <a:off x="3844084" y="813710"/>
            <a:ext cx="5182658" cy="5648127"/>
          </a:xfrm>
          <a:prstGeom prst="rect">
            <a:avLst/>
          </a:prstGeom>
          <a:noFill/>
        </p:spPr>
        <p:txBody>
          <a:bodyPr wrap="square" tIns="0" bIns="0" rtlCol="0">
            <a:spAutoFit/>
          </a:bodyPr>
          <a:lstStyle/>
          <a:p>
            <a:pPr>
              <a:lnSpc>
                <a:spcPts val="960"/>
              </a:lnSpc>
              <a:spcBef>
                <a:spcPts val="0"/>
              </a:spcBef>
              <a:spcAft>
                <a:spcPts val="0"/>
              </a:spcAft>
            </a:pPr>
            <a:r>
              <a:rPr lang="en-US" sz="1050" dirty="0" smtClean="0">
                <a:latin typeface="Courier New"/>
                <a:cs typeface="Courier New"/>
              </a:rPr>
              <a:t>__</a:t>
            </a:r>
            <a:r>
              <a:rPr lang="en-US" sz="1050" dirty="0" err="1" smtClean="0">
                <a:latin typeface="Courier New"/>
                <a:cs typeface="Courier New"/>
              </a:rPr>
              <a:t>asm</a:t>
            </a:r>
            <a:r>
              <a:rPr lang="en-US" sz="1050" dirty="0" smtClean="0">
                <a:latin typeface="Courier New"/>
                <a:cs typeface="Courier New"/>
              </a:rPr>
              <a:t> {</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mov</a:t>
            </a:r>
            <a:r>
              <a:rPr lang="en-US" sz="1050" dirty="0" smtClean="0">
                <a:latin typeface="Courier New"/>
                <a:cs typeface="Courier New"/>
              </a:rPr>
              <a:t>         </a:t>
            </a:r>
            <a:r>
              <a:rPr lang="en-US" sz="1050" dirty="0" err="1" smtClean="0">
                <a:latin typeface="Courier New"/>
                <a:cs typeface="Courier New"/>
              </a:rPr>
              <a:t>esi</a:t>
            </a:r>
            <a:r>
              <a:rPr lang="en-US" sz="1050" dirty="0" smtClean="0">
                <a:latin typeface="Courier New"/>
                <a:cs typeface="Courier New"/>
              </a:rPr>
              <a:t>, </a:t>
            </a:r>
            <a:r>
              <a:rPr lang="en-US" sz="1050" b="1" i="1" dirty="0" smtClean="0">
                <a:solidFill>
                  <a:srgbClr val="0000FF"/>
                </a:solidFill>
                <a:latin typeface="Courier New"/>
                <a:cs typeface="Courier New"/>
              </a:rPr>
              <a:t>VIN</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mov</a:t>
            </a:r>
            <a:r>
              <a:rPr lang="en-US" sz="1050" dirty="0" smtClean="0">
                <a:latin typeface="Courier New"/>
                <a:cs typeface="Courier New"/>
              </a:rPr>
              <a:t>         </a:t>
            </a:r>
            <a:r>
              <a:rPr lang="en-US" sz="1050" dirty="0" err="1" smtClean="0">
                <a:latin typeface="Courier New"/>
                <a:cs typeface="Courier New"/>
              </a:rPr>
              <a:t>edi</a:t>
            </a:r>
            <a:r>
              <a:rPr lang="en-US" sz="1050" dirty="0" smtClean="0">
                <a:latin typeface="Courier New"/>
                <a:cs typeface="Courier New"/>
              </a:rPr>
              <a:t>, </a:t>
            </a:r>
            <a:r>
              <a:rPr lang="en-US" sz="1050" b="1" i="1" dirty="0" smtClean="0">
                <a:solidFill>
                  <a:srgbClr val="0000FF"/>
                </a:solidFill>
                <a:latin typeface="Courier New"/>
                <a:cs typeface="Courier New"/>
              </a:rPr>
              <a:t>VOUT</a:t>
            </a:r>
          </a:p>
          <a:p>
            <a:pPr>
              <a:lnSpc>
                <a:spcPts val="960"/>
              </a:lnSpc>
              <a:spcBef>
                <a:spcPts val="0"/>
              </a:spcBef>
              <a:spcAft>
                <a:spcPts val="0"/>
              </a:spcAft>
            </a:pPr>
            <a:endParaRPr lang="en-US" sz="1050" dirty="0" smtClean="0">
              <a:latin typeface="Courier New"/>
              <a:cs typeface="Courier New"/>
            </a:endParaRPr>
          </a:p>
          <a:p>
            <a:pPr>
              <a:lnSpc>
                <a:spcPts val="960"/>
              </a:lnSpc>
              <a:spcBef>
                <a:spcPts val="0"/>
              </a:spcBef>
              <a:spcAft>
                <a:spcPts val="0"/>
              </a:spcAft>
            </a:pPr>
            <a:r>
              <a:rPr lang="en-US" sz="1050" b="1" dirty="0" smtClean="0">
                <a:latin typeface="Courier New"/>
                <a:cs typeface="Courier New"/>
              </a:rPr>
              <a:t>      // load columns of matrix into xmm4-7</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mov</a:t>
            </a:r>
            <a:r>
              <a:rPr lang="en-US" sz="1050" dirty="0" smtClean="0">
                <a:latin typeface="Courier New"/>
                <a:cs typeface="Courier New"/>
              </a:rPr>
              <a:t>      </a:t>
            </a:r>
            <a:r>
              <a:rPr lang="en-US" sz="1050" dirty="0" err="1" smtClean="0">
                <a:latin typeface="Courier New"/>
                <a:cs typeface="Courier New"/>
              </a:rPr>
              <a:t>edx</a:t>
            </a:r>
            <a:r>
              <a:rPr lang="en-US" sz="1050" dirty="0" smtClean="0">
                <a:latin typeface="Courier New"/>
                <a:cs typeface="Courier New"/>
              </a:rPr>
              <a:t>,  </a:t>
            </a:r>
            <a:r>
              <a:rPr lang="en-US" sz="1050" b="1" i="1" dirty="0" smtClean="0">
                <a:solidFill>
                  <a:srgbClr val="0000FF"/>
                </a:solidFill>
                <a:latin typeface="Courier New"/>
                <a:cs typeface="Courier New"/>
              </a:rPr>
              <a:t>ELTS</a:t>
            </a:r>
          </a:p>
          <a:p>
            <a:pPr>
              <a:lnSpc>
                <a:spcPts val="960"/>
              </a:lnSpc>
              <a:spcBef>
                <a:spcPts val="0"/>
              </a:spcBef>
              <a:spcAft>
                <a:spcPts val="0"/>
              </a:spcAft>
            </a:pPr>
            <a:r>
              <a:rPr lang="en-US" sz="1050" dirty="0" smtClean="0">
                <a:latin typeface="Courier New"/>
                <a:cs typeface="Courier New"/>
              </a:rPr>
              <a:t>      </a:t>
            </a:r>
            <a:r>
              <a:rPr lang="en-US" sz="1050" b="1" dirty="0" err="1" smtClean="0">
                <a:solidFill>
                  <a:srgbClr val="FF0000"/>
                </a:solidFill>
                <a:latin typeface="Courier New"/>
                <a:cs typeface="Courier New"/>
              </a:rPr>
              <a:t>movups</a:t>
            </a:r>
            <a:r>
              <a:rPr lang="en-US" sz="1050" b="1" dirty="0" smtClean="0">
                <a:solidFill>
                  <a:srgbClr val="FF0000"/>
                </a:solidFill>
                <a:latin typeface="Courier New"/>
                <a:cs typeface="Courier New"/>
              </a:rPr>
              <a:t>   xmm4, [</a:t>
            </a:r>
            <a:r>
              <a:rPr lang="en-US" sz="1050" b="1" dirty="0" err="1" smtClean="0">
                <a:solidFill>
                  <a:srgbClr val="FF0000"/>
                </a:solidFill>
                <a:latin typeface="Courier New"/>
                <a:cs typeface="Courier New"/>
              </a:rPr>
              <a:t>edx</a:t>
            </a:r>
            <a:r>
              <a:rPr lang="en-US" sz="1050" b="1" dirty="0" smtClean="0">
                <a:solidFill>
                  <a:srgbClr val="FF0000"/>
                </a:solidFill>
                <a:latin typeface="Courier New"/>
                <a:cs typeface="Courier New"/>
              </a:rPr>
              <a:t>]</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movups</a:t>
            </a:r>
            <a:r>
              <a:rPr lang="en-US" sz="1050" dirty="0" smtClean="0">
                <a:latin typeface="Courier New"/>
                <a:cs typeface="Courier New"/>
              </a:rPr>
              <a:t>   xmm5, [</a:t>
            </a:r>
            <a:r>
              <a:rPr lang="en-US" sz="1050" dirty="0" err="1" smtClean="0">
                <a:latin typeface="Courier New"/>
                <a:cs typeface="Courier New"/>
              </a:rPr>
              <a:t>edx</a:t>
            </a:r>
            <a:r>
              <a:rPr lang="en-US" sz="1050" dirty="0" smtClean="0">
                <a:latin typeface="Courier New"/>
                <a:cs typeface="Courier New"/>
              </a:rPr>
              <a:t> + 0x10]</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movups</a:t>
            </a:r>
            <a:r>
              <a:rPr lang="en-US" sz="1050" dirty="0" smtClean="0">
                <a:latin typeface="Courier New"/>
                <a:cs typeface="Courier New"/>
              </a:rPr>
              <a:t>   xmm6, [</a:t>
            </a:r>
            <a:r>
              <a:rPr lang="en-US" sz="1050" dirty="0" err="1" smtClean="0">
                <a:latin typeface="Courier New"/>
                <a:cs typeface="Courier New"/>
              </a:rPr>
              <a:t>edx</a:t>
            </a:r>
            <a:r>
              <a:rPr lang="en-US" sz="1050" dirty="0" smtClean="0">
                <a:latin typeface="Courier New"/>
                <a:cs typeface="Courier New"/>
              </a:rPr>
              <a:t> + 0x20]</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movups</a:t>
            </a:r>
            <a:r>
              <a:rPr lang="en-US" sz="1050" dirty="0" smtClean="0">
                <a:latin typeface="Courier New"/>
                <a:cs typeface="Courier New"/>
              </a:rPr>
              <a:t>   xmm7, [</a:t>
            </a:r>
            <a:r>
              <a:rPr lang="en-US" sz="1050" dirty="0" err="1" smtClean="0">
                <a:latin typeface="Courier New"/>
                <a:cs typeface="Courier New"/>
              </a:rPr>
              <a:t>edx</a:t>
            </a:r>
            <a:r>
              <a:rPr lang="en-US" sz="1050" dirty="0" smtClean="0">
                <a:latin typeface="Courier New"/>
                <a:cs typeface="Courier New"/>
              </a:rPr>
              <a:t> + 0x30]</a:t>
            </a:r>
          </a:p>
          <a:p>
            <a:pPr>
              <a:lnSpc>
                <a:spcPts val="960"/>
              </a:lnSpc>
              <a:spcBef>
                <a:spcPts val="0"/>
              </a:spcBef>
              <a:spcAft>
                <a:spcPts val="0"/>
              </a:spcAft>
            </a:pPr>
            <a:endParaRPr lang="en-US" sz="1050" dirty="0" smtClean="0">
              <a:latin typeface="Courier New"/>
              <a:cs typeface="Courier New"/>
            </a:endParaRPr>
          </a:p>
          <a:p>
            <a:pPr>
              <a:lnSpc>
                <a:spcPts val="960"/>
              </a:lnSpc>
              <a:spcBef>
                <a:spcPts val="0"/>
              </a:spcBef>
              <a:spcAft>
                <a:spcPts val="0"/>
              </a:spcAft>
            </a:pPr>
            <a:r>
              <a:rPr lang="en-US" sz="1050" dirty="0" smtClean="0">
                <a:latin typeface="Courier New"/>
                <a:cs typeface="Courier New"/>
              </a:rPr>
              <a:t>      </a:t>
            </a:r>
            <a:r>
              <a:rPr lang="en-US" sz="1050" b="1" dirty="0" smtClean="0">
                <a:latin typeface="Courier New"/>
                <a:cs typeface="Courier New"/>
              </a:rPr>
              <a:t>// load </a:t>
            </a:r>
            <a:r>
              <a:rPr lang="en-US" sz="1050" b="1" dirty="0" err="1" smtClean="0">
                <a:latin typeface="Courier New"/>
                <a:cs typeface="Courier New"/>
              </a:rPr>
              <a:t>v</a:t>
            </a:r>
            <a:r>
              <a:rPr lang="en-US" sz="1050" b="1" dirty="0" smtClean="0">
                <a:latin typeface="Courier New"/>
                <a:cs typeface="Courier New"/>
              </a:rPr>
              <a:t> into xmm0.</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movups</a:t>
            </a:r>
            <a:r>
              <a:rPr lang="en-US" sz="1050" dirty="0" smtClean="0">
                <a:latin typeface="Courier New"/>
                <a:cs typeface="Courier New"/>
              </a:rPr>
              <a:t>   xmm0, [</a:t>
            </a:r>
            <a:r>
              <a:rPr lang="en-US" sz="1050" dirty="0" err="1" smtClean="0">
                <a:latin typeface="Courier New"/>
                <a:cs typeface="Courier New"/>
              </a:rPr>
              <a:t>esi</a:t>
            </a:r>
            <a:r>
              <a:rPr lang="en-US" sz="1050" dirty="0" smtClean="0">
                <a:latin typeface="Courier New"/>
                <a:cs typeface="Courier New"/>
              </a:rPr>
              <a:t>]</a:t>
            </a:r>
          </a:p>
          <a:p>
            <a:pPr>
              <a:lnSpc>
                <a:spcPts val="960"/>
              </a:lnSpc>
              <a:spcBef>
                <a:spcPts val="0"/>
              </a:spcBef>
              <a:spcAft>
                <a:spcPts val="0"/>
              </a:spcAft>
            </a:pPr>
            <a:endParaRPr lang="en-US" sz="1050" dirty="0" smtClean="0">
              <a:latin typeface="Courier New"/>
              <a:cs typeface="Courier New"/>
            </a:endParaRPr>
          </a:p>
          <a:p>
            <a:pPr>
              <a:lnSpc>
                <a:spcPts val="960"/>
              </a:lnSpc>
              <a:spcBef>
                <a:spcPts val="0"/>
              </a:spcBef>
              <a:spcAft>
                <a:spcPts val="0"/>
              </a:spcAft>
            </a:pPr>
            <a:r>
              <a:rPr lang="en-US" sz="1050" b="1" dirty="0" smtClean="0">
                <a:latin typeface="Courier New"/>
                <a:cs typeface="Courier New"/>
              </a:rPr>
              <a:t>      // we'll store the final result in xmm2; initialize it</a:t>
            </a:r>
          </a:p>
          <a:p>
            <a:pPr>
              <a:lnSpc>
                <a:spcPts val="960"/>
              </a:lnSpc>
              <a:spcBef>
                <a:spcPts val="0"/>
              </a:spcBef>
              <a:spcAft>
                <a:spcPts val="0"/>
              </a:spcAft>
            </a:pPr>
            <a:r>
              <a:rPr lang="en-US" sz="1050" b="1" dirty="0" smtClean="0">
                <a:latin typeface="Courier New"/>
                <a:cs typeface="Courier New"/>
              </a:rPr>
              <a:t>      // to zero</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xorps</a:t>
            </a:r>
            <a:r>
              <a:rPr lang="en-US" sz="1050" dirty="0" smtClean="0">
                <a:latin typeface="Courier New"/>
                <a:cs typeface="Courier New"/>
              </a:rPr>
              <a:t>      xmm2, xmm2</a:t>
            </a:r>
          </a:p>
          <a:p>
            <a:pPr>
              <a:lnSpc>
                <a:spcPts val="960"/>
              </a:lnSpc>
              <a:spcBef>
                <a:spcPts val="0"/>
              </a:spcBef>
              <a:spcAft>
                <a:spcPts val="0"/>
              </a:spcAft>
            </a:pPr>
            <a:endParaRPr lang="en-US" sz="1050" dirty="0" smtClean="0">
              <a:latin typeface="Courier New"/>
              <a:cs typeface="Courier New"/>
            </a:endParaRPr>
          </a:p>
          <a:p>
            <a:pPr>
              <a:lnSpc>
                <a:spcPts val="960"/>
              </a:lnSpc>
              <a:spcBef>
                <a:spcPts val="0"/>
              </a:spcBef>
              <a:spcAft>
                <a:spcPts val="0"/>
              </a:spcAft>
            </a:pPr>
            <a:r>
              <a:rPr lang="en-US" sz="1050" dirty="0" smtClean="0">
                <a:latin typeface="Courier New"/>
                <a:cs typeface="Courier New"/>
              </a:rPr>
              <a:t>      </a:t>
            </a:r>
            <a:r>
              <a:rPr lang="en-US" sz="1050" b="1" dirty="0" smtClean="0">
                <a:latin typeface="Courier New"/>
                <a:cs typeface="Courier New"/>
              </a:rPr>
              <a:t>// broadcast </a:t>
            </a:r>
            <a:r>
              <a:rPr lang="en-US" sz="1050" b="1" dirty="0" err="1" smtClean="0">
                <a:latin typeface="Courier New"/>
                <a:cs typeface="Courier New"/>
              </a:rPr>
              <a:t>x</a:t>
            </a:r>
            <a:r>
              <a:rPr lang="en-US" sz="1050" b="1" dirty="0" smtClean="0">
                <a:latin typeface="Courier New"/>
                <a:cs typeface="Courier New"/>
              </a:rPr>
              <a:t> into xmm1, multiply it by the first</a:t>
            </a:r>
          </a:p>
          <a:p>
            <a:pPr>
              <a:lnSpc>
                <a:spcPts val="960"/>
              </a:lnSpc>
              <a:spcBef>
                <a:spcPts val="0"/>
              </a:spcBef>
              <a:spcAft>
                <a:spcPts val="0"/>
              </a:spcAft>
            </a:pPr>
            <a:r>
              <a:rPr lang="en-US" sz="1050" b="1" dirty="0" smtClean="0">
                <a:latin typeface="Courier New"/>
                <a:cs typeface="Courier New"/>
              </a:rPr>
              <a:t>      // column of the matrix (xmm4), and add it to the total</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movups</a:t>
            </a:r>
            <a:r>
              <a:rPr lang="en-US" sz="1050" dirty="0" smtClean="0">
                <a:latin typeface="Courier New"/>
                <a:cs typeface="Courier New"/>
              </a:rPr>
              <a:t>     xmm1, xmm0</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shufps</a:t>
            </a:r>
            <a:r>
              <a:rPr lang="en-US" sz="1050" dirty="0" smtClean="0">
                <a:latin typeface="Courier New"/>
                <a:cs typeface="Courier New"/>
              </a:rPr>
              <a:t>     xmm1, xmm1, 0x00</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mulps</a:t>
            </a:r>
            <a:r>
              <a:rPr lang="en-US" sz="1050" dirty="0" smtClean="0">
                <a:latin typeface="Courier New"/>
                <a:cs typeface="Courier New"/>
              </a:rPr>
              <a:t>      xmm1, xmm4</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addps</a:t>
            </a:r>
            <a:r>
              <a:rPr lang="en-US" sz="1050" dirty="0" smtClean="0">
                <a:latin typeface="Courier New"/>
                <a:cs typeface="Courier New"/>
              </a:rPr>
              <a:t>      xmm2, xmm1</a:t>
            </a:r>
          </a:p>
          <a:p>
            <a:pPr>
              <a:lnSpc>
                <a:spcPts val="960"/>
              </a:lnSpc>
              <a:spcBef>
                <a:spcPts val="0"/>
              </a:spcBef>
              <a:spcAft>
                <a:spcPts val="0"/>
              </a:spcAft>
            </a:pPr>
            <a:endParaRPr lang="en-US" sz="1050" dirty="0" smtClean="0">
              <a:latin typeface="Courier New"/>
              <a:cs typeface="Courier New"/>
            </a:endParaRPr>
          </a:p>
          <a:p>
            <a:pPr>
              <a:lnSpc>
                <a:spcPts val="960"/>
              </a:lnSpc>
              <a:spcBef>
                <a:spcPts val="0"/>
              </a:spcBef>
              <a:spcAft>
                <a:spcPts val="0"/>
              </a:spcAft>
            </a:pPr>
            <a:r>
              <a:rPr lang="en-US" sz="1050" b="1" dirty="0" smtClean="0">
                <a:latin typeface="Courier New"/>
                <a:cs typeface="Courier New"/>
              </a:rPr>
              <a:t>      // repeat the process for </a:t>
            </a:r>
            <a:r>
              <a:rPr lang="en-US" sz="1050" b="1" dirty="0" err="1" smtClean="0">
                <a:latin typeface="Courier New"/>
                <a:cs typeface="Courier New"/>
              </a:rPr>
              <a:t>y</a:t>
            </a:r>
            <a:r>
              <a:rPr lang="en-US" sz="1050" b="1" dirty="0" smtClean="0">
                <a:latin typeface="Courier New"/>
                <a:cs typeface="Courier New"/>
              </a:rPr>
              <a:t>, </a:t>
            </a:r>
            <a:r>
              <a:rPr lang="en-US" sz="1050" b="1" dirty="0" err="1" smtClean="0">
                <a:latin typeface="Courier New"/>
                <a:cs typeface="Courier New"/>
              </a:rPr>
              <a:t>z</a:t>
            </a:r>
            <a:r>
              <a:rPr lang="en-US" sz="1050" b="1" dirty="0" smtClean="0">
                <a:latin typeface="Courier New"/>
                <a:cs typeface="Courier New"/>
              </a:rPr>
              <a:t> and </a:t>
            </a:r>
            <a:r>
              <a:rPr lang="en-US" sz="1050" b="1" dirty="0" err="1" smtClean="0">
                <a:latin typeface="Courier New"/>
                <a:cs typeface="Courier New"/>
              </a:rPr>
              <a:t>w</a:t>
            </a:r>
            <a:endParaRPr lang="en-US" sz="1050" b="1" dirty="0" smtClean="0">
              <a:latin typeface="Courier New"/>
              <a:cs typeface="Courier New"/>
            </a:endParaRP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movups</a:t>
            </a:r>
            <a:r>
              <a:rPr lang="en-US" sz="1050" dirty="0" smtClean="0">
                <a:latin typeface="Courier New"/>
                <a:cs typeface="Courier New"/>
              </a:rPr>
              <a:t>     xmm1, xmm0</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shufps</a:t>
            </a:r>
            <a:r>
              <a:rPr lang="en-US" sz="1050" dirty="0" smtClean="0">
                <a:latin typeface="Courier New"/>
                <a:cs typeface="Courier New"/>
              </a:rPr>
              <a:t>     xmm1, xmm1, 0x55</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mulps</a:t>
            </a:r>
            <a:r>
              <a:rPr lang="en-US" sz="1050" dirty="0" smtClean="0">
                <a:latin typeface="Courier New"/>
                <a:cs typeface="Courier New"/>
              </a:rPr>
              <a:t>      xmm1, xmm5</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addps</a:t>
            </a:r>
            <a:r>
              <a:rPr lang="en-US" sz="1050" dirty="0" smtClean="0">
                <a:latin typeface="Courier New"/>
                <a:cs typeface="Courier New"/>
              </a:rPr>
              <a:t>      xmm2, xmm1</a:t>
            </a:r>
          </a:p>
          <a:p>
            <a:pPr>
              <a:lnSpc>
                <a:spcPts val="960"/>
              </a:lnSpc>
              <a:spcBef>
                <a:spcPts val="0"/>
              </a:spcBef>
              <a:spcAft>
                <a:spcPts val="0"/>
              </a:spcAft>
            </a:pPr>
            <a:endParaRPr lang="en-US" sz="1050" dirty="0" smtClean="0">
              <a:latin typeface="Courier New"/>
              <a:cs typeface="Courier New"/>
            </a:endParaRP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movups</a:t>
            </a:r>
            <a:r>
              <a:rPr lang="en-US" sz="1050" dirty="0" smtClean="0">
                <a:latin typeface="Courier New"/>
                <a:cs typeface="Courier New"/>
              </a:rPr>
              <a:t>     xmm1, xmm0</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shufps</a:t>
            </a:r>
            <a:r>
              <a:rPr lang="en-US" sz="1050" dirty="0" smtClean="0">
                <a:latin typeface="Courier New"/>
                <a:cs typeface="Courier New"/>
              </a:rPr>
              <a:t>     xmm1, xmm1, 0xAA</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mulps</a:t>
            </a:r>
            <a:r>
              <a:rPr lang="en-US" sz="1050" dirty="0" smtClean="0">
                <a:latin typeface="Courier New"/>
                <a:cs typeface="Courier New"/>
              </a:rPr>
              <a:t>      xmm1, xmm6</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addps</a:t>
            </a:r>
            <a:r>
              <a:rPr lang="en-US" sz="1050" dirty="0" smtClean="0">
                <a:latin typeface="Courier New"/>
                <a:cs typeface="Courier New"/>
              </a:rPr>
              <a:t>      xmm2, xmm1</a:t>
            </a:r>
          </a:p>
          <a:p>
            <a:pPr>
              <a:lnSpc>
                <a:spcPts val="960"/>
              </a:lnSpc>
              <a:spcBef>
                <a:spcPts val="0"/>
              </a:spcBef>
              <a:spcAft>
                <a:spcPts val="0"/>
              </a:spcAft>
            </a:pPr>
            <a:endParaRPr lang="en-US" sz="1050" dirty="0" smtClean="0">
              <a:latin typeface="Courier New"/>
              <a:cs typeface="Courier New"/>
            </a:endParaRP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movups</a:t>
            </a:r>
            <a:r>
              <a:rPr lang="en-US" sz="1050" dirty="0" smtClean="0">
                <a:latin typeface="Courier New"/>
                <a:cs typeface="Courier New"/>
              </a:rPr>
              <a:t>     xmm1, xmm0</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shufps</a:t>
            </a:r>
            <a:r>
              <a:rPr lang="en-US" sz="1050" dirty="0" smtClean="0">
                <a:latin typeface="Courier New"/>
                <a:cs typeface="Courier New"/>
              </a:rPr>
              <a:t>     xmm1, xmm1, 0xFF</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mulps</a:t>
            </a:r>
            <a:r>
              <a:rPr lang="en-US" sz="1050" dirty="0" smtClean="0">
                <a:latin typeface="Courier New"/>
                <a:cs typeface="Courier New"/>
              </a:rPr>
              <a:t>      xmm1, xmm7</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addps</a:t>
            </a:r>
            <a:r>
              <a:rPr lang="en-US" sz="1050" dirty="0" smtClean="0">
                <a:latin typeface="Courier New"/>
                <a:cs typeface="Courier New"/>
              </a:rPr>
              <a:t>      xmm2, xmm1</a:t>
            </a:r>
          </a:p>
          <a:p>
            <a:pPr>
              <a:lnSpc>
                <a:spcPts val="960"/>
              </a:lnSpc>
              <a:spcBef>
                <a:spcPts val="0"/>
              </a:spcBef>
              <a:spcAft>
                <a:spcPts val="0"/>
              </a:spcAft>
            </a:pPr>
            <a:endParaRPr lang="en-US" sz="1050" dirty="0" smtClean="0">
              <a:latin typeface="Courier New"/>
              <a:cs typeface="Courier New"/>
            </a:endParaRPr>
          </a:p>
          <a:p>
            <a:pPr>
              <a:lnSpc>
                <a:spcPts val="960"/>
              </a:lnSpc>
              <a:spcBef>
                <a:spcPts val="0"/>
              </a:spcBef>
              <a:spcAft>
                <a:spcPts val="0"/>
              </a:spcAft>
            </a:pPr>
            <a:r>
              <a:rPr lang="en-US" sz="1050" dirty="0" smtClean="0">
                <a:latin typeface="Courier New"/>
                <a:cs typeface="Courier New"/>
              </a:rPr>
              <a:t>      </a:t>
            </a:r>
            <a:r>
              <a:rPr lang="en-US" sz="1050" b="1" dirty="0" smtClean="0">
                <a:latin typeface="Courier New"/>
                <a:cs typeface="Courier New"/>
              </a:rPr>
              <a:t>// write the results to </a:t>
            </a:r>
            <a:r>
              <a:rPr lang="en-US" sz="1050" b="1" dirty="0" err="1" smtClean="0">
                <a:latin typeface="Courier New"/>
                <a:cs typeface="Courier New"/>
              </a:rPr>
              <a:t>vout</a:t>
            </a:r>
            <a:endParaRPr lang="en-US" sz="1050" b="1" dirty="0" smtClean="0">
              <a:latin typeface="Courier New"/>
              <a:cs typeface="Courier New"/>
            </a:endParaRP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movups</a:t>
            </a:r>
            <a:r>
              <a:rPr lang="en-US" sz="1050" dirty="0" smtClean="0">
                <a:latin typeface="Courier New"/>
                <a:cs typeface="Courier New"/>
              </a:rPr>
              <a:t>   [</a:t>
            </a:r>
            <a:r>
              <a:rPr lang="en-US" sz="1050" dirty="0" err="1" smtClean="0">
                <a:latin typeface="Courier New"/>
                <a:cs typeface="Courier New"/>
              </a:rPr>
              <a:t>edi</a:t>
            </a:r>
            <a:r>
              <a:rPr lang="en-US" sz="1050" dirty="0" smtClean="0">
                <a:latin typeface="Courier New"/>
                <a:cs typeface="Courier New"/>
              </a:rPr>
              <a:t>], xmm2</a:t>
            </a:r>
          </a:p>
          <a:p>
            <a:pPr>
              <a:lnSpc>
                <a:spcPts val="960"/>
              </a:lnSpc>
              <a:spcBef>
                <a:spcPts val="0"/>
              </a:spcBef>
              <a:spcAft>
                <a:spcPts val="0"/>
              </a:spcAft>
            </a:pPr>
            <a:r>
              <a:rPr lang="en-US" sz="1050" dirty="0" smtClean="0">
                <a:latin typeface="Courier New"/>
                <a:cs typeface="Courier New"/>
              </a:rPr>
              <a:t>}</a:t>
            </a:r>
          </a:p>
        </p:txBody>
      </p:sp>
      <p:pic>
        <p:nvPicPr>
          <p:cNvPr id="5" name="Picture 4"/>
          <p:cNvPicPr>
            <a:picLocks noChangeAspect="1"/>
          </p:cNvPicPr>
          <p:nvPr/>
        </p:nvPicPr>
        <p:blipFill>
          <a:blip r:embed="rId3"/>
          <a:srcRect r="43247"/>
          <a:stretch>
            <a:fillRect/>
          </a:stretch>
        </p:blipFill>
        <p:spPr>
          <a:xfrm>
            <a:off x="102959" y="1506114"/>
            <a:ext cx="4010615" cy="3802938"/>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Matrix Multiplication – SSE</a:t>
            </a:r>
            <a:endParaRPr lang="en-US" dirty="0"/>
          </a:p>
        </p:txBody>
      </p:sp>
      <p:sp>
        <p:nvSpPr>
          <p:cNvPr id="4" name="TextBox 3"/>
          <p:cNvSpPr txBox="1"/>
          <p:nvPr/>
        </p:nvSpPr>
        <p:spPr>
          <a:xfrm>
            <a:off x="3844084" y="813710"/>
            <a:ext cx="5182658" cy="5648127"/>
          </a:xfrm>
          <a:prstGeom prst="rect">
            <a:avLst/>
          </a:prstGeom>
          <a:noFill/>
        </p:spPr>
        <p:txBody>
          <a:bodyPr wrap="square" tIns="0" bIns="0" rtlCol="0">
            <a:spAutoFit/>
          </a:bodyPr>
          <a:lstStyle/>
          <a:p>
            <a:pPr>
              <a:lnSpc>
                <a:spcPts val="960"/>
              </a:lnSpc>
              <a:spcBef>
                <a:spcPts val="0"/>
              </a:spcBef>
              <a:spcAft>
                <a:spcPts val="0"/>
              </a:spcAft>
            </a:pPr>
            <a:r>
              <a:rPr lang="en-US" sz="1050" dirty="0" smtClean="0">
                <a:latin typeface="Courier New"/>
                <a:cs typeface="Courier New"/>
              </a:rPr>
              <a:t>__</a:t>
            </a:r>
            <a:r>
              <a:rPr lang="en-US" sz="1050" dirty="0" err="1" smtClean="0">
                <a:latin typeface="Courier New"/>
                <a:cs typeface="Courier New"/>
              </a:rPr>
              <a:t>asm</a:t>
            </a:r>
            <a:r>
              <a:rPr lang="en-US" sz="1050" dirty="0" smtClean="0">
                <a:latin typeface="Courier New"/>
                <a:cs typeface="Courier New"/>
              </a:rPr>
              <a:t> {</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mov</a:t>
            </a:r>
            <a:r>
              <a:rPr lang="en-US" sz="1050" dirty="0" smtClean="0">
                <a:latin typeface="Courier New"/>
                <a:cs typeface="Courier New"/>
              </a:rPr>
              <a:t>         </a:t>
            </a:r>
            <a:r>
              <a:rPr lang="en-US" sz="1050" dirty="0" err="1" smtClean="0">
                <a:latin typeface="Courier New"/>
                <a:cs typeface="Courier New"/>
              </a:rPr>
              <a:t>esi</a:t>
            </a:r>
            <a:r>
              <a:rPr lang="en-US" sz="1050" dirty="0" smtClean="0">
                <a:latin typeface="Courier New"/>
                <a:cs typeface="Courier New"/>
              </a:rPr>
              <a:t>, </a:t>
            </a:r>
            <a:r>
              <a:rPr lang="en-US" sz="1050" b="1" i="1" dirty="0" smtClean="0">
                <a:solidFill>
                  <a:srgbClr val="0000FF"/>
                </a:solidFill>
                <a:latin typeface="Courier New"/>
                <a:cs typeface="Courier New"/>
              </a:rPr>
              <a:t>VIN</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mov</a:t>
            </a:r>
            <a:r>
              <a:rPr lang="en-US" sz="1050" dirty="0" smtClean="0">
                <a:latin typeface="Courier New"/>
                <a:cs typeface="Courier New"/>
              </a:rPr>
              <a:t>         </a:t>
            </a:r>
            <a:r>
              <a:rPr lang="en-US" sz="1050" dirty="0" err="1" smtClean="0">
                <a:latin typeface="Courier New"/>
                <a:cs typeface="Courier New"/>
              </a:rPr>
              <a:t>edi</a:t>
            </a:r>
            <a:r>
              <a:rPr lang="en-US" sz="1050" dirty="0" smtClean="0">
                <a:latin typeface="Courier New"/>
                <a:cs typeface="Courier New"/>
              </a:rPr>
              <a:t>, </a:t>
            </a:r>
            <a:r>
              <a:rPr lang="en-US" sz="1050" b="1" i="1" dirty="0" smtClean="0">
                <a:solidFill>
                  <a:srgbClr val="0000FF"/>
                </a:solidFill>
                <a:latin typeface="Courier New"/>
                <a:cs typeface="Courier New"/>
              </a:rPr>
              <a:t>VOUT</a:t>
            </a:r>
          </a:p>
          <a:p>
            <a:pPr>
              <a:lnSpc>
                <a:spcPts val="960"/>
              </a:lnSpc>
              <a:spcBef>
                <a:spcPts val="0"/>
              </a:spcBef>
              <a:spcAft>
                <a:spcPts val="0"/>
              </a:spcAft>
            </a:pPr>
            <a:endParaRPr lang="en-US" sz="1050" dirty="0" smtClean="0">
              <a:latin typeface="Courier New"/>
              <a:cs typeface="Courier New"/>
            </a:endParaRPr>
          </a:p>
          <a:p>
            <a:pPr>
              <a:lnSpc>
                <a:spcPts val="960"/>
              </a:lnSpc>
              <a:spcBef>
                <a:spcPts val="0"/>
              </a:spcBef>
              <a:spcAft>
                <a:spcPts val="0"/>
              </a:spcAft>
            </a:pPr>
            <a:r>
              <a:rPr lang="en-US" sz="1050" b="1" dirty="0" smtClean="0">
                <a:latin typeface="Courier New"/>
                <a:cs typeface="Courier New"/>
              </a:rPr>
              <a:t>      // load columns of matrix into xmm4-7</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mov</a:t>
            </a:r>
            <a:r>
              <a:rPr lang="en-US" sz="1050" dirty="0" smtClean="0">
                <a:latin typeface="Courier New"/>
                <a:cs typeface="Courier New"/>
              </a:rPr>
              <a:t>      </a:t>
            </a:r>
            <a:r>
              <a:rPr lang="en-US" sz="1050" dirty="0" err="1" smtClean="0">
                <a:latin typeface="Courier New"/>
                <a:cs typeface="Courier New"/>
              </a:rPr>
              <a:t>edx</a:t>
            </a:r>
            <a:r>
              <a:rPr lang="en-US" sz="1050" dirty="0" smtClean="0">
                <a:latin typeface="Courier New"/>
                <a:cs typeface="Courier New"/>
              </a:rPr>
              <a:t>,  </a:t>
            </a:r>
            <a:r>
              <a:rPr lang="en-US" sz="1050" b="1" i="1" dirty="0" smtClean="0">
                <a:solidFill>
                  <a:srgbClr val="0000FF"/>
                </a:solidFill>
                <a:latin typeface="Courier New"/>
                <a:cs typeface="Courier New"/>
              </a:rPr>
              <a:t>ELTS</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movups</a:t>
            </a:r>
            <a:r>
              <a:rPr lang="en-US" sz="1050" dirty="0" smtClean="0">
                <a:latin typeface="Courier New"/>
                <a:cs typeface="Courier New"/>
              </a:rPr>
              <a:t>   xmm4, [</a:t>
            </a:r>
            <a:r>
              <a:rPr lang="en-US" sz="1050" dirty="0" err="1" smtClean="0">
                <a:latin typeface="Courier New"/>
                <a:cs typeface="Courier New"/>
              </a:rPr>
              <a:t>edx</a:t>
            </a:r>
            <a:r>
              <a:rPr lang="en-US" sz="1050" dirty="0" smtClean="0">
                <a:latin typeface="Courier New"/>
                <a:cs typeface="Courier New"/>
              </a:rPr>
              <a:t>]</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movups</a:t>
            </a:r>
            <a:r>
              <a:rPr lang="en-US" sz="1050" dirty="0" smtClean="0">
                <a:latin typeface="Courier New"/>
                <a:cs typeface="Courier New"/>
              </a:rPr>
              <a:t>   xmm5, [</a:t>
            </a:r>
            <a:r>
              <a:rPr lang="en-US" sz="1050" dirty="0" err="1" smtClean="0">
                <a:latin typeface="Courier New"/>
                <a:cs typeface="Courier New"/>
              </a:rPr>
              <a:t>edx</a:t>
            </a:r>
            <a:r>
              <a:rPr lang="en-US" sz="1050" dirty="0" smtClean="0">
                <a:latin typeface="Courier New"/>
                <a:cs typeface="Courier New"/>
              </a:rPr>
              <a:t> + 0x10]</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movups</a:t>
            </a:r>
            <a:r>
              <a:rPr lang="en-US" sz="1050" dirty="0" smtClean="0">
                <a:latin typeface="Courier New"/>
                <a:cs typeface="Courier New"/>
              </a:rPr>
              <a:t>   xmm6, [</a:t>
            </a:r>
            <a:r>
              <a:rPr lang="en-US" sz="1050" dirty="0" err="1" smtClean="0">
                <a:latin typeface="Courier New"/>
                <a:cs typeface="Courier New"/>
              </a:rPr>
              <a:t>edx</a:t>
            </a:r>
            <a:r>
              <a:rPr lang="en-US" sz="1050" dirty="0" smtClean="0">
                <a:latin typeface="Courier New"/>
                <a:cs typeface="Courier New"/>
              </a:rPr>
              <a:t> + 0x20]</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movups</a:t>
            </a:r>
            <a:r>
              <a:rPr lang="en-US" sz="1050" dirty="0" smtClean="0">
                <a:latin typeface="Courier New"/>
                <a:cs typeface="Courier New"/>
              </a:rPr>
              <a:t>   xmm7, [</a:t>
            </a:r>
            <a:r>
              <a:rPr lang="en-US" sz="1050" dirty="0" err="1" smtClean="0">
                <a:latin typeface="Courier New"/>
                <a:cs typeface="Courier New"/>
              </a:rPr>
              <a:t>edx</a:t>
            </a:r>
            <a:r>
              <a:rPr lang="en-US" sz="1050" dirty="0" smtClean="0">
                <a:latin typeface="Courier New"/>
                <a:cs typeface="Courier New"/>
              </a:rPr>
              <a:t> + 0x30]</a:t>
            </a:r>
          </a:p>
          <a:p>
            <a:pPr>
              <a:lnSpc>
                <a:spcPts val="960"/>
              </a:lnSpc>
              <a:spcBef>
                <a:spcPts val="0"/>
              </a:spcBef>
              <a:spcAft>
                <a:spcPts val="0"/>
              </a:spcAft>
            </a:pPr>
            <a:endParaRPr lang="en-US" sz="1050" dirty="0" smtClean="0">
              <a:latin typeface="Courier New"/>
              <a:cs typeface="Courier New"/>
            </a:endParaRPr>
          </a:p>
          <a:p>
            <a:pPr>
              <a:lnSpc>
                <a:spcPts val="960"/>
              </a:lnSpc>
              <a:spcBef>
                <a:spcPts val="0"/>
              </a:spcBef>
              <a:spcAft>
                <a:spcPts val="0"/>
              </a:spcAft>
            </a:pPr>
            <a:r>
              <a:rPr lang="en-US" sz="1050" dirty="0" smtClean="0">
                <a:latin typeface="Courier New"/>
                <a:cs typeface="Courier New"/>
              </a:rPr>
              <a:t>      </a:t>
            </a:r>
            <a:r>
              <a:rPr lang="en-US" sz="1050" b="1" dirty="0" smtClean="0">
                <a:latin typeface="Courier New"/>
                <a:cs typeface="Courier New"/>
              </a:rPr>
              <a:t>// load </a:t>
            </a:r>
            <a:r>
              <a:rPr lang="en-US" sz="1050" b="1" dirty="0" err="1" smtClean="0">
                <a:latin typeface="Courier New"/>
                <a:cs typeface="Courier New"/>
              </a:rPr>
              <a:t>v</a:t>
            </a:r>
            <a:r>
              <a:rPr lang="en-US" sz="1050" b="1" dirty="0" smtClean="0">
                <a:latin typeface="Courier New"/>
                <a:cs typeface="Courier New"/>
              </a:rPr>
              <a:t> into xmm0.</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movups</a:t>
            </a:r>
            <a:r>
              <a:rPr lang="en-US" sz="1050" dirty="0" smtClean="0">
                <a:latin typeface="Courier New"/>
                <a:cs typeface="Courier New"/>
              </a:rPr>
              <a:t>   xmm0, [</a:t>
            </a:r>
            <a:r>
              <a:rPr lang="en-US" sz="1050" dirty="0" err="1" smtClean="0">
                <a:latin typeface="Courier New"/>
                <a:cs typeface="Courier New"/>
              </a:rPr>
              <a:t>esi</a:t>
            </a:r>
            <a:r>
              <a:rPr lang="en-US" sz="1050" dirty="0" smtClean="0">
                <a:latin typeface="Courier New"/>
                <a:cs typeface="Courier New"/>
              </a:rPr>
              <a:t>]</a:t>
            </a:r>
          </a:p>
          <a:p>
            <a:pPr>
              <a:lnSpc>
                <a:spcPts val="960"/>
              </a:lnSpc>
              <a:spcBef>
                <a:spcPts val="0"/>
              </a:spcBef>
              <a:spcAft>
                <a:spcPts val="0"/>
              </a:spcAft>
            </a:pPr>
            <a:endParaRPr lang="en-US" sz="1050" dirty="0" smtClean="0">
              <a:latin typeface="Courier New"/>
              <a:cs typeface="Courier New"/>
            </a:endParaRPr>
          </a:p>
          <a:p>
            <a:pPr>
              <a:lnSpc>
                <a:spcPts val="960"/>
              </a:lnSpc>
              <a:spcBef>
                <a:spcPts val="0"/>
              </a:spcBef>
              <a:spcAft>
                <a:spcPts val="0"/>
              </a:spcAft>
            </a:pPr>
            <a:r>
              <a:rPr lang="en-US" sz="1050" b="1" dirty="0" smtClean="0">
                <a:latin typeface="Courier New"/>
                <a:cs typeface="Courier New"/>
              </a:rPr>
              <a:t>      // we'll store the final result in xmm2; initialize it</a:t>
            </a:r>
          </a:p>
          <a:p>
            <a:pPr>
              <a:lnSpc>
                <a:spcPts val="960"/>
              </a:lnSpc>
              <a:spcBef>
                <a:spcPts val="0"/>
              </a:spcBef>
              <a:spcAft>
                <a:spcPts val="0"/>
              </a:spcAft>
            </a:pPr>
            <a:r>
              <a:rPr lang="en-US" sz="1050" b="1" dirty="0" smtClean="0">
                <a:latin typeface="Courier New"/>
                <a:cs typeface="Courier New"/>
              </a:rPr>
              <a:t>      // to zero</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xorps</a:t>
            </a:r>
            <a:r>
              <a:rPr lang="en-US" sz="1050" dirty="0" smtClean="0">
                <a:latin typeface="Courier New"/>
                <a:cs typeface="Courier New"/>
              </a:rPr>
              <a:t>      xmm2, xmm2</a:t>
            </a:r>
          </a:p>
          <a:p>
            <a:pPr>
              <a:lnSpc>
                <a:spcPts val="960"/>
              </a:lnSpc>
              <a:spcBef>
                <a:spcPts val="0"/>
              </a:spcBef>
              <a:spcAft>
                <a:spcPts val="0"/>
              </a:spcAft>
            </a:pPr>
            <a:endParaRPr lang="en-US" sz="1050" dirty="0" smtClean="0">
              <a:latin typeface="Courier New"/>
              <a:cs typeface="Courier New"/>
            </a:endParaRPr>
          </a:p>
          <a:p>
            <a:pPr>
              <a:lnSpc>
                <a:spcPts val="960"/>
              </a:lnSpc>
              <a:spcBef>
                <a:spcPts val="0"/>
              </a:spcBef>
              <a:spcAft>
                <a:spcPts val="0"/>
              </a:spcAft>
            </a:pPr>
            <a:r>
              <a:rPr lang="en-US" sz="1050" dirty="0" smtClean="0">
                <a:latin typeface="Courier New"/>
                <a:cs typeface="Courier New"/>
              </a:rPr>
              <a:t>      </a:t>
            </a:r>
            <a:r>
              <a:rPr lang="en-US" sz="1050" b="1" dirty="0" smtClean="0">
                <a:latin typeface="Courier New"/>
                <a:cs typeface="Courier New"/>
              </a:rPr>
              <a:t>// broadcast </a:t>
            </a:r>
            <a:r>
              <a:rPr lang="en-US" sz="1050" b="1" dirty="0" err="1" smtClean="0">
                <a:latin typeface="Courier New"/>
                <a:cs typeface="Courier New"/>
              </a:rPr>
              <a:t>x</a:t>
            </a:r>
            <a:r>
              <a:rPr lang="en-US" sz="1050" b="1" dirty="0" smtClean="0">
                <a:latin typeface="Courier New"/>
                <a:cs typeface="Courier New"/>
              </a:rPr>
              <a:t> into xmm1, multiply it by the first</a:t>
            </a:r>
          </a:p>
          <a:p>
            <a:pPr>
              <a:lnSpc>
                <a:spcPts val="960"/>
              </a:lnSpc>
              <a:spcBef>
                <a:spcPts val="0"/>
              </a:spcBef>
              <a:spcAft>
                <a:spcPts val="0"/>
              </a:spcAft>
            </a:pPr>
            <a:r>
              <a:rPr lang="en-US" sz="1050" b="1" dirty="0" smtClean="0">
                <a:latin typeface="Courier New"/>
                <a:cs typeface="Courier New"/>
              </a:rPr>
              <a:t>      // column of the matrix (xmm4), and add it to the total</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movups</a:t>
            </a:r>
            <a:r>
              <a:rPr lang="en-US" sz="1050" dirty="0" smtClean="0">
                <a:latin typeface="Courier New"/>
                <a:cs typeface="Courier New"/>
              </a:rPr>
              <a:t>     xmm1, xmm0</a:t>
            </a:r>
          </a:p>
          <a:p>
            <a:pPr>
              <a:lnSpc>
                <a:spcPts val="960"/>
              </a:lnSpc>
              <a:spcBef>
                <a:spcPts val="0"/>
              </a:spcBef>
              <a:spcAft>
                <a:spcPts val="0"/>
              </a:spcAft>
            </a:pPr>
            <a:r>
              <a:rPr lang="en-US" sz="1050" dirty="0" smtClean="0">
                <a:latin typeface="Courier New"/>
                <a:cs typeface="Courier New"/>
              </a:rPr>
              <a:t>      </a:t>
            </a:r>
            <a:r>
              <a:rPr lang="en-US" sz="1050" b="1" dirty="0" err="1" smtClean="0">
                <a:solidFill>
                  <a:srgbClr val="FF0000"/>
                </a:solidFill>
                <a:latin typeface="Courier New"/>
                <a:cs typeface="Courier New"/>
              </a:rPr>
              <a:t>shufps</a:t>
            </a:r>
            <a:r>
              <a:rPr lang="en-US" sz="1050" b="1" dirty="0" smtClean="0">
                <a:solidFill>
                  <a:srgbClr val="FF0000"/>
                </a:solidFill>
                <a:latin typeface="Courier New"/>
                <a:cs typeface="Courier New"/>
              </a:rPr>
              <a:t>     xmm1, xmm1, 0x00</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mulps</a:t>
            </a:r>
            <a:r>
              <a:rPr lang="en-US" sz="1050" dirty="0" smtClean="0">
                <a:latin typeface="Courier New"/>
                <a:cs typeface="Courier New"/>
              </a:rPr>
              <a:t>      xmm1, xmm4</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addps</a:t>
            </a:r>
            <a:r>
              <a:rPr lang="en-US" sz="1050" dirty="0" smtClean="0">
                <a:latin typeface="Courier New"/>
                <a:cs typeface="Courier New"/>
              </a:rPr>
              <a:t>      xmm2, xmm1</a:t>
            </a:r>
          </a:p>
          <a:p>
            <a:pPr>
              <a:lnSpc>
                <a:spcPts val="960"/>
              </a:lnSpc>
              <a:spcBef>
                <a:spcPts val="0"/>
              </a:spcBef>
              <a:spcAft>
                <a:spcPts val="0"/>
              </a:spcAft>
            </a:pPr>
            <a:endParaRPr lang="en-US" sz="1050" dirty="0" smtClean="0">
              <a:latin typeface="Courier New"/>
              <a:cs typeface="Courier New"/>
            </a:endParaRPr>
          </a:p>
          <a:p>
            <a:pPr>
              <a:lnSpc>
                <a:spcPts val="960"/>
              </a:lnSpc>
              <a:spcBef>
                <a:spcPts val="0"/>
              </a:spcBef>
              <a:spcAft>
                <a:spcPts val="0"/>
              </a:spcAft>
            </a:pPr>
            <a:r>
              <a:rPr lang="en-US" sz="1050" b="1" dirty="0" smtClean="0">
                <a:latin typeface="Courier New"/>
                <a:cs typeface="Courier New"/>
              </a:rPr>
              <a:t>      // repeat the process for </a:t>
            </a:r>
            <a:r>
              <a:rPr lang="en-US" sz="1050" b="1" dirty="0" err="1" smtClean="0">
                <a:latin typeface="Courier New"/>
                <a:cs typeface="Courier New"/>
              </a:rPr>
              <a:t>y</a:t>
            </a:r>
            <a:r>
              <a:rPr lang="en-US" sz="1050" b="1" dirty="0" smtClean="0">
                <a:latin typeface="Courier New"/>
                <a:cs typeface="Courier New"/>
              </a:rPr>
              <a:t>, </a:t>
            </a:r>
            <a:r>
              <a:rPr lang="en-US" sz="1050" b="1" dirty="0" err="1" smtClean="0">
                <a:latin typeface="Courier New"/>
                <a:cs typeface="Courier New"/>
              </a:rPr>
              <a:t>z</a:t>
            </a:r>
            <a:r>
              <a:rPr lang="en-US" sz="1050" b="1" dirty="0" smtClean="0">
                <a:latin typeface="Courier New"/>
                <a:cs typeface="Courier New"/>
              </a:rPr>
              <a:t> and </a:t>
            </a:r>
            <a:r>
              <a:rPr lang="en-US" sz="1050" b="1" dirty="0" err="1" smtClean="0">
                <a:latin typeface="Courier New"/>
                <a:cs typeface="Courier New"/>
              </a:rPr>
              <a:t>w</a:t>
            </a:r>
            <a:endParaRPr lang="en-US" sz="1050" b="1" dirty="0" smtClean="0">
              <a:latin typeface="Courier New"/>
              <a:cs typeface="Courier New"/>
            </a:endParaRP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movups</a:t>
            </a:r>
            <a:r>
              <a:rPr lang="en-US" sz="1050" dirty="0" smtClean="0">
                <a:latin typeface="Courier New"/>
                <a:cs typeface="Courier New"/>
              </a:rPr>
              <a:t>     xmm1, xmm0</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shufps</a:t>
            </a:r>
            <a:r>
              <a:rPr lang="en-US" sz="1050" dirty="0" smtClean="0">
                <a:latin typeface="Courier New"/>
                <a:cs typeface="Courier New"/>
              </a:rPr>
              <a:t>     xmm1, xmm1, 0x55</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mulps</a:t>
            </a:r>
            <a:r>
              <a:rPr lang="en-US" sz="1050" dirty="0" smtClean="0">
                <a:latin typeface="Courier New"/>
                <a:cs typeface="Courier New"/>
              </a:rPr>
              <a:t>      xmm1, xmm5</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addps</a:t>
            </a:r>
            <a:r>
              <a:rPr lang="en-US" sz="1050" dirty="0" smtClean="0">
                <a:latin typeface="Courier New"/>
                <a:cs typeface="Courier New"/>
              </a:rPr>
              <a:t>      xmm2, xmm1</a:t>
            </a:r>
          </a:p>
          <a:p>
            <a:pPr>
              <a:lnSpc>
                <a:spcPts val="960"/>
              </a:lnSpc>
              <a:spcBef>
                <a:spcPts val="0"/>
              </a:spcBef>
              <a:spcAft>
                <a:spcPts val="0"/>
              </a:spcAft>
            </a:pPr>
            <a:endParaRPr lang="en-US" sz="1050" dirty="0" smtClean="0">
              <a:latin typeface="Courier New"/>
              <a:cs typeface="Courier New"/>
            </a:endParaRP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movups</a:t>
            </a:r>
            <a:r>
              <a:rPr lang="en-US" sz="1050" dirty="0" smtClean="0">
                <a:latin typeface="Courier New"/>
                <a:cs typeface="Courier New"/>
              </a:rPr>
              <a:t>     xmm1, xmm0</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shufps</a:t>
            </a:r>
            <a:r>
              <a:rPr lang="en-US" sz="1050" dirty="0" smtClean="0">
                <a:latin typeface="Courier New"/>
                <a:cs typeface="Courier New"/>
              </a:rPr>
              <a:t>     xmm1, xmm1, 0xAA</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mulps</a:t>
            </a:r>
            <a:r>
              <a:rPr lang="en-US" sz="1050" dirty="0" smtClean="0">
                <a:latin typeface="Courier New"/>
                <a:cs typeface="Courier New"/>
              </a:rPr>
              <a:t>      xmm1, xmm6</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addps</a:t>
            </a:r>
            <a:r>
              <a:rPr lang="en-US" sz="1050" dirty="0" smtClean="0">
                <a:latin typeface="Courier New"/>
                <a:cs typeface="Courier New"/>
              </a:rPr>
              <a:t>      xmm2, xmm1</a:t>
            </a:r>
          </a:p>
          <a:p>
            <a:pPr>
              <a:lnSpc>
                <a:spcPts val="960"/>
              </a:lnSpc>
              <a:spcBef>
                <a:spcPts val="0"/>
              </a:spcBef>
              <a:spcAft>
                <a:spcPts val="0"/>
              </a:spcAft>
            </a:pPr>
            <a:endParaRPr lang="en-US" sz="1050" dirty="0" smtClean="0">
              <a:latin typeface="Courier New"/>
              <a:cs typeface="Courier New"/>
            </a:endParaRP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movups</a:t>
            </a:r>
            <a:r>
              <a:rPr lang="en-US" sz="1050" dirty="0" smtClean="0">
                <a:latin typeface="Courier New"/>
                <a:cs typeface="Courier New"/>
              </a:rPr>
              <a:t>     xmm1, xmm0</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shufps</a:t>
            </a:r>
            <a:r>
              <a:rPr lang="en-US" sz="1050" dirty="0" smtClean="0">
                <a:latin typeface="Courier New"/>
                <a:cs typeface="Courier New"/>
              </a:rPr>
              <a:t>     xmm1, xmm1, 0xFF</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mulps</a:t>
            </a:r>
            <a:r>
              <a:rPr lang="en-US" sz="1050" dirty="0" smtClean="0">
                <a:latin typeface="Courier New"/>
                <a:cs typeface="Courier New"/>
              </a:rPr>
              <a:t>      xmm1, xmm7</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addps</a:t>
            </a:r>
            <a:r>
              <a:rPr lang="en-US" sz="1050" dirty="0" smtClean="0">
                <a:latin typeface="Courier New"/>
                <a:cs typeface="Courier New"/>
              </a:rPr>
              <a:t>      xmm2, xmm1</a:t>
            </a:r>
          </a:p>
          <a:p>
            <a:pPr>
              <a:lnSpc>
                <a:spcPts val="960"/>
              </a:lnSpc>
              <a:spcBef>
                <a:spcPts val="0"/>
              </a:spcBef>
              <a:spcAft>
                <a:spcPts val="0"/>
              </a:spcAft>
            </a:pPr>
            <a:endParaRPr lang="en-US" sz="1050" dirty="0" smtClean="0">
              <a:latin typeface="Courier New"/>
              <a:cs typeface="Courier New"/>
            </a:endParaRPr>
          </a:p>
          <a:p>
            <a:pPr>
              <a:lnSpc>
                <a:spcPts val="960"/>
              </a:lnSpc>
              <a:spcBef>
                <a:spcPts val="0"/>
              </a:spcBef>
              <a:spcAft>
                <a:spcPts val="0"/>
              </a:spcAft>
            </a:pPr>
            <a:r>
              <a:rPr lang="en-US" sz="1050" dirty="0" smtClean="0">
                <a:latin typeface="Courier New"/>
                <a:cs typeface="Courier New"/>
              </a:rPr>
              <a:t>      </a:t>
            </a:r>
            <a:r>
              <a:rPr lang="en-US" sz="1050" b="1" dirty="0" smtClean="0">
                <a:latin typeface="Courier New"/>
                <a:cs typeface="Courier New"/>
              </a:rPr>
              <a:t>// write the results to </a:t>
            </a:r>
            <a:r>
              <a:rPr lang="en-US" sz="1050" b="1" dirty="0" err="1" smtClean="0">
                <a:latin typeface="Courier New"/>
                <a:cs typeface="Courier New"/>
              </a:rPr>
              <a:t>vout</a:t>
            </a:r>
            <a:endParaRPr lang="en-US" sz="1050" b="1" dirty="0" smtClean="0">
              <a:latin typeface="Courier New"/>
              <a:cs typeface="Courier New"/>
            </a:endParaRP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movups</a:t>
            </a:r>
            <a:r>
              <a:rPr lang="en-US" sz="1050" dirty="0" smtClean="0">
                <a:latin typeface="Courier New"/>
                <a:cs typeface="Courier New"/>
              </a:rPr>
              <a:t>   [</a:t>
            </a:r>
            <a:r>
              <a:rPr lang="en-US" sz="1050" dirty="0" err="1" smtClean="0">
                <a:latin typeface="Courier New"/>
                <a:cs typeface="Courier New"/>
              </a:rPr>
              <a:t>edi</a:t>
            </a:r>
            <a:r>
              <a:rPr lang="en-US" sz="1050" dirty="0" smtClean="0">
                <a:latin typeface="Courier New"/>
                <a:cs typeface="Courier New"/>
              </a:rPr>
              <a:t>], xmm2</a:t>
            </a:r>
          </a:p>
          <a:p>
            <a:pPr>
              <a:lnSpc>
                <a:spcPts val="960"/>
              </a:lnSpc>
              <a:spcBef>
                <a:spcPts val="0"/>
              </a:spcBef>
              <a:spcAft>
                <a:spcPts val="0"/>
              </a:spcAft>
            </a:pPr>
            <a:r>
              <a:rPr lang="en-US" sz="1050" dirty="0" smtClean="0">
                <a:latin typeface="Courier New"/>
                <a:cs typeface="Courier New"/>
              </a:rPr>
              <a:t>}</a:t>
            </a:r>
          </a:p>
        </p:txBody>
      </p:sp>
      <p:pic>
        <p:nvPicPr>
          <p:cNvPr id="5" name="Picture 4"/>
          <p:cNvPicPr>
            <a:picLocks noChangeAspect="1"/>
          </p:cNvPicPr>
          <p:nvPr/>
        </p:nvPicPr>
        <p:blipFill>
          <a:blip r:embed="rId3"/>
          <a:srcRect r="50050"/>
          <a:stretch>
            <a:fillRect/>
          </a:stretch>
        </p:blipFill>
        <p:spPr>
          <a:xfrm>
            <a:off x="231257" y="746652"/>
            <a:ext cx="3584523" cy="2880436"/>
          </a:xfrm>
          <a:prstGeom prst="rect">
            <a:avLst/>
          </a:prstGeom>
        </p:spPr>
      </p:pic>
      <p:pic>
        <p:nvPicPr>
          <p:cNvPr id="6" name="Picture 5"/>
          <p:cNvPicPr>
            <a:picLocks noChangeAspect="1"/>
          </p:cNvPicPr>
          <p:nvPr/>
        </p:nvPicPr>
        <p:blipFill>
          <a:blip r:embed="rId3"/>
          <a:srcRect l="51187"/>
          <a:stretch>
            <a:fillRect/>
          </a:stretch>
        </p:blipFill>
        <p:spPr>
          <a:xfrm>
            <a:off x="223936" y="3667996"/>
            <a:ext cx="3503365" cy="2880436"/>
          </a:xfrm>
          <a:prstGeom prst="rect">
            <a:avLst/>
          </a:prstGeom>
        </p:spPr>
      </p:pic>
      <p:pic>
        <p:nvPicPr>
          <p:cNvPr id="7" name="Picture 6"/>
          <p:cNvPicPr>
            <a:picLocks noChangeAspect="1"/>
          </p:cNvPicPr>
          <p:nvPr/>
        </p:nvPicPr>
        <p:blipFill>
          <a:blip r:embed="rId4"/>
          <a:stretch>
            <a:fillRect/>
          </a:stretch>
        </p:blipFill>
        <p:spPr>
          <a:xfrm>
            <a:off x="4347477" y="3735098"/>
            <a:ext cx="3432219" cy="279153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Matrix Multiplication – SSE</a:t>
            </a:r>
            <a:endParaRPr lang="en-US" dirty="0"/>
          </a:p>
        </p:txBody>
      </p:sp>
      <p:sp>
        <p:nvSpPr>
          <p:cNvPr id="4" name="TextBox 3"/>
          <p:cNvSpPr txBox="1"/>
          <p:nvPr/>
        </p:nvSpPr>
        <p:spPr>
          <a:xfrm>
            <a:off x="3844084" y="813710"/>
            <a:ext cx="5182658" cy="5648127"/>
          </a:xfrm>
          <a:prstGeom prst="rect">
            <a:avLst/>
          </a:prstGeom>
          <a:noFill/>
        </p:spPr>
        <p:txBody>
          <a:bodyPr wrap="square" tIns="0" bIns="0" rtlCol="0">
            <a:spAutoFit/>
          </a:bodyPr>
          <a:lstStyle/>
          <a:p>
            <a:pPr>
              <a:lnSpc>
                <a:spcPts val="960"/>
              </a:lnSpc>
              <a:spcBef>
                <a:spcPts val="0"/>
              </a:spcBef>
              <a:spcAft>
                <a:spcPts val="0"/>
              </a:spcAft>
            </a:pPr>
            <a:r>
              <a:rPr lang="en-US" sz="1050" dirty="0" smtClean="0">
                <a:latin typeface="Courier New"/>
                <a:cs typeface="Courier New"/>
              </a:rPr>
              <a:t>__</a:t>
            </a:r>
            <a:r>
              <a:rPr lang="en-US" sz="1050" dirty="0" err="1" smtClean="0">
                <a:latin typeface="Courier New"/>
                <a:cs typeface="Courier New"/>
              </a:rPr>
              <a:t>asm</a:t>
            </a:r>
            <a:r>
              <a:rPr lang="en-US" sz="1050" dirty="0" smtClean="0">
                <a:latin typeface="Courier New"/>
                <a:cs typeface="Courier New"/>
              </a:rPr>
              <a:t> {</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mov</a:t>
            </a:r>
            <a:r>
              <a:rPr lang="en-US" sz="1050" dirty="0" smtClean="0">
                <a:latin typeface="Courier New"/>
                <a:cs typeface="Courier New"/>
              </a:rPr>
              <a:t>         </a:t>
            </a:r>
            <a:r>
              <a:rPr lang="en-US" sz="1050" dirty="0" err="1" smtClean="0">
                <a:latin typeface="Courier New"/>
                <a:cs typeface="Courier New"/>
              </a:rPr>
              <a:t>esi</a:t>
            </a:r>
            <a:r>
              <a:rPr lang="en-US" sz="1050" dirty="0" smtClean="0">
                <a:latin typeface="Courier New"/>
                <a:cs typeface="Courier New"/>
              </a:rPr>
              <a:t>, </a:t>
            </a:r>
            <a:r>
              <a:rPr lang="en-US" sz="1050" b="1" i="1" dirty="0" smtClean="0">
                <a:solidFill>
                  <a:srgbClr val="0000FF"/>
                </a:solidFill>
                <a:latin typeface="Courier New"/>
                <a:cs typeface="Courier New"/>
              </a:rPr>
              <a:t>VIN</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mov</a:t>
            </a:r>
            <a:r>
              <a:rPr lang="en-US" sz="1050" dirty="0" smtClean="0">
                <a:latin typeface="Courier New"/>
                <a:cs typeface="Courier New"/>
              </a:rPr>
              <a:t>         </a:t>
            </a:r>
            <a:r>
              <a:rPr lang="en-US" sz="1050" dirty="0" err="1" smtClean="0">
                <a:latin typeface="Courier New"/>
                <a:cs typeface="Courier New"/>
              </a:rPr>
              <a:t>edi</a:t>
            </a:r>
            <a:r>
              <a:rPr lang="en-US" sz="1050" dirty="0" smtClean="0">
                <a:latin typeface="Courier New"/>
                <a:cs typeface="Courier New"/>
              </a:rPr>
              <a:t>, </a:t>
            </a:r>
            <a:r>
              <a:rPr lang="en-US" sz="1050" b="1" i="1" dirty="0" smtClean="0">
                <a:solidFill>
                  <a:srgbClr val="0000FF"/>
                </a:solidFill>
                <a:latin typeface="Courier New"/>
                <a:cs typeface="Courier New"/>
              </a:rPr>
              <a:t>VOUT</a:t>
            </a:r>
          </a:p>
          <a:p>
            <a:pPr>
              <a:lnSpc>
                <a:spcPts val="960"/>
              </a:lnSpc>
              <a:spcBef>
                <a:spcPts val="0"/>
              </a:spcBef>
              <a:spcAft>
                <a:spcPts val="0"/>
              </a:spcAft>
            </a:pPr>
            <a:endParaRPr lang="en-US" sz="1050" dirty="0" smtClean="0">
              <a:latin typeface="Courier New"/>
              <a:cs typeface="Courier New"/>
            </a:endParaRPr>
          </a:p>
          <a:p>
            <a:pPr>
              <a:lnSpc>
                <a:spcPts val="960"/>
              </a:lnSpc>
              <a:spcBef>
                <a:spcPts val="0"/>
              </a:spcBef>
              <a:spcAft>
                <a:spcPts val="0"/>
              </a:spcAft>
            </a:pPr>
            <a:r>
              <a:rPr lang="en-US" sz="1050" b="1" dirty="0" smtClean="0">
                <a:latin typeface="Courier New"/>
                <a:cs typeface="Courier New"/>
              </a:rPr>
              <a:t>      // load columns of matrix into xmm4-7</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mov</a:t>
            </a:r>
            <a:r>
              <a:rPr lang="en-US" sz="1050" dirty="0" smtClean="0">
                <a:latin typeface="Courier New"/>
                <a:cs typeface="Courier New"/>
              </a:rPr>
              <a:t>      </a:t>
            </a:r>
            <a:r>
              <a:rPr lang="en-US" sz="1050" dirty="0" err="1" smtClean="0">
                <a:latin typeface="Courier New"/>
                <a:cs typeface="Courier New"/>
              </a:rPr>
              <a:t>edx</a:t>
            </a:r>
            <a:r>
              <a:rPr lang="en-US" sz="1050" dirty="0" smtClean="0">
                <a:latin typeface="Courier New"/>
                <a:cs typeface="Courier New"/>
              </a:rPr>
              <a:t>,  </a:t>
            </a:r>
            <a:r>
              <a:rPr lang="en-US" sz="1050" b="1" i="1" dirty="0" smtClean="0">
                <a:solidFill>
                  <a:srgbClr val="0000FF"/>
                </a:solidFill>
                <a:latin typeface="Courier New"/>
                <a:cs typeface="Courier New"/>
              </a:rPr>
              <a:t>ELTS</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movups</a:t>
            </a:r>
            <a:r>
              <a:rPr lang="en-US" sz="1050" dirty="0" smtClean="0">
                <a:latin typeface="Courier New"/>
                <a:cs typeface="Courier New"/>
              </a:rPr>
              <a:t>   xmm4, [</a:t>
            </a:r>
            <a:r>
              <a:rPr lang="en-US" sz="1050" dirty="0" err="1" smtClean="0">
                <a:latin typeface="Courier New"/>
                <a:cs typeface="Courier New"/>
              </a:rPr>
              <a:t>edx</a:t>
            </a:r>
            <a:r>
              <a:rPr lang="en-US" sz="1050" dirty="0" smtClean="0">
                <a:latin typeface="Courier New"/>
                <a:cs typeface="Courier New"/>
              </a:rPr>
              <a:t>]</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movups</a:t>
            </a:r>
            <a:r>
              <a:rPr lang="en-US" sz="1050" dirty="0" smtClean="0">
                <a:latin typeface="Courier New"/>
                <a:cs typeface="Courier New"/>
              </a:rPr>
              <a:t>   xmm5, [</a:t>
            </a:r>
            <a:r>
              <a:rPr lang="en-US" sz="1050" dirty="0" err="1" smtClean="0">
                <a:latin typeface="Courier New"/>
                <a:cs typeface="Courier New"/>
              </a:rPr>
              <a:t>edx</a:t>
            </a:r>
            <a:r>
              <a:rPr lang="en-US" sz="1050" dirty="0" smtClean="0">
                <a:latin typeface="Courier New"/>
                <a:cs typeface="Courier New"/>
              </a:rPr>
              <a:t> + 0x10]</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movups</a:t>
            </a:r>
            <a:r>
              <a:rPr lang="en-US" sz="1050" dirty="0" smtClean="0">
                <a:latin typeface="Courier New"/>
                <a:cs typeface="Courier New"/>
              </a:rPr>
              <a:t>   xmm6, [</a:t>
            </a:r>
            <a:r>
              <a:rPr lang="en-US" sz="1050" dirty="0" err="1" smtClean="0">
                <a:latin typeface="Courier New"/>
                <a:cs typeface="Courier New"/>
              </a:rPr>
              <a:t>edx</a:t>
            </a:r>
            <a:r>
              <a:rPr lang="en-US" sz="1050" dirty="0" smtClean="0">
                <a:latin typeface="Courier New"/>
                <a:cs typeface="Courier New"/>
              </a:rPr>
              <a:t> + 0x20]</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movups</a:t>
            </a:r>
            <a:r>
              <a:rPr lang="en-US" sz="1050" dirty="0" smtClean="0">
                <a:latin typeface="Courier New"/>
                <a:cs typeface="Courier New"/>
              </a:rPr>
              <a:t>   xmm7, [</a:t>
            </a:r>
            <a:r>
              <a:rPr lang="en-US" sz="1050" dirty="0" err="1" smtClean="0">
                <a:latin typeface="Courier New"/>
                <a:cs typeface="Courier New"/>
              </a:rPr>
              <a:t>edx</a:t>
            </a:r>
            <a:r>
              <a:rPr lang="en-US" sz="1050" dirty="0" smtClean="0">
                <a:latin typeface="Courier New"/>
                <a:cs typeface="Courier New"/>
              </a:rPr>
              <a:t> + 0x30]</a:t>
            </a:r>
          </a:p>
          <a:p>
            <a:pPr>
              <a:lnSpc>
                <a:spcPts val="960"/>
              </a:lnSpc>
              <a:spcBef>
                <a:spcPts val="0"/>
              </a:spcBef>
              <a:spcAft>
                <a:spcPts val="0"/>
              </a:spcAft>
            </a:pPr>
            <a:endParaRPr lang="en-US" sz="1050" dirty="0" smtClean="0">
              <a:latin typeface="Courier New"/>
              <a:cs typeface="Courier New"/>
            </a:endParaRPr>
          </a:p>
          <a:p>
            <a:pPr>
              <a:lnSpc>
                <a:spcPts val="960"/>
              </a:lnSpc>
              <a:spcBef>
                <a:spcPts val="0"/>
              </a:spcBef>
              <a:spcAft>
                <a:spcPts val="0"/>
              </a:spcAft>
            </a:pPr>
            <a:r>
              <a:rPr lang="en-US" sz="1050" dirty="0" smtClean="0">
                <a:latin typeface="Courier New"/>
                <a:cs typeface="Courier New"/>
              </a:rPr>
              <a:t>      </a:t>
            </a:r>
            <a:r>
              <a:rPr lang="en-US" sz="1050" b="1" dirty="0" smtClean="0">
                <a:latin typeface="Courier New"/>
                <a:cs typeface="Courier New"/>
              </a:rPr>
              <a:t>// load </a:t>
            </a:r>
            <a:r>
              <a:rPr lang="en-US" sz="1050" b="1" dirty="0" err="1" smtClean="0">
                <a:latin typeface="Courier New"/>
                <a:cs typeface="Courier New"/>
              </a:rPr>
              <a:t>v</a:t>
            </a:r>
            <a:r>
              <a:rPr lang="en-US" sz="1050" b="1" dirty="0" smtClean="0">
                <a:latin typeface="Courier New"/>
                <a:cs typeface="Courier New"/>
              </a:rPr>
              <a:t> into xmm0.</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movups</a:t>
            </a:r>
            <a:r>
              <a:rPr lang="en-US" sz="1050" dirty="0" smtClean="0">
                <a:latin typeface="Courier New"/>
                <a:cs typeface="Courier New"/>
              </a:rPr>
              <a:t>   xmm0, [</a:t>
            </a:r>
            <a:r>
              <a:rPr lang="en-US" sz="1050" dirty="0" err="1" smtClean="0">
                <a:latin typeface="Courier New"/>
                <a:cs typeface="Courier New"/>
              </a:rPr>
              <a:t>esi</a:t>
            </a:r>
            <a:r>
              <a:rPr lang="en-US" sz="1050" dirty="0" smtClean="0">
                <a:latin typeface="Courier New"/>
                <a:cs typeface="Courier New"/>
              </a:rPr>
              <a:t>]</a:t>
            </a:r>
          </a:p>
          <a:p>
            <a:pPr>
              <a:lnSpc>
                <a:spcPts val="960"/>
              </a:lnSpc>
              <a:spcBef>
                <a:spcPts val="0"/>
              </a:spcBef>
              <a:spcAft>
                <a:spcPts val="0"/>
              </a:spcAft>
            </a:pPr>
            <a:endParaRPr lang="en-US" sz="1050" dirty="0" smtClean="0">
              <a:latin typeface="Courier New"/>
              <a:cs typeface="Courier New"/>
            </a:endParaRPr>
          </a:p>
          <a:p>
            <a:pPr>
              <a:lnSpc>
                <a:spcPts val="960"/>
              </a:lnSpc>
              <a:spcBef>
                <a:spcPts val="0"/>
              </a:spcBef>
              <a:spcAft>
                <a:spcPts val="0"/>
              </a:spcAft>
            </a:pPr>
            <a:r>
              <a:rPr lang="en-US" sz="1050" b="1" dirty="0" smtClean="0">
                <a:latin typeface="Courier New"/>
                <a:cs typeface="Courier New"/>
              </a:rPr>
              <a:t>      // we'll store the final result in xmm2; initialize it</a:t>
            </a:r>
          </a:p>
          <a:p>
            <a:pPr>
              <a:lnSpc>
                <a:spcPts val="960"/>
              </a:lnSpc>
              <a:spcBef>
                <a:spcPts val="0"/>
              </a:spcBef>
              <a:spcAft>
                <a:spcPts val="0"/>
              </a:spcAft>
            </a:pPr>
            <a:r>
              <a:rPr lang="en-US" sz="1050" b="1" dirty="0" smtClean="0">
                <a:latin typeface="Courier New"/>
                <a:cs typeface="Courier New"/>
              </a:rPr>
              <a:t>      // to zero</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xorps</a:t>
            </a:r>
            <a:r>
              <a:rPr lang="en-US" sz="1050" dirty="0" smtClean="0">
                <a:latin typeface="Courier New"/>
                <a:cs typeface="Courier New"/>
              </a:rPr>
              <a:t>      xmm2, xmm2</a:t>
            </a:r>
          </a:p>
          <a:p>
            <a:pPr>
              <a:lnSpc>
                <a:spcPts val="960"/>
              </a:lnSpc>
              <a:spcBef>
                <a:spcPts val="0"/>
              </a:spcBef>
              <a:spcAft>
                <a:spcPts val="0"/>
              </a:spcAft>
            </a:pPr>
            <a:endParaRPr lang="en-US" sz="1050" dirty="0" smtClean="0">
              <a:latin typeface="Courier New"/>
              <a:cs typeface="Courier New"/>
            </a:endParaRPr>
          </a:p>
          <a:p>
            <a:pPr>
              <a:lnSpc>
                <a:spcPts val="960"/>
              </a:lnSpc>
              <a:spcBef>
                <a:spcPts val="0"/>
              </a:spcBef>
              <a:spcAft>
                <a:spcPts val="0"/>
              </a:spcAft>
            </a:pPr>
            <a:r>
              <a:rPr lang="en-US" sz="1050" dirty="0" smtClean="0">
                <a:latin typeface="Courier New"/>
                <a:cs typeface="Courier New"/>
              </a:rPr>
              <a:t>      </a:t>
            </a:r>
            <a:r>
              <a:rPr lang="en-US" sz="1050" b="1" dirty="0" smtClean="0">
                <a:latin typeface="Courier New"/>
                <a:cs typeface="Courier New"/>
              </a:rPr>
              <a:t>// broadcast </a:t>
            </a:r>
            <a:r>
              <a:rPr lang="en-US" sz="1050" b="1" dirty="0" err="1" smtClean="0">
                <a:latin typeface="Courier New"/>
                <a:cs typeface="Courier New"/>
              </a:rPr>
              <a:t>x</a:t>
            </a:r>
            <a:r>
              <a:rPr lang="en-US" sz="1050" b="1" dirty="0" smtClean="0">
                <a:latin typeface="Courier New"/>
                <a:cs typeface="Courier New"/>
              </a:rPr>
              <a:t> into xmm1, multiply it by the first</a:t>
            </a:r>
          </a:p>
          <a:p>
            <a:pPr>
              <a:lnSpc>
                <a:spcPts val="960"/>
              </a:lnSpc>
              <a:spcBef>
                <a:spcPts val="0"/>
              </a:spcBef>
              <a:spcAft>
                <a:spcPts val="0"/>
              </a:spcAft>
            </a:pPr>
            <a:r>
              <a:rPr lang="en-US" sz="1050" b="1" dirty="0" smtClean="0">
                <a:latin typeface="Courier New"/>
                <a:cs typeface="Courier New"/>
              </a:rPr>
              <a:t>      // column of the matrix (xmm4), and add it to the total</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movups</a:t>
            </a:r>
            <a:r>
              <a:rPr lang="en-US" sz="1050" dirty="0" smtClean="0">
                <a:latin typeface="Courier New"/>
                <a:cs typeface="Courier New"/>
              </a:rPr>
              <a:t>     xmm1, xmm0</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shufps</a:t>
            </a:r>
            <a:r>
              <a:rPr lang="en-US" sz="1050" dirty="0" smtClean="0">
                <a:latin typeface="Courier New"/>
                <a:cs typeface="Courier New"/>
              </a:rPr>
              <a:t>     xmm1, xmm1, 0x00</a:t>
            </a:r>
          </a:p>
          <a:p>
            <a:pPr>
              <a:lnSpc>
                <a:spcPts val="960"/>
              </a:lnSpc>
              <a:spcBef>
                <a:spcPts val="0"/>
              </a:spcBef>
              <a:spcAft>
                <a:spcPts val="0"/>
              </a:spcAft>
            </a:pPr>
            <a:r>
              <a:rPr lang="en-US" sz="1050" dirty="0" smtClean="0">
                <a:latin typeface="Courier New"/>
                <a:cs typeface="Courier New"/>
              </a:rPr>
              <a:t>      </a:t>
            </a:r>
            <a:r>
              <a:rPr lang="en-US" sz="1050" b="1" dirty="0" err="1" smtClean="0">
                <a:solidFill>
                  <a:srgbClr val="FF0000"/>
                </a:solidFill>
                <a:latin typeface="Courier New"/>
                <a:cs typeface="Courier New"/>
              </a:rPr>
              <a:t>mulps</a:t>
            </a:r>
            <a:r>
              <a:rPr lang="en-US" sz="1050" b="1" dirty="0" smtClean="0">
                <a:solidFill>
                  <a:srgbClr val="FF0000"/>
                </a:solidFill>
                <a:latin typeface="Courier New"/>
                <a:cs typeface="Courier New"/>
              </a:rPr>
              <a:t>      xmm1, xmm4</a:t>
            </a:r>
          </a:p>
          <a:p>
            <a:pPr>
              <a:lnSpc>
                <a:spcPts val="960"/>
              </a:lnSpc>
              <a:spcBef>
                <a:spcPts val="0"/>
              </a:spcBef>
              <a:spcAft>
                <a:spcPts val="0"/>
              </a:spcAft>
            </a:pPr>
            <a:r>
              <a:rPr lang="en-US" sz="1050" dirty="0" smtClean="0">
                <a:latin typeface="Courier New"/>
                <a:cs typeface="Courier New"/>
              </a:rPr>
              <a:t>      </a:t>
            </a:r>
            <a:r>
              <a:rPr lang="en-US" sz="1050" dirty="0" err="1" smtClean="0">
                <a:solidFill>
                  <a:schemeClr val="tx1">
                    <a:lumMod val="95000"/>
                    <a:lumOff val="5000"/>
                  </a:schemeClr>
                </a:solidFill>
                <a:latin typeface="Courier New"/>
                <a:cs typeface="Courier New"/>
              </a:rPr>
              <a:t>addps</a:t>
            </a:r>
            <a:r>
              <a:rPr lang="en-US" sz="1050" dirty="0" smtClean="0">
                <a:solidFill>
                  <a:schemeClr val="tx1">
                    <a:lumMod val="95000"/>
                    <a:lumOff val="5000"/>
                  </a:schemeClr>
                </a:solidFill>
                <a:latin typeface="Courier New"/>
                <a:cs typeface="Courier New"/>
              </a:rPr>
              <a:t>      xmm2, xmm1</a:t>
            </a:r>
          </a:p>
          <a:p>
            <a:pPr>
              <a:lnSpc>
                <a:spcPts val="960"/>
              </a:lnSpc>
              <a:spcBef>
                <a:spcPts val="0"/>
              </a:spcBef>
              <a:spcAft>
                <a:spcPts val="0"/>
              </a:spcAft>
            </a:pPr>
            <a:endParaRPr lang="en-US" sz="1050" dirty="0" smtClean="0">
              <a:latin typeface="Courier New"/>
              <a:cs typeface="Courier New"/>
            </a:endParaRPr>
          </a:p>
          <a:p>
            <a:pPr>
              <a:lnSpc>
                <a:spcPts val="960"/>
              </a:lnSpc>
              <a:spcBef>
                <a:spcPts val="0"/>
              </a:spcBef>
              <a:spcAft>
                <a:spcPts val="0"/>
              </a:spcAft>
            </a:pPr>
            <a:r>
              <a:rPr lang="en-US" sz="1050" b="1" dirty="0" smtClean="0">
                <a:latin typeface="Courier New"/>
                <a:cs typeface="Courier New"/>
              </a:rPr>
              <a:t>      // repeat the process for </a:t>
            </a:r>
            <a:r>
              <a:rPr lang="en-US" sz="1050" b="1" dirty="0" err="1" smtClean="0">
                <a:latin typeface="Courier New"/>
                <a:cs typeface="Courier New"/>
              </a:rPr>
              <a:t>y</a:t>
            </a:r>
            <a:r>
              <a:rPr lang="en-US" sz="1050" b="1" dirty="0" smtClean="0">
                <a:latin typeface="Courier New"/>
                <a:cs typeface="Courier New"/>
              </a:rPr>
              <a:t>, </a:t>
            </a:r>
            <a:r>
              <a:rPr lang="en-US" sz="1050" b="1" dirty="0" err="1" smtClean="0">
                <a:latin typeface="Courier New"/>
                <a:cs typeface="Courier New"/>
              </a:rPr>
              <a:t>z</a:t>
            </a:r>
            <a:r>
              <a:rPr lang="en-US" sz="1050" b="1" dirty="0" smtClean="0">
                <a:latin typeface="Courier New"/>
                <a:cs typeface="Courier New"/>
              </a:rPr>
              <a:t> and </a:t>
            </a:r>
            <a:r>
              <a:rPr lang="en-US" sz="1050" b="1" dirty="0" err="1" smtClean="0">
                <a:latin typeface="Courier New"/>
                <a:cs typeface="Courier New"/>
              </a:rPr>
              <a:t>w</a:t>
            </a:r>
            <a:endParaRPr lang="en-US" sz="1050" b="1" dirty="0" smtClean="0">
              <a:latin typeface="Courier New"/>
              <a:cs typeface="Courier New"/>
            </a:endParaRP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movups</a:t>
            </a:r>
            <a:r>
              <a:rPr lang="en-US" sz="1050" dirty="0" smtClean="0">
                <a:latin typeface="Courier New"/>
                <a:cs typeface="Courier New"/>
              </a:rPr>
              <a:t>     xmm1, xmm0</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shufps</a:t>
            </a:r>
            <a:r>
              <a:rPr lang="en-US" sz="1050" dirty="0" smtClean="0">
                <a:latin typeface="Courier New"/>
                <a:cs typeface="Courier New"/>
              </a:rPr>
              <a:t>     xmm1, xmm1, 0x55</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mulps</a:t>
            </a:r>
            <a:r>
              <a:rPr lang="en-US" sz="1050" dirty="0" smtClean="0">
                <a:latin typeface="Courier New"/>
                <a:cs typeface="Courier New"/>
              </a:rPr>
              <a:t>      xmm1, xmm5</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addps</a:t>
            </a:r>
            <a:r>
              <a:rPr lang="en-US" sz="1050" dirty="0" smtClean="0">
                <a:latin typeface="Courier New"/>
                <a:cs typeface="Courier New"/>
              </a:rPr>
              <a:t>      xmm2, xmm1</a:t>
            </a:r>
          </a:p>
          <a:p>
            <a:pPr>
              <a:lnSpc>
                <a:spcPts val="960"/>
              </a:lnSpc>
              <a:spcBef>
                <a:spcPts val="0"/>
              </a:spcBef>
              <a:spcAft>
                <a:spcPts val="0"/>
              </a:spcAft>
            </a:pPr>
            <a:endParaRPr lang="en-US" sz="1050" dirty="0" smtClean="0">
              <a:latin typeface="Courier New"/>
              <a:cs typeface="Courier New"/>
            </a:endParaRP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movups</a:t>
            </a:r>
            <a:r>
              <a:rPr lang="en-US" sz="1050" dirty="0" smtClean="0">
                <a:latin typeface="Courier New"/>
                <a:cs typeface="Courier New"/>
              </a:rPr>
              <a:t>     xmm1, xmm0</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shufps</a:t>
            </a:r>
            <a:r>
              <a:rPr lang="en-US" sz="1050" dirty="0" smtClean="0">
                <a:latin typeface="Courier New"/>
                <a:cs typeface="Courier New"/>
              </a:rPr>
              <a:t>     xmm1, xmm1, 0xAA</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mulps</a:t>
            </a:r>
            <a:r>
              <a:rPr lang="en-US" sz="1050" dirty="0" smtClean="0">
                <a:latin typeface="Courier New"/>
                <a:cs typeface="Courier New"/>
              </a:rPr>
              <a:t>      xmm1, xmm6</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addps</a:t>
            </a:r>
            <a:r>
              <a:rPr lang="en-US" sz="1050" dirty="0" smtClean="0">
                <a:latin typeface="Courier New"/>
                <a:cs typeface="Courier New"/>
              </a:rPr>
              <a:t>      xmm2, xmm1</a:t>
            </a:r>
          </a:p>
          <a:p>
            <a:pPr>
              <a:lnSpc>
                <a:spcPts val="960"/>
              </a:lnSpc>
              <a:spcBef>
                <a:spcPts val="0"/>
              </a:spcBef>
              <a:spcAft>
                <a:spcPts val="0"/>
              </a:spcAft>
            </a:pPr>
            <a:endParaRPr lang="en-US" sz="1050" dirty="0" smtClean="0">
              <a:latin typeface="Courier New"/>
              <a:cs typeface="Courier New"/>
            </a:endParaRP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movups</a:t>
            </a:r>
            <a:r>
              <a:rPr lang="en-US" sz="1050" dirty="0" smtClean="0">
                <a:latin typeface="Courier New"/>
                <a:cs typeface="Courier New"/>
              </a:rPr>
              <a:t>     xmm1, xmm0</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shufps</a:t>
            </a:r>
            <a:r>
              <a:rPr lang="en-US" sz="1050" dirty="0" smtClean="0">
                <a:latin typeface="Courier New"/>
                <a:cs typeface="Courier New"/>
              </a:rPr>
              <a:t>     xmm1, xmm1, 0xFF</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mulps</a:t>
            </a:r>
            <a:r>
              <a:rPr lang="en-US" sz="1050" dirty="0" smtClean="0">
                <a:latin typeface="Courier New"/>
                <a:cs typeface="Courier New"/>
              </a:rPr>
              <a:t>      xmm1, xmm7</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addps</a:t>
            </a:r>
            <a:r>
              <a:rPr lang="en-US" sz="1050" dirty="0" smtClean="0">
                <a:latin typeface="Courier New"/>
                <a:cs typeface="Courier New"/>
              </a:rPr>
              <a:t>      xmm2, xmm1</a:t>
            </a:r>
          </a:p>
          <a:p>
            <a:pPr>
              <a:lnSpc>
                <a:spcPts val="960"/>
              </a:lnSpc>
              <a:spcBef>
                <a:spcPts val="0"/>
              </a:spcBef>
              <a:spcAft>
                <a:spcPts val="0"/>
              </a:spcAft>
            </a:pPr>
            <a:endParaRPr lang="en-US" sz="1050" dirty="0" smtClean="0">
              <a:latin typeface="Courier New"/>
              <a:cs typeface="Courier New"/>
            </a:endParaRPr>
          </a:p>
          <a:p>
            <a:pPr>
              <a:lnSpc>
                <a:spcPts val="960"/>
              </a:lnSpc>
              <a:spcBef>
                <a:spcPts val="0"/>
              </a:spcBef>
              <a:spcAft>
                <a:spcPts val="0"/>
              </a:spcAft>
            </a:pPr>
            <a:r>
              <a:rPr lang="en-US" sz="1050" dirty="0" smtClean="0">
                <a:latin typeface="Courier New"/>
                <a:cs typeface="Courier New"/>
              </a:rPr>
              <a:t>      </a:t>
            </a:r>
            <a:r>
              <a:rPr lang="en-US" sz="1050" b="1" dirty="0" smtClean="0">
                <a:latin typeface="Courier New"/>
                <a:cs typeface="Courier New"/>
              </a:rPr>
              <a:t>// write the results to </a:t>
            </a:r>
            <a:r>
              <a:rPr lang="en-US" sz="1050" b="1" dirty="0" err="1" smtClean="0">
                <a:latin typeface="Courier New"/>
                <a:cs typeface="Courier New"/>
              </a:rPr>
              <a:t>vout</a:t>
            </a:r>
            <a:endParaRPr lang="en-US" sz="1050" b="1" dirty="0" smtClean="0">
              <a:latin typeface="Courier New"/>
              <a:cs typeface="Courier New"/>
            </a:endParaRP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movups</a:t>
            </a:r>
            <a:r>
              <a:rPr lang="en-US" sz="1050" dirty="0" smtClean="0">
                <a:latin typeface="Courier New"/>
                <a:cs typeface="Courier New"/>
              </a:rPr>
              <a:t>   [</a:t>
            </a:r>
            <a:r>
              <a:rPr lang="en-US" sz="1050" dirty="0" err="1" smtClean="0">
                <a:latin typeface="Courier New"/>
                <a:cs typeface="Courier New"/>
              </a:rPr>
              <a:t>edi</a:t>
            </a:r>
            <a:r>
              <a:rPr lang="en-US" sz="1050" dirty="0" smtClean="0">
                <a:latin typeface="Courier New"/>
                <a:cs typeface="Courier New"/>
              </a:rPr>
              <a:t>], xmm2</a:t>
            </a:r>
          </a:p>
          <a:p>
            <a:pPr>
              <a:lnSpc>
                <a:spcPts val="960"/>
              </a:lnSpc>
              <a:spcBef>
                <a:spcPts val="0"/>
              </a:spcBef>
              <a:spcAft>
                <a:spcPts val="0"/>
              </a:spcAft>
            </a:pPr>
            <a:r>
              <a:rPr lang="en-US" sz="1050" dirty="0" smtClean="0">
                <a:latin typeface="Courier New"/>
                <a:cs typeface="Courier New"/>
              </a:rPr>
              <a:t>}</a:t>
            </a:r>
          </a:p>
        </p:txBody>
      </p:sp>
      <p:graphicFrame>
        <p:nvGraphicFramePr>
          <p:cNvPr id="5" name="Table 4"/>
          <p:cNvGraphicFramePr>
            <a:graphicFrameLocks noGrp="1"/>
          </p:cNvGraphicFramePr>
          <p:nvPr/>
        </p:nvGraphicFramePr>
        <p:xfrm>
          <a:off x="247923" y="1383491"/>
          <a:ext cx="3353700" cy="370840"/>
        </p:xfrm>
        <a:graphic>
          <a:graphicData uri="http://schemas.openxmlformats.org/drawingml/2006/table">
            <a:tbl>
              <a:tblPr firstRow="1" bandRow="1">
                <a:tableStyleId>{C4B1156A-380E-4F78-BDF5-A606A8083BF9}</a:tableStyleId>
              </a:tblPr>
              <a:tblGrid>
                <a:gridCol w="838425"/>
                <a:gridCol w="838425"/>
                <a:gridCol w="838425"/>
                <a:gridCol w="838425"/>
              </a:tblGrid>
              <a:tr h="370840">
                <a:tc>
                  <a:txBody>
                    <a:bodyPr/>
                    <a:lstStyle/>
                    <a:p>
                      <a:pPr algn="ctr"/>
                      <a:r>
                        <a:rPr lang="en-US" dirty="0" smtClean="0"/>
                        <a:t>1</a:t>
                      </a:r>
                      <a:endParaRPr lang="en-US" dirty="0"/>
                    </a:p>
                  </a:txBody>
                  <a:tcPr anchor="ctr">
                    <a:solidFill>
                      <a:srgbClr val="DDDDDD"/>
                    </a:solidFill>
                  </a:tcPr>
                </a:tc>
                <a:tc>
                  <a:txBody>
                    <a:bodyPr/>
                    <a:lstStyle/>
                    <a:p>
                      <a:pPr algn="ctr"/>
                      <a:r>
                        <a:rPr lang="en-US" dirty="0" smtClean="0"/>
                        <a:t>2</a:t>
                      </a:r>
                      <a:endParaRPr lang="en-US" dirty="0"/>
                    </a:p>
                  </a:txBody>
                  <a:tcPr anchor="ctr">
                    <a:solidFill>
                      <a:srgbClr val="DDDDDD"/>
                    </a:solidFill>
                  </a:tcPr>
                </a:tc>
                <a:tc>
                  <a:txBody>
                    <a:bodyPr/>
                    <a:lstStyle/>
                    <a:p>
                      <a:pPr algn="ctr"/>
                      <a:r>
                        <a:rPr lang="en-US" dirty="0" smtClean="0"/>
                        <a:t>3</a:t>
                      </a:r>
                      <a:endParaRPr lang="en-US" dirty="0"/>
                    </a:p>
                  </a:txBody>
                  <a:tcPr anchor="ctr">
                    <a:solidFill>
                      <a:srgbClr val="DDDDDD"/>
                    </a:solidFill>
                  </a:tcPr>
                </a:tc>
                <a:tc>
                  <a:txBody>
                    <a:bodyPr/>
                    <a:lstStyle/>
                    <a:p>
                      <a:pPr algn="ctr"/>
                      <a:r>
                        <a:rPr lang="en-US" dirty="0" smtClean="0"/>
                        <a:t>4</a:t>
                      </a:r>
                      <a:endParaRPr lang="en-US" dirty="0"/>
                    </a:p>
                  </a:txBody>
                  <a:tcPr anchor="ctr">
                    <a:solidFill>
                      <a:srgbClr val="DDDDDD"/>
                    </a:solidFill>
                  </a:tcPr>
                </a:tc>
              </a:tr>
            </a:tbl>
          </a:graphicData>
        </a:graphic>
      </p:graphicFrame>
      <p:graphicFrame>
        <p:nvGraphicFramePr>
          <p:cNvPr id="6" name="Table 5"/>
          <p:cNvGraphicFramePr>
            <a:graphicFrameLocks noGrp="1"/>
          </p:cNvGraphicFramePr>
          <p:nvPr/>
        </p:nvGraphicFramePr>
        <p:xfrm>
          <a:off x="247923" y="2245166"/>
          <a:ext cx="3353700" cy="370840"/>
        </p:xfrm>
        <a:graphic>
          <a:graphicData uri="http://schemas.openxmlformats.org/drawingml/2006/table">
            <a:tbl>
              <a:tblPr firstRow="1" bandRow="1">
                <a:tableStyleId>{C4B1156A-380E-4F78-BDF5-A606A8083BF9}</a:tableStyleId>
              </a:tblPr>
              <a:tblGrid>
                <a:gridCol w="838425"/>
                <a:gridCol w="838425"/>
                <a:gridCol w="838425"/>
                <a:gridCol w="838425"/>
              </a:tblGrid>
              <a:tr h="370840">
                <a:tc>
                  <a:txBody>
                    <a:bodyPr/>
                    <a:lstStyle/>
                    <a:p>
                      <a:pPr algn="ctr"/>
                      <a:r>
                        <a:rPr lang="en-US" dirty="0" smtClean="0"/>
                        <a:t>1</a:t>
                      </a:r>
                      <a:endParaRPr lang="en-US" dirty="0"/>
                    </a:p>
                  </a:txBody>
                  <a:tcPr anchor="ctr">
                    <a:solidFill>
                      <a:srgbClr val="DDDDDD"/>
                    </a:solidFill>
                  </a:tcPr>
                </a:tc>
                <a:tc>
                  <a:txBody>
                    <a:bodyPr/>
                    <a:lstStyle/>
                    <a:p>
                      <a:pPr algn="ctr"/>
                      <a:r>
                        <a:rPr lang="en-US" dirty="0" smtClean="0"/>
                        <a:t>2</a:t>
                      </a:r>
                      <a:endParaRPr lang="en-US" dirty="0"/>
                    </a:p>
                  </a:txBody>
                  <a:tcPr anchor="ctr">
                    <a:solidFill>
                      <a:srgbClr val="DDDDDD"/>
                    </a:solidFill>
                  </a:tcPr>
                </a:tc>
                <a:tc>
                  <a:txBody>
                    <a:bodyPr/>
                    <a:lstStyle/>
                    <a:p>
                      <a:pPr algn="ctr"/>
                      <a:r>
                        <a:rPr lang="en-US" dirty="0" smtClean="0"/>
                        <a:t>3</a:t>
                      </a:r>
                      <a:endParaRPr lang="en-US" dirty="0"/>
                    </a:p>
                  </a:txBody>
                  <a:tcPr anchor="ctr">
                    <a:solidFill>
                      <a:srgbClr val="DDDDDD"/>
                    </a:solidFill>
                  </a:tcPr>
                </a:tc>
                <a:tc>
                  <a:txBody>
                    <a:bodyPr/>
                    <a:lstStyle/>
                    <a:p>
                      <a:pPr algn="ctr"/>
                      <a:r>
                        <a:rPr lang="en-US" dirty="0" smtClean="0"/>
                        <a:t>4</a:t>
                      </a:r>
                      <a:endParaRPr lang="en-US" dirty="0"/>
                    </a:p>
                  </a:txBody>
                  <a:tcPr anchor="ctr">
                    <a:solidFill>
                      <a:srgbClr val="DDDDDD"/>
                    </a:solidFill>
                  </a:tcPr>
                </a:tc>
              </a:tr>
            </a:tbl>
          </a:graphicData>
        </a:graphic>
      </p:graphicFrame>
      <p:graphicFrame>
        <p:nvGraphicFramePr>
          <p:cNvPr id="7" name="Table 6"/>
          <p:cNvGraphicFramePr>
            <a:graphicFrameLocks noGrp="1"/>
          </p:cNvGraphicFramePr>
          <p:nvPr/>
        </p:nvGraphicFramePr>
        <p:xfrm>
          <a:off x="247923" y="3106841"/>
          <a:ext cx="3353700" cy="370840"/>
        </p:xfrm>
        <a:graphic>
          <a:graphicData uri="http://schemas.openxmlformats.org/drawingml/2006/table">
            <a:tbl>
              <a:tblPr firstRow="1" bandRow="1">
                <a:tableStyleId>{C4B1156A-380E-4F78-BDF5-A606A8083BF9}</a:tableStyleId>
              </a:tblPr>
              <a:tblGrid>
                <a:gridCol w="838425"/>
                <a:gridCol w="838425"/>
                <a:gridCol w="838425"/>
                <a:gridCol w="838425"/>
              </a:tblGrid>
              <a:tr h="370840">
                <a:tc>
                  <a:txBody>
                    <a:bodyPr/>
                    <a:lstStyle/>
                    <a:p>
                      <a:pPr algn="ctr"/>
                      <a:r>
                        <a:rPr lang="en-US" dirty="0" smtClean="0"/>
                        <a:t>1</a:t>
                      </a:r>
                      <a:endParaRPr lang="en-US" dirty="0"/>
                    </a:p>
                  </a:txBody>
                  <a:tcPr anchor="ctr">
                    <a:solidFill>
                      <a:srgbClr val="FF0000"/>
                    </a:solidFill>
                  </a:tcPr>
                </a:tc>
                <a:tc>
                  <a:txBody>
                    <a:bodyPr/>
                    <a:lstStyle/>
                    <a:p>
                      <a:pPr algn="ctr"/>
                      <a:r>
                        <a:rPr lang="en-US" dirty="0" smtClean="0"/>
                        <a:t>4</a:t>
                      </a:r>
                      <a:endParaRPr lang="en-US" dirty="0"/>
                    </a:p>
                  </a:txBody>
                  <a:tcPr anchor="ctr">
                    <a:solidFill>
                      <a:srgbClr val="FF0000"/>
                    </a:solidFill>
                  </a:tcPr>
                </a:tc>
                <a:tc>
                  <a:txBody>
                    <a:bodyPr/>
                    <a:lstStyle/>
                    <a:p>
                      <a:pPr algn="ctr"/>
                      <a:r>
                        <a:rPr lang="en-US" dirty="0" smtClean="0"/>
                        <a:t>9</a:t>
                      </a:r>
                      <a:endParaRPr lang="en-US" dirty="0"/>
                    </a:p>
                  </a:txBody>
                  <a:tcPr anchor="ctr">
                    <a:solidFill>
                      <a:srgbClr val="FF0000"/>
                    </a:solidFill>
                  </a:tcPr>
                </a:tc>
                <a:tc>
                  <a:txBody>
                    <a:bodyPr/>
                    <a:lstStyle/>
                    <a:p>
                      <a:pPr algn="ctr"/>
                      <a:r>
                        <a:rPr lang="en-US" dirty="0" smtClean="0"/>
                        <a:t>16</a:t>
                      </a:r>
                      <a:endParaRPr lang="en-US" dirty="0"/>
                    </a:p>
                  </a:txBody>
                  <a:tcPr anchor="ctr">
                    <a:solidFill>
                      <a:srgbClr val="FF0000"/>
                    </a:solidFill>
                  </a:tcPr>
                </a:tc>
              </a:tr>
            </a:tbl>
          </a:graphicData>
        </a:graphic>
      </p:graphicFrame>
      <p:sp>
        <p:nvSpPr>
          <p:cNvPr id="12" name="Equal 11"/>
          <p:cNvSpPr/>
          <p:nvPr/>
        </p:nvSpPr>
        <p:spPr bwMode="auto">
          <a:xfrm>
            <a:off x="513442" y="2810074"/>
            <a:ext cx="229698" cy="189140"/>
          </a:xfrm>
          <a:prstGeom prst="mathEqual">
            <a:avLst/>
          </a:prstGeom>
          <a:solidFill>
            <a:srgbClr val="0D0D0D"/>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smtClean="0">
              <a:ln>
                <a:noFill/>
              </a:ln>
              <a:solidFill>
                <a:schemeClr val="tx1"/>
              </a:solidFill>
              <a:effectLst/>
              <a:latin typeface="Tahoma" pitchFamily="-96" charset="0"/>
            </a:endParaRPr>
          </a:p>
        </p:txBody>
      </p:sp>
      <p:sp>
        <p:nvSpPr>
          <p:cNvPr id="13" name="Equal 12"/>
          <p:cNvSpPr/>
          <p:nvPr/>
        </p:nvSpPr>
        <p:spPr bwMode="auto">
          <a:xfrm>
            <a:off x="1354935" y="2810074"/>
            <a:ext cx="229698" cy="189140"/>
          </a:xfrm>
          <a:prstGeom prst="mathEqual">
            <a:avLst/>
          </a:prstGeom>
          <a:solidFill>
            <a:srgbClr val="0D0D0D"/>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smtClean="0">
              <a:ln>
                <a:noFill/>
              </a:ln>
              <a:solidFill>
                <a:schemeClr val="tx1"/>
              </a:solidFill>
              <a:effectLst/>
              <a:latin typeface="Tahoma" pitchFamily="-96" charset="0"/>
            </a:endParaRPr>
          </a:p>
        </p:txBody>
      </p:sp>
      <p:sp>
        <p:nvSpPr>
          <p:cNvPr id="14" name="Equal 13"/>
          <p:cNvSpPr/>
          <p:nvPr/>
        </p:nvSpPr>
        <p:spPr bwMode="auto">
          <a:xfrm>
            <a:off x="2196428" y="2810074"/>
            <a:ext cx="229698" cy="189140"/>
          </a:xfrm>
          <a:prstGeom prst="mathEqual">
            <a:avLst/>
          </a:prstGeom>
          <a:solidFill>
            <a:srgbClr val="0D0D0D"/>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smtClean="0">
              <a:ln>
                <a:noFill/>
              </a:ln>
              <a:solidFill>
                <a:schemeClr val="tx1"/>
              </a:solidFill>
              <a:effectLst/>
              <a:latin typeface="Tahoma" pitchFamily="-96" charset="0"/>
            </a:endParaRPr>
          </a:p>
        </p:txBody>
      </p:sp>
      <p:sp>
        <p:nvSpPr>
          <p:cNvPr id="15" name="Equal 14"/>
          <p:cNvSpPr/>
          <p:nvPr/>
        </p:nvSpPr>
        <p:spPr bwMode="auto">
          <a:xfrm>
            <a:off x="3037922" y="2810074"/>
            <a:ext cx="229698" cy="189140"/>
          </a:xfrm>
          <a:prstGeom prst="mathEqual">
            <a:avLst/>
          </a:prstGeom>
          <a:solidFill>
            <a:srgbClr val="0D0D0D"/>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smtClean="0">
              <a:ln>
                <a:noFill/>
              </a:ln>
              <a:solidFill>
                <a:schemeClr val="tx1"/>
              </a:solidFill>
              <a:effectLst/>
              <a:latin typeface="Tahoma" pitchFamily="-96" charset="0"/>
            </a:endParaRPr>
          </a:p>
        </p:txBody>
      </p:sp>
      <p:sp>
        <p:nvSpPr>
          <p:cNvPr id="16" name="Multiply 15"/>
          <p:cNvSpPr/>
          <p:nvPr/>
        </p:nvSpPr>
        <p:spPr bwMode="auto">
          <a:xfrm>
            <a:off x="553976" y="1904906"/>
            <a:ext cx="175651" cy="202650"/>
          </a:xfrm>
          <a:prstGeom prst="mathMultiply">
            <a:avLst/>
          </a:prstGeom>
          <a:solidFill>
            <a:srgbClr val="0D0D0D"/>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smtClean="0">
              <a:ln>
                <a:noFill/>
              </a:ln>
              <a:solidFill>
                <a:schemeClr val="tx1"/>
              </a:solidFill>
              <a:effectLst/>
              <a:latin typeface="Tahoma" pitchFamily="-96" charset="0"/>
            </a:endParaRPr>
          </a:p>
        </p:txBody>
      </p:sp>
      <p:sp>
        <p:nvSpPr>
          <p:cNvPr id="17" name="Multiply 16"/>
          <p:cNvSpPr/>
          <p:nvPr/>
        </p:nvSpPr>
        <p:spPr bwMode="auto">
          <a:xfrm>
            <a:off x="3070913" y="1904906"/>
            <a:ext cx="175651" cy="202650"/>
          </a:xfrm>
          <a:prstGeom prst="mathMultiply">
            <a:avLst/>
          </a:prstGeom>
          <a:solidFill>
            <a:srgbClr val="0D0D0D"/>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smtClean="0">
              <a:ln>
                <a:noFill/>
              </a:ln>
              <a:solidFill>
                <a:schemeClr val="tx1"/>
              </a:solidFill>
              <a:effectLst/>
              <a:latin typeface="Tahoma" pitchFamily="-96" charset="0"/>
            </a:endParaRPr>
          </a:p>
        </p:txBody>
      </p:sp>
      <p:sp>
        <p:nvSpPr>
          <p:cNvPr id="18" name="Multiply 17"/>
          <p:cNvSpPr/>
          <p:nvPr/>
        </p:nvSpPr>
        <p:spPr bwMode="auto">
          <a:xfrm>
            <a:off x="2231934" y="1904906"/>
            <a:ext cx="175651" cy="202650"/>
          </a:xfrm>
          <a:prstGeom prst="mathMultiply">
            <a:avLst/>
          </a:prstGeom>
          <a:solidFill>
            <a:srgbClr val="0D0D0D"/>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smtClean="0">
              <a:ln>
                <a:noFill/>
              </a:ln>
              <a:solidFill>
                <a:schemeClr val="tx1"/>
              </a:solidFill>
              <a:effectLst/>
              <a:latin typeface="Tahoma" pitchFamily="-96" charset="0"/>
            </a:endParaRPr>
          </a:p>
        </p:txBody>
      </p:sp>
      <p:sp>
        <p:nvSpPr>
          <p:cNvPr id="19" name="Multiply 18"/>
          <p:cNvSpPr/>
          <p:nvPr/>
        </p:nvSpPr>
        <p:spPr bwMode="auto">
          <a:xfrm>
            <a:off x="1392955" y="1904906"/>
            <a:ext cx="175651" cy="202650"/>
          </a:xfrm>
          <a:prstGeom prst="mathMultiply">
            <a:avLst/>
          </a:prstGeom>
          <a:solidFill>
            <a:srgbClr val="0D0D0D"/>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smtClean="0">
              <a:ln>
                <a:noFill/>
              </a:ln>
              <a:solidFill>
                <a:schemeClr val="tx1"/>
              </a:solidFill>
              <a:effectLst/>
              <a:latin typeface="Tahoma" pitchFamily="-96"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Matrix Multiplication – SSE</a:t>
            </a:r>
            <a:endParaRPr lang="en-US" dirty="0"/>
          </a:p>
        </p:txBody>
      </p:sp>
      <p:sp>
        <p:nvSpPr>
          <p:cNvPr id="4" name="TextBox 3"/>
          <p:cNvSpPr txBox="1"/>
          <p:nvPr/>
        </p:nvSpPr>
        <p:spPr>
          <a:xfrm>
            <a:off x="3844084" y="813710"/>
            <a:ext cx="5182658" cy="5648127"/>
          </a:xfrm>
          <a:prstGeom prst="rect">
            <a:avLst/>
          </a:prstGeom>
          <a:noFill/>
        </p:spPr>
        <p:txBody>
          <a:bodyPr wrap="square" tIns="0" bIns="0" rtlCol="0">
            <a:spAutoFit/>
          </a:bodyPr>
          <a:lstStyle/>
          <a:p>
            <a:pPr>
              <a:lnSpc>
                <a:spcPts val="960"/>
              </a:lnSpc>
              <a:spcBef>
                <a:spcPts val="0"/>
              </a:spcBef>
              <a:spcAft>
                <a:spcPts val="0"/>
              </a:spcAft>
            </a:pPr>
            <a:r>
              <a:rPr lang="en-US" sz="1050" dirty="0" smtClean="0">
                <a:latin typeface="Courier New"/>
                <a:cs typeface="Courier New"/>
              </a:rPr>
              <a:t>__</a:t>
            </a:r>
            <a:r>
              <a:rPr lang="en-US" sz="1050" dirty="0" err="1" smtClean="0">
                <a:latin typeface="Courier New"/>
                <a:cs typeface="Courier New"/>
              </a:rPr>
              <a:t>asm</a:t>
            </a:r>
            <a:r>
              <a:rPr lang="en-US" sz="1050" dirty="0" smtClean="0">
                <a:latin typeface="Courier New"/>
                <a:cs typeface="Courier New"/>
              </a:rPr>
              <a:t> {</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mov</a:t>
            </a:r>
            <a:r>
              <a:rPr lang="en-US" sz="1050" dirty="0" smtClean="0">
                <a:latin typeface="Courier New"/>
                <a:cs typeface="Courier New"/>
              </a:rPr>
              <a:t>         </a:t>
            </a:r>
            <a:r>
              <a:rPr lang="en-US" sz="1050" dirty="0" err="1" smtClean="0">
                <a:latin typeface="Courier New"/>
                <a:cs typeface="Courier New"/>
              </a:rPr>
              <a:t>esi</a:t>
            </a:r>
            <a:r>
              <a:rPr lang="en-US" sz="1050" dirty="0" smtClean="0">
                <a:latin typeface="Courier New"/>
                <a:cs typeface="Courier New"/>
              </a:rPr>
              <a:t>, </a:t>
            </a:r>
            <a:r>
              <a:rPr lang="en-US" sz="1050" b="1" i="1" dirty="0" smtClean="0">
                <a:solidFill>
                  <a:srgbClr val="0000FF"/>
                </a:solidFill>
                <a:latin typeface="Courier New"/>
                <a:cs typeface="Courier New"/>
              </a:rPr>
              <a:t>VIN</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mov</a:t>
            </a:r>
            <a:r>
              <a:rPr lang="en-US" sz="1050" dirty="0" smtClean="0">
                <a:latin typeface="Courier New"/>
                <a:cs typeface="Courier New"/>
              </a:rPr>
              <a:t>         </a:t>
            </a:r>
            <a:r>
              <a:rPr lang="en-US" sz="1050" dirty="0" err="1" smtClean="0">
                <a:latin typeface="Courier New"/>
                <a:cs typeface="Courier New"/>
              </a:rPr>
              <a:t>edi</a:t>
            </a:r>
            <a:r>
              <a:rPr lang="en-US" sz="1050" dirty="0" smtClean="0">
                <a:latin typeface="Courier New"/>
                <a:cs typeface="Courier New"/>
              </a:rPr>
              <a:t>, </a:t>
            </a:r>
            <a:r>
              <a:rPr lang="en-US" sz="1050" b="1" i="1" dirty="0" smtClean="0">
                <a:solidFill>
                  <a:srgbClr val="0000FF"/>
                </a:solidFill>
                <a:latin typeface="Courier New"/>
                <a:cs typeface="Courier New"/>
              </a:rPr>
              <a:t>VOUT</a:t>
            </a:r>
          </a:p>
          <a:p>
            <a:pPr>
              <a:lnSpc>
                <a:spcPts val="960"/>
              </a:lnSpc>
              <a:spcBef>
                <a:spcPts val="0"/>
              </a:spcBef>
              <a:spcAft>
                <a:spcPts val="0"/>
              </a:spcAft>
            </a:pPr>
            <a:endParaRPr lang="en-US" sz="1050" dirty="0" smtClean="0">
              <a:latin typeface="Courier New"/>
              <a:cs typeface="Courier New"/>
            </a:endParaRPr>
          </a:p>
          <a:p>
            <a:pPr>
              <a:lnSpc>
                <a:spcPts val="960"/>
              </a:lnSpc>
              <a:spcBef>
                <a:spcPts val="0"/>
              </a:spcBef>
              <a:spcAft>
                <a:spcPts val="0"/>
              </a:spcAft>
            </a:pPr>
            <a:r>
              <a:rPr lang="en-US" sz="1050" b="1" dirty="0" smtClean="0">
                <a:latin typeface="Courier New"/>
                <a:cs typeface="Courier New"/>
              </a:rPr>
              <a:t>      // load columns of matrix into xmm4-7</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mov</a:t>
            </a:r>
            <a:r>
              <a:rPr lang="en-US" sz="1050" dirty="0" smtClean="0">
                <a:latin typeface="Courier New"/>
                <a:cs typeface="Courier New"/>
              </a:rPr>
              <a:t>      </a:t>
            </a:r>
            <a:r>
              <a:rPr lang="en-US" sz="1050" dirty="0" err="1" smtClean="0">
                <a:latin typeface="Courier New"/>
                <a:cs typeface="Courier New"/>
              </a:rPr>
              <a:t>edx</a:t>
            </a:r>
            <a:r>
              <a:rPr lang="en-US" sz="1050" dirty="0" smtClean="0">
                <a:latin typeface="Courier New"/>
                <a:cs typeface="Courier New"/>
              </a:rPr>
              <a:t>,  </a:t>
            </a:r>
            <a:r>
              <a:rPr lang="en-US" sz="1050" b="1" i="1" dirty="0" smtClean="0">
                <a:solidFill>
                  <a:srgbClr val="0000FF"/>
                </a:solidFill>
                <a:latin typeface="Courier New"/>
                <a:cs typeface="Courier New"/>
              </a:rPr>
              <a:t>ELTS</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movups</a:t>
            </a:r>
            <a:r>
              <a:rPr lang="en-US" sz="1050" dirty="0" smtClean="0">
                <a:latin typeface="Courier New"/>
                <a:cs typeface="Courier New"/>
              </a:rPr>
              <a:t>   xmm4, [</a:t>
            </a:r>
            <a:r>
              <a:rPr lang="en-US" sz="1050" dirty="0" err="1" smtClean="0">
                <a:latin typeface="Courier New"/>
                <a:cs typeface="Courier New"/>
              </a:rPr>
              <a:t>edx</a:t>
            </a:r>
            <a:r>
              <a:rPr lang="en-US" sz="1050" dirty="0" smtClean="0">
                <a:latin typeface="Courier New"/>
                <a:cs typeface="Courier New"/>
              </a:rPr>
              <a:t>]</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movups</a:t>
            </a:r>
            <a:r>
              <a:rPr lang="en-US" sz="1050" dirty="0" smtClean="0">
                <a:latin typeface="Courier New"/>
                <a:cs typeface="Courier New"/>
              </a:rPr>
              <a:t>   xmm5, [</a:t>
            </a:r>
            <a:r>
              <a:rPr lang="en-US" sz="1050" dirty="0" err="1" smtClean="0">
                <a:latin typeface="Courier New"/>
                <a:cs typeface="Courier New"/>
              </a:rPr>
              <a:t>edx</a:t>
            </a:r>
            <a:r>
              <a:rPr lang="en-US" sz="1050" dirty="0" smtClean="0">
                <a:latin typeface="Courier New"/>
                <a:cs typeface="Courier New"/>
              </a:rPr>
              <a:t> + 0x10]</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movups</a:t>
            </a:r>
            <a:r>
              <a:rPr lang="en-US" sz="1050" dirty="0" smtClean="0">
                <a:latin typeface="Courier New"/>
                <a:cs typeface="Courier New"/>
              </a:rPr>
              <a:t>   xmm6, [</a:t>
            </a:r>
            <a:r>
              <a:rPr lang="en-US" sz="1050" dirty="0" err="1" smtClean="0">
                <a:latin typeface="Courier New"/>
                <a:cs typeface="Courier New"/>
              </a:rPr>
              <a:t>edx</a:t>
            </a:r>
            <a:r>
              <a:rPr lang="en-US" sz="1050" dirty="0" smtClean="0">
                <a:latin typeface="Courier New"/>
                <a:cs typeface="Courier New"/>
              </a:rPr>
              <a:t> + 0x20]</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movups</a:t>
            </a:r>
            <a:r>
              <a:rPr lang="en-US" sz="1050" dirty="0" smtClean="0">
                <a:latin typeface="Courier New"/>
                <a:cs typeface="Courier New"/>
              </a:rPr>
              <a:t>   xmm7, [</a:t>
            </a:r>
            <a:r>
              <a:rPr lang="en-US" sz="1050" dirty="0" err="1" smtClean="0">
                <a:latin typeface="Courier New"/>
                <a:cs typeface="Courier New"/>
              </a:rPr>
              <a:t>edx</a:t>
            </a:r>
            <a:r>
              <a:rPr lang="en-US" sz="1050" dirty="0" smtClean="0">
                <a:latin typeface="Courier New"/>
                <a:cs typeface="Courier New"/>
              </a:rPr>
              <a:t> + 0x30]</a:t>
            </a:r>
          </a:p>
          <a:p>
            <a:pPr>
              <a:lnSpc>
                <a:spcPts val="960"/>
              </a:lnSpc>
              <a:spcBef>
                <a:spcPts val="0"/>
              </a:spcBef>
              <a:spcAft>
                <a:spcPts val="0"/>
              </a:spcAft>
            </a:pPr>
            <a:endParaRPr lang="en-US" sz="1050" dirty="0" smtClean="0">
              <a:latin typeface="Courier New"/>
              <a:cs typeface="Courier New"/>
            </a:endParaRPr>
          </a:p>
          <a:p>
            <a:pPr>
              <a:lnSpc>
                <a:spcPts val="960"/>
              </a:lnSpc>
              <a:spcBef>
                <a:spcPts val="0"/>
              </a:spcBef>
              <a:spcAft>
                <a:spcPts val="0"/>
              </a:spcAft>
            </a:pPr>
            <a:r>
              <a:rPr lang="en-US" sz="1050" dirty="0" smtClean="0">
                <a:latin typeface="Courier New"/>
                <a:cs typeface="Courier New"/>
              </a:rPr>
              <a:t>      </a:t>
            </a:r>
            <a:r>
              <a:rPr lang="en-US" sz="1050" b="1" dirty="0" smtClean="0">
                <a:latin typeface="Courier New"/>
                <a:cs typeface="Courier New"/>
              </a:rPr>
              <a:t>// load </a:t>
            </a:r>
            <a:r>
              <a:rPr lang="en-US" sz="1050" b="1" dirty="0" err="1" smtClean="0">
                <a:latin typeface="Courier New"/>
                <a:cs typeface="Courier New"/>
              </a:rPr>
              <a:t>v</a:t>
            </a:r>
            <a:r>
              <a:rPr lang="en-US" sz="1050" b="1" dirty="0" smtClean="0">
                <a:latin typeface="Courier New"/>
                <a:cs typeface="Courier New"/>
              </a:rPr>
              <a:t> into xmm0.</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movups</a:t>
            </a:r>
            <a:r>
              <a:rPr lang="en-US" sz="1050" dirty="0" smtClean="0">
                <a:latin typeface="Courier New"/>
                <a:cs typeface="Courier New"/>
              </a:rPr>
              <a:t>   xmm0, [</a:t>
            </a:r>
            <a:r>
              <a:rPr lang="en-US" sz="1050" dirty="0" err="1" smtClean="0">
                <a:latin typeface="Courier New"/>
                <a:cs typeface="Courier New"/>
              </a:rPr>
              <a:t>esi</a:t>
            </a:r>
            <a:r>
              <a:rPr lang="en-US" sz="1050" dirty="0" smtClean="0">
                <a:latin typeface="Courier New"/>
                <a:cs typeface="Courier New"/>
              </a:rPr>
              <a:t>]</a:t>
            </a:r>
          </a:p>
          <a:p>
            <a:pPr>
              <a:lnSpc>
                <a:spcPts val="960"/>
              </a:lnSpc>
              <a:spcBef>
                <a:spcPts val="0"/>
              </a:spcBef>
              <a:spcAft>
                <a:spcPts val="0"/>
              </a:spcAft>
            </a:pPr>
            <a:endParaRPr lang="en-US" sz="1050" dirty="0" smtClean="0">
              <a:latin typeface="Courier New"/>
              <a:cs typeface="Courier New"/>
            </a:endParaRPr>
          </a:p>
          <a:p>
            <a:pPr>
              <a:lnSpc>
                <a:spcPts val="960"/>
              </a:lnSpc>
              <a:spcBef>
                <a:spcPts val="0"/>
              </a:spcBef>
              <a:spcAft>
                <a:spcPts val="0"/>
              </a:spcAft>
            </a:pPr>
            <a:r>
              <a:rPr lang="en-US" sz="1050" b="1" dirty="0" smtClean="0">
                <a:latin typeface="Courier New"/>
                <a:cs typeface="Courier New"/>
              </a:rPr>
              <a:t>      // we'll store the final result in xmm2; initialize it</a:t>
            </a:r>
          </a:p>
          <a:p>
            <a:pPr>
              <a:lnSpc>
                <a:spcPts val="960"/>
              </a:lnSpc>
              <a:spcBef>
                <a:spcPts val="0"/>
              </a:spcBef>
              <a:spcAft>
                <a:spcPts val="0"/>
              </a:spcAft>
            </a:pPr>
            <a:r>
              <a:rPr lang="en-US" sz="1050" b="1" dirty="0" smtClean="0">
                <a:latin typeface="Courier New"/>
                <a:cs typeface="Courier New"/>
              </a:rPr>
              <a:t>      // to zero</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xorps</a:t>
            </a:r>
            <a:r>
              <a:rPr lang="en-US" sz="1050" dirty="0" smtClean="0">
                <a:latin typeface="Courier New"/>
                <a:cs typeface="Courier New"/>
              </a:rPr>
              <a:t>      xmm2, xmm2</a:t>
            </a:r>
          </a:p>
          <a:p>
            <a:pPr>
              <a:lnSpc>
                <a:spcPts val="960"/>
              </a:lnSpc>
              <a:spcBef>
                <a:spcPts val="0"/>
              </a:spcBef>
              <a:spcAft>
                <a:spcPts val="0"/>
              </a:spcAft>
            </a:pPr>
            <a:endParaRPr lang="en-US" sz="1050" dirty="0" smtClean="0">
              <a:latin typeface="Courier New"/>
              <a:cs typeface="Courier New"/>
            </a:endParaRPr>
          </a:p>
          <a:p>
            <a:pPr>
              <a:lnSpc>
                <a:spcPts val="960"/>
              </a:lnSpc>
              <a:spcBef>
                <a:spcPts val="0"/>
              </a:spcBef>
              <a:spcAft>
                <a:spcPts val="0"/>
              </a:spcAft>
            </a:pPr>
            <a:r>
              <a:rPr lang="en-US" sz="1050" dirty="0" smtClean="0">
                <a:latin typeface="Courier New"/>
                <a:cs typeface="Courier New"/>
              </a:rPr>
              <a:t>      </a:t>
            </a:r>
            <a:r>
              <a:rPr lang="en-US" sz="1050" b="1" dirty="0" smtClean="0">
                <a:latin typeface="Courier New"/>
                <a:cs typeface="Courier New"/>
              </a:rPr>
              <a:t>// broadcast </a:t>
            </a:r>
            <a:r>
              <a:rPr lang="en-US" sz="1050" b="1" dirty="0" err="1" smtClean="0">
                <a:latin typeface="Courier New"/>
                <a:cs typeface="Courier New"/>
              </a:rPr>
              <a:t>x</a:t>
            </a:r>
            <a:r>
              <a:rPr lang="en-US" sz="1050" b="1" dirty="0" smtClean="0">
                <a:latin typeface="Courier New"/>
                <a:cs typeface="Courier New"/>
              </a:rPr>
              <a:t> into xmm1, multiply it by the first</a:t>
            </a:r>
          </a:p>
          <a:p>
            <a:pPr>
              <a:lnSpc>
                <a:spcPts val="960"/>
              </a:lnSpc>
              <a:spcBef>
                <a:spcPts val="0"/>
              </a:spcBef>
              <a:spcAft>
                <a:spcPts val="0"/>
              </a:spcAft>
            </a:pPr>
            <a:r>
              <a:rPr lang="en-US" sz="1050" b="1" dirty="0" smtClean="0">
                <a:latin typeface="Courier New"/>
                <a:cs typeface="Courier New"/>
              </a:rPr>
              <a:t>      // column of the matrix (xmm4), and add it to the total</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movups</a:t>
            </a:r>
            <a:r>
              <a:rPr lang="en-US" sz="1050" dirty="0" smtClean="0">
                <a:latin typeface="Courier New"/>
                <a:cs typeface="Courier New"/>
              </a:rPr>
              <a:t>     xmm1, xmm0</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shufps</a:t>
            </a:r>
            <a:r>
              <a:rPr lang="en-US" sz="1050" dirty="0" smtClean="0">
                <a:latin typeface="Courier New"/>
                <a:cs typeface="Courier New"/>
              </a:rPr>
              <a:t>     xmm1, xmm1, 0x00</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mulps</a:t>
            </a:r>
            <a:r>
              <a:rPr lang="en-US" sz="1050" dirty="0" smtClean="0">
                <a:latin typeface="Courier New"/>
                <a:cs typeface="Courier New"/>
              </a:rPr>
              <a:t>      xmm1, xmm4</a:t>
            </a:r>
          </a:p>
          <a:p>
            <a:pPr>
              <a:lnSpc>
                <a:spcPts val="960"/>
              </a:lnSpc>
              <a:spcBef>
                <a:spcPts val="0"/>
              </a:spcBef>
              <a:spcAft>
                <a:spcPts val="0"/>
              </a:spcAft>
            </a:pPr>
            <a:r>
              <a:rPr lang="en-US" sz="1050" dirty="0" smtClean="0">
                <a:latin typeface="Courier New"/>
                <a:cs typeface="Courier New"/>
              </a:rPr>
              <a:t>      </a:t>
            </a:r>
            <a:r>
              <a:rPr lang="en-US" sz="1050" b="1" dirty="0" err="1" smtClean="0">
                <a:solidFill>
                  <a:srgbClr val="FF0000"/>
                </a:solidFill>
                <a:latin typeface="Courier New"/>
                <a:cs typeface="Courier New"/>
              </a:rPr>
              <a:t>addps</a:t>
            </a:r>
            <a:r>
              <a:rPr lang="en-US" sz="1050" b="1" dirty="0" smtClean="0">
                <a:solidFill>
                  <a:srgbClr val="FF0000"/>
                </a:solidFill>
                <a:latin typeface="Courier New"/>
                <a:cs typeface="Courier New"/>
              </a:rPr>
              <a:t>      xmm2, xmm1</a:t>
            </a:r>
          </a:p>
          <a:p>
            <a:pPr>
              <a:lnSpc>
                <a:spcPts val="960"/>
              </a:lnSpc>
              <a:spcBef>
                <a:spcPts val="0"/>
              </a:spcBef>
              <a:spcAft>
                <a:spcPts val="0"/>
              </a:spcAft>
            </a:pPr>
            <a:endParaRPr lang="en-US" sz="1050" dirty="0" smtClean="0">
              <a:latin typeface="Courier New"/>
              <a:cs typeface="Courier New"/>
            </a:endParaRPr>
          </a:p>
          <a:p>
            <a:pPr>
              <a:lnSpc>
                <a:spcPts val="960"/>
              </a:lnSpc>
              <a:spcBef>
                <a:spcPts val="0"/>
              </a:spcBef>
              <a:spcAft>
                <a:spcPts val="0"/>
              </a:spcAft>
            </a:pPr>
            <a:r>
              <a:rPr lang="en-US" sz="1050" b="1" dirty="0" smtClean="0">
                <a:latin typeface="Courier New"/>
                <a:cs typeface="Courier New"/>
              </a:rPr>
              <a:t>      // repeat the process for </a:t>
            </a:r>
            <a:r>
              <a:rPr lang="en-US" sz="1050" b="1" dirty="0" err="1" smtClean="0">
                <a:latin typeface="Courier New"/>
                <a:cs typeface="Courier New"/>
              </a:rPr>
              <a:t>y</a:t>
            </a:r>
            <a:r>
              <a:rPr lang="en-US" sz="1050" b="1" dirty="0" smtClean="0">
                <a:latin typeface="Courier New"/>
                <a:cs typeface="Courier New"/>
              </a:rPr>
              <a:t>, </a:t>
            </a:r>
            <a:r>
              <a:rPr lang="en-US" sz="1050" b="1" dirty="0" err="1" smtClean="0">
                <a:latin typeface="Courier New"/>
                <a:cs typeface="Courier New"/>
              </a:rPr>
              <a:t>z</a:t>
            </a:r>
            <a:r>
              <a:rPr lang="en-US" sz="1050" b="1" dirty="0" smtClean="0">
                <a:latin typeface="Courier New"/>
                <a:cs typeface="Courier New"/>
              </a:rPr>
              <a:t> and </a:t>
            </a:r>
            <a:r>
              <a:rPr lang="en-US" sz="1050" b="1" dirty="0" err="1" smtClean="0">
                <a:latin typeface="Courier New"/>
                <a:cs typeface="Courier New"/>
              </a:rPr>
              <a:t>w</a:t>
            </a:r>
            <a:endParaRPr lang="en-US" sz="1050" b="1" dirty="0" smtClean="0">
              <a:latin typeface="Courier New"/>
              <a:cs typeface="Courier New"/>
            </a:endParaRP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movups</a:t>
            </a:r>
            <a:r>
              <a:rPr lang="en-US" sz="1050" dirty="0" smtClean="0">
                <a:latin typeface="Courier New"/>
                <a:cs typeface="Courier New"/>
              </a:rPr>
              <a:t>     xmm1, xmm0</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shufps</a:t>
            </a:r>
            <a:r>
              <a:rPr lang="en-US" sz="1050" dirty="0" smtClean="0">
                <a:latin typeface="Courier New"/>
                <a:cs typeface="Courier New"/>
              </a:rPr>
              <a:t>     xmm1, xmm1, 0x55</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mulps</a:t>
            </a:r>
            <a:r>
              <a:rPr lang="en-US" sz="1050" dirty="0" smtClean="0">
                <a:latin typeface="Courier New"/>
                <a:cs typeface="Courier New"/>
              </a:rPr>
              <a:t>      xmm1, xmm5</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addps</a:t>
            </a:r>
            <a:r>
              <a:rPr lang="en-US" sz="1050" dirty="0" smtClean="0">
                <a:latin typeface="Courier New"/>
                <a:cs typeface="Courier New"/>
              </a:rPr>
              <a:t>      xmm2, xmm1</a:t>
            </a:r>
          </a:p>
          <a:p>
            <a:pPr>
              <a:lnSpc>
                <a:spcPts val="960"/>
              </a:lnSpc>
              <a:spcBef>
                <a:spcPts val="0"/>
              </a:spcBef>
              <a:spcAft>
                <a:spcPts val="0"/>
              </a:spcAft>
            </a:pPr>
            <a:endParaRPr lang="en-US" sz="1050" dirty="0" smtClean="0">
              <a:latin typeface="Courier New"/>
              <a:cs typeface="Courier New"/>
            </a:endParaRP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movups</a:t>
            </a:r>
            <a:r>
              <a:rPr lang="en-US" sz="1050" dirty="0" smtClean="0">
                <a:latin typeface="Courier New"/>
                <a:cs typeface="Courier New"/>
              </a:rPr>
              <a:t>     xmm1, xmm0</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shufps</a:t>
            </a:r>
            <a:r>
              <a:rPr lang="en-US" sz="1050" dirty="0" smtClean="0">
                <a:latin typeface="Courier New"/>
                <a:cs typeface="Courier New"/>
              </a:rPr>
              <a:t>     xmm1, xmm1, 0xAA</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mulps</a:t>
            </a:r>
            <a:r>
              <a:rPr lang="en-US" sz="1050" dirty="0" smtClean="0">
                <a:latin typeface="Courier New"/>
                <a:cs typeface="Courier New"/>
              </a:rPr>
              <a:t>      xmm1, xmm6</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addps</a:t>
            </a:r>
            <a:r>
              <a:rPr lang="en-US" sz="1050" dirty="0" smtClean="0">
                <a:latin typeface="Courier New"/>
                <a:cs typeface="Courier New"/>
              </a:rPr>
              <a:t>      xmm2, xmm1</a:t>
            </a:r>
          </a:p>
          <a:p>
            <a:pPr>
              <a:lnSpc>
                <a:spcPts val="960"/>
              </a:lnSpc>
              <a:spcBef>
                <a:spcPts val="0"/>
              </a:spcBef>
              <a:spcAft>
                <a:spcPts val="0"/>
              </a:spcAft>
            </a:pPr>
            <a:endParaRPr lang="en-US" sz="1050" dirty="0" smtClean="0">
              <a:latin typeface="Courier New"/>
              <a:cs typeface="Courier New"/>
            </a:endParaRP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movups</a:t>
            </a:r>
            <a:r>
              <a:rPr lang="en-US" sz="1050" dirty="0" smtClean="0">
                <a:latin typeface="Courier New"/>
                <a:cs typeface="Courier New"/>
              </a:rPr>
              <a:t>     xmm1, xmm0</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shufps</a:t>
            </a:r>
            <a:r>
              <a:rPr lang="en-US" sz="1050" dirty="0" smtClean="0">
                <a:latin typeface="Courier New"/>
                <a:cs typeface="Courier New"/>
              </a:rPr>
              <a:t>     xmm1, xmm1, 0xFF</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mulps</a:t>
            </a:r>
            <a:r>
              <a:rPr lang="en-US" sz="1050" dirty="0" smtClean="0">
                <a:latin typeface="Courier New"/>
                <a:cs typeface="Courier New"/>
              </a:rPr>
              <a:t>      xmm1, xmm7</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addps</a:t>
            </a:r>
            <a:r>
              <a:rPr lang="en-US" sz="1050" dirty="0" smtClean="0">
                <a:latin typeface="Courier New"/>
                <a:cs typeface="Courier New"/>
              </a:rPr>
              <a:t>      xmm2, xmm1</a:t>
            </a:r>
          </a:p>
          <a:p>
            <a:pPr>
              <a:lnSpc>
                <a:spcPts val="960"/>
              </a:lnSpc>
              <a:spcBef>
                <a:spcPts val="0"/>
              </a:spcBef>
              <a:spcAft>
                <a:spcPts val="0"/>
              </a:spcAft>
            </a:pPr>
            <a:endParaRPr lang="en-US" sz="1050" dirty="0" smtClean="0">
              <a:latin typeface="Courier New"/>
              <a:cs typeface="Courier New"/>
            </a:endParaRPr>
          </a:p>
          <a:p>
            <a:pPr>
              <a:lnSpc>
                <a:spcPts val="960"/>
              </a:lnSpc>
              <a:spcBef>
                <a:spcPts val="0"/>
              </a:spcBef>
              <a:spcAft>
                <a:spcPts val="0"/>
              </a:spcAft>
            </a:pPr>
            <a:r>
              <a:rPr lang="en-US" sz="1050" dirty="0" smtClean="0">
                <a:latin typeface="Courier New"/>
                <a:cs typeface="Courier New"/>
              </a:rPr>
              <a:t>      </a:t>
            </a:r>
            <a:r>
              <a:rPr lang="en-US" sz="1050" b="1" dirty="0" smtClean="0">
                <a:latin typeface="Courier New"/>
                <a:cs typeface="Courier New"/>
              </a:rPr>
              <a:t>// write the results to </a:t>
            </a:r>
            <a:r>
              <a:rPr lang="en-US" sz="1050" b="1" dirty="0" err="1" smtClean="0">
                <a:latin typeface="Courier New"/>
                <a:cs typeface="Courier New"/>
              </a:rPr>
              <a:t>vout</a:t>
            </a:r>
            <a:endParaRPr lang="en-US" sz="1050" b="1" dirty="0" smtClean="0">
              <a:latin typeface="Courier New"/>
              <a:cs typeface="Courier New"/>
            </a:endParaRP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movups</a:t>
            </a:r>
            <a:r>
              <a:rPr lang="en-US" sz="1050" dirty="0" smtClean="0">
                <a:latin typeface="Courier New"/>
                <a:cs typeface="Courier New"/>
              </a:rPr>
              <a:t>   [</a:t>
            </a:r>
            <a:r>
              <a:rPr lang="en-US" sz="1050" dirty="0" err="1" smtClean="0">
                <a:latin typeface="Courier New"/>
                <a:cs typeface="Courier New"/>
              </a:rPr>
              <a:t>edi</a:t>
            </a:r>
            <a:r>
              <a:rPr lang="en-US" sz="1050" dirty="0" smtClean="0">
                <a:latin typeface="Courier New"/>
                <a:cs typeface="Courier New"/>
              </a:rPr>
              <a:t>], xmm2</a:t>
            </a:r>
          </a:p>
          <a:p>
            <a:pPr>
              <a:lnSpc>
                <a:spcPts val="960"/>
              </a:lnSpc>
              <a:spcBef>
                <a:spcPts val="0"/>
              </a:spcBef>
              <a:spcAft>
                <a:spcPts val="0"/>
              </a:spcAft>
            </a:pPr>
            <a:r>
              <a:rPr lang="en-US" sz="1050" dirty="0" smtClean="0">
                <a:latin typeface="Courier New"/>
                <a:cs typeface="Courier New"/>
              </a:rPr>
              <a:t>}</a:t>
            </a:r>
          </a:p>
        </p:txBody>
      </p:sp>
      <p:graphicFrame>
        <p:nvGraphicFramePr>
          <p:cNvPr id="5" name="Table 4"/>
          <p:cNvGraphicFramePr>
            <a:graphicFrameLocks noGrp="1"/>
          </p:cNvGraphicFramePr>
          <p:nvPr/>
        </p:nvGraphicFramePr>
        <p:xfrm>
          <a:off x="247923" y="1383491"/>
          <a:ext cx="3353700" cy="370840"/>
        </p:xfrm>
        <a:graphic>
          <a:graphicData uri="http://schemas.openxmlformats.org/drawingml/2006/table">
            <a:tbl>
              <a:tblPr firstRow="1" bandRow="1">
                <a:tableStyleId>{C4B1156A-380E-4F78-BDF5-A606A8083BF9}</a:tableStyleId>
              </a:tblPr>
              <a:tblGrid>
                <a:gridCol w="838425"/>
                <a:gridCol w="838425"/>
                <a:gridCol w="838425"/>
                <a:gridCol w="838425"/>
              </a:tblGrid>
              <a:tr h="370840">
                <a:tc>
                  <a:txBody>
                    <a:bodyPr/>
                    <a:lstStyle/>
                    <a:p>
                      <a:pPr algn="ctr"/>
                      <a:r>
                        <a:rPr lang="en-US" dirty="0" smtClean="0"/>
                        <a:t>1</a:t>
                      </a:r>
                      <a:endParaRPr lang="en-US" dirty="0"/>
                    </a:p>
                  </a:txBody>
                  <a:tcPr anchor="ctr">
                    <a:solidFill>
                      <a:srgbClr val="DDDDDD"/>
                    </a:solidFill>
                  </a:tcPr>
                </a:tc>
                <a:tc>
                  <a:txBody>
                    <a:bodyPr/>
                    <a:lstStyle/>
                    <a:p>
                      <a:pPr algn="ctr"/>
                      <a:r>
                        <a:rPr lang="en-US" dirty="0" smtClean="0"/>
                        <a:t>2</a:t>
                      </a:r>
                      <a:endParaRPr lang="en-US" dirty="0"/>
                    </a:p>
                  </a:txBody>
                  <a:tcPr anchor="ctr">
                    <a:solidFill>
                      <a:srgbClr val="DDDDDD"/>
                    </a:solidFill>
                  </a:tcPr>
                </a:tc>
                <a:tc>
                  <a:txBody>
                    <a:bodyPr/>
                    <a:lstStyle/>
                    <a:p>
                      <a:pPr algn="ctr"/>
                      <a:r>
                        <a:rPr lang="en-US" dirty="0" smtClean="0"/>
                        <a:t>3</a:t>
                      </a:r>
                      <a:endParaRPr lang="en-US" dirty="0"/>
                    </a:p>
                  </a:txBody>
                  <a:tcPr anchor="ctr">
                    <a:solidFill>
                      <a:srgbClr val="DDDDDD"/>
                    </a:solidFill>
                  </a:tcPr>
                </a:tc>
                <a:tc>
                  <a:txBody>
                    <a:bodyPr/>
                    <a:lstStyle/>
                    <a:p>
                      <a:pPr algn="ctr"/>
                      <a:r>
                        <a:rPr lang="en-US" dirty="0" smtClean="0"/>
                        <a:t>4</a:t>
                      </a:r>
                      <a:endParaRPr lang="en-US" dirty="0"/>
                    </a:p>
                  </a:txBody>
                  <a:tcPr anchor="ctr">
                    <a:solidFill>
                      <a:srgbClr val="DDDDDD"/>
                    </a:solidFill>
                  </a:tcPr>
                </a:tc>
              </a:tr>
            </a:tbl>
          </a:graphicData>
        </a:graphic>
      </p:graphicFrame>
      <p:graphicFrame>
        <p:nvGraphicFramePr>
          <p:cNvPr id="6" name="Table 5"/>
          <p:cNvGraphicFramePr>
            <a:graphicFrameLocks noGrp="1"/>
          </p:cNvGraphicFramePr>
          <p:nvPr/>
        </p:nvGraphicFramePr>
        <p:xfrm>
          <a:off x="247923" y="2245166"/>
          <a:ext cx="3353700" cy="370840"/>
        </p:xfrm>
        <a:graphic>
          <a:graphicData uri="http://schemas.openxmlformats.org/drawingml/2006/table">
            <a:tbl>
              <a:tblPr firstRow="1" bandRow="1">
                <a:tableStyleId>{C4B1156A-380E-4F78-BDF5-A606A8083BF9}</a:tableStyleId>
              </a:tblPr>
              <a:tblGrid>
                <a:gridCol w="838425"/>
                <a:gridCol w="838425"/>
                <a:gridCol w="838425"/>
                <a:gridCol w="838425"/>
              </a:tblGrid>
              <a:tr h="370840">
                <a:tc>
                  <a:txBody>
                    <a:bodyPr/>
                    <a:lstStyle/>
                    <a:p>
                      <a:pPr algn="ctr"/>
                      <a:r>
                        <a:rPr lang="en-US" dirty="0" smtClean="0"/>
                        <a:t>1</a:t>
                      </a:r>
                      <a:endParaRPr lang="en-US" dirty="0"/>
                    </a:p>
                  </a:txBody>
                  <a:tcPr anchor="ctr">
                    <a:solidFill>
                      <a:srgbClr val="DDDDDD"/>
                    </a:solidFill>
                  </a:tcPr>
                </a:tc>
                <a:tc>
                  <a:txBody>
                    <a:bodyPr/>
                    <a:lstStyle/>
                    <a:p>
                      <a:pPr algn="ctr"/>
                      <a:r>
                        <a:rPr lang="en-US" dirty="0" smtClean="0"/>
                        <a:t>2</a:t>
                      </a:r>
                      <a:endParaRPr lang="en-US" dirty="0"/>
                    </a:p>
                  </a:txBody>
                  <a:tcPr anchor="ctr">
                    <a:solidFill>
                      <a:srgbClr val="DDDDDD"/>
                    </a:solidFill>
                  </a:tcPr>
                </a:tc>
                <a:tc>
                  <a:txBody>
                    <a:bodyPr/>
                    <a:lstStyle/>
                    <a:p>
                      <a:pPr algn="ctr"/>
                      <a:r>
                        <a:rPr lang="en-US" dirty="0" smtClean="0"/>
                        <a:t>3</a:t>
                      </a:r>
                      <a:endParaRPr lang="en-US" dirty="0"/>
                    </a:p>
                  </a:txBody>
                  <a:tcPr anchor="ctr">
                    <a:solidFill>
                      <a:srgbClr val="DDDDDD"/>
                    </a:solidFill>
                  </a:tcPr>
                </a:tc>
                <a:tc>
                  <a:txBody>
                    <a:bodyPr/>
                    <a:lstStyle/>
                    <a:p>
                      <a:pPr algn="ctr"/>
                      <a:r>
                        <a:rPr lang="en-US" dirty="0" smtClean="0"/>
                        <a:t>4</a:t>
                      </a:r>
                      <a:endParaRPr lang="en-US" dirty="0"/>
                    </a:p>
                  </a:txBody>
                  <a:tcPr anchor="ctr">
                    <a:solidFill>
                      <a:srgbClr val="DDDDDD"/>
                    </a:solidFill>
                  </a:tcPr>
                </a:tc>
              </a:tr>
            </a:tbl>
          </a:graphicData>
        </a:graphic>
      </p:graphicFrame>
      <p:graphicFrame>
        <p:nvGraphicFramePr>
          <p:cNvPr id="7" name="Table 6"/>
          <p:cNvGraphicFramePr>
            <a:graphicFrameLocks noGrp="1"/>
          </p:cNvGraphicFramePr>
          <p:nvPr/>
        </p:nvGraphicFramePr>
        <p:xfrm>
          <a:off x="247923" y="3106841"/>
          <a:ext cx="3353700" cy="370840"/>
        </p:xfrm>
        <a:graphic>
          <a:graphicData uri="http://schemas.openxmlformats.org/drawingml/2006/table">
            <a:tbl>
              <a:tblPr firstRow="1" bandRow="1">
                <a:tableStyleId>{C4B1156A-380E-4F78-BDF5-A606A8083BF9}</a:tableStyleId>
              </a:tblPr>
              <a:tblGrid>
                <a:gridCol w="838425"/>
                <a:gridCol w="838425"/>
                <a:gridCol w="838425"/>
                <a:gridCol w="838425"/>
              </a:tblGrid>
              <a:tr h="370840">
                <a:tc>
                  <a:txBody>
                    <a:bodyPr/>
                    <a:lstStyle/>
                    <a:p>
                      <a:pPr algn="ctr"/>
                      <a:r>
                        <a:rPr lang="en-US" dirty="0" smtClean="0"/>
                        <a:t>2</a:t>
                      </a:r>
                      <a:endParaRPr lang="en-US" dirty="0"/>
                    </a:p>
                  </a:txBody>
                  <a:tcPr anchor="ctr">
                    <a:solidFill>
                      <a:srgbClr val="FF0000"/>
                    </a:solidFill>
                  </a:tcPr>
                </a:tc>
                <a:tc>
                  <a:txBody>
                    <a:bodyPr/>
                    <a:lstStyle/>
                    <a:p>
                      <a:pPr algn="ctr"/>
                      <a:r>
                        <a:rPr lang="en-US" dirty="0" smtClean="0"/>
                        <a:t>4</a:t>
                      </a:r>
                      <a:endParaRPr lang="en-US" dirty="0"/>
                    </a:p>
                  </a:txBody>
                  <a:tcPr anchor="ctr">
                    <a:solidFill>
                      <a:srgbClr val="FF0000"/>
                    </a:solidFill>
                  </a:tcPr>
                </a:tc>
                <a:tc>
                  <a:txBody>
                    <a:bodyPr/>
                    <a:lstStyle/>
                    <a:p>
                      <a:pPr algn="ctr"/>
                      <a:r>
                        <a:rPr lang="en-US" dirty="0" smtClean="0"/>
                        <a:t>6</a:t>
                      </a:r>
                      <a:endParaRPr lang="en-US" dirty="0"/>
                    </a:p>
                  </a:txBody>
                  <a:tcPr anchor="ctr">
                    <a:solidFill>
                      <a:srgbClr val="FF0000"/>
                    </a:solidFill>
                  </a:tcPr>
                </a:tc>
                <a:tc>
                  <a:txBody>
                    <a:bodyPr/>
                    <a:lstStyle/>
                    <a:p>
                      <a:pPr algn="ctr"/>
                      <a:r>
                        <a:rPr lang="en-US" dirty="0" smtClean="0"/>
                        <a:t>8</a:t>
                      </a:r>
                      <a:endParaRPr lang="en-US" dirty="0"/>
                    </a:p>
                  </a:txBody>
                  <a:tcPr anchor="ctr">
                    <a:solidFill>
                      <a:srgbClr val="FF0000"/>
                    </a:solidFill>
                  </a:tcPr>
                </a:tc>
              </a:tr>
            </a:tbl>
          </a:graphicData>
        </a:graphic>
      </p:graphicFrame>
      <p:sp>
        <p:nvSpPr>
          <p:cNvPr id="8" name="Plus 7"/>
          <p:cNvSpPr/>
          <p:nvPr/>
        </p:nvSpPr>
        <p:spPr bwMode="auto">
          <a:xfrm>
            <a:off x="513442" y="1898976"/>
            <a:ext cx="216186" cy="189140"/>
          </a:xfrm>
          <a:prstGeom prst="mathPlus">
            <a:avLst/>
          </a:prstGeom>
          <a:solidFill>
            <a:schemeClr val="tx1">
              <a:lumMod val="95000"/>
              <a:lumOff val="5000"/>
            </a:schemeClr>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dirty="0" smtClean="0">
              <a:ln>
                <a:noFill/>
              </a:ln>
              <a:solidFill>
                <a:schemeClr val="tx1"/>
              </a:solidFill>
              <a:effectLst/>
              <a:latin typeface="Tahoma" pitchFamily="-96" charset="0"/>
            </a:endParaRPr>
          </a:p>
        </p:txBody>
      </p:sp>
      <p:sp>
        <p:nvSpPr>
          <p:cNvPr id="9" name="Plus 8"/>
          <p:cNvSpPr/>
          <p:nvPr/>
        </p:nvSpPr>
        <p:spPr bwMode="auto">
          <a:xfrm>
            <a:off x="1345946" y="1898976"/>
            <a:ext cx="216186" cy="189140"/>
          </a:xfrm>
          <a:prstGeom prst="mathPlus">
            <a:avLst/>
          </a:prstGeom>
          <a:solidFill>
            <a:schemeClr val="tx1">
              <a:lumMod val="95000"/>
              <a:lumOff val="5000"/>
            </a:schemeClr>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smtClean="0">
              <a:ln>
                <a:noFill/>
              </a:ln>
              <a:solidFill>
                <a:schemeClr val="tx1"/>
              </a:solidFill>
              <a:effectLst/>
              <a:latin typeface="Tahoma" pitchFamily="-96" charset="0"/>
            </a:endParaRPr>
          </a:p>
        </p:txBody>
      </p:sp>
      <p:sp>
        <p:nvSpPr>
          <p:cNvPr id="10" name="Plus 9"/>
          <p:cNvSpPr/>
          <p:nvPr/>
        </p:nvSpPr>
        <p:spPr bwMode="auto">
          <a:xfrm>
            <a:off x="2178450" y="1898976"/>
            <a:ext cx="216186" cy="189140"/>
          </a:xfrm>
          <a:prstGeom prst="mathPlus">
            <a:avLst/>
          </a:prstGeom>
          <a:solidFill>
            <a:schemeClr val="tx1">
              <a:lumMod val="95000"/>
              <a:lumOff val="5000"/>
            </a:schemeClr>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smtClean="0">
              <a:ln>
                <a:noFill/>
              </a:ln>
              <a:solidFill>
                <a:schemeClr val="tx1"/>
              </a:solidFill>
              <a:effectLst/>
              <a:latin typeface="Tahoma" pitchFamily="-96" charset="0"/>
            </a:endParaRPr>
          </a:p>
        </p:txBody>
      </p:sp>
      <p:sp>
        <p:nvSpPr>
          <p:cNvPr id="11" name="Plus 10"/>
          <p:cNvSpPr/>
          <p:nvPr/>
        </p:nvSpPr>
        <p:spPr bwMode="auto">
          <a:xfrm>
            <a:off x="3010954" y="1898976"/>
            <a:ext cx="216186" cy="189140"/>
          </a:xfrm>
          <a:prstGeom prst="mathPlus">
            <a:avLst/>
          </a:prstGeom>
          <a:solidFill>
            <a:schemeClr val="tx1">
              <a:lumMod val="95000"/>
              <a:lumOff val="5000"/>
            </a:schemeClr>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smtClean="0">
              <a:ln>
                <a:noFill/>
              </a:ln>
              <a:solidFill>
                <a:schemeClr val="tx1"/>
              </a:solidFill>
              <a:effectLst/>
              <a:latin typeface="Tahoma" pitchFamily="-96" charset="0"/>
            </a:endParaRPr>
          </a:p>
        </p:txBody>
      </p:sp>
      <p:sp>
        <p:nvSpPr>
          <p:cNvPr id="12" name="Equal 11"/>
          <p:cNvSpPr/>
          <p:nvPr/>
        </p:nvSpPr>
        <p:spPr bwMode="auto">
          <a:xfrm>
            <a:off x="513442" y="2810074"/>
            <a:ext cx="229698" cy="189140"/>
          </a:xfrm>
          <a:prstGeom prst="mathEqual">
            <a:avLst/>
          </a:prstGeom>
          <a:solidFill>
            <a:srgbClr val="0D0D0D"/>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smtClean="0">
              <a:ln>
                <a:noFill/>
              </a:ln>
              <a:solidFill>
                <a:schemeClr val="tx1"/>
              </a:solidFill>
              <a:effectLst/>
              <a:latin typeface="Tahoma" pitchFamily="-96" charset="0"/>
            </a:endParaRPr>
          </a:p>
        </p:txBody>
      </p:sp>
      <p:sp>
        <p:nvSpPr>
          <p:cNvPr id="13" name="Equal 12"/>
          <p:cNvSpPr/>
          <p:nvPr/>
        </p:nvSpPr>
        <p:spPr bwMode="auto">
          <a:xfrm>
            <a:off x="1354935" y="2810074"/>
            <a:ext cx="229698" cy="189140"/>
          </a:xfrm>
          <a:prstGeom prst="mathEqual">
            <a:avLst/>
          </a:prstGeom>
          <a:solidFill>
            <a:srgbClr val="0D0D0D"/>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smtClean="0">
              <a:ln>
                <a:noFill/>
              </a:ln>
              <a:solidFill>
                <a:schemeClr val="tx1"/>
              </a:solidFill>
              <a:effectLst/>
              <a:latin typeface="Tahoma" pitchFamily="-96" charset="0"/>
            </a:endParaRPr>
          </a:p>
        </p:txBody>
      </p:sp>
      <p:sp>
        <p:nvSpPr>
          <p:cNvPr id="14" name="Equal 13"/>
          <p:cNvSpPr/>
          <p:nvPr/>
        </p:nvSpPr>
        <p:spPr bwMode="auto">
          <a:xfrm>
            <a:off x="2196428" y="2810074"/>
            <a:ext cx="229698" cy="189140"/>
          </a:xfrm>
          <a:prstGeom prst="mathEqual">
            <a:avLst/>
          </a:prstGeom>
          <a:solidFill>
            <a:srgbClr val="0D0D0D"/>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smtClean="0">
              <a:ln>
                <a:noFill/>
              </a:ln>
              <a:solidFill>
                <a:schemeClr val="tx1"/>
              </a:solidFill>
              <a:effectLst/>
              <a:latin typeface="Tahoma" pitchFamily="-96" charset="0"/>
            </a:endParaRPr>
          </a:p>
        </p:txBody>
      </p:sp>
      <p:sp>
        <p:nvSpPr>
          <p:cNvPr id="15" name="Equal 14"/>
          <p:cNvSpPr/>
          <p:nvPr/>
        </p:nvSpPr>
        <p:spPr bwMode="auto">
          <a:xfrm>
            <a:off x="3037922" y="2810074"/>
            <a:ext cx="229698" cy="189140"/>
          </a:xfrm>
          <a:prstGeom prst="mathEqual">
            <a:avLst/>
          </a:prstGeom>
          <a:solidFill>
            <a:srgbClr val="0D0D0D"/>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smtClean="0">
              <a:ln>
                <a:noFill/>
              </a:ln>
              <a:solidFill>
                <a:schemeClr val="tx1"/>
              </a:solidFill>
              <a:effectLst/>
              <a:latin typeface="Tahoma" pitchFamily="-96"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Matrix Multiplication – SSE</a:t>
            </a:r>
            <a:endParaRPr lang="en-US" dirty="0"/>
          </a:p>
        </p:txBody>
      </p:sp>
      <p:sp>
        <p:nvSpPr>
          <p:cNvPr id="4" name="TextBox 3"/>
          <p:cNvSpPr txBox="1"/>
          <p:nvPr/>
        </p:nvSpPr>
        <p:spPr>
          <a:xfrm>
            <a:off x="3844084" y="813710"/>
            <a:ext cx="5182658" cy="5648127"/>
          </a:xfrm>
          <a:prstGeom prst="rect">
            <a:avLst/>
          </a:prstGeom>
          <a:noFill/>
        </p:spPr>
        <p:txBody>
          <a:bodyPr wrap="square" tIns="0" bIns="0" rtlCol="0">
            <a:spAutoFit/>
          </a:bodyPr>
          <a:lstStyle/>
          <a:p>
            <a:pPr>
              <a:lnSpc>
                <a:spcPts val="960"/>
              </a:lnSpc>
              <a:spcBef>
                <a:spcPts val="0"/>
              </a:spcBef>
              <a:spcAft>
                <a:spcPts val="0"/>
              </a:spcAft>
            </a:pPr>
            <a:r>
              <a:rPr lang="en-US" sz="1050" dirty="0" smtClean="0">
                <a:latin typeface="Courier New"/>
                <a:cs typeface="Courier New"/>
              </a:rPr>
              <a:t>__</a:t>
            </a:r>
            <a:r>
              <a:rPr lang="en-US" sz="1050" dirty="0" err="1" smtClean="0">
                <a:latin typeface="Courier New"/>
                <a:cs typeface="Courier New"/>
              </a:rPr>
              <a:t>asm</a:t>
            </a:r>
            <a:r>
              <a:rPr lang="en-US" sz="1050" dirty="0" smtClean="0">
                <a:latin typeface="Courier New"/>
                <a:cs typeface="Courier New"/>
              </a:rPr>
              <a:t> {</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mov</a:t>
            </a:r>
            <a:r>
              <a:rPr lang="en-US" sz="1050" dirty="0" smtClean="0">
                <a:latin typeface="Courier New"/>
                <a:cs typeface="Courier New"/>
              </a:rPr>
              <a:t>         </a:t>
            </a:r>
            <a:r>
              <a:rPr lang="en-US" sz="1050" dirty="0" err="1" smtClean="0">
                <a:latin typeface="Courier New"/>
                <a:cs typeface="Courier New"/>
              </a:rPr>
              <a:t>esi</a:t>
            </a:r>
            <a:r>
              <a:rPr lang="en-US" sz="1050" dirty="0" smtClean="0">
                <a:latin typeface="Courier New"/>
                <a:cs typeface="Courier New"/>
              </a:rPr>
              <a:t>, </a:t>
            </a:r>
            <a:r>
              <a:rPr lang="en-US" sz="1050" b="1" i="1" dirty="0" smtClean="0">
                <a:solidFill>
                  <a:srgbClr val="0000FF"/>
                </a:solidFill>
                <a:latin typeface="Courier New"/>
                <a:cs typeface="Courier New"/>
              </a:rPr>
              <a:t>VIN</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mov</a:t>
            </a:r>
            <a:r>
              <a:rPr lang="en-US" sz="1050" dirty="0" smtClean="0">
                <a:latin typeface="Courier New"/>
                <a:cs typeface="Courier New"/>
              </a:rPr>
              <a:t>         </a:t>
            </a:r>
            <a:r>
              <a:rPr lang="en-US" sz="1050" dirty="0" err="1" smtClean="0">
                <a:latin typeface="Courier New"/>
                <a:cs typeface="Courier New"/>
              </a:rPr>
              <a:t>edi</a:t>
            </a:r>
            <a:r>
              <a:rPr lang="en-US" sz="1050" dirty="0" smtClean="0">
                <a:latin typeface="Courier New"/>
                <a:cs typeface="Courier New"/>
              </a:rPr>
              <a:t>, </a:t>
            </a:r>
            <a:r>
              <a:rPr lang="en-US" sz="1050" b="1" i="1" dirty="0" smtClean="0">
                <a:solidFill>
                  <a:srgbClr val="0000FF"/>
                </a:solidFill>
                <a:latin typeface="Courier New"/>
                <a:cs typeface="Courier New"/>
              </a:rPr>
              <a:t>VOUT</a:t>
            </a:r>
          </a:p>
          <a:p>
            <a:pPr>
              <a:lnSpc>
                <a:spcPts val="960"/>
              </a:lnSpc>
              <a:spcBef>
                <a:spcPts val="0"/>
              </a:spcBef>
              <a:spcAft>
                <a:spcPts val="0"/>
              </a:spcAft>
            </a:pPr>
            <a:endParaRPr lang="en-US" sz="1050" dirty="0" smtClean="0">
              <a:latin typeface="Courier New"/>
              <a:cs typeface="Courier New"/>
            </a:endParaRPr>
          </a:p>
          <a:p>
            <a:pPr>
              <a:lnSpc>
                <a:spcPts val="960"/>
              </a:lnSpc>
              <a:spcBef>
                <a:spcPts val="0"/>
              </a:spcBef>
              <a:spcAft>
                <a:spcPts val="0"/>
              </a:spcAft>
            </a:pPr>
            <a:r>
              <a:rPr lang="en-US" sz="1050" b="1" dirty="0" smtClean="0">
                <a:latin typeface="Courier New"/>
                <a:cs typeface="Courier New"/>
              </a:rPr>
              <a:t>      // load columns of matrix into xmm4-7</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mov</a:t>
            </a:r>
            <a:r>
              <a:rPr lang="en-US" sz="1050" dirty="0" smtClean="0">
                <a:latin typeface="Courier New"/>
                <a:cs typeface="Courier New"/>
              </a:rPr>
              <a:t>      </a:t>
            </a:r>
            <a:r>
              <a:rPr lang="en-US" sz="1050" dirty="0" err="1" smtClean="0">
                <a:latin typeface="Courier New"/>
                <a:cs typeface="Courier New"/>
              </a:rPr>
              <a:t>edx</a:t>
            </a:r>
            <a:r>
              <a:rPr lang="en-US" sz="1050" dirty="0" smtClean="0">
                <a:latin typeface="Courier New"/>
                <a:cs typeface="Courier New"/>
              </a:rPr>
              <a:t>,  </a:t>
            </a:r>
            <a:r>
              <a:rPr lang="en-US" sz="1050" b="1" i="1" dirty="0" smtClean="0">
                <a:solidFill>
                  <a:srgbClr val="0000FF"/>
                </a:solidFill>
                <a:latin typeface="Courier New"/>
                <a:cs typeface="Courier New"/>
              </a:rPr>
              <a:t>ELTS</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movups</a:t>
            </a:r>
            <a:r>
              <a:rPr lang="en-US" sz="1050" dirty="0" smtClean="0">
                <a:latin typeface="Courier New"/>
                <a:cs typeface="Courier New"/>
              </a:rPr>
              <a:t>   xmm4, [</a:t>
            </a:r>
            <a:r>
              <a:rPr lang="en-US" sz="1050" dirty="0" err="1" smtClean="0">
                <a:latin typeface="Courier New"/>
                <a:cs typeface="Courier New"/>
              </a:rPr>
              <a:t>edx</a:t>
            </a:r>
            <a:r>
              <a:rPr lang="en-US" sz="1050" dirty="0" smtClean="0">
                <a:latin typeface="Courier New"/>
                <a:cs typeface="Courier New"/>
              </a:rPr>
              <a:t>]</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movups</a:t>
            </a:r>
            <a:r>
              <a:rPr lang="en-US" sz="1050" dirty="0" smtClean="0">
                <a:latin typeface="Courier New"/>
                <a:cs typeface="Courier New"/>
              </a:rPr>
              <a:t>   xmm5, [</a:t>
            </a:r>
            <a:r>
              <a:rPr lang="en-US" sz="1050" dirty="0" err="1" smtClean="0">
                <a:latin typeface="Courier New"/>
                <a:cs typeface="Courier New"/>
              </a:rPr>
              <a:t>edx</a:t>
            </a:r>
            <a:r>
              <a:rPr lang="en-US" sz="1050" dirty="0" smtClean="0">
                <a:latin typeface="Courier New"/>
                <a:cs typeface="Courier New"/>
              </a:rPr>
              <a:t> + 0x10]</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movups</a:t>
            </a:r>
            <a:r>
              <a:rPr lang="en-US" sz="1050" dirty="0" smtClean="0">
                <a:latin typeface="Courier New"/>
                <a:cs typeface="Courier New"/>
              </a:rPr>
              <a:t>   xmm6, [</a:t>
            </a:r>
            <a:r>
              <a:rPr lang="en-US" sz="1050" dirty="0" err="1" smtClean="0">
                <a:latin typeface="Courier New"/>
                <a:cs typeface="Courier New"/>
              </a:rPr>
              <a:t>edx</a:t>
            </a:r>
            <a:r>
              <a:rPr lang="en-US" sz="1050" dirty="0" smtClean="0">
                <a:latin typeface="Courier New"/>
                <a:cs typeface="Courier New"/>
              </a:rPr>
              <a:t> + 0x20]</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movups</a:t>
            </a:r>
            <a:r>
              <a:rPr lang="en-US" sz="1050" dirty="0" smtClean="0">
                <a:latin typeface="Courier New"/>
                <a:cs typeface="Courier New"/>
              </a:rPr>
              <a:t>   xmm7, [</a:t>
            </a:r>
            <a:r>
              <a:rPr lang="en-US" sz="1050" dirty="0" err="1" smtClean="0">
                <a:latin typeface="Courier New"/>
                <a:cs typeface="Courier New"/>
              </a:rPr>
              <a:t>edx</a:t>
            </a:r>
            <a:r>
              <a:rPr lang="en-US" sz="1050" dirty="0" smtClean="0">
                <a:latin typeface="Courier New"/>
                <a:cs typeface="Courier New"/>
              </a:rPr>
              <a:t> + 0x30]</a:t>
            </a:r>
          </a:p>
          <a:p>
            <a:pPr>
              <a:lnSpc>
                <a:spcPts val="960"/>
              </a:lnSpc>
              <a:spcBef>
                <a:spcPts val="0"/>
              </a:spcBef>
              <a:spcAft>
                <a:spcPts val="0"/>
              </a:spcAft>
            </a:pPr>
            <a:endParaRPr lang="en-US" sz="1050" dirty="0" smtClean="0">
              <a:latin typeface="Courier New"/>
              <a:cs typeface="Courier New"/>
            </a:endParaRPr>
          </a:p>
          <a:p>
            <a:pPr>
              <a:lnSpc>
                <a:spcPts val="960"/>
              </a:lnSpc>
              <a:spcBef>
                <a:spcPts val="0"/>
              </a:spcBef>
              <a:spcAft>
                <a:spcPts val="0"/>
              </a:spcAft>
            </a:pPr>
            <a:r>
              <a:rPr lang="en-US" sz="1050" dirty="0" smtClean="0">
                <a:latin typeface="Courier New"/>
                <a:cs typeface="Courier New"/>
              </a:rPr>
              <a:t>      </a:t>
            </a:r>
            <a:r>
              <a:rPr lang="en-US" sz="1050" b="1" dirty="0" smtClean="0">
                <a:latin typeface="Courier New"/>
                <a:cs typeface="Courier New"/>
              </a:rPr>
              <a:t>// load </a:t>
            </a:r>
            <a:r>
              <a:rPr lang="en-US" sz="1050" b="1" dirty="0" err="1" smtClean="0">
                <a:latin typeface="Courier New"/>
                <a:cs typeface="Courier New"/>
              </a:rPr>
              <a:t>v</a:t>
            </a:r>
            <a:r>
              <a:rPr lang="en-US" sz="1050" b="1" dirty="0" smtClean="0">
                <a:latin typeface="Courier New"/>
                <a:cs typeface="Courier New"/>
              </a:rPr>
              <a:t> into xmm0.</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movups</a:t>
            </a:r>
            <a:r>
              <a:rPr lang="en-US" sz="1050" dirty="0" smtClean="0">
                <a:latin typeface="Courier New"/>
                <a:cs typeface="Courier New"/>
              </a:rPr>
              <a:t>   xmm0, [</a:t>
            </a:r>
            <a:r>
              <a:rPr lang="en-US" sz="1050" dirty="0" err="1" smtClean="0">
                <a:latin typeface="Courier New"/>
                <a:cs typeface="Courier New"/>
              </a:rPr>
              <a:t>esi</a:t>
            </a:r>
            <a:r>
              <a:rPr lang="en-US" sz="1050" dirty="0" smtClean="0">
                <a:latin typeface="Courier New"/>
                <a:cs typeface="Courier New"/>
              </a:rPr>
              <a:t>]</a:t>
            </a:r>
          </a:p>
          <a:p>
            <a:pPr>
              <a:lnSpc>
                <a:spcPts val="960"/>
              </a:lnSpc>
              <a:spcBef>
                <a:spcPts val="0"/>
              </a:spcBef>
              <a:spcAft>
                <a:spcPts val="0"/>
              </a:spcAft>
            </a:pPr>
            <a:endParaRPr lang="en-US" sz="1050" dirty="0" smtClean="0">
              <a:latin typeface="Courier New"/>
              <a:cs typeface="Courier New"/>
            </a:endParaRPr>
          </a:p>
          <a:p>
            <a:pPr>
              <a:lnSpc>
                <a:spcPts val="960"/>
              </a:lnSpc>
              <a:spcBef>
                <a:spcPts val="0"/>
              </a:spcBef>
              <a:spcAft>
                <a:spcPts val="0"/>
              </a:spcAft>
            </a:pPr>
            <a:r>
              <a:rPr lang="en-US" sz="1050" b="1" dirty="0" smtClean="0">
                <a:latin typeface="Courier New"/>
                <a:cs typeface="Courier New"/>
              </a:rPr>
              <a:t>      // we'll store the final result in xmm2; initialize it</a:t>
            </a:r>
          </a:p>
          <a:p>
            <a:pPr>
              <a:lnSpc>
                <a:spcPts val="960"/>
              </a:lnSpc>
              <a:spcBef>
                <a:spcPts val="0"/>
              </a:spcBef>
              <a:spcAft>
                <a:spcPts val="0"/>
              </a:spcAft>
            </a:pPr>
            <a:r>
              <a:rPr lang="en-US" sz="1050" b="1" dirty="0" smtClean="0">
                <a:latin typeface="Courier New"/>
                <a:cs typeface="Courier New"/>
              </a:rPr>
              <a:t>      // to zero</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xorps</a:t>
            </a:r>
            <a:r>
              <a:rPr lang="en-US" sz="1050" dirty="0" smtClean="0">
                <a:latin typeface="Courier New"/>
                <a:cs typeface="Courier New"/>
              </a:rPr>
              <a:t>      xmm2, xmm2</a:t>
            </a:r>
          </a:p>
          <a:p>
            <a:pPr>
              <a:lnSpc>
                <a:spcPts val="960"/>
              </a:lnSpc>
              <a:spcBef>
                <a:spcPts val="0"/>
              </a:spcBef>
              <a:spcAft>
                <a:spcPts val="0"/>
              </a:spcAft>
            </a:pPr>
            <a:endParaRPr lang="en-US" sz="1050" dirty="0" smtClean="0">
              <a:latin typeface="Courier New"/>
              <a:cs typeface="Courier New"/>
            </a:endParaRPr>
          </a:p>
          <a:p>
            <a:pPr>
              <a:lnSpc>
                <a:spcPts val="960"/>
              </a:lnSpc>
              <a:spcBef>
                <a:spcPts val="0"/>
              </a:spcBef>
              <a:spcAft>
                <a:spcPts val="0"/>
              </a:spcAft>
            </a:pPr>
            <a:r>
              <a:rPr lang="en-US" sz="1050" dirty="0" smtClean="0">
                <a:latin typeface="Courier New"/>
                <a:cs typeface="Courier New"/>
              </a:rPr>
              <a:t>      </a:t>
            </a:r>
            <a:r>
              <a:rPr lang="en-US" sz="1050" b="1" dirty="0" smtClean="0">
                <a:latin typeface="Courier New"/>
                <a:cs typeface="Courier New"/>
              </a:rPr>
              <a:t>// broadcast </a:t>
            </a:r>
            <a:r>
              <a:rPr lang="en-US" sz="1050" b="1" dirty="0" err="1" smtClean="0">
                <a:latin typeface="Courier New"/>
                <a:cs typeface="Courier New"/>
              </a:rPr>
              <a:t>x</a:t>
            </a:r>
            <a:r>
              <a:rPr lang="en-US" sz="1050" b="1" dirty="0" smtClean="0">
                <a:latin typeface="Courier New"/>
                <a:cs typeface="Courier New"/>
              </a:rPr>
              <a:t> into xmm1, multiply it by the first</a:t>
            </a:r>
          </a:p>
          <a:p>
            <a:pPr>
              <a:lnSpc>
                <a:spcPts val="960"/>
              </a:lnSpc>
              <a:spcBef>
                <a:spcPts val="0"/>
              </a:spcBef>
              <a:spcAft>
                <a:spcPts val="0"/>
              </a:spcAft>
            </a:pPr>
            <a:r>
              <a:rPr lang="en-US" sz="1050" b="1" dirty="0" smtClean="0">
                <a:latin typeface="Courier New"/>
                <a:cs typeface="Courier New"/>
              </a:rPr>
              <a:t>      // column of the matrix (xmm4), and add it to the total</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movups</a:t>
            </a:r>
            <a:r>
              <a:rPr lang="en-US" sz="1050" dirty="0" smtClean="0">
                <a:latin typeface="Courier New"/>
                <a:cs typeface="Courier New"/>
              </a:rPr>
              <a:t>     xmm1, xmm0</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shufps</a:t>
            </a:r>
            <a:r>
              <a:rPr lang="en-US" sz="1050" dirty="0" smtClean="0">
                <a:latin typeface="Courier New"/>
                <a:cs typeface="Courier New"/>
              </a:rPr>
              <a:t>     xmm1, xmm1, 0x00</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mulps</a:t>
            </a:r>
            <a:r>
              <a:rPr lang="en-US" sz="1050" dirty="0" smtClean="0">
                <a:latin typeface="Courier New"/>
                <a:cs typeface="Courier New"/>
              </a:rPr>
              <a:t>      xmm1, xmm4</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addps</a:t>
            </a:r>
            <a:r>
              <a:rPr lang="en-US" sz="1050" dirty="0" smtClean="0">
                <a:latin typeface="Courier New"/>
                <a:cs typeface="Courier New"/>
              </a:rPr>
              <a:t>      xmm2, xmm1</a:t>
            </a:r>
          </a:p>
          <a:p>
            <a:pPr>
              <a:lnSpc>
                <a:spcPts val="960"/>
              </a:lnSpc>
              <a:spcBef>
                <a:spcPts val="0"/>
              </a:spcBef>
              <a:spcAft>
                <a:spcPts val="0"/>
              </a:spcAft>
            </a:pPr>
            <a:endParaRPr lang="en-US" sz="1050" dirty="0" smtClean="0">
              <a:latin typeface="Courier New"/>
              <a:cs typeface="Courier New"/>
            </a:endParaRPr>
          </a:p>
          <a:p>
            <a:pPr>
              <a:lnSpc>
                <a:spcPts val="960"/>
              </a:lnSpc>
              <a:spcBef>
                <a:spcPts val="0"/>
              </a:spcBef>
              <a:spcAft>
                <a:spcPts val="0"/>
              </a:spcAft>
            </a:pPr>
            <a:r>
              <a:rPr lang="en-US" sz="1050" b="1" dirty="0" smtClean="0">
                <a:latin typeface="Courier New"/>
                <a:cs typeface="Courier New"/>
              </a:rPr>
              <a:t>      // repeat the process for </a:t>
            </a:r>
            <a:r>
              <a:rPr lang="en-US" sz="1050" b="1" dirty="0" err="1" smtClean="0">
                <a:latin typeface="Courier New"/>
                <a:cs typeface="Courier New"/>
              </a:rPr>
              <a:t>y</a:t>
            </a:r>
            <a:r>
              <a:rPr lang="en-US" sz="1050" b="1" dirty="0" smtClean="0">
                <a:latin typeface="Courier New"/>
                <a:cs typeface="Courier New"/>
              </a:rPr>
              <a:t>, </a:t>
            </a:r>
            <a:r>
              <a:rPr lang="en-US" sz="1050" b="1" dirty="0" err="1" smtClean="0">
                <a:latin typeface="Courier New"/>
                <a:cs typeface="Courier New"/>
              </a:rPr>
              <a:t>z</a:t>
            </a:r>
            <a:r>
              <a:rPr lang="en-US" sz="1050" b="1" dirty="0" smtClean="0">
                <a:latin typeface="Courier New"/>
                <a:cs typeface="Courier New"/>
              </a:rPr>
              <a:t> and </a:t>
            </a:r>
            <a:r>
              <a:rPr lang="en-US" sz="1050" b="1" dirty="0" err="1" smtClean="0">
                <a:latin typeface="Courier New"/>
                <a:cs typeface="Courier New"/>
              </a:rPr>
              <a:t>w</a:t>
            </a:r>
            <a:endParaRPr lang="en-US" sz="1050" b="1" dirty="0" smtClean="0">
              <a:latin typeface="Courier New"/>
              <a:cs typeface="Courier New"/>
            </a:endParaRP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movups</a:t>
            </a:r>
            <a:r>
              <a:rPr lang="en-US" sz="1050" dirty="0" smtClean="0">
                <a:latin typeface="Courier New"/>
                <a:cs typeface="Courier New"/>
              </a:rPr>
              <a:t>     xmm1, xmm0</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shufps</a:t>
            </a:r>
            <a:r>
              <a:rPr lang="en-US" sz="1050" dirty="0" smtClean="0">
                <a:latin typeface="Courier New"/>
                <a:cs typeface="Courier New"/>
              </a:rPr>
              <a:t>     xmm1, xmm1, 0x55</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mulps</a:t>
            </a:r>
            <a:r>
              <a:rPr lang="en-US" sz="1050" dirty="0" smtClean="0">
                <a:latin typeface="Courier New"/>
                <a:cs typeface="Courier New"/>
              </a:rPr>
              <a:t>      xmm1, xmm5</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addps</a:t>
            </a:r>
            <a:r>
              <a:rPr lang="en-US" sz="1050" dirty="0" smtClean="0">
                <a:latin typeface="Courier New"/>
                <a:cs typeface="Courier New"/>
              </a:rPr>
              <a:t>      xmm2, xmm1</a:t>
            </a:r>
          </a:p>
          <a:p>
            <a:pPr>
              <a:lnSpc>
                <a:spcPts val="960"/>
              </a:lnSpc>
              <a:spcBef>
                <a:spcPts val="0"/>
              </a:spcBef>
              <a:spcAft>
                <a:spcPts val="0"/>
              </a:spcAft>
            </a:pPr>
            <a:endParaRPr lang="en-US" sz="1050" dirty="0" smtClean="0">
              <a:latin typeface="Courier New"/>
              <a:cs typeface="Courier New"/>
            </a:endParaRP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movups</a:t>
            </a:r>
            <a:r>
              <a:rPr lang="en-US" sz="1050" dirty="0" smtClean="0">
                <a:latin typeface="Courier New"/>
                <a:cs typeface="Courier New"/>
              </a:rPr>
              <a:t>     xmm1, xmm0</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shufps</a:t>
            </a:r>
            <a:r>
              <a:rPr lang="en-US" sz="1050" dirty="0" smtClean="0">
                <a:latin typeface="Courier New"/>
                <a:cs typeface="Courier New"/>
              </a:rPr>
              <a:t>     xmm1, xmm1, 0xAA</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mulps</a:t>
            </a:r>
            <a:r>
              <a:rPr lang="en-US" sz="1050" dirty="0" smtClean="0">
                <a:latin typeface="Courier New"/>
                <a:cs typeface="Courier New"/>
              </a:rPr>
              <a:t>      xmm1, xmm6</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addps</a:t>
            </a:r>
            <a:r>
              <a:rPr lang="en-US" sz="1050" dirty="0" smtClean="0">
                <a:latin typeface="Courier New"/>
                <a:cs typeface="Courier New"/>
              </a:rPr>
              <a:t>      xmm2, xmm1</a:t>
            </a:r>
          </a:p>
          <a:p>
            <a:pPr>
              <a:lnSpc>
                <a:spcPts val="960"/>
              </a:lnSpc>
              <a:spcBef>
                <a:spcPts val="0"/>
              </a:spcBef>
              <a:spcAft>
                <a:spcPts val="0"/>
              </a:spcAft>
            </a:pPr>
            <a:endParaRPr lang="en-US" sz="1050" dirty="0" smtClean="0">
              <a:latin typeface="Courier New"/>
              <a:cs typeface="Courier New"/>
            </a:endParaRP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movups</a:t>
            </a:r>
            <a:r>
              <a:rPr lang="en-US" sz="1050" dirty="0" smtClean="0">
                <a:latin typeface="Courier New"/>
                <a:cs typeface="Courier New"/>
              </a:rPr>
              <a:t>     xmm1, xmm0</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shufps</a:t>
            </a:r>
            <a:r>
              <a:rPr lang="en-US" sz="1050" dirty="0" smtClean="0">
                <a:latin typeface="Courier New"/>
                <a:cs typeface="Courier New"/>
              </a:rPr>
              <a:t>     xmm1, xmm1, 0xFF</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mulps</a:t>
            </a:r>
            <a:r>
              <a:rPr lang="en-US" sz="1050" dirty="0" smtClean="0">
                <a:latin typeface="Courier New"/>
                <a:cs typeface="Courier New"/>
              </a:rPr>
              <a:t>      xmm1, xmm7</a:t>
            </a: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addps</a:t>
            </a:r>
            <a:r>
              <a:rPr lang="en-US" sz="1050" dirty="0" smtClean="0">
                <a:latin typeface="Courier New"/>
                <a:cs typeface="Courier New"/>
              </a:rPr>
              <a:t>      xmm2, xmm1</a:t>
            </a:r>
          </a:p>
          <a:p>
            <a:pPr>
              <a:lnSpc>
                <a:spcPts val="960"/>
              </a:lnSpc>
              <a:spcBef>
                <a:spcPts val="0"/>
              </a:spcBef>
              <a:spcAft>
                <a:spcPts val="0"/>
              </a:spcAft>
            </a:pPr>
            <a:endParaRPr lang="en-US" sz="1050" dirty="0" smtClean="0">
              <a:latin typeface="Courier New"/>
              <a:cs typeface="Courier New"/>
            </a:endParaRPr>
          </a:p>
          <a:p>
            <a:pPr>
              <a:lnSpc>
                <a:spcPts val="960"/>
              </a:lnSpc>
              <a:spcBef>
                <a:spcPts val="0"/>
              </a:spcBef>
              <a:spcAft>
                <a:spcPts val="0"/>
              </a:spcAft>
            </a:pPr>
            <a:r>
              <a:rPr lang="en-US" sz="1050" dirty="0" smtClean="0">
                <a:latin typeface="Courier New"/>
                <a:cs typeface="Courier New"/>
              </a:rPr>
              <a:t>      </a:t>
            </a:r>
            <a:r>
              <a:rPr lang="en-US" sz="1050" b="1" dirty="0" smtClean="0">
                <a:latin typeface="Courier New"/>
                <a:cs typeface="Courier New"/>
              </a:rPr>
              <a:t>// write the results to </a:t>
            </a:r>
            <a:r>
              <a:rPr lang="en-US" sz="1050" b="1" dirty="0" err="1" smtClean="0">
                <a:latin typeface="Courier New"/>
                <a:cs typeface="Courier New"/>
              </a:rPr>
              <a:t>vout</a:t>
            </a:r>
            <a:endParaRPr lang="en-US" sz="1050" b="1" dirty="0" smtClean="0">
              <a:latin typeface="Courier New"/>
              <a:cs typeface="Courier New"/>
            </a:endParaRPr>
          </a:p>
          <a:p>
            <a:pPr>
              <a:lnSpc>
                <a:spcPts val="960"/>
              </a:lnSpc>
              <a:spcBef>
                <a:spcPts val="0"/>
              </a:spcBef>
              <a:spcAft>
                <a:spcPts val="0"/>
              </a:spcAft>
            </a:pPr>
            <a:r>
              <a:rPr lang="en-US" sz="1050" dirty="0" smtClean="0">
                <a:latin typeface="Courier New"/>
                <a:cs typeface="Courier New"/>
              </a:rPr>
              <a:t>      </a:t>
            </a:r>
            <a:r>
              <a:rPr lang="en-US" sz="1050" dirty="0" err="1" smtClean="0">
                <a:latin typeface="Courier New"/>
                <a:cs typeface="Courier New"/>
              </a:rPr>
              <a:t>movups</a:t>
            </a:r>
            <a:r>
              <a:rPr lang="en-US" sz="1050" dirty="0" smtClean="0">
                <a:latin typeface="Courier New"/>
                <a:cs typeface="Courier New"/>
              </a:rPr>
              <a:t>   [</a:t>
            </a:r>
            <a:r>
              <a:rPr lang="en-US" sz="1050" dirty="0" err="1" smtClean="0">
                <a:latin typeface="Courier New"/>
                <a:cs typeface="Courier New"/>
              </a:rPr>
              <a:t>edi</a:t>
            </a:r>
            <a:r>
              <a:rPr lang="en-US" sz="1050" dirty="0" smtClean="0">
                <a:latin typeface="Courier New"/>
                <a:cs typeface="Courier New"/>
              </a:rPr>
              <a:t>], xmm2</a:t>
            </a:r>
          </a:p>
          <a:p>
            <a:pPr>
              <a:lnSpc>
                <a:spcPts val="960"/>
              </a:lnSpc>
              <a:spcBef>
                <a:spcPts val="0"/>
              </a:spcBef>
              <a:spcAft>
                <a:spcPts val="0"/>
              </a:spcAft>
            </a:pPr>
            <a:r>
              <a:rPr lang="en-US" sz="1050" dirty="0" smtClean="0">
                <a:latin typeface="Courier New"/>
                <a:cs typeface="Courier New"/>
              </a:rPr>
              <a:t>}</a:t>
            </a:r>
          </a:p>
        </p:txBody>
      </p:sp>
      <p:graphicFrame>
        <p:nvGraphicFramePr>
          <p:cNvPr id="5" name="Table 4"/>
          <p:cNvGraphicFramePr>
            <a:graphicFrameLocks noGrp="1"/>
          </p:cNvGraphicFramePr>
          <p:nvPr/>
        </p:nvGraphicFramePr>
        <p:xfrm>
          <a:off x="177195" y="1059204"/>
          <a:ext cx="2908952" cy="276764"/>
        </p:xfrm>
        <a:graphic>
          <a:graphicData uri="http://schemas.openxmlformats.org/drawingml/2006/table">
            <a:tbl>
              <a:tblPr firstRow="1" bandRow="1">
                <a:tableStyleId>{C4B1156A-380E-4F78-BDF5-A606A8083BF9}</a:tableStyleId>
              </a:tblPr>
              <a:tblGrid>
                <a:gridCol w="727238"/>
                <a:gridCol w="727238"/>
                <a:gridCol w="727238"/>
                <a:gridCol w="727238"/>
              </a:tblGrid>
              <a:tr h="276764">
                <a:tc>
                  <a:txBody>
                    <a:bodyPr/>
                    <a:lstStyle/>
                    <a:p>
                      <a:pPr algn="ctr"/>
                      <a:r>
                        <a:rPr lang="en-US" sz="1200" dirty="0" smtClean="0"/>
                        <a:t>4</a:t>
                      </a:r>
                      <a:endParaRPr lang="en-US" sz="1200" dirty="0"/>
                    </a:p>
                  </a:txBody>
                  <a:tcPr anchor="ctr">
                    <a:solidFill>
                      <a:srgbClr val="DDDDDD"/>
                    </a:solidFill>
                  </a:tcPr>
                </a:tc>
                <a:tc>
                  <a:txBody>
                    <a:bodyPr/>
                    <a:lstStyle/>
                    <a:p>
                      <a:pPr algn="ctr"/>
                      <a:r>
                        <a:rPr lang="en-US" sz="1200" dirty="0" smtClean="0"/>
                        <a:t>3</a:t>
                      </a:r>
                      <a:endParaRPr lang="en-US" sz="1200" dirty="0"/>
                    </a:p>
                  </a:txBody>
                  <a:tcPr anchor="ctr">
                    <a:solidFill>
                      <a:srgbClr val="DDDDDD"/>
                    </a:solidFill>
                  </a:tcPr>
                </a:tc>
                <a:tc>
                  <a:txBody>
                    <a:bodyPr/>
                    <a:lstStyle/>
                    <a:p>
                      <a:pPr algn="ctr"/>
                      <a:r>
                        <a:rPr lang="en-US" sz="1200" dirty="0" smtClean="0"/>
                        <a:t>2</a:t>
                      </a:r>
                      <a:endParaRPr lang="en-US" sz="1200" dirty="0"/>
                    </a:p>
                  </a:txBody>
                  <a:tcPr anchor="ctr">
                    <a:solidFill>
                      <a:srgbClr val="DDDDDD"/>
                    </a:solidFill>
                  </a:tcPr>
                </a:tc>
                <a:tc>
                  <a:txBody>
                    <a:bodyPr/>
                    <a:lstStyle/>
                    <a:p>
                      <a:pPr algn="ctr"/>
                      <a:r>
                        <a:rPr lang="en-US" sz="1200" dirty="0" smtClean="0"/>
                        <a:t>1</a:t>
                      </a:r>
                      <a:endParaRPr lang="en-US" sz="1200" dirty="0"/>
                    </a:p>
                  </a:txBody>
                  <a:tcPr anchor="ctr">
                    <a:solidFill>
                      <a:srgbClr val="DDDDDD"/>
                    </a:solidFill>
                  </a:tcPr>
                </a:tc>
              </a:tr>
            </a:tbl>
          </a:graphicData>
        </a:graphic>
      </p:graphicFrame>
      <p:graphicFrame>
        <p:nvGraphicFramePr>
          <p:cNvPr id="7" name="Table 6"/>
          <p:cNvGraphicFramePr>
            <a:graphicFrameLocks noGrp="1"/>
          </p:cNvGraphicFramePr>
          <p:nvPr/>
        </p:nvGraphicFramePr>
        <p:xfrm>
          <a:off x="177195" y="1734303"/>
          <a:ext cx="2908952" cy="280608"/>
        </p:xfrm>
        <a:graphic>
          <a:graphicData uri="http://schemas.openxmlformats.org/drawingml/2006/table">
            <a:tbl>
              <a:tblPr firstRow="1" bandRow="1">
                <a:tableStyleId>{C4B1156A-380E-4F78-BDF5-A606A8083BF9}</a:tableStyleId>
              </a:tblPr>
              <a:tblGrid>
                <a:gridCol w="727238"/>
                <a:gridCol w="727238"/>
                <a:gridCol w="727238"/>
                <a:gridCol w="727238"/>
              </a:tblGrid>
              <a:tr h="280608">
                <a:tc>
                  <a:txBody>
                    <a:bodyPr/>
                    <a:lstStyle/>
                    <a:p>
                      <a:pPr algn="ctr"/>
                      <a:r>
                        <a:rPr lang="en-US" sz="1200" dirty="0" smtClean="0"/>
                        <a:t>4</a:t>
                      </a:r>
                      <a:endParaRPr lang="en-US" sz="1200" dirty="0"/>
                    </a:p>
                  </a:txBody>
                  <a:tcPr anchor="ctr">
                    <a:solidFill>
                      <a:srgbClr val="DDDDDD"/>
                    </a:solidFill>
                  </a:tcPr>
                </a:tc>
                <a:tc>
                  <a:txBody>
                    <a:bodyPr/>
                    <a:lstStyle/>
                    <a:p>
                      <a:pPr algn="ctr"/>
                      <a:r>
                        <a:rPr lang="en-US" sz="1200" dirty="0" smtClean="0"/>
                        <a:t>3</a:t>
                      </a:r>
                      <a:endParaRPr lang="en-US" sz="1200" dirty="0"/>
                    </a:p>
                  </a:txBody>
                  <a:tcPr anchor="ctr">
                    <a:solidFill>
                      <a:srgbClr val="DDDDDD"/>
                    </a:solidFill>
                  </a:tcPr>
                </a:tc>
                <a:tc>
                  <a:txBody>
                    <a:bodyPr/>
                    <a:lstStyle/>
                    <a:p>
                      <a:pPr algn="ctr"/>
                      <a:r>
                        <a:rPr lang="en-US" sz="1200" dirty="0" smtClean="0"/>
                        <a:t>2</a:t>
                      </a:r>
                      <a:endParaRPr lang="en-US" sz="1200" dirty="0"/>
                    </a:p>
                  </a:txBody>
                  <a:tcPr anchor="ctr">
                    <a:solidFill>
                      <a:srgbClr val="DDDDDD"/>
                    </a:solidFill>
                  </a:tcPr>
                </a:tc>
                <a:tc>
                  <a:txBody>
                    <a:bodyPr/>
                    <a:lstStyle/>
                    <a:p>
                      <a:pPr algn="ctr"/>
                      <a:r>
                        <a:rPr lang="en-US" sz="1200" dirty="0" smtClean="0"/>
                        <a:t>1</a:t>
                      </a:r>
                      <a:endParaRPr lang="en-US" sz="1200" dirty="0"/>
                    </a:p>
                  </a:txBody>
                  <a:tcPr anchor="ctr">
                    <a:solidFill>
                      <a:srgbClr val="DDDDDD"/>
                    </a:solidFill>
                  </a:tcPr>
                </a:tc>
              </a:tr>
            </a:tbl>
          </a:graphicData>
        </a:graphic>
      </p:graphicFrame>
      <p:graphicFrame>
        <p:nvGraphicFramePr>
          <p:cNvPr id="10" name="Table 9"/>
          <p:cNvGraphicFramePr>
            <a:graphicFrameLocks noGrp="1"/>
          </p:cNvGraphicFramePr>
          <p:nvPr/>
        </p:nvGraphicFramePr>
        <p:xfrm>
          <a:off x="177195" y="5109798"/>
          <a:ext cx="2908952" cy="280608"/>
        </p:xfrm>
        <a:graphic>
          <a:graphicData uri="http://schemas.openxmlformats.org/drawingml/2006/table">
            <a:tbl>
              <a:tblPr firstRow="1" bandRow="1">
                <a:tableStyleId>{C4B1156A-380E-4F78-BDF5-A606A8083BF9}</a:tableStyleId>
              </a:tblPr>
              <a:tblGrid>
                <a:gridCol w="727238"/>
                <a:gridCol w="727238"/>
                <a:gridCol w="727238"/>
                <a:gridCol w="727238"/>
              </a:tblGrid>
              <a:tr h="280608">
                <a:tc>
                  <a:txBody>
                    <a:bodyPr/>
                    <a:lstStyle/>
                    <a:p>
                      <a:pPr algn="ctr"/>
                      <a:r>
                        <a:rPr lang="en-US" sz="1200" dirty="0" smtClean="0"/>
                        <a:t>4</a:t>
                      </a:r>
                      <a:endParaRPr lang="en-US" sz="1200" dirty="0"/>
                    </a:p>
                  </a:txBody>
                  <a:tcPr anchor="ctr">
                    <a:solidFill>
                      <a:srgbClr val="DDDDDD"/>
                    </a:solidFill>
                  </a:tcPr>
                </a:tc>
                <a:tc>
                  <a:txBody>
                    <a:bodyPr/>
                    <a:lstStyle/>
                    <a:p>
                      <a:pPr algn="ctr"/>
                      <a:r>
                        <a:rPr lang="en-US" sz="1200" dirty="0" smtClean="0"/>
                        <a:t>3</a:t>
                      </a:r>
                      <a:endParaRPr lang="en-US" sz="1200" dirty="0"/>
                    </a:p>
                  </a:txBody>
                  <a:tcPr anchor="ctr">
                    <a:solidFill>
                      <a:srgbClr val="DDDDDD"/>
                    </a:solidFill>
                  </a:tcPr>
                </a:tc>
                <a:tc>
                  <a:txBody>
                    <a:bodyPr/>
                    <a:lstStyle/>
                    <a:p>
                      <a:pPr algn="ctr"/>
                      <a:r>
                        <a:rPr lang="en-US" sz="1200" dirty="0" smtClean="0"/>
                        <a:t>2</a:t>
                      </a:r>
                      <a:endParaRPr lang="en-US" sz="1200" dirty="0"/>
                    </a:p>
                  </a:txBody>
                  <a:tcPr anchor="ctr">
                    <a:solidFill>
                      <a:srgbClr val="DDDDDD"/>
                    </a:solidFill>
                  </a:tcPr>
                </a:tc>
                <a:tc>
                  <a:txBody>
                    <a:bodyPr/>
                    <a:lstStyle/>
                    <a:p>
                      <a:pPr algn="ctr"/>
                      <a:r>
                        <a:rPr lang="en-US" sz="1200" dirty="0" smtClean="0"/>
                        <a:t>1</a:t>
                      </a:r>
                      <a:endParaRPr lang="en-US" sz="1200" dirty="0"/>
                    </a:p>
                  </a:txBody>
                  <a:tcPr anchor="ctr">
                    <a:solidFill>
                      <a:srgbClr val="DDDDDD"/>
                    </a:solidFill>
                  </a:tcPr>
                </a:tc>
              </a:tr>
            </a:tbl>
          </a:graphicData>
        </a:graphic>
      </p:graphicFrame>
      <p:graphicFrame>
        <p:nvGraphicFramePr>
          <p:cNvPr id="12" name="Table 11"/>
          <p:cNvGraphicFramePr>
            <a:graphicFrameLocks noGrp="1"/>
          </p:cNvGraphicFramePr>
          <p:nvPr/>
        </p:nvGraphicFramePr>
        <p:xfrm>
          <a:off x="177195" y="3759600"/>
          <a:ext cx="2908952" cy="280608"/>
        </p:xfrm>
        <a:graphic>
          <a:graphicData uri="http://schemas.openxmlformats.org/drawingml/2006/table">
            <a:tbl>
              <a:tblPr firstRow="1" bandRow="1">
                <a:tableStyleId>{C4B1156A-380E-4F78-BDF5-A606A8083BF9}</a:tableStyleId>
              </a:tblPr>
              <a:tblGrid>
                <a:gridCol w="727238"/>
                <a:gridCol w="727238"/>
                <a:gridCol w="727238"/>
                <a:gridCol w="727238"/>
              </a:tblGrid>
              <a:tr h="280608">
                <a:tc>
                  <a:txBody>
                    <a:bodyPr/>
                    <a:lstStyle/>
                    <a:p>
                      <a:pPr algn="ctr"/>
                      <a:r>
                        <a:rPr lang="en-US" sz="1200" dirty="0" smtClean="0"/>
                        <a:t>4</a:t>
                      </a:r>
                      <a:endParaRPr lang="en-US" sz="1200" dirty="0"/>
                    </a:p>
                  </a:txBody>
                  <a:tcPr anchor="ctr">
                    <a:solidFill>
                      <a:srgbClr val="DDDDDD"/>
                    </a:solidFill>
                  </a:tcPr>
                </a:tc>
                <a:tc>
                  <a:txBody>
                    <a:bodyPr/>
                    <a:lstStyle/>
                    <a:p>
                      <a:pPr algn="ctr"/>
                      <a:r>
                        <a:rPr lang="en-US" sz="1200" dirty="0" smtClean="0"/>
                        <a:t>3</a:t>
                      </a:r>
                      <a:endParaRPr lang="en-US" sz="1200" dirty="0"/>
                    </a:p>
                  </a:txBody>
                  <a:tcPr anchor="ctr">
                    <a:solidFill>
                      <a:srgbClr val="DDDDDD"/>
                    </a:solidFill>
                  </a:tcPr>
                </a:tc>
                <a:tc>
                  <a:txBody>
                    <a:bodyPr/>
                    <a:lstStyle/>
                    <a:p>
                      <a:pPr algn="ctr"/>
                      <a:r>
                        <a:rPr lang="en-US" sz="1200" dirty="0" smtClean="0"/>
                        <a:t>2</a:t>
                      </a:r>
                      <a:endParaRPr lang="en-US" sz="1200" dirty="0"/>
                    </a:p>
                  </a:txBody>
                  <a:tcPr anchor="ctr">
                    <a:solidFill>
                      <a:srgbClr val="DDDDDD"/>
                    </a:solidFill>
                  </a:tcPr>
                </a:tc>
                <a:tc>
                  <a:txBody>
                    <a:bodyPr/>
                    <a:lstStyle/>
                    <a:p>
                      <a:pPr algn="ctr"/>
                      <a:r>
                        <a:rPr lang="en-US" sz="1200" dirty="0" smtClean="0"/>
                        <a:t>1</a:t>
                      </a:r>
                      <a:endParaRPr lang="en-US" sz="1200" dirty="0"/>
                    </a:p>
                  </a:txBody>
                  <a:tcPr anchor="ctr">
                    <a:solidFill>
                      <a:srgbClr val="DDDDDD"/>
                    </a:solidFill>
                  </a:tcPr>
                </a:tc>
              </a:tr>
            </a:tbl>
          </a:graphicData>
        </a:graphic>
      </p:graphicFrame>
      <p:graphicFrame>
        <p:nvGraphicFramePr>
          <p:cNvPr id="14" name="Table 13"/>
          <p:cNvGraphicFramePr>
            <a:graphicFrameLocks noGrp="1"/>
          </p:cNvGraphicFramePr>
          <p:nvPr/>
        </p:nvGraphicFramePr>
        <p:xfrm>
          <a:off x="177195" y="4434699"/>
          <a:ext cx="2908952" cy="280608"/>
        </p:xfrm>
        <a:graphic>
          <a:graphicData uri="http://schemas.openxmlformats.org/drawingml/2006/table">
            <a:tbl>
              <a:tblPr firstRow="1" bandRow="1">
                <a:tableStyleId>{C4B1156A-380E-4F78-BDF5-A606A8083BF9}</a:tableStyleId>
              </a:tblPr>
              <a:tblGrid>
                <a:gridCol w="727238"/>
                <a:gridCol w="727238"/>
                <a:gridCol w="727238"/>
                <a:gridCol w="727238"/>
              </a:tblGrid>
              <a:tr h="280608">
                <a:tc>
                  <a:txBody>
                    <a:bodyPr/>
                    <a:lstStyle/>
                    <a:p>
                      <a:pPr algn="ctr"/>
                      <a:r>
                        <a:rPr lang="en-US" sz="1200" dirty="0" smtClean="0"/>
                        <a:t>4</a:t>
                      </a:r>
                      <a:endParaRPr lang="en-US" sz="1200" dirty="0"/>
                    </a:p>
                  </a:txBody>
                  <a:tcPr anchor="ctr">
                    <a:solidFill>
                      <a:srgbClr val="DDDDDD"/>
                    </a:solidFill>
                  </a:tcPr>
                </a:tc>
                <a:tc>
                  <a:txBody>
                    <a:bodyPr/>
                    <a:lstStyle/>
                    <a:p>
                      <a:pPr algn="ctr"/>
                      <a:r>
                        <a:rPr lang="en-US" sz="1200" dirty="0" smtClean="0"/>
                        <a:t>3</a:t>
                      </a:r>
                      <a:endParaRPr lang="en-US" sz="1200" dirty="0"/>
                    </a:p>
                  </a:txBody>
                  <a:tcPr anchor="ctr">
                    <a:solidFill>
                      <a:srgbClr val="DDDDDD"/>
                    </a:solidFill>
                  </a:tcPr>
                </a:tc>
                <a:tc>
                  <a:txBody>
                    <a:bodyPr/>
                    <a:lstStyle/>
                    <a:p>
                      <a:pPr algn="ctr"/>
                      <a:r>
                        <a:rPr lang="en-US" sz="1200" dirty="0" smtClean="0"/>
                        <a:t>2</a:t>
                      </a:r>
                      <a:endParaRPr lang="en-US" sz="1200" dirty="0"/>
                    </a:p>
                  </a:txBody>
                  <a:tcPr anchor="ctr">
                    <a:solidFill>
                      <a:srgbClr val="DDDDDD"/>
                    </a:solidFill>
                  </a:tcPr>
                </a:tc>
                <a:tc>
                  <a:txBody>
                    <a:bodyPr/>
                    <a:lstStyle/>
                    <a:p>
                      <a:pPr algn="ctr"/>
                      <a:r>
                        <a:rPr lang="en-US" sz="1200" dirty="0" smtClean="0"/>
                        <a:t>1</a:t>
                      </a:r>
                      <a:endParaRPr lang="en-US" sz="1200" dirty="0"/>
                    </a:p>
                  </a:txBody>
                  <a:tcPr anchor="ctr">
                    <a:solidFill>
                      <a:srgbClr val="DDDDDD"/>
                    </a:solidFill>
                  </a:tcPr>
                </a:tc>
              </a:tr>
            </a:tbl>
          </a:graphicData>
        </a:graphic>
      </p:graphicFrame>
      <p:graphicFrame>
        <p:nvGraphicFramePr>
          <p:cNvPr id="16" name="Table 15"/>
          <p:cNvGraphicFramePr>
            <a:graphicFrameLocks noGrp="1"/>
          </p:cNvGraphicFramePr>
          <p:nvPr/>
        </p:nvGraphicFramePr>
        <p:xfrm>
          <a:off x="177195" y="2409402"/>
          <a:ext cx="2908952" cy="280608"/>
        </p:xfrm>
        <a:graphic>
          <a:graphicData uri="http://schemas.openxmlformats.org/drawingml/2006/table">
            <a:tbl>
              <a:tblPr firstRow="1" bandRow="1">
                <a:tableStyleId>{C4B1156A-380E-4F78-BDF5-A606A8083BF9}</a:tableStyleId>
              </a:tblPr>
              <a:tblGrid>
                <a:gridCol w="727238"/>
                <a:gridCol w="727238"/>
                <a:gridCol w="727238"/>
                <a:gridCol w="727238"/>
              </a:tblGrid>
              <a:tr h="280608">
                <a:tc>
                  <a:txBody>
                    <a:bodyPr/>
                    <a:lstStyle/>
                    <a:p>
                      <a:pPr algn="ctr"/>
                      <a:r>
                        <a:rPr lang="en-US" sz="1200" dirty="0" smtClean="0"/>
                        <a:t>0</a:t>
                      </a:r>
                      <a:endParaRPr lang="en-US" sz="1200" dirty="0"/>
                    </a:p>
                  </a:txBody>
                  <a:tcPr anchor="ctr">
                    <a:solidFill>
                      <a:srgbClr val="DDDDDD"/>
                    </a:solidFill>
                  </a:tcPr>
                </a:tc>
                <a:tc>
                  <a:txBody>
                    <a:bodyPr/>
                    <a:lstStyle/>
                    <a:p>
                      <a:pPr algn="ctr"/>
                      <a:r>
                        <a:rPr lang="en-US" sz="1200" dirty="0" smtClean="0"/>
                        <a:t>0</a:t>
                      </a:r>
                      <a:endParaRPr lang="en-US" sz="1200" dirty="0"/>
                    </a:p>
                  </a:txBody>
                  <a:tcPr anchor="ctr">
                    <a:solidFill>
                      <a:srgbClr val="DDDDDD"/>
                    </a:solidFill>
                  </a:tcPr>
                </a:tc>
                <a:tc>
                  <a:txBody>
                    <a:bodyPr/>
                    <a:lstStyle/>
                    <a:p>
                      <a:pPr algn="ctr"/>
                      <a:r>
                        <a:rPr lang="en-US" sz="1200" dirty="0" smtClean="0"/>
                        <a:t>0</a:t>
                      </a:r>
                      <a:endParaRPr lang="en-US" sz="1200" dirty="0"/>
                    </a:p>
                  </a:txBody>
                  <a:tcPr anchor="ctr">
                    <a:solidFill>
                      <a:srgbClr val="DDDDDD"/>
                    </a:solidFill>
                  </a:tcPr>
                </a:tc>
                <a:tc>
                  <a:txBody>
                    <a:bodyPr/>
                    <a:lstStyle/>
                    <a:p>
                      <a:pPr algn="ctr"/>
                      <a:r>
                        <a:rPr lang="en-US" sz="1200" dirty="0" smtClean="0"/>
                        <a:t>0</a:t>
                      </a:r>
                      <a:endParaRPr lang="en-US" sz="1200" dirty="0"/>
                    </a:p>
                  </a:txBody>
                  <a:tcPr anchor="ctr">
                    <a:solidFill>
                      <a:srgbClr val="DDDDDD"/>
                    </a:solidFill>
                  </a:tcPr>
                </a:tc>
              </a:tr>
            </a:tbl>
          </a:graphicData>
        </a:graphic>
      </p:graphicFrame>
      <p:graphicFrame>
        <p:nvGraphicFramePr>
          <p:cNvPr id="18" name="Table 17"/>
          <p:cNvGraphicFramePr>
            <a:graphicFrameLocks noGrp="1"/>
          </p:cNvGraphicFramePr>
          <p:nvPr/>
        </p:nvGraphicFramePr>
        <p:xfrm>
          <a:off x="177195" y="3084501"/>
          <a:ext cx="2908952" cy="280608"/>
        </p:xfrm>
        <a:graphic>
          <a:graphicData uri="http://schemas.openxmlformats.org/drawingml/2006/table">
            <a:tbl>
              <a:tblPr firstRow="1" bandRow="1">
                <a:tableStyleId>{C4B1156A-380E-4F78-BDF5-A606A8083BF9}</a:tableStyleId>
              </a:tblPr>
              <a:tblGrid>
                <a:gridCol w="727238"/>
                <a:gridCol w="727238"/>
                <a:gridCol w="727238"/>
                <a:gridCol w="727238"/>
              </a:tblGrid>
              <a:tr h="280608">
                <a:tc>
                  <a:txBody>
                    <a:bodyPr/>
                    <a:lstStyle/>
                    <a:p>
                      <a:pPr algn="ctr"/>
                      <a:r>
                        <a:rPr lang="en-US" sz="1200" dirty="0" smtClean="0"/>
                        <a:t>4</a:t>
                      </a:r>
                      <a:endParaRPr lang="en-US" sz="1200" dirty="0"/>
                    </a:p>
                  </a:txBody>
                  <a:tcPr anchor="ctr">
                    <a:solidFill>
                      <a:srgbClr val="DDDDDD"/>
                    </a:solidFill>
                  </a:tcPr>
                </a:tc>
                <a:tc>
                  <a:txBody>
                    <a:bodyPr/>
                    <a:lstStyle/>
                    <a:p>
                      <a:pPr algn="ctr"/>
                      <a:r>
                        <a:rPr lang="en-US" sz="1200" dirty="0" smtClean="0"/>
                        <a:t>3</a:t>
                      </a:r>
                      <a:endParaRPr lang="en-US" sz="1200" dirty="0"/>
                    </a:p>
                  </a:txBody>
                  <a:tcPr anchor="ctr">
                    <a:solidFill>
                      <a:srgbClr val="DDDDDD"/>
                    </a:solidFill>
                  </a:tcPr>
                </a:tc>
                <a:tc>
                  <a:txBody>
                    <a:bodyPr/>
                    <a:lstStyle/>
                    <a:p>
                      <a:pPr algn="ctr"/>
                      <a:r>
                        <a:rPr lang="en-US" sz="1200" dirty="0" smtClean="0"/>
                        <a:t>2</a:t>
                      </a:r>
                      <a:endParaRPr lang="en-US" sz="1200" dirty="0"/>
                    </a:p>
                  </a:txBody>
                  <a:tcPr anchor="ctr">
                    <a:solidFill>
                      <a:srgbClr val="DDDDDD"/>
                    </a:solidFill>
                  </a:tcPr>
                </a:tc>
                <a:tc>
                  <a:txBody>
                    <a:bodyPr/>
                    <a:lstStyle/>
                    <a:p>
                      <a:pPr algn="ctr"/>
                      <a:r>
                        <a:rPr lang="en-US" sz="1200" dirty="0" smtClean="0"/>
                        <a:t>1</a:t>
                      </a:r>
                      <a:endParaRPr lang="en-US" sz="1200" dirty="0"/>
                    </a:p>
                  </a:txBody>
                  <a:tcPr anchor="ctr">
                    <a:solidFill>
                      <a:srgbClr val="DDDDDD"/>
                    </a:solidFill>
                  </a:tcPr>
                </a:tc>
              </a:tr>
            </a:tbl>
          </a:graphicData>
        </a:graphic>
      </p:graphicFrame>
      <p:sp>
        <p:nvSpPr>
          <p:cNvPr id="6" name="TextBox 5"/>
          <p:cNvSpPr txBox="1"/>
          <p:nvPr/>
        </p:nvSpPr>
        <p:spPr>
          <a:xfrm>
            <a:off x="177195" y="753186"/>
            <a:ext cx="736600" cy="307777"/>
          </a:xfrm>
          <a:prstGeom prst="rect">
            <a:avLst/>
          </a:prstGeom>
          <a:noFill/>
        </p:spPr>
        <p:txBody>
          <a:bodyPr wrap="none" rtlCol="0">
            <a:spAutoFit/>
          </a:bodyPr>
          <a:lstStyle/>
          <a:p>
            <a:r>
              <a:rPr lang="en-US" dirty="0" smtClean="0"/>
              <a:t>xmm0:</a:t>
            </a:r>
            <a:endParaRPr lang="en-US" dirty="0"/>
          </a:p>
        </p:txBody>
      </p:sp>
      <p:sp>
        <p:nvSpPr>
          <p:cNvPr id="8" name="TextBox 7"/>
          <p:cNvSpPr txBox="1"/>
          <p:nvPr/>
        </p:nvSpPr>
        <p:spPr>
          <a:xfrm>
            <a:off x="177195" y="1428285"/>
            <a:ext cx="736600" cy="307777"/>
          </a:xfrm>
          <a:prstGeom prst="rect">
            <a:avLst/>
          </a:prstGeom>
          <a:noFill/>
        </p:spPr>
        <p:txBody>
          <a:bodyPr wrap="none" rtlCol="0">
            <a:spAutoFit/>
          </a:bodyPr>
          <a:lstStyle/>
          <a:p>
            <a:r>
              <a:rPr lang="en-US" dirty="0" smtClean="0"/>
              <a:t>xmm1:</a:t>
            </a:r>
            <a:endParaRPr lang="en-US" dirty="0"/>
          </a:p>
        </p:txBody>
      </p:sp>
      <p:sp>
        <p:nvSpPr>
          <p:cNvPr id="11" name="TextBox 10"/>
          <p:cNvSpPr txBox="1"/>
          <p:nvPr/>
        </p:nvSpPr>
        <p:spPr>
          <a:xfrm>
            <a:off x="177195" y="4803780"/>
            <a:ext cx="736600" cy="307777"/>
          </a:xfrm>
          <a:prstGeom prst="rect">
            <a:avLst/>
          </a:prstGeom>
          <a:noFill/>
        </p:spPr>
        <p:txBody>
          <a:bodyPr wrap="none" rtlCol="0">
            <a:spAutoFit/>
          </a:bodyPr>
          <a:lstStyle/>
          <a:p>
            <a:r>
              <a:rPr lang="en-US" dirty="0" smtClean="0"/>
              <a:t>xmm7:</a:t>
            </a:r>
            <a:endParaRPr lang="en-US" dirty="0"/>
          </a:p>
        </p:txBody>
      </p:sp>
      <p:sp>
        <p:nvSpPr>
          <p:cNvPr id="13" name="TextBox 12"/>
          <p:cNvSpPr txBox="1"/>
          <p:nvPr/>
        </p:nvSpPr>
        <p:spPr>
          <a:xfrm>
            <a:off x="177195" y="3453582"/>
            <a:ext cx="736600" cy="307777"/>
          </a:xfrm>
          <a:prstGeom prst="rect">
            <a:avLst/>
          </a:prstGeom>
          <a:noFill/>
        </p:spPr>
        <p:txBody>
          <a:bodyPr wrap="none" rtlCol="0">
            <a:spAutoFit/>
          </a:bodyPr>
          <a:lstStyle/>
          <a:p>
            <a:r>
              <a:rPr lang="en-US" dirty="0" smtClean="0"/>
              <a:t>xmm5:</a:t>
            </a:r>
            <a:endParaRPr lang="en-US" dirty="0"/>
          </a:p>
        </p:txBody>
      </p:sp>
      <p:sp>
        <p:nvSpPr>
          <p:cNvPr id="15" name="TextBox 14"/>
          <p:cNvSpPr txBox="1"/>
          <p:nvPr/>
        </p:nvSpPr>
        <p:spPr>
          <a:xfrm>
            <a:off x="177195" y="4128681"/>
            <a:ext cx="736600" cy="307777"/>
          </a:xfrm>
          <a:prstGeom prst="rect">
            <a:avLst/>
          </a:prstGeom>
          <a:noFill/>
        </p:spPr>
        <p:txBody>
          <a:bodyPr wrap="none" rtlCol="0">
            <a:spAutoFit/>
          </a:bodyPr>
          <a:lstStyle/>
          <a:p>
            <a:r>
              <a:rPr lang="en-US" dirty="0" smtClean="0"/>
              <a:t>xmm6:</a:t>
            </a:r>
            <a:endParaRPr lang="en-US" dirty="0"/>
          </a:p>
        </p:txBody>
      </p:sp>
      <p:sp>
        <p:nvSpPr>
          <p:cNvPr id="17" name="TextBox 16"/>
          <p:cNvSpPr txBox="1"/>
          <p:nvPr/>
        </p:nvSpPr>
        <p:spPr>
          <a:xfrm>
            <a:off x="177195" y="2103384"/>
            <a:ext cx="736600" cy="307777"/>
          </a:xfrm>
          <a:prstGeom prst="rect">
            <a:avLst/>
          </a:prstGeom>
          <a:noFill/>
        </p:spPr>
        <p:txBody>
          <a:bodyPr wrap="none" rtlCol="0">
            <a:spAutoFit/>
          </a:bodyPr>
          <a:lstStyle/>
          <a:p>
            <a:r>
              <a:rPr lang="en-US" dirty="0" smtClean="0"/>
              <a:t>xmm2:</a:t>
            </a:r>
            <a:endParaRPr lang="en-US" dirty="0"/>
          </a:p>
        </p:txBody>
      </p:sp>
      <p:sp>
        <p:nvSpPr>
          <p:cNvPr id="19" name="TextBox 18"/>
          <p:cNvSpPr txBox="1"/>
          <p:nvPr/>
        </p:nvSpPr>
        <p:spPr>
          <a:xfrm>
            <a:off x="177195" y="2778483"/>
            <a:ext cx="736600" cy="307777"/>
          </a:xfrm>
          <a:prstGeom prst="rect">
            <a:avLst/>
          </a:prstGeom>
          <a:noFill/>
        </p:spPr>
        <p:txBody>
          <a:bodyPr wrap="none" rtlCol="0">
            <a:spAutoFit/>
          </a:bodyPr>
          <a:lstStyle/>
          <a:p>
            <a:r>
              <a:rPr lang="en-US" dirty="0" smtClean="0"/>
              <a:t>xmm4:</a:t>
            </a:r>
            <a:endParaRPr lang="en-US" dirty="0"/>
          </a:p>
        </p:txBody>
      </p:sp>
      <p:graphicFrame>
        <p:nvGraphicFramePr>
          <p:cNvPr id="20" name="Content Placeholder 3"/>
          <p:cNvGraphicFramePr>
            <a:graphicFrameLocks noGrp="1"/>
          </p:cNvGraphicFramePr>
          <p:nvPr>
            <p:ph idx="1"/>
          </p:nvPr>
        </p:nvGraphicFramePr>
        <p:xfrm>
          <a:off x="7615673" y="1305548"/>
          <a:ext cx="1066884" cy="975360"/>
        </p:xfrm>
        <a:graphic>
          <a:graphicData uri="http://schemas.openxmlformats.org/drawingml/2006/table">
            <a:tbl>
              <a:tblPr bandRow="1">
                <a:tableStyleId>{ED083AE6-46FA-4A59-8FB0-9F97EB10719F}</a:tableStyleId>
              </a:tblPr>
              <a:tblGrid>
                <a:gridCol w="266721"/>
                <a:gridCol w="266721"/>
                <a:gridCol w="266721"/>
                <a:gridCol w="266721"/>
              </a:tblGrid>
              <a:tr h="242191">
                <a:tc>
                  <a:txBody>
                    <a:bodyPr/>
                    <a:lstStyle/>
                    <a:p>
                      <a:pPr algn="ctr"/>
                      <a:r>
                        <a:rPr lang="en-US" sz="1000" dirty="0" smtClean="0"/>
                        <a:t>1</a:t>
                      </a:r>
                      <a:endParaRPr lang="en-US" sz="1000" dirty="0"/>
                    </a:p>
                  </a:txBody>
                  <a:tcPr anchor="ctr">
                    <a:solidFill>
                      <a:srgbClr val="C0C0C0"/>
                    </a:solidFill>
                  </a:tcPr>
                </a:tc>
                <a:tc>
                  <a:txBody>
                    <a:bodyPr/>
                    <a:lstStyle/>
                    <a:p>
                      <a:pPr algn="ctr"/>
                      <a:r>
                        <a:rPr lang="en-US" sz="1000" dirty="0" smtClean="0"/>
                        <a:t>1</a:t>
                      </a:r>
                      <a:endParaRPr lang="en-US" sz="1000" dirty="0"/>
                    </a:p>
                  </a:txBody>
                  <a:tcPr anchor="ctr">
                    <a:solidFill>
                      <a:srgbClr val="C0C0C0"/>
                    </a:solidFill>
                  </a:tcPr>
                </a:tc>
                <a:tc>
                  <a:txBody>
                    <a:bodyPr/>
                    <a:lstStyle/>
                    <a:p>
                      <a:pPr algn="ctr"/>
                      <a:r>
                        <a:rPr lang="en-US" sz="1000" dirty="0" smtClean="0"/>
                        <a:t>1</a:t>
                      </a:r>
                      <a:endParaRPr lang="en-US" sz="1000" dirty="0"/>
                    </a:p>
                  </a:txBody>
                  <a:tcPr anchor="ctr">
                    <a:solidFill>
                      <a:srgbClr val="C0C0C0"/>
                    </a:solidFill>
                  </a:tcPr>
                </a:tc>
                <a:tc>
                  <a:txBody>
                    <a:bodyPr/>
                    <a:lstStyle/>
                    <a:p>
                      <a:pPr algn="ctr"/>
                      <a:r>
                        <a:rPr lang="en-US" sz="1000" dirty="0" smtClean="0"/>
                        <a:t>1</a:t>
                      </a:r>
                      <a:endParaRPr lang="en-US" sz="1000" dirty="0"/>
                    </a:p>
                  </a:txBody>
                  <a:tcPr anchor="ctr">
                    <a:solidFill>
                      <a:srgbClr val="C0C0C0"/>
                    </a:solidFill>
                  </a:tcPr>
                </a:tc>
              </a:tr>
              <a:tr h="242191">
                <a:tc>
                  <a:txBody>
                    <a:bodyPr/>
                    <a:lstStyle/>
                    <a:p>
                      <a:pPr algn="ctr"/>
                      <a:r>
                        <a:rPr lang="en-US" sz="1000" dirty="0" smtClean="0"/>
                        <a:t>2</a:t>
                      </a:r>
                      <a:endParaRPr lang="en-US" sz="1000" dirty="0"/>
                    </a:p>
                  </a:txBody>
                  <a:tcPr anchor="ctr">
                    <a:solidFill>
                      <a:srgbClr val="C0C0C0"/>
                    </a:solidFill>
                  </a:tcPr>
                </a:tc>
                <a:tc>
                  <a:txBody>
                    <a:bodyPr/>
                    <a:lstStyle/>
                    <a:p>
                      <a:pPr algn="ctr"/>
                      <a:r>
                        <a:rPr lang="en-US" sz="1000" dirty="0" smtClean="0"/>
                        <a:t>2</a:t>
                      </a:r>
                      <a:endParaRPr lang="en-US" sz="1000" dirty="0"/>
                    </a:p>
                  </a:txBody>
                  <a:tcPr anchor="ctr">
                    <a:solidFill>
                      <a:srgbClr val="C0C0C0"/>
                    </a:solidFill>
                  </a:tcPr>
                </a:tc>
                <a:tc>
                  <a:txBody>
                    <a:bodyPr/>
                    <a:lstStyle/>
                    <a:p>
                      <a:pPr algn="ctr"/>
                      <a:r>
                        <a:rPr lang="en-US" sz="1000" dirty="0" smtClean="0"/>
                        <a:t>2</a:t>
                      </a:r>
                      <a:endParaRPr lang="en-US" sz="1000" dirty="0"/>
                    </a:p>
                  </a:txBody>
                  <a:tcPr anchor="ctr">
                    <a:solidFill>
                      <a:srgbClr val="C0C0C0"/>
                    </a:solidFill>
                  </a:tcPr>
                </a:tc>
                <a:tc>
                  <a:txBody>
                    <a:bodyPr/>
                    <a:lstStyle/>
                    <a:p>
                      <a:pPr algn="ctr"/>
                      <a:r>
                        <a:rPr lang="en-US" sz="1000" dirty="0" smtClean="0"/>
                        <a:t>2</a:t>
                      </a:r>
                      <a:endParaRPr lang="en-US" sz="1000" dirty="0"/>
                    </a:p>
                  </a:txBody>
                  <a:tcPr anchor="ctr">
                    <a:solidFill>
                      <a:srgbClr val="C0C0C0"/>
                    </a:solidFill>
                  </a:tcPr>
                </a:tc>
              </a:tr>
              <a:tr h="242191">
                <a:tc>
                  <a:txBody>
                    <a:bodyPr/>
                    <a:lstStyle/>
                    <a:p>
                      <a:pPr algn="ctr"/>
                      <a:r>
                        <a:rPr lang="en-US" sz="1000" dirty="0" smtClean="0"/>
                        <a:t>3</a:t>
                      </a:r>
                      <a:endParaRPr lang="en-US" sz="1000" dirty="0"/>
                    </a:p>
                  </a:txBody>
                  <a:tcPr anchor="ctr">
                    <a:solidFill>
                      <a:srgbClr val="C0C0C0"/>
                    </a:solidFill>
                  </a:tcPr>
                </a:tc>
                <a:tc>
                  <a:txBody>
                    <a:bodyPr/>
                    <a:lstStyle/>
                    <a:p>
                      <a:pPr algn="ctr"/>
                      <a:r>
                        <a:rPr lang="en-US" sz="1000" dirty="0" smtClean="0"/>
                        <a:t>3</a:t>
                      </a:r>
                      <a:endParaRPr lang="en-US" sz="1000" dirty="0"/>
                    </a:p>
                  </a:txBody>
                  <a:tcPr anchor="ctr">
                    <a:solidFill>
                      <a:srgbClr val="C0C0C0"/>
                    </a:solidFill>
                  </a:tcPr>
                </a:tc>
                <a:tc>
                  <a:txBody>
                    <a:bodyPr/>
                    <a:lstStyle/>
                    <a:p>
                      <a:pPr algn="ctr"/>
                      <a:r>
                        <a:rPr lang="en-US" sz="1000" dirty="0" smtClean="0"/>
                        <a:t>3</a:t>
                      </a:r>
                      <a:endParaRPr lang="en-US" sz="1000" dirty="0"/>
                    </a:p>
                  </a:txBody>
                  <a:tcPr anchor="ctr">
                    <a:solidFill>
                      <a:srgbClr val="C0C0C0"/>
                    </a:solidFill>
                  </a:tcPr>
                </a:tc>
                <a:tc>
                  <a:txBody>
                    <a:bodyPr/>
                    <a:lstStyle/>
                    <a:p>
                      <a:pPr algn="ctr"/>
                      <a:r>
                        <a:rPr lang="en-US" sz="1000" dirty="0" smtClean="0"/>
                        <a:t>3</a:t>
                      </a:r>
                      <a:endParaRPr lang="en-US" sz="1000" dirty="0"/>
                    </a:p>
                  </a:txBody>
                  <a:tcPr anchor="ctr">
                    <a:solidFill>
                      <a:srgbClr val="C0C0C0"/>
                    </a:solidFill>
                  </a:tcPr>
                </a:tc>
              </a:tr>
              <a:tr h="242191">
                <a:tc>
                  <a:txBody>
                    <a:bodyPr/>
                    <a:lstStyle/>
                    <a:p>
                      <a:pPr algn="ctr"/>
                      <a:r>
                        <a:rPr lang="en-US" sz="1000" dirty="0" smtClean="0"/>
                        <a:t>4</a:t>
                      </a:r>
                      <a:endParaRPr lang="en-US" sz="1000" dirty="0"/>
                    </a:p>
                  </a:txBody>
                  <a:tcPr anchor="ctr">
                    <a:solidFill>
                      <a:srgbClr val="C0C0C0"/>
                    </a:solidFill>
                  </a:tcPr>
                </a:tc>
                <a:tc>
                  <a:txBody>
                    <a:bodyPr/>
                    <a:lstStyle/>
                    <a:p>
                      <a:pPr algn="ctr"/>
                      <a:r>
                        <a:rPr lang="en-US" sz="1000" dirty="0" smtClean="0"/>
                        <a:t>4</a:t>
                      </a:r>
                      <a:endParaRPr lang="en-US" sz="1000" dirty="0"/>
                    </a:p>
                  </a:txBody>
                  <a:tcPr anchor="ctr">
                    <a:solidFill>
                      <a:srgbClr val="C0C0C0"/>
                    </a:solidFill>
                  </a:tcPr>
                </a:tc>
                <a:tc>
                  <a:txBody>
                    <a:bodyPr/>
                    <a:lstStyle/>
                    <a:p>
                      <a:pPr algn="ctr"/>
                      <a:r>
                        <a:rPr lang="en-US" sz="1000" dirty="0" smtClean="0"/>
                        <a:t>4</a:t>
                      </a:r>
                      <a:endParaRPr lang="en-US" sz="1000" dirty="0"/>
                    </a:p>
                  </a:txBody>
                  <a:tcPr anchor="ctr">
                    <a:solidFill>
                      <a:srgbClr val="C0C0C0"/>
                    </a:solidFill>
                  </a:tcPr>
                </a:tc>
                <a:tc>
                  <a:txBody>
                    <a:bodyPr/>
                    <a:lstStyle/>
                    <a:p>
                      <a:pPr algn="ctr"/>
                      <a:r>
                        <a:rPr lang="en-US" sz="1000" dirty="0" smtClean="0"/>
                        <a:t>4</a:t>
                      </a:r>
                      <a:endParaRPr lang="en-US" sz="1000" dirty="0"/>
                    </a:p>
                  </a:txBody>
                  <a:tcPr anchor="ctr">
                    <a:solidFill>
                      <a:srgbClr val="C0C0C0"/>
                    </a:solidFill>
                  </a:tcPr>
                </a:tc>
              </a:tr>
            </a:tbl>
          </a:graphicData>
        </a:graphic>
      </p:graphicFrame>
      <p:graphicFrame>
        <p:nvGraphicFramePr>
          <p:cNvPr id="21" name="Content Placeholder 3"/>
          <p:cNvGraphicFramePr>
            <a:graphicFrameLocks/>
          </p:cNvGraphicFramePr>
          <p:nvPr/>
        </p:nvGraphicFramePr>
        <p:xfrm>
          <a:off x="7590878" y="1546557"/>
          <a:ext cx="266721" cy="975360"/>
        </p:xfrm>
        <a:graphic>
          <a:graphicData uri="http://schemas.openxmlformats.org/drawingml/2006/table">
            <a:tbl>
              <a:tblPr bandRow="1">
                <a:tableStyleId>{ED083AE6-46FA-4A59-8FB0-9F97EB10719F}</a:tableStyleId>
              </a:tblPr>
              <a:tblGrid>
                <a:gridCol w="266721"/>
              </a:tblGrid>
              <a:tr h="242191">
                <a:tc>
                  <a:txBody>
                    <a:bodyPr/>
                    <a:lstStyle/>
                    <a:p>
                      <a:pPr algn="ctr"/>
                      <a:r>
                        <a:rPr lang="en-US" sz="1000" dirty="0" smtClean="0"/>
                        <a:t>1</a:t>
                      </a:r>
                      <a:endParaRPr lang="en-US" sz="1000" dirty="0"/>
                    </a:p>
                  </a:txBody>
                  <a:tcPr anchor="ctr">
                    <a:solidFill>
                      <a:srgbClr val="C0C0C0"/>
                    </a:solidFill>
                  </a:tcPr>
                </a:tc>
              </a:tr>
              <a:tr h="242191">
                <a:tc>
                  <a:txBody>
                    <a:bodyPr/>
                    <a:lstStyle/>
                    <a:p>
                      <a:pPr algn="ctr"/>
                      <a:r>
                        <a:rPr lang="en-US" sz="1000" dirty="0" smtClean="0"/>
                        <a:t>2</a:t>
                      </a:r>
                      <a:endParaRPr lang="en-US" sz="1000" dirty="0"/>
                    </a:p>
                  </a:txBody>
                  <a:tcPr anchor="ctr">
                    <a:solidFill>
                      <a:srgbClr val="C0C0C0"/>
                    </a:solidFill>
                  </a:tcPr>
                </a:tc>
              </a:tr>
              <a:tr h="242191">
                <a:tc>
                  <a:txBody>
                    <a:bodyPr/>
                    <a:lstStyle/>
                    <a:p>
                      <a:pPr algn="ctr"/>
                      <a:r>
                        <a:rPr lang="en-US" sz="1000" dirty="0" smtClean="0"/>
                        <a:t>3</a:t>
                      </a:r>
                      <a:endParaRPr lang="en-US" sz="1000" dirty="0"/>
                    </a:p>
                  </a:txBody>
                  <a:tcPr anchor="ctr">
                    <a:solidFill>
                      <a:srgbClr val="C0C0C0"/>
                    </a:solidFill>
                  </a:tcPr>
                </a:tc>
              </a:tr>
              <a:tr h="242191">
                <a:tc>
                  <a:txBody>
                    <a:bodyPr/>
                    <a:lstStyle/>
                    <a:p>
                      <a:pPr algn="ctr"/>
                      <a:r>
                        <a:rPr lang="en-US" sz="1000" dirty="0" smtClean="0"/>
                        <a:t>4</a:t>
                      </a:r>
                      <a:endParaRPr lang="en-US" sz="1000" dirty="0"/>
                    </a:p>
                  </a:txBody>
                  <a:tcPr anchor="ctr">
                    <a:solidFill>
                      <a:srgbClr val="C0C0C0"/>
                    </a:solidFill>
                  </a:tcPr>
                </a:tc>
              </a:tr>
            </a:tbl>
          </a:graphicData>
        </a:graphic>
      </p:graphicFrame>
      <p:graphicFrame>
        <p:nvGraphicFramePr>
          <p:cNvPr id="22" name="Table 21"/>
          <p:cNvGraphicFramePr>
            <a:graphicFrameLocks noGrp="1"/>
          </p:cNvGraphicFramePr>
          <p:nvPr/>
        </p:nvGraphicFramePr>
        <p:xfrm>
          <a:off x="177195" y="1734303"/>
          <a:ext cx="2908952" cy="280608"/>
        </p:xfrm>
        <a:graphic>
          <a:graphicData uri="http://schemas.openxmlformats.org/drawingml/2006/table">
            <a:tbl>
              <a:tblPr firstRow="1" bandRow="1">
                <a:tableStyleId>{C4B1156A-380E-4F78-BDF5-A606A8083BF9}</a:tableStyleId>
              </a:tblPr>
              <a:tblGrid>
                <a:gridCol w="727238"/>
                <a:gridCol w="727238"/>
                <a:gridCol w="727238"/>
                <a:gridCol w="727238"/>
              </a:tblGrid>
              <a:tr h="280608">
                <a:tc>
                  <a:txBody>
                    <a:bodyPr/>
                    <a:lstStyle/>
                    <a:p>
                      <a:pPr algn="ctr"/>
                      <a:r>
                        <a:rPr lang="en-US" sz="1200" dirty="0" smtClean="0"/>
                        <a:t>1</a:t>
                      </a:r>
                      <a:endParaRPr lang="en-US" sz="1200" dirty="0"/>
                    </a:p>
                  </a:txBody>
                  <a:tcPr anchor="ctr">
                    <a:solidFill>
                      <a:srgbClr val="DDDDDD"/>
                    </a:solidFill>
                  </a:tcPr>
                </a:tc>
                <a:tc>
                  <a:txBody>
                    <a:bodyPr/>
                    <a:lstStyle/>
                    <a:p>
                      <a:pPr algn="ctr"/>
                      <a:r>
                        <a:rPr lang="en-US" sz="1200" dirty="0" smtClean="0"/>
                        <a:t>1</a:t>
                      </a:r>
                      <a:endParaRPr lang="en-US" sz="1200" dirty="0"/>
                    </a:p>
                  </a:txBody>
                  <a:tcPr anchor="ctr">
                    <a:solidFill>
                      <a:srgbClr val="DDDDDD"/>
                    </a:solidFill>
                  </a:tcPr>
                </a:tc>
                <a:tc>
                  <a:txBody>
                    <a:bodyPr/>
                    <a:lstStyle/>
                    <a:p>
                      <a:pPr algn="ctr"/>
                      <a:r>
                        <a:rPr lang="en-US" sz="1200" dirty="0" smtClean="0"/>
                        <a:t>1</a:t>
                      </a:r>
                      <a:endParaRPr lang="en-US" sz="1200" dirty="0"/>
                    </a:p>
                  </a:txBody>
                  <a:tcPr anchor="ctr">
                    <a:solidFill>
                      <a:srgbClr val="DDDDDD"/>
                    </a:solidFill>
                  </a:tcPr>
                </a:tc>
                <a:tc>
                  <a:txBody>
                    <a:bodyPr/>
                    <a:lstStyle/>
                    <a:p>
                      <a:pPr algn="ctr"/>
                      <a:r>
                        <a:rPr lang="en-US" sz="1200" dirty="0" smtClean="0"/>
                        <a:t>1</a:t>
                      </a:r>
                      <a:endParaRPr lang="en-US" sz="1200" dirty="0"/>
                    </a:p>
                  </a:txBody>
                  <a:tcPr anchor="ctr">
                    <a:solidFill>
                      <a:srgbClr val="DDDDDD"/>
                    </a:solidFill>
                  </a:tcPr>
                </a:tc>
              </a:tr>
            </a:tbl>
          </a:graphicData>
        </a:graphic>
      </p:graphicFrame>
      <p:graphicFrame>
        <p:nvGraphicFramePr>
          <p:cNvPr id="23" name="Table 22"/>
          <p:cNvGraphicFramePr>
            <a:graphicFrameLocks noGrp="1"/>
          </p:cNvGraphicFramePr>
          <p:nvPr/>
        </p:nvGraphicFramePr>
        <p:xfrm>
          <a:off x="177195" y="1734303"/>
          <a:ext cx="2908952" cy="280608"/>
        </p:xfrm>
        <a:graphic>
          <a:graphicData uri="http://schemas.openxmlformats.org/drawingml/2006/table">
            <a:tbl>
              <a:tblPr firstRow="1" bandRow="1">
                <a:tableStyleId>{C4B1156A-380E-4F78-BDF5-A606A8083BF9}</a:tableStyleId>
              </a:tblPr>
              <a:tblGrid>
                <a:gridCol w="727238"/>
                <a:gridCol w="727238"/>
                <a:gridCol w="727238"/>
                <a:gridCol w="727238"/>
              </a:tblGrid>
              <a:tr h="280608">
                <a:tc>
                  <a:txBody>
                    <a:bodyPr/>
                    <a:lstStyle/>
                    <a:p>
                      <a:pPr algn="ctr"/>
                      <a:r>
                        <a:rPr lang="en-US" sz="1200" dirty="0" smtClean="0"/>
                        <a:t>4</a:t>
                      </a:r>
                      <a:endParaRPr lang="en-US" sz="1200" dirty="0"/>
                    </a:p>
                  </a:txBody>
                  <a:tcPr anchor="ctr">
                    <a:solidFill>
                      <a:srgbClr val="DDDDDD"/>
                    </a:solidFill>
                  </a:tcPr>
                </a:tc>
                <a:tc>
                  <a:txBody>
                    <a:bodyPr/>
                    <a:lstStyle/>
                    <a:p>
                      <a:pPr algn="ctr"/>
                      <a:r>
                        <a:rPr lang="en-US" sz="1200" dirty="0" smtClean="0"/>
                        <a:t>3</a:t>
                      </a:r>
                      <a:endParaRPr lang="en-US" sz="1200" dirty="0"/>
                    </a:p>
                  </a:txBody>
                  <a:tcPr anchor="ctr">
                    <a:solidFill>
                      <a:srgbClr val="DDDDDD"/>
                    </a:solidFill>
                  </a:tcPr>
                </a:tc>
                <a:tc>
                  <a:txBody>
                    <a:bodyPr/>
                    <a:lstStyle/>
                    <a:p>
                      <a:pPr algn="ctr"/>
                      <a:r>
                        <a:rPr lang="en-US" sz="1200" dirty="0" smtClean="0"/>
                        <a:t>2</a:t>
                      </a:r>
                      <a:endParaRPr lang="en-US" sz="1200" dirty="0"/>
                    </a:p>
                  </a:txBody>
                  <a:tcPr anchor="ctr">
                    <a:solidFill>
                      <a:srgbClr val="DDDDDD"/>
                    </a:solidFill>
                  </a:tcPr>
                </a:tc>
                <a:tc>
                  <a:txBody>
                    <a:bodyPr/>
                    <a:lstStyle/>
                    <a:p>
                      <a:pPr algn="ctr"/>
                      <a:r>
                        <a:rPr lang="en-US" sz="1200" dirty="0" smtClean="0"/>
                        <a:t>1</a:t>
                      </a:r>
                      <a:endParaRPr lang="en-US" sz="1200" dirty="0"/>
                    </a:p>
                  </a:txBody>
                  <a:tcPr anchor="ctr">
                    <a:solidFill>
                      <a:srgbClr val="DDDDDD"/>
                    </a:solidFill>
                  </a:tcPr>
                </a:tc>
              </a:tr>
            </a:tbl>
          </a:graphicData>
        </a:graphic>
      </p:graphicFrame>
      <p:graphicFrame>
        <p:nvGraphicFramePr>
          <p:cNvPr id="24" name="Table 23"/>
          <p:cNvGraphicFramePr>
            <a:graphicFrameLocks noGrp="1"/>
          </p:cNvGraphicFramePr>
          <p:nvPr/>
        </p:nvGraphicFramePr>
        <p:xfrm>
          <a:off x="177195" y="2409402"/>
          <a:ext cx="2908952" cy="280608"/>
        </p:xfrm>
        <a:graphic>
          <a:graphicData uri="http://schemas.openxmlformats.org/drawingml/2006/table">
            <a:tbl>
              <a:tblPr firstRow="1" bandRow="1">
                <a:tableStyleId>{C4B1156A-380E-4F78-BDF5-A606A8083BF9}</a:tableStyleId>
              </a:tblPr>
              <a:tblGrid>
                <a:gridCol w="727238"/>
                <a:gridCol w="727238"/>
                <a:gridCol w="727238"/>
                <a:gridCol w="727238"/>
              </a:tblGrid>
              <a:tr h="280608">
                <a:tc>
                  <a:txBody>
                    <a:bodyPr/>
                    <a:lstStyle/>
                    <a:p>
                      <a:pPr algn="ctr"/>
                      <a:r>
                        <a:rPr lang="en-US" sz="1200" dirty="0" smtClean="0"/>
                        <a:t>4</a:t>
                      </a:r>
                      <a:endParaRPr lang="en-US" sz="1200" dirty="0"/>
                    </a:p>
                  </a:txBody>
                  <a:tcPr anchor="ctr">
                    <a:solidFill>
                      <a:srgbClr val="DDDDDD"/>
                    </a:solidFill>
                  </a:tcPr>
                </a:tc>
                <a:tc>
                  <a:txBody>
                    <a:bodyPr/>
                    <a:lstStyle/>
                    <a:p>
                      <a:pPr algn="ctr"/>
                      <a:r>
                        <a:rPr lang="en-US" sz="1200" dirty="0" smtClean="0"/>
                        <a:t>3</a:t>
                      </a:r>
                      <a:endParaRPr lang="en-US" sz="1200" dirty="0"/>
                    </a:p>
                  </a:txBody>
                  <a:tcPr anchor="ctr">
                    <a:solidFill>
                      <a:srgbClr val="DDDDDD"/>
                    </a:solidFill>
                  </a:tcPr>
                </a:tc>
                <a:tc>
                  <a:txBody>
                    <a:bodyPr/>
                    <a:lstStyle/>
                    <a:p>
                      <a:pPr algn="ctr"/>
                      <a:r>
                        <a:rPr lang="en-US" sz="1200" dirty="0" smtClean="0"/>
                        <a:t>2</a:t>
                      </a:r>
                      <a:endParaRPr lang="en-US" sz="1200" dirty="0"/>
                    </a:p>
                  </a:txBody>
                  <a:tcPr anchor="ctr">
                    <a:solidFill>
                      <a:srgbClr val="DDDDDD"/>
                    </a:solidFill>
                  </a:tcPr>
                </a:tc>
                <a:tc>
                  <a:txBody>
                    <a:bodyPr/>
                    <a:lstStyle/>
                    <a:p>
                      <a:pPr algn="ctr"/>
                      <a:r>
                        <a:rPr lang="en-US" sz="1200" dirty="0" smtClean="0"/>
                        <a:t>1</a:t>
                      </a:r>
                      <a:endParaRPr lang="en-US" sz="1200" dirty="0"/>
                    </a:p>
                  </a:txBody>
                  <a:tcPr anchor="ctr">
                    <a:solidFill>
                      <a:srgbClr val="DDDDDD"/>
                    </a:solidFill>
                  </a:tcPr>
                </a:tc>
              </a:tr>
            </a:tbl>
          </a:graphicData>
        </a:graphic>
      </p:graphicFrame>
      <p:graphicFrame>
        <p:nvGraphicFramePr>
          <p:cNvPr id="25" name="Table 24"/>
          <p:cNvGraphicFramePr>
            <a:graphicFrameLocks noGrp="1"/>
          </p:cNvGraphicFramePr>
          <p:nvPr/>
        </p:nvGraphicFramePr>
        <p:xfrm>
          <a:off x="177195" y="1734303"/>
          <a:ext cx="2908952" cy="280608"/>
        </p:xfrm>
        <a:graphic>
          <a:graphicData uri="http://schemas.openxmlformats.org/drawingml/2006/table">
            <a:tbl>
              <a:tblPr firstRow="1" bandRow="1">
                <a:tableStyleId>{C4B1156A-380E-4F78-BDF5-A606A8083BF9}</a:tableStyleId>
              </a:tblPr>
              <a:tblGrid>
                <a:gridCol w="727238"/>
                <a:gridCol w="727238"/>
                <a:gridCol w="727238"/>
                <a:gridCol w="727238"/>
              </a:tblGrid>
              <a:tr h="280608">
                <a:tc>
                  <a:txBody>
                    <a:bodyPr/>
                    <a:lstStyle/>
                    <a:p>
                      <a:pPr algn="ctr"/>
                      <a:r>
                        <a:rPr lang="en-US" sz="1200" dirty="0" smtClean="0"/>
                        <a:t>4</a:t>
                      </a:r>
                      <a:endParaRPr lang="en-US" sz="1200" dirty="0"/>
                    </a:p>
                  </a:txBody>
                  <a:tcPr anchor="ctr">
                    <a:solidFill>
                      <a:srgbClr val="DDDDDD"/>
                    </a:solidFill>
                  </a:tcPr>
                </a:tc>
                <a:tc>
                  <a:txBody>
                    <a:bodyPr/>
                    <a:lstStyle/>
                    <a:p>
                      <a:pPr algn="ctr"/>
                      <a:r>
                        <a:rPr lang="en-US" sz="1200" dirty="0" smtClean="0"/>
                        <a:t>3</a:t>
                      </a:r>
                      <a:endParaRPr lang="en-US" sz="1200" dirty="0"/>
                    </a:p>
                  </a:txBody>
                  <a:tcPr anchor="ctr">
                    <a:solidFill>
                      <a:srgbClr val="DDDDDD"/>
                    </a:solidFill>
                  </a:tcPr>
                </a:tc>
                <a:tc>
                  <a:txBody>
                    <a:bodyPr/>
                    <a:lstStyle/>
                    <a:p>
                      <a:pPr algn="ctr"/>
                      <a:r>
                        <a:rPr lang="en-US" sz="1200" dirty="0" smtClean="0"/>
                        <a:t>2</a:t>
                      </a:r>
                      <a:endParaRPr lang="en-US" sz="1200" dirty="0"/>
                    </a:p>
                  </a:txBody>
                  <a:tcPr anchor="ctr">
                    <a:solidFill>
                      <a:srgbClr val="DDDDDD"/>
                    </a:solidFill>
                  </a:tcPr>
                </a:tc>
                <a:tc>
                  <a:txBody>
                    <a:bodyPr/>
                    <a:lstStyle/>
                    <a:p>
                      <a:pPr algn="ctr"/>
                      <a:r>
                        <a:rPr lang="en-US" sz="1200" dirty="0" smtClean="0"/>
                        <a:t>1</a:t>
                      </a:r>
                      <a:endParaRPr lang="en-US" sz="1200" dirty="0"/>
                    </a:p>
                  </a:txBody>
                  <a:tcPr anchor="ctr">
                    <a:solidFill>
                      <a:srgbClr val="DDDDDD"/>
                    </a:solidFill>
                  </a:tcPr>
                </a:tc>
              </a:tr>
            </a:tbl>
          </a:graphicData>
        </a:graphic>
      </p:graphicFrame>
      <p:graphicFrame>
        <p:nvGraphicFramePr>
          <p:cNvPr id="26" name="Table 25"/>
          <p:cNvGraphicFramePr>
            <a:graphicFrameLocks noGrp="1"/>
          </p:cNvGraphicFramePr>
          <p:nvPr/>
        </p:nvGraphicFramePr>
        <p:xfrm>
          <a:off x="177195" y="1734303"/>
          <a:ext cx="2908952" cy="280608"/>
        </p:xfrm>
        <a:graphic>
          <a:graphicData uri="http://schemas.openxmlformats.org/drawingml/2006/table">
            <a:tbl>
              <a:tblPr firstRow="1" bandRow="1">
                <a:tableStyleId>{C4B1156A-380E-4F78-BDF5-A606A8083BF9}</a:tableStyleId>
              </a:tblPr>
              <a:tblGrid>
                <a:gridCol w="727238"/>
                <a:gridCol w="727238"/>
                <a:gridCol w="727238"/>
                <a:gridCol w="727238"/>
              </a:tblGrid>
              <a:tr h="280608">
                <a:tc>
                  <a:txBody>
                    <a:bodyPr/>
                    <a:lstStyle/>
                    <a:p>
                      <a:pPr algn="ctr"/>
                      <a:r>
                        <a:rPr lang="en-US" sz="1200" dirty="0" smtClean="0"/>
                        <a:t>2</a:t>
                      </a:r>
                      <a:endParaRPr lang="en-US" sz="1200" dirty="0"/>
                    </a:p>
                  </a:txBody>
                  <a:tcPr anchor="ctr">
                    <a:solidFill>
                      <a:srgbClr val="DDDDDD"/>
                    </a:solidFill>
                  </a:tcPr>
                </a:tc>
                <a:tc>
                  <a:txBody>
                    <a:bodyPr/>
                    <a:lstStyle/>
                    <a:p>
                      <a:pPr algn="ctr"/>
                      <a:r>
                        <a:rPr lang="en-US" sz="1200" dirty="0" smtClean="0"/>
                        <a:t>2</a:t>
                      </a:r>
                      <a:endParaRPr lang="en-US" sz="1200" dirty="0"/>
                    </a:p>
                  </a:txBody>
                  <a:tcPr anchor="ctr">
                    <a:solidFill>
                      <a:srgbClr val="DDDDDD"/>
                    </a:solidFill>
                  </a:tcPr>
                </a:tc>
                <a:tc>
                  <a:txBody>
                    <a:bodyPr/>
                    <a:lstStyle/>
                    <a:p>
                      <a:pPr algn="ctr"/>
                      <a:r>
                        <a:rPr lang="en-US" sz="1200" dirty="0" smtClean="0"/>
                        <a:t>2</a:t>
                      </a:r>
                      <a:endParaRPr lang="en-US" sz="1200" dirty="0"/>
                    </a:p>
                  </a:txBody>
                  <a:tcPr anchor="ctr">
                    <a:solidFill>
                      <a:srgbClr val="DDDDDD"/>
                    </a:solidFill>
                  </a:tcPr>
                </a:tc>
                <a:tc>
                  <a:txBody>
                    <a:bodyPr/>
                    <a:lstStyle/>
                    <a:p>
                      <a:pPr algn="ctr"/>
                      <a:r>
                        <a:rPr lang="en-US" sz="1200" dirty="0" smtClean="0"/>
                        <a:t>2</a:t>
                      </a:r>
                      <a:endParaRPr lang="en-US" sz="1200" dirty="0"/>
                    </a:p>
                  </a:txBody>
                  <a:tcPr anchor="ctr">
                    <a:solidFill>
                      <a:srgbClr val="DDDDDD"/>
                    </a:solidFill>
                  </a:tcPr>
                </a:tc>
              </a:tr>
            </a:tbl>
          </a:graphicData>
        </a:graphic>
      </p:graphicFrame>
      <p:graphicFrame>
        <p:nvGraphicFramePr>
          <p:cNvPr id="27" name="Table 26"/>
          <p:cNvGraphicFramePr>
            <a:graphicFrameLocks noGrp="1"/>
          </p:cNvGraphicFramePr>
          <p:nvPr/>
        </p:nvGraphicFramePr>
        <p:xfrm>
          <a:off x="177195" y="1734303"/>
          <a:ext cx="2908952" cy="280608"/>
        </p:xfrm>
        <a:graphic>
          <a:graphicData uri="http://schemas.openxmlformats.org/drawingml/2006/table">
            <a:tbl>
              <a:tblPr firstRow="1" bandRow="1">
                <a:tableStyleId>{C4B1156A-380E-4F78-BDF5-A606A8083BF9}</a:tableStyleId>
              </a:tblPr>
              <a:tblGrid>
                <a:gridCol w="727238"/>
                <a:gridCol w="727238"/>
                <a:gridCol w="727238"/>
                <a:gridCol w="727238"/>
              </a:tblGrid>
              <a:tr h="280608">
                <a:tc>
                  <a:txBody>
                    <a:bodyPr/>
                    <a:lstStyle/>
                    <a:p>
                      <a:pPr algn="ctr"/>
                      <a:r>
                        <a:rPr lang="en-US" sz="1200" dirty="0" smtClean="0"/>
                        <a:t>8</a:t>
                      </a:r>
                      <a:endParaRPr lang="en-US" sz="1200" dirty="0"/>
                    </a:p>
                  </a:txBody>
                  <a:tcPr anchor="ctr">
                    <a:solidFill>
                      <a:srgbClr val="DDDDDD"/>
                    </a:solidFill>
                  </a:tcPr>
                </a:tc>
                <a:tc>
                  <a:txBody>
                    <a:bodyPr/>
                    <a:lstStyle/>
                    <a:p>
                      <a:pPr algn="ctr"/>
                      <a:r>
                        <a:rPr lang="en-US" sz="1200" dirty="0" smtClean="0"/>
                        <a:t>6</a:t>
                      </a:r>
                      <a:endParaRPr lang="en-US" sz="1200" dirty="0"/>
                    </a:p>
                  </a:txBody>
                  <a:tcPr anchor="ctr">
                    <a:solidFill>
                      <a:srgbClr val="DDDDDD"/>
                    </a:solidFill>
                  </a:tcPr>
                </a:tc>
                <a:tc>
                  <a:txBody>
                    <a:bodyPr/>
                    <a:lstStyle/>
                    <a:p>
                      <a:pPr algn="ctr"/>
                      <a:r>
                        <a:rPr lang="en-US" sz="1200" dirty="0" smtClean="0"/>
                        <a:t>4</a:t>
                      </a:r>
                      <a:endParaRPr lang="en-US" sz="1200" dirty="0"/>
                    </a:p>
                  </a:txBody>
                  <a:tcPr anchor="ctr">
                    <a:solidFill>
                      <a:srgbClr val="DDDDDD"/>
                    </a:solidFill>
                  </a:tcPr>
                </a:tc>
                <a:tc>
                  <a:txBody>
                    <a:bodyPr/>
                    <a:lstStyle/>
                    <a:p>
                      <a:pPr algn="ctr"/>
                      <a:r>
                        <a:rPr lang="en-US" sz="1200" dirty="0" smtClean="0"/>
                        <a:t>2</a:t>
                      </a:r>
                      <a:endParaRPr lang="en-US" sz="1200" dirty="0"/>
                    </a:p>
                  </a:txBody>
                  <a:tcPr anchor="ctr">
                    <a:solidFill>
                      <a:srgbClr val="DDDDDD"/>
                    </a:solidFill>
                  </a:tcPr>
                </a:tc>
              </a:tr>
            </a:tbl>
          </a:graphicData>
        </a:graphic>
      </p:graphicFrame>
      <p:graphicFrame>
        <p:nvGraphicFramePr>
          <p:cNvPr id="28" name="Table 27"/>
          <p:cNvGraphicFramePr>
            <a:graphicFrameLocks noGrp="1"/>
          </p:cNvGraphicFramePr>
          <p:nvPr/>
        </p:nvGraphicFramePr>
        <p:xfrm>
          <a:off x="177195" y="2409402"/>
          <a:ext cx="2908952" cy="280608"/>
        </p:xfrm>
        <a:graphic>
          <a:graphicData uri="http://schemas.openxmlformats.org/drawingml/2006/table">
            <a:tbl>
              <a:tblPr firstRow="1" bandRow="1">
                <a:tableStyleId>{C4B1156A-380E-4F78-BDF5-A606A8083BF9}</a:tableStyleId>
              </a:tblPr>
              <a:tblGrid>
                <a:gridCol w="727238"/>
                <a:gridCol w="727238"/>
                <a:gridCol w="727238"/>
                <a:gridCol w="727238"/>
              </a:tblGrid>
              <a:tr h="280608">
                <a:tc>
                  <a:txBody>
                    <a:bodyPr/>
                    <a:lstStyle/>
                    <a:p>
                      <a:pPr algn="ctr"/>
                      <a:r>
                        <a:rPr lang="en-US" sz="1200" dirty="0" smtClean="0"/>
                        <a:t>12</a:t>
                      </a:r>
                      <a:endParaRPr lang="en-US" sz="1200" dirty="0"/>
                    </a:p>
                  </a:txBody>
                  <a:tcPr anchor="ctr">
                    <a:solidFill>
                      <a:srgbClr val="DDDDDD"/>
                    </a:solidFill>
                  </a:tcPr>
                </a:tc>
                <a:tc>
                  <a:txBody>
                    <a:bodyPr/>
                    <a:lstStyle/>
                    <a:p>
                      <a:pPr algn="ctr"/>
                      <a:r>
                        <a:rPr lang="en-US" sz="1200" dirty="0" smtClean="0"/>
                        <a:t>9</a:t>
                      </a:r>
                      <a:endParaRPr lang="en-US" sz="1200" dirty="0"/>
                    </a:p>
                  </a:txBody>
                  <a:tcPr anchor="ctr">
                    <a:solidFill>
                      <a:srgbClr val="DDDDDD"/>
                    </a:solidFill>
                  </a:tcPr>
                </a:tc>
                <a:tc>
                  <a:txBody>
                    <a:bodyPr/>
                    <a:lstStyle/>
                    <a:p>
                      <a:pPr algn="ctr"/>
                      <a:r>
                        <a:rPr lang="en-US" sz="1200" dirty="0" smtClean="0"/>
                        <a:t>6</a:t>
                      </a:r>
                      <a:endParaRPr lang="en-US" sz="1200" dirty="0"/>
                    </a:p>
                  </a:txBody>
                  <a:tcPr anchor="ctr">
                    <a:solidFill>
                      <a:srgbClr val="DDDDDD"/>
                    </a:solidFill>
                  </a:tcPr>
                </a:tc>
                <a:tc>
                  <a:txBody>
                    <a:bodyPr/>
                    <a:lstStyle/>
                    <a:p>
                      <a:pPr algn="ctr"/>
                      <a:r>
                        <a:rPr lang="en-US" sz="1200" dirty="0" smtClean="0"/>
                        <a:t>3</a:t>
                      </a:r>
                      <a:endParaRPr lang="en-US" sz="1200" dirty="0"/>
                    </a:p>
                  </a:txBody>
                  <a:tcPr anchor="ctr">
                    <a:solidFill>
                      <a:srgbClr val="DDDDDD"/>
                    </a:solidFill>
                  </a:tcPr>
                </a:tc>
              </a:tr>
            </a:tbl>
          </a:graphicData>
        </a:graphic>
      </p:graphicFrame>
      <p:graphicFrame>
        <p:nvGraphicFramePr>
          <p:cNvPr id="29" name="Table 28"/>
          <p:cNvGraphicFramePr>
            <a:graphicFrameLocks noGrp="1"/>
          </p:cNvGraphicFramePr>
          <p:nvPr/>
        </p:nvGraphicFramePr>
        <p:xfrm>
          <a:off x="177195" y="1734303"/>
          <a:ext cx="2908952" cy="280608"/>
        </p:xfrm>
        <a:graphic>
          <a:graphicData uri="http://schemas.openxmlformats.org/drawingml/2006/table">
            <a:tbl>
              <a:tblPr firstRow="1" bandRow="1">
                <a:tableStyleId>{C4B1156A-380E-4F78-BDF5-A606A8083BF9}</a:tableStyleId>
              </a:tblPr>
              <a:tblGrid>
                <a:gridCol w="727238"/>
                <a:gridCol w="727238"/>
                <a:gridCol w="727238"/>
                <a:gridCol w="727238"/>
              </a:tblGrid>
              <a:tr h="280608">
                <a:tc>
                  <a:txBody>
                    <a:bodyPr/>
                    <a:lstStyle/>
                    <a:p>
                      <a:pPr algn="ctr"/>
                      <a:r>
                        <a:rPr lang="en-US" sz="1200" dirty="0" smtClean="0"/>
                        <a:t>4</a:t>
                      </a:r>
                      <a:endParaRPr lang="en-US" sz="1200" dirty="0"/>
                    </a:p>
                  </a:txBody>
                  <a:tcPr anchor="ctr">
                    <a:solidFill>
                      <a:srgbClr val="DDDDDD"/>
                    </a:solidFill>
                  </a:tcPr>
                </a:tc>
                <a:tc>
                  <a:txBody>
                    <a:bodyPr/>
                    <a:lstStyle/>
                    <a:p>
                      <a:pPr algn="ctr"/>
                      <a:r>
                        <a:rPr lang="en-US" sz="1200" dirty="0" smtClean="0"/>
                        <a:t>3</a:t>
                      </a:r>
                      <a:endParaRPr lang="en-US" sz="1200" dirty="0"/>
                    </a:p>
                  </a:txBody>
                  <a:tcPr anchor="ctr">
                    <a:solidFill>
                      <a:srgbClr val="DDDDDD"/>
                    </a:solidFill>
                  </a:tcPr>
                </a:tc>
                <a:tc>
                  <a:txBody>
                    <a:bodyPr/>
                    <a:lstStyle/>
                    <a:p>
                      <a:pPr algn="ctr"/>
                      <a:r>
                        <a:rPr lang="en-US" sz="1200" dirty="0" smtClean="0"/>
                        <a:t>2</a:t>
                      </a:r>
                      <a:endParaRPr lang="en-US" sz="1200" dirty="0"/>
                    </a:p>
                  </a:txBody>
                  <a:tcPr anchor="ctr">
                    <a:solidFill>
                      <a:srgbClr val="DDDDDD"/>
                    </a:solidFill>
                  </a:tcPr>
                </a:tc>
                <a:tc>
                  <a:txBody>
                    <a:bodyPr/>
                    <a:lstStyle/>
                    <a:p>
                      <a:pPr algn="ctr"/>
                      <a:r>
                        <a:rPr lang="en-US" sz="1200" dirty="0" smtClean="0"/>
                        <a:t>1</a:t>
                      </a:r>
                      <a:endParaRPr lang="en-US" sz="1200" dirty="0"/>
                    </a:p>
                  </a:txBody>
                  <a:tcPr anchor="ctr">
                    <a:solidFill>
                      <a:srgbClr val="DDDDDD"/>
                    </a:solidFill>
                  </a:tcPr>
                </a:tc>
              </a:tr>
            </a:tbl>
          </a:graphicData>
        </a:graphic>
      </p:graphicFrame>
      <p:graphicFrame>
        <p:nvGraphicFramePr>
          <p:cNvPr id="30" name="Table 29"/>
          <p:cNvGraphicFramePr>
            <a:graphicFrameLocks noGrp="1"/>
          </p:cNvGraphicFramePr>
          <p:nvPr/>
        </p:nvGraphicFramePr>
        <p:xfrm>
          <a:off x="177195" y="1734303"/>
          <a:ext cx="2908952" cy="280608"/>
        </p:xfrm>
        <a:graphic>
          <a:graphicData uri="http://schemas.openxmlformats.org/drawingml/2006/table">
            <a:tbl>
              <a:tblPr firstRow="1" bandRow="1">
                <a:tableStyleId>{C4B1156A-380E-4F78-BDF5-A606A8083BF9}</a:tableStyleId>
              </a:tblPr>
              <a:tblGrid>
                <a:gridCol w="727238"/>
                <a:gridCol w="727238"/>
                <a:gridCol w="727238"/>
                <a:gridCol w="727238"/>
              </a:tblGrid>
              <a:tr h="280608">
                <a:tc>
                  <a:txBody>
                    <a:bodyPr/>
                    <a:lstStyle/>
                    <a:p>
                      <a:pPr algn="ctr"/>
                      <a:r>
                        <a:rPr lang="en-US" sz="1200" dirty="0" smtClean="0"/>
                        <a:t>3</a:t>
                      </a:r>
                      <a:endParaRPr lang="en-US" sz="1200" dirty="0"/>
                    </a:p>
                  </a:txBody>
                  <a:tcPr anchor="ctr">
                    <a:solidFill>
                      <a:srgbClr val="DDDDDD"/>
                    </a:solidFill>
                  </a:tcPr>
                </a:tc>
                <a:tc>
                  <a:txBody>
                    <a:bodyPr/>
                    <a:lstStyle/>
                    <a:p>
                      <a:pPr algn="ctr"/>
                      <a:r>
                        <a:rPr lang="en-US" sz="1200" dirty="0" smtClean="0"/>
                        <a:t>3</a:t>
                      </a:r>
                      <a:endParaRPr lang="en-US" sz="1200" dirty="0"/>
                    </a:p>
                  </a:txBody>
                  <a:tcPr anchor="ctr">
                    <a:solidFill>
                      <a:srgbClr val="DDDDDD"/>
                    </a:solidFill>
                  </a:tcPr>
                </a:tc>
                <a:tc>
                  <a:txBody>
                    <a:bodyPr/>
                    <a:lstStyle/>
                    <a:p>
                      <a:pPr algn="ctr"/>
                      <a:r>
                        <a:rPr lang="en-US" sz="1200" dirty="0" smtClean="0"/>
                        <a:t>3</a:t>
                      </a:r>
                      <a:endParaRPr lang="en-US" sz="1200" dirty="0"/>
                    </a:p>
                  </a:txBody>
                  <a:tcPr anchor="ctr">
                    <a:solidFill>
                      <a:srgbClr val="DDDDDD"/>
                    </a:solidFill>
                  </a:tcPr>
                </a:tc>
                <a:tc>
                  <a:txBody>
                    <a:bodyPr/>
                    <a:lstStyle/>
                    <a:p>
                      <a:pPr algn="ctr"/>
                      <a:r>
                        <a:rPr lang="en-US" sz="1200" dirty="0" smtClean="0"/>
                        <a:t>3</a:t>
                      </a:r>
                      <a:endParaRPr lang="en-US" sz="1200" dirty="0"/>
                    </a:p>
                  </a:txBody>
                  <a:tcPr anchor="ctr">
                    <a:solidFill>
                      <a:srgbClr val="DDDDDD"/>
                    </a:solidFill>
                  </a:tcPr>
                </a:tc>
              </a:tr>
            </a:tbl>
          </a:graphicData>
        </a:graphic>
      </p:graphicFrame>
      <p:graphicFrame>
        <p:nvGraphicFramePr>
          <p:cNvPr id="31" name="Table 30"/>
          <p:cNvGraphicFramePr>
            <a:graphicFrameLocks noGrp="1"/>
          </p:cNvGraphicFramePr>
          <p:nvPr/>
        </p:nvGraphicFramePr>
        <p:xfrm>
          <a:off x="177195" y="1734303"/>
          <a:ext cx="2908952" cy="280608"/>
        </p:xfrm>
        <a:graphic>
          <a:graphicData uri="http://schemas.openxmlformats.org/drawingml/2006/table">
            <a:tbl>
              <a:tblPr firstRow="1" bandRow="1">
                <a:tableStyleId>{C4B1156A-380E-4F78-BDF5-A606A8083BF9}</a:tableStyleId>
              </a:tblPr>
              <a:tblGrid>
                <a:gridCol w="727238"/>
                <a:gridCol w="727238"/>
                <a:gridCol w="727238"/>
                <a:gridCol w="727238"/>
              </a:tblGrid>
              <a:tr h="280608">
                <a:tc>
                  <a:txBody>
                    <a:bodyPr/>
                    <a:lstStyle/>
                    <a:p>
                      <a:pPr algn="ctr"/>
                      <a:r>
                        <a:rPr lang="en-US" sz="1200" dirty="0" smtClean="0"/>
                        <a:t>12</a:t>
                      </a:r>
                      <a:endParaRPr lang="en-US" sz="1200" dirty="0"/>
                    </a:p>
                  </a:txBody>
                  <a:tcPr anchor="ctr">
                    <a:solidFill>
                      <a:srgbClr val="DDDDDD"/>
                    </a:solidFill>
                  </a:tcPr>
                </a:tc>
                <a:tc>
                  <a:txBody>
                    <a:bodyPr/>
                    <a:lstStyle/>
                    <a:p>
                      <a:pPr algn="ctr"/>
                      <a:r>
                        <a:rPr lang="en-US" sz="1200" dirty="0" smtClean="0"/>
                        <a:t>9</a:t>
                      </a:r>
                      <a:endParaRPr lang="en-US" sz="1200" dirty="0"/>
                    </a:p>
                  </a:txBody>
                  <a:tcPr anchor="ctr">
                    <a:solidFill>
                      <a:srgbClr val="DDDDDD"/>
                    </a:solidFill>
                  </a:tcPr>
                </a:tc>
                <a:tc>
                  <a:txBody>
                    <a:bodyPr/>
                    <a:lstStyle/>
                    <a:p>
                      <a:pPr algn="ctr"/>
                      <a:r>
                        <a:rPr lang="en-US" sz="1200" dirty="0" smtClean="0"/>
                        <a:t>6</a:t>
                      </a:r>
                      <a:endParaRPr lang="en-US" sz="1200" dirty="0"/>
                    </a:p>
                  </a:txBody>
                  <a:tcPr anchor="ctr">
                    <a:solidFill>
                      <a:srgbClr val="DDDDDD"/>
                    </a:solidFill>
                  </a:tcPr>
                </a:tc>
                <a:tc>
                  <a:txBody>
                    <a:bodyPr/>
                    <a:lstStyle/>
                    <a:p>
                      <a:pPr algn="ctr"/>
                      <a:r>
                        <a:rPr lang="en-US" sz="1200" dirty="0" smtClean="0"/>
                        <a:t>3</a:t>
                      </a:r>
                      <a:endParaRPr lang="en-US" sz="1200" dirty="0"/>
                    </a:p>
                  </a:txBody>
                  <a:tcPr anchor="ctr">
                    <a:solidFill>
                      <a:srgbClr val="DDDDDD"/>
                    </a:solidFill>
                  </a:tcPr>
                </a:tc>
              </a:tr>
            </a:tbl>
          </a:graphicData>
        </a:graphic>
      </p:graphicFrame>
      <p:graphicFrame>
        <p:nvGraphicFramePr>
          <p:cNvPr id="32" name="Table 31"/>
          <p:cNvGraphicFramePr>
            <a:graphicFrameLocks noGrp="1"/>
          </p:cNvGraphicFramePr>
          <p:nvPr/>
        </p:nvGraphicFramePr>
        <p:xfrm>
          <a:off x="177195" y="2409402"/>
          <a:ext cx="2908952" cy="280608"/>
        </p:xfrm>
        <a:graphic>
          <a:graphicData uri="http://schemas.openxmlformats.org/drawingml/2006/table">
            <a:tbl>
              <a:tblPr firstRow="1" bandRow="1">
                <a:tableStyleId>{C4B1156A-380E-4F78-BDF5-A606A8083BF9}</a:tableStyleId>
              </a:tblPr>
              <a:tblGrid>
                <a:gridCol w="727238"/>
                <a:gridCol w="727238"/>
                <a:gridCol w="727238"/>
                <a:gridCol w="727238"/>
              </a:tblGrid>
              <a:tr h="280608">
                <a:tc>
                  <a:txBody>
                    <a:bodyPr/>
                    <a:lstStyle/>
                    <a:p>
                      <a:pPr algn="ctr"/>
                      <a:r>
                        <a:rPr lang="en-US" sz="1200" dirty="0" smtClean="0"/>
                        <a:t>24</a:t>
                      </a:r>
                      <a:endParaRPr lang="en-US" sz="1200" dirty="0"/>
                    </a:p>
                  </a:txBody>
                  <a:tcPr anchor="ctr">
                    <a:solidFill>
                      <a:srgbClr val="DDDDDD"/>
                    </a:solidFill>
                  </a:tcPr>
                </a:tc>
                <a:tc>
                  <a:txBody>
                    <a:bodyPr/>
                    <a:lstStyle/>
                    <a:p>
                      <a:pPr algn="ctr"/>
                      <a:r>
                        <a:rPr lang="en-US" sz="1200" dirty="0" smtClean="0"/>
                        <a:t>18</a:t>
                      </a:r>
                      <a:endParaRPr lang="en-US" sz="1200" dirty="0"/>
                    </a:p>
                  </a:txBody>
                  <a:tcPr anchor="ctr">
                    <a:solidFill>
                      <a:srgbClr val="DDDDDD"/>
                    </a:solidFill>
                  </a:tcPr>
                </a:tc>
                <a:tc>
                  <a:txBody>
                    <a:bodyPr/>
                    <a:lstStyle/>
                    <a:p>
                      <a:pPr algn="ctr"/>
                      <a:r>
                        <a:rPr lang="en-US" sz="1200" dirty="0" smtClean="0"/>
                        <a:t>12</a:t>
                      </a:r>
                      <a:endParaRPr lang="en-US" sz="1200" dirty="0"/>
                    </a:p>
                  </a:txBody>
                  <a:tcPr anchor="ctr">
                    <a:solidFill>
                      <a:srgbClr val="DDDDDD"/>
                    </a:solidFill>
                  </a:tcPr>
                </a:tc>
                <a:tc>
                  <a:txBody>
                    <a:bodyPr/>
                    <a:lstStyle/>
                    <a:p>
                      <a:pPr algn="ctr"/>
                      <a:r>
                        <a:rPr lang="en-US" sz="1200" dirty="0" smtClean="0"/>
                        <a:t>6</a:t>
                      </a:r>
                      <a:endParaRPr lang="en-US" sz="1200" dirty="0"/>
                    </a:p>
                  </a:txBody>
                  <a:tcPr anchor="ctr">
                    <a:solidFill>
                      <a:srgbClr val="DDDDDD"/>
                    </a:solidFill>
                  </a:tcPr>
                </a:tc>
              </a:tr>
            </a:tbl>
          </a:graphicData>
        </a:graphic>
      </p:graphicFrame>
      <p:graphicFrame>
        <p:nvGraphicFramePr>
          <p:cNvPr id="33" name="Table 32"/>
          <p:cNvGraphicFramePr>
            <a:graphicFrameLocks noGrp="1"/>
          </p:cNvGraphicFramePr>
          <p:nvPr/>
        </p:nvGraphicFramePr>
        <p:xfrm>
          <a:off x="177195" y="1734303"/>
          <a:ext cx="2908952" cy="280608"/>
        </p:xfrm>
        <a:graphic>
          <a:graphicData uri="http://schemas.openxmlformats.org/drawingml/2006/table">
            <a:tbl>
              <a:tblPr firstRow="1" bandRow="1">
                <a:tableStyleId>{C4B1156A-380E-4F78-BDF5-A606A8083BF9}</a:tableStyleId>
              </a:tblPr>
              <a:tblGrid>
                <a:gridCol w="727238"/>
                <a:gridCol w="727238"/>
                <a:gridCol w="727238"/>
                <a:gridCol w="727238"/>
              </a:tblGrid>
              <a:tr h="280608">
                <a:tc>
                  <a:txBody>
                    <a:bodyPr/>
                    <a:lstStyle/>
                    <a:p>
                      <a:pPr algn="ctr"/>
                      <a:r>
                        <a:rPr lang="en-US" sz="1200" dirty="0" smtClean="0"/>
                        <a:t>4</a:t>
                      </a:r>
                      <a:endParaRPr lang="en-US" sz="1200" dirty="0"/>
                    </a:p>
                  </a:txBody>
                  <a:tcPr anchor="ctr">
                    <a:solidFill>
                      <a:srgbClr val="DDDDDD"/>
                    </a:solidFill>
                  </a:tcPr>
                </a:tc>
                <a:tc>
                  <a:txBody>
                    <a:bodyPr/>
                    <a:lstStyle/>
                    <a:p>
                      <a:pPr algn="ctr"/>
                      <a:r>
                        <a:rPr lang="en-US" sz="1200" dirty="0" smtClean="0"/>
                        <a:t>3</a:t>
                      </a:r>
                      <a:endParaRPr lang="en-US" sz="1200" dirty="0"/>
                    </a:p>
                  </a:txBody>
                  <a:tcPr anchor="ctr">
                    <a:solidFill>
                      <a:srgbClr val="DDDDDD"/>
                    </a:solidFill>
                  </a:tcPr>
                </a:tc>
                <a:tc>
                  <a:txBody>
                    <a:bodyPr/>
                    <a:lstStyle/>
                    <a:p>
                      <a:pPr algn="ctr"/>
                      <a:r>
                        <a:rPr lang="en-US" sz="1200" dirty="0" smtClean="0"/>
                        <a:t>2</a:t>
                      </a:r>
                      <a:endParaRPr lang="en-US" sz="1200" dirty="0"/>
                    </a:p>
                  </a:txBody>
                  <a:tcPr anchor="ctr">
                    <a:solidFill>
                      <a:srgbClr val="DDDDDD"/>
                    </a:solidFill>
                  </a:tcPr>
                </a:tc>
                <a:tc>
                  <a:txBody>
                    <a:bodyPr/>
                    <a:lstStyle/>
                    <a:p>
                      <a:pPr algn="ctr"/>
                      <a:r>
                        <a:rPr lang="en-US" sz="1200" dirty="0" smtClean="0"/>
                        <a:t>1</a:t>
                      </a:r>
                      <a:endParaRPr lang="en-US" sz="1200" dirty="0"/>
                    </a:p>
                  </a:txBody>
                  <a:tcPr anchor="ctr">
                    <a:solidFill>
                      <a:srgbClr val="DDDDDD"/>
                    </a:solidFill>
                  </a:tcPr>
                </a:tc>
              </a:tr>
            </a:tbl>
          </a:graphicData>
        </a:graphic>
      </p:graphicFrame>
      <p:graphicFrame>
        <p:nvGraphicFramePr>
          <p:cNvPr id="34" name="Table 33"/>
          <p:cNvGraphicFramePr>
            <a:graphicFrameLocks noGrp="1"/>
          </p:cNvGraphicFramePr>
          <p:nvPr/>
        </p:nvGraphicFramePr>
        <p:xfrm>
          <a:off x="177195" y="1734303"/>
          <a:ext cx="2908952" cy="280608"/>
        </p:xfrm>
        <a:graphic>
          <a:graphicData uri="http://schemas.openxmlformats.org/drawingml/2006/table">
            <a:tbl>
              <a:tblPr firstRow="1" bandRow="1">
                <a:tableStyleId>{C4B1156A-380E-4F78-BDF5-A606A8083BF9}</a:tableStyleId>
              </a:tblPr>
              <a:tblGrid>
                <a:gridCol w="727238"/>
                <a:gridCol w="727238"/>
                <a:gridCol w="727238"/>
                <a:gridCol w="727238"/>
              </a:tblGrid>
              <a:tr h="280608">
                <a:tc>
                  <a:txBody>
                    <a:bodyPr/>
                    <a:lstStyle/>
                    <a:p>
                      <a:pPr algn="ctr"/>
                      <a:r>
                        <a:rPr lang="en-US" sz="1200" dirty="0" smtClean="0"/>
                        <a:t>4</a:t>
                      </a:r>
                      <a:endParaRPr lang="en-US" sz="1200" dirty="0"/>
                    </a:p>
                  </a:txBody>
                  <a:tcPr anchor="ctr">
                    <a:solidFill>
                      <a:srgbClr val="DDDDDD"/>
                    </a:solidFill>
                  </a:tcPr>
                </a:tc>
                <a:tc>
                  <a:txBody>
                    <a:bodyPr/>
                    <a:lstStyle/>
                    <a:p>
                      <a:pPr algn="ctr"/>
                      <a:r>
                        <a:rPr lang="en-US" sz="1200" dirty="0" smtClean="0"/>
                        <a:t>4</a:t>
                      </a:r>
                      <a:endParaRPr lang="en-US" sz="1200" dirty="0"/>
                    </a:p>
                  </a:txBody>
                  <a:tcPr anchor="ctr">
                    <a:solidFill>
                      <a:srgbClr val="DDDDDD"/>
                    </a:solidFill>
                  </a:tcPr>
                </a:tc>
                <a:tc>
                  <a:txBody>
                    <a:bodyPr/>
                    <a:lstStyle/>
                    <a:p>
                      <a:pPr algn="ctr"/>
                      <a:r>
                        <a:rPr lang="en-US" sz="1200" dirty="0" smtClean="0"/>
                        <a:t>4</a:t>
                      </a:r>
                      <a:endParaRPr lang="en-US" sz="1200" dirty="0"/>
                    </a:p>
                  </a:txBody>
                  <a:tcPr anchor="ctr">
                    <a:solidFill>
                      <a:srgbClr val="DDDDDD"/>
                    </a:solidFill>
                  </a:tcPr>
                </a:tc>
                <a:tc>
                  <a:txBody>
                    <a:bodyPr/>
                    <a:lstStyle/>
                    <a:p>
                      <a:pPr algn="ctr"/>
                      <a:r>
                        <a:rPr lang="en-US" sz="1200" dirty="0" smtClean="0"/>
                        <a:t>4</a:t>
                      </a:r>
                      <a:endParaRPr lang="en-US" sz="1200" dirty="0"/>
                    </a:p>
                  </a:txBody>
                  <a:tcPr anchor="ctr">
                    <a:solidFill>
                      <a:srgbClr val="DDDDDD"/>
                    </a:solidFill>
                  </a:tcPr>
                </a:tc>
              </a:tr>
            </a:tbl>
          </a:graphicData>
        </a:graphic>
      </p:graphicFrame>
      <p:graphicFrame>
        <p:nvGraphicFramePr>
          <p:cNvPr id="35" name="Table 34"/>
          <p:cNvGraphicFramePr>
            <a:graphicFrameLocks noGrp="1"/>
          </p:cNvGraphicFramePr>
          <p:nvPr/>
        </p:nvGraphicFramePr>
        <p:xfrm>
          <a:off x="177195" y="1734303"/>
          <a:ext cx="2908952" cy="280608"/>
        </p:xfrm>
        <a:graphic>
          <a:graphicData uri="http://schemas.openxmlformats.org/drawingml/2006/table">
            <a:tbl>
              <a:tblPr firstRow="1" bandRow="1">
                <a:tableStyleId>{C4B1156A-380E-4F78-BDF5-A606A8083BF9}</a:tableStyleId>
              </a:tblPr>
              <a:tblGrid>
                <a:gridCol w="727238"/>
                <a:gridCol w="727238"/>
                <a:gridCol w="727238"/>
                <a:gridCol w="727238"/>
              </a:tblGrid>
              <a:tr h="280608">
                <a:tc>
                  <a:txBody>
                    <a:bodyPr/>
                    <a:lstStyle/>
                    <a:p>
                      <a:pPr algn="ctr"/>
                      <a:r>
                        <a:rPr lang="en-US" sz="1200" dirty="0" smtClean="0"/>
                        <a:t>16</a:t>
                      </a:r>
                      <a:endParaRPr lang="en-US" sz="1200" dirty="0"/>
                    </a:p>
                  </a:txBody>
                  <a:tcPr anchor="ctr">
                    <a:solidFill>
                      <a:srgbClr val="DDDDDD"/>
                    </a:solidFill>
                  </a:tcPr>
                </a:tc>
                <a:tc>
                  <a:txBody>
                    <a:bodyPr/>
                    <a:lstStyle/>
                    <a:p>
                      <a:pPr algn="ctr"/>
                      <a:r>
                        <a:rPr lang="en-US" sz="1200" dirty="0" smtClean="0"/>
                        <a:t>12</a:t>
                      </a:r>
                      <a:endParaRPr lang="en-US" sz="1200" dirty="0"/>
                    </a:p>
                  </a:txBody>
                  <a:tcPr anchor="ctr">
                    <a:solidFill>
                      <a:srgbClr val="DDDDDD"/>
                    </a:solidFill>
                  </a:tcPr>
                </a:tc>
                <a:tc>
                  <a:txBody>
                    <a:bodyPr/>
                    <a:lstStyle/>
                    <a:p>
                      <a:pPr algn="ctr"/>
                      <a:r>
                        <a:rPr lang="en-US" sz="1200" dirty="0" smtClean="0"/>
                        <a:t>8</a:t>
                      </a:r>
                      <a:endParaRPr lang="en-US" sz="1200" dirty="0"/>
                    </a:p>
                  </a:txBody>
                  <a:tcPr anchor="ctr">
                    <a:solidFill>
                      <a:srgbClr val="DDDDDD"/>
                    </a:solidFill>
                  </a:tcPr>
                </a:tc>
                <a:tc>
                  <a:txBody>
                    <a:bodyPr/>
                    <a:lstStyle/>
                    <a:p>
                      <a:pPr algn="ctr"/>
                      <a:r>
                        <a:rPr lang="en-US" sz="1200" dirty="0" smtClean="0"/>
                        <a:t>4</a:t>
                      </a:r>
                      <a:endParaRPr lang="en-US" sz="1200" dirty="0"/>
                    </a:p>
                  </a:txBody>
                  <a:tcPr anchor="ctr">
                    <a:solidFill>
                      <a:srgbClr val="DDDDDD"/>
                    </a:solidFill>
                  </a:tcPr>
                </a:tc>
              </a:tr>
            </a:tbl>
          </a:graphicData>
        </a:graphic>
      </p:graphicFrame>
      <p:graphicFrame>
        <p:nvGraphicFramePr>
          <p:cNvPr id="36" name="Table 35"/>
          <p:cNvGraphicFramePr>
            <a:graphicFrameLocks noGrp="1"/>
          </p:cNvGraphicFramePr>
          <p:nvPr/>
        </p:nvGraphicFramePr>
        <p:xfrm>
          <a:off x="177195" y="2409402"/>
          <a:ext cx="2908952" cy="280608"/>
        </p:xfrm>
        <a:graphic>
          <a:graphicData uri="http://schemas.openxmlformats.org/drawingml/2006/table">
            <a:tbl>
              <a:tblPr firstRow="1" bandRow="1">
                <a:tableStyleId>{C4B1156A-380E-4F78-BDF5-A606A8083BF9}</a:tableStyleId>
              </a:tblPr>
              <a:tblGrid>
                <a:gridCol w="727238"/>
                <a:gridCol w="727238"/>
                <a:gridCol w="727238"/>
                <a:gridCol w="727238"/>
              </a:tblGrid>
              <a:tr h="280608">
                <a:tc>
                  <a:txBody>
                    <a:bodyPr/>
                    <a:lstStyle/>
                    <a:p>
                      <a:pPr algn="ctr"/>
                      <a:r>
                        <a:rPr lang="en-US" sz="1200" b="1" dirty="0" smtClean="0">
                          <a:solidFill>
                            <a:srgbClr val="FF0000"/>
                          </a:solidFill>
                        </a:rPr>
                        <a:t>40</a:t>
                      </a:r>
                      <a:endParaRPr lang="en-US" sz="1200" b="1" dirty="0">
                        <a:solidFill>
                          <a:srgbClr val="FF0000"/>
                        </a:solidFill>
                      </a:endParaRPr>
                    </a:p>
                  </a:txBody>
                  <a:tcPr anchor="ctr">
                    <a:solidFill>
                      <a:srgbClr val="DDDDDD"/>
                    </a:solidFill>
                  </a:tcPr>
                </a:tc>
                <a:tc>
                  <a:txBody>
                    <a:bodyPr/>
                    <a:lstStyle/>
                    <a:p>
                      <a:pPr algn="ctr"/>
                      <a:r>
                        <a:rPr lang="en-US" sz="1200" b="1" dirty="0" smtClean="0">
                          <a:solidFill>
                            <a:srgbClr val="FF0000"/>
                          </a:solidFill>
                        </a:rPr>
                        <a:t>30</a:t>
                      </a:r>
                      <a:endParaRPr lang="en-US" sz="1200" b="1" dirty="0">
                        <a:solidFill>
                          <a:srgbClr val="FF0000"/>
                        </a:solidFill>
                      </a:endParaRPr>
                    </a:p>
                  </a:txBody>
                  <a:tcPr anchor="ctr">
                    <a:solidFill>
                      <a:srgbClr val="DDDDDD"/>
                    </a:solidFill>
                  </a:tcPr>
                </a:tc>
                <a:tc>
                  <a:txBody>
                    <a:bodyPr/>
                    <a:lstStyle/>
                    <a:p>
                      <a:pPr algn="ctr"/>
                      <a:r>
                        <a:rPr lang="en-US" sz="1200" b="1" dirty="0" smtClean="0">
                          <a:solidFill>
                            <a:srgbClr val="FF0000"/>
                          </a:solidFill>
                        </a:rPr>
                        <a:t>20</a:t>
                      </a:r>
                      <a:endParaRPr lang="en-US" sz="1200" b="1" dirty="0">
                        <a:solidFill>
                          <a:srgbClr val="FF0000"/>
                        </a:solidFill>
                      </a:endParaRPr>
                    </a:p>
                  </a:txBody>
                  <a:tcPr anchor="ctr">
                    <a:solidFill>
                      <a:srgbClr val="DDDDDD"/>
                    </a:solidFill>
                  </a:tcPr>
                </a:tc>
                <a:tc>
                  <a:txBody>
                    <a:bodyPr/>
                    <a:lstStyle/>
                    <a:p>
                      <a:pPr algn="ctr"/>
                      <a:r>
                        <a:rPr lang="en-US" sz="1200" b="1" dirty="0" smtClean="0">
                          <a:solidFill>
                            <a:srgbClr val="FF0000"/>
                          </a:solidFill>
                        </a:rPr>
                        <a:t>10</a:t>
                      </a:r>
                      <a:endParaRPr lang="en-US" sz="1200" b="1" dirty="0">
                        <a:solidFill>
                          <a:srgbClr val="FF0000"/>
                        </a:solidFill>
                      </a:endParaRPr>
                    </a:p>
                  </a:txBody>
                  <a:tcPr anchor="ctr">
                    <a:solidFill>
                      <a:srgbClr val="DDDDDD"/>
                    </a:solid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xit" presetSubtype="0" fill="hold" nodeType="withEffect">
                                  <p:stCondLst>
                                    <p:cond delay="0"/>
                                  </p:stCondLst>
                                  <p:childTnLst>
                                    <p:set>
                                      <p:cBhvr>
                                        <p:cTn id="20" dur="1" fill="hold">
                                          <p:stCondLst>
                                            <p:cond delay="0"/>
                                          </p:stCondLst>
                                        </p:cTn>
                                        <p:tgtEl>
                                          <p:spTgt spid="20"/>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par>
                                <p:cTn id="27" presetID="1" presetClass="exit" presetSubtype="0" fill="hold" nodeType="withEffect">
                                  <p:stCondLst>
                                    <p:cond delay="0"/>
                                  </p:stCondLst>
                                  <p:childTnLst>
                                    <p:set>
                                      <p:cBhvr>
                                        <p:cTn id="28" dur="1" fill="hold">
                                          <p:stCondLst>
                                            <p:cond delay="0"/>
                                          </p:stCondLst>
                                        </p:cTn>
                                        <p:tgtEl>
                                          <p:spTgt spid="21"/>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3"/>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25"/>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26"/>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27"/>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28"/>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29"/>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30"/>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31"/>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32"/>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nodeType="clickEffect">
                                  <p:stCondLst>
                                    <p:cond delay="0"/>
                                  </p:stCondLst>
                                  <p:childTnLst>
                                    <p:set>
                                      <p:cBhvr>
                                        <p:cTn id="80" dur="1" fill="hold">
                                          <p:stCondLst>
                                            <p:cond delay="0"/>
                                          </p:stCondLst>
                                        </p:cTn>
                                        <p:tgtEl>
                                          <p:spTgt spid="33"/>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nodeType="clickEffect">
                                  <p:stCondLst>
                                    <p:cond delay="0"/>
                                  </p:stCondLst>
                                  <p:childTnLst>
                                    <p:set>
                                      <p:cBhvr>
                                        <p:cTn id="84" dur="1" fill="hold">
                                          <p:stCondLst>
                                            <p:cond delay="0"/>
                                          </p:stCondLst>
                                        </p:cTn>
                                        <p:tgtEl>
                                          <p:spTgt spid="34"/>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nodeType="clickEffect">
                                  <p:stCondLst>
                                    <p:cond delay="0"/>
                                  </p:stCondLst>
                                  <p:childTnLst>
                                    <p:set>
                                      <p:cBhvr>
                                        <p:cTn id="88" dur="1" fill="hold">
                                          <p:stCondLst>
                                            <p:cond delay="0"/>
                                          </p:stCondLst>
                                        </p:cTn>
                                        <p:tgtEl>
                                          <p:spTgt spid="35"/>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1" presetClass="entr" presetSubtype="0" fill="hold" nodeType="clickEffect">
                                  <p:stCondLst>
                                    <p:cond delay="0"/>
                                  </p:stCondLst>
                                  <p:childTnLst>
                                    <p:set>
                                      <p:cBhvr>
                                        <p:cTn id="92"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Intrinsic SSE functions</a:t>
            </a:r>
            <a:endParaRPr lang="en-US" dirty="0"/>
          </a:p>
        </p:txBody>
      </p:sp>
      <p:sp>
        <p:nvSpPr>
          <p:cNvPr id="3" name="Content Placeholder 2"/>
          <p:cNvSpPr>
            <a:spLocks noGrp="1"/>
          </p:cNvSpPr>
          <p:nvPr>
            <p:ph idx="1"/>
          </p:nvPr>
        </p:nvSpPr>
        <p:spPr/>
        <p:txBody>
          <a:bodyPr/>
          <a:lstStyle/>
          <a:p>
            <a:r>
              <a:rPr lang="en-US" dirty="0" smtClean="0"/>
              <a:t>Intrinsic SSE instructions exist, </a:t>
            </a:r>
            <a:br>
              <a:rPr lang="en-US" dirty="0" smtClean="0"/>
            </a:br>
            <a:r>
              <a:rPr lang="en-US" dirty="0" smtClean="0"/>
              <a:t>e.g., for </a:t>
            </a:r>
            <a:r>
              <a:rPr lang="en-US" dirty="0" err="1" smtClean="0"/>
              <a:t>gcc</a:t>
            </a:r>
            <a:r>
              <a:rPr lang="en-US" dirty="0" smtClean="0"/>
              <a:t> on Intel Linux:</a:t>
            </a:r>
            <a:br>
              <a:rPr lang="en-US" dirty="0" smtClean="0"/>
            </a:br>
            <a:endParaRPr lang="en-US" dirty="0" smtClean="0"/>
          </a:p>
          <a:p>
            <a:pPr lvl="1"/>
            <a:r>
              <a:rPr lang="en-US" b="1" dirty="0" smtClean="0">
                <a:solidFill>
                  <a:srgbClr val="FF0000"/>
                </a:solidFill>
                <a:latin typeface="Courier"/>
                <a:cs typeface="Courier"/>
              </a:rPr>
              <a:t>src1 = _mm_mul_ps(src1, src2)</a:t>
            </a:r>
            <a:r>
              <a:rPr lang="en-US" b="1" dirty="0" smtClean="0">
                <a:latin typeface="Courier"/>
                <a:cs typeface="Courier"/>
              </a:rPr>
              <a:t> </a:t>
            </a:r>
            <a:r>
              <a:rPr lang="en-US" dirty="0" err="1" smtClean="0">
                <a:sym typeface="Wingdings"/>
              </a:rPr>
              <a:t></a:t>
            </a:r>
            <a:r>
              <a:rPr lang="en-US" dirty="0" smtClean="0">
                <a:sym typeface="Wingdings"/>
              </a:rPr>
              <a:t> </a:t>
            </a:r>
            <a:br>
              <a:rPr lang="en-US" dirty="0" smtClean="0">
                <a:sym typeface="Wingdings"/>
              </a:rPr>
            </a:br>
            <a:r>
              <a:rPr lang="en-US" dirty="0" err="1" smtClean="0">
                <a:solidFill>
                  <a:srgbClr val="0000FF"/>
                </a:solidFill>
                <a:latin typeface="Courier"/>
                <a:cs typeface="Courier"/>
                <a:sym typeface="Wingdings"/>
              </a:rPr>
              <a:t>mulps</a:t>
            </a:r>
            <a:r>
              <a:rPr lang="en-US" dirty="0" smtClean="0">
                <a:solidFill>
                  <a:srgbClr val="0000FF"/>
                </a:solidFill>
                <a:latin typeface="Courier"/>
                <a:cs typeface="Courier"/>
                <a:sym typeface="Wingdings"/>
              </a:rPr>
              <a:t> src1, src2</a:t>
            </a:r>
            <a:br>
              <a:rPr lang="en-US" dirty="0" smtClean="0">
                <a:solidFill>
                  <a:srgbClr val="0000FF"/>
                </a:solidFill>
                <a:latin typeface="Courier"/>
                <a:cs typeface="Courier"/>
                <a:sym typeface="Wingdings"/>
              </a:rPr>
            </a:br>
            <a:endParaRPr lang="en-US" dirty="0" smtClean="0">
              <a:solidFill>
                <a:srgbClr val="0000FF"/>
              </a:solidFill>
              <a:latin typeface="Courier"/>
              <a:cs typeface="Courier"/>
              <a:sym typeface="Wingdings"/>
            </a:endParaRPr>
          </a:p>
          <a:p>
            <a:pPr lvl="1"/>
            <a:r>
              <a:rPr lang="en-US" b="1" dirty="0" smtClean="0">
                <a:solidFill>
                  <a:srgbClr val="FF0000"/>
                </a:solidFill>
                <a:latin typeface="Courier"/>
                <a:cs typeface="Courier"/>
              </a:rPr>
              <a:t>src1 = _mm_add_ps(src1, src2)</a:t>
            </a:r>
            <a:r>
              <a:rPr lang="en-US" b="1" dirty="0" smtClean="0">
                <a:latin typeface="Courier"/>
                <a:cs typeface="Courier"/>
              </a:rPr>
              <a:t> </a:t>
            </a:r>
            <a:r>
              <a:rPr lang="en-US" dirty="0" err="1" smtClean="0">
                <a:sym typeface="Wingdings"/>
              </a:rPr>
              <a:t></a:t>
            </a:r>
            <a:r>
              <a:rPr lang="en-US" dirty="0" smtClean="0">
                <a:sym typeface="Wingdings"/>
              </a:rPr>
              <a:t/>
            </a:r>
            <a:br>
              <a:rPr lang="en-US" dirty="0" smtClean="0">
                <a:sym typeface="Wingdings"/>
              </a:rPr>
            </a:br>
            <a:r>
              <a:rPr lang="en-US" dirty="0" err="1" smtClean="0">
                <a:solidFill>
                  <a:srgbClr val="0000FF"/>
                </a:solidFill>
                <a:latin typeface="Courier"/>
                <a:cs typeface="Courier"/>
                <a:sym typeface="Wingdings"/>
              </a:rPr>
              <a:t>addps</a:t>
            </a:r>
            <a:r>
              <a:rPr lang="en-US" dirty="0" smtClean="0">
                <a:solidFill>
                  <a:srgbClr val="0000FF"/>
                </a:solidFill>
                <a:latin typeface="Courier"/>
                <a:cs typeface="Courier"/>
                <a:sym typeface="Wingdings"/>
              </a:rPr>
              <a:t> src1, src2</a:t>
            </a:r>
            <a:r>
              <a:rPr lang="en-US" dirty="0" smtClean="0">
                <a:latin typeface="Courier"/>
                <a:cs typeface="Courier"/>
                <a:sym typeface="Wingdings"/>
              </a:rPr>
              <a:t/>
            </a:r>
            <a:br>
              <a:rPr lang="en-US" dirty="0" smtClean="0">
                <a:latin typeface="Courier"/>
                <a:cs typeface="Courier"/>
                <a:sym typeface="Wingdings"/>
              </a:rPr>
            </a:br>
            <a:endParaRPr lang="en-US" dirty="0" smtClean="0">
              <a:latin typeface="Courier"/>
              <a:cs typeface="Courier"/>
            </a:endParaRPr>
          </a:p>
          <a:p>
            <a:r>
              <a:rPr lang="en-US" dirty="0" smtClean="0"/>
              <a:t>…which can be used without any (large/noticeable) performance loss</a:t>
            </a:r>
            <a:endParaRPr lang="en-US" dirty="0" smtClean="0">
              <a:latin typeface="Courier"/>
              <a:cs typeface="Courier"/>
            </a:endParaRPr>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990600" y="1751013"/>
            <a:ext cx="7407275" cy="1462087"/>
          </a:xfrm>
        </p:spPr>
        <p:txBody>
          <a:bodyPr/>
          <a:lstStyle/>
          <a:p>
            <a:pPr eaLnBrk="1" hangingPunct="1"/>
            <a:r>
              <a:rPr lang="en-US" sz="1200" b="1" dirty="0" smtClean="0">
                <a:effectLst>
                  <a:outerShdw blurRad="38100" dist="38100" dir="2700000" algn="tl">
                    <a:srgbClr val="C0C0C0"/>
                  </a:outerShdw>
                </a:effectLst>
                <a:ea typeface="ＭＳ Ｐゴシック" charset="-128"/>
              </a:rPr>
              <a:t/>
            </a:r>
            <a:br>
              <a:rPr lang="en-US" sz="1200" b="1" dirty="0" smtClean="0">
                <a:effectLst>
                  <a:outerShdw blurRad="38100" dist="38100" dir="2700000" algn="tl">
                    <a:srgbClr val="C0C0C0"/>
                  </a:outerShdw>
                </a:effectLst>
                <a:ea typeface="ＭＳ Ｐゴシック" charset="-128"/>
              </a:rPr>
            </a:br>
            <a:r>
              <a:rPr lang="en-US" sz="4800" b="1" dirty="0" smtClean="0">
                <a:effectLst>
                  <a:outerShdw blurRad="38100" dist="38100" dir="2700000" algn="tl">
                    <a:srgbClr val="C0C0C0"/>
                  </a:outerShdw>
                </a:effectLst>
                <a:ea typeface="ＭＳ Ｐゴシック" charset="-128"/>
              </a:rPr>
              <a:t> (M-) JPEG</a:t>
            </a:r>
          </a:p>
        </p:txBody>
      </p:sp>
      <p:sp>
        <p:nvSpPr>
          <p:cNvPr id="6" name="TextBox 5"/>
          <p:cNvSpPr txBox="1"/>
          <p:nvPr/>
        </p:nvSpPr>
        <p:spPr>
          <a:xfrm>
            <a:off x="3495220" y="3405119"/>
            <a:ext cx="2563610" cy="261610"/>
          </a:xfrm>
          <a:prstGeom prst="rect">
            <a:avLst/>
          </a:prstGeom>
          <a:noFill/>
        </p:spPr>
        <p:txBody>
          <a:bodyPr wrap="none" rtlCol="0">
            <a:spAutoFit/>
          </a:bodyPr>
          <a:lstStyle/>
          <a:p>
            <a:r>
              <a:rPr lang="en-US" sz="1100" dirty="0" smtClean="0"/>
              <a:t>The very short, turbo fast introduction</a:t>
            </a:r>
            <a:endParaRPr lang="en-US" sz="1100" dirty="0"/>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smtClean="0">
                <a:ea typeface="ＭＳ Ｐゴシック" charset="-128"/>
              </a:rPr>
              <a:t>High data volumes: Need for compression</a:t>
            </a:r>
          </a:p>
        </p:txBody>
      </p:sp>
      <p:sp>
        <p:nvSpPr>
          <p:cNvPr id="22531" name="Content Placeholder 2"/>
          <p:cNvSpPr>
            <a:spLocks noGrp="1"/>
          </p:cNvSpPr>
          <p:nvPr>
            <p:ph idx="1"/>
          </p:nvPr>
        </p:nvSpPr>
        <p:spPr>
          <a:xfrm>
            <a:off x="0" y="842963"/>
            <a:ext cx="9144000" cy="5648325"/>
          </a:xfrm>
        </p:spPr>
        <p:txBody>
          <a:bodyPr/>
          <a:lstStyle/>
          <a:p>
            <a:pPr>
              <a:lnSpc>
                <a:spcPct val="80000"/>
              </a:lnSpc>
              <a:spcAft>
                <a:spcPts val="600"/>
              </a:spcAft>
            </a:pPr>
            <a:r>
              <a:rPr lang="en-US" sz="2000" dirty="0" smtClean="0">
                <a:ea typeface="ＭＳ Ｐゴシック" charset="-128"/>
              </a:rPr>
              <a:t>PAL video sequence</a:t>
            </a:r>
          </a:p>
          <a:p>
            <a:pPr lvl="1">
              <a:lnSpc>
                <a:spcPct val="80000"/>
              </a:lnSpc>
              <a:spcAft>
                <a:spcPts val="600"/>
              </a:spcAft>
            </a:pPr>
            <a:r>
              <a:rPr lang="en-US" sz="1800" dirty="0" smtClean="0">
                <a:ea typeface="ＭＳ Ｐゴシック" charset="-128"/>
              </a:rPr>
              <a:t>25 images per second</a:t>
            </a:r>
          </a:p>
          <a:p>
            <a:pPr lvl="1">
              <a:lnSpc>
                <a:spcPct val="80000"/>
              </a:lnSpc>
              <a:spcAft>
                <a:spcPts val="600"/>
              </a:spcAft>
            </a:pPr>
            <a:r>
              <a:rPr lang="en-US" sz="1800" dirty="0" smtClean="0">
                <a:ea typeface="ＭＳ Ｐゴシック" charset="-128"/>
              </a:rPr>
              <a:t>3 bytes per pixel</a:t>
            </a:r>
          </a:p>
          <a:p>
            <a:pPr lvl="2">
              <a:lnSpc>
                <a:spcPct val="80000"/>
              </a:lnSpc>
              <a:spcAft>
                <a:spcPts val="600"/>
              </a:spcAft>
            </a:pPr>
            <a:r>
              <a:rPr lang="en-US" sz="1600" dirty="0" smtClean="0">
                <a:ea typeface="ＭＳ Ｐゴシック" charset="-128"/>
              </a:rPr>
              <a:t>RGB (red-green-blue values)</a:t>
            </a:r>
          </a:p>
          <a:p>
            <a:pPr lvl="2">
              <a:lnSpc>
                <a:spcPct val="80000"/>
              </a:lnSpc>
              <a:spcAft>
                <a:spcPts val="600"/>
              </a:spcAft>
            </a:pPr>
            <a:r>
              <a:rPr lang="en-US" sz="1600" dirty="0" smtClean="0">
                <a:ea typeface="ＭＳ Ｐゴシック" charset="-128"/>
              </a:rPr>
              <a:t>YUV (luminance + 2 chrominance values), usually often a compression already</a:t>
            </a:r>
          </a:p>
          <a:p>
            <a:pPr lvl="1">
              <a:lnSpc>
                <a:spcPct val="80000"/>
              </a:lnSpc>
              <a:spcAft>
                <a:spcPts val="600"/>
              </a:spcAft>
            </a:pPr>
            <a:r>
              <a:rPr lang="en-US" sz="1800" dirty="0" smtClean="0">
                <a:ea typeface="ＭＳ Ｐゴシック" charset="-128"/>
              </a:rPr>
              <a:t>Uncompressed data rate depending on resolution</a:t>
            </a:r>
            <a:r>
              <a:rPr lang="en-US" sz="1400" dirty="0" smtClean="0">
                <a:ea typeface="ＭＳ Ｐゴシック" charset="-128"/>
              </a:rPr>
              <a:t>: </a:t>
            </a:r>
          </a:p>
          <a:p>
            <a:pPr lvl="2">
              <a:lnSpc>
                <a:spcPct val="80000"/>
              </a:lnSpc>
              <a:spcAft>
                <a:spcPts val="600"/>
              </a:spcAft>
            </a:pPr>
            <a:r>
              <a:rPr lang="en-US" sz="1600" dirty="0" smtClean="0">
                <a:ea typeface="ＭＳ Ｐゴシック" charset="-128"/>
              </a:rPr>
              <a:t>VGA: </a:t>
            </a:r>
            <a:r>
              <a:rPr lang="en-US" sz="1600" i="1" dirty="0" smtClean="0">
                <a:ea typeface="ＭＳ Ｐゴシック" charset="-128"/>
              </a:rPr>
              <a:t>640 * 480 * 3 Byte * 25/s = 23.040.000 byte/</a:t>
            </a:r>
            <a:r>
              <a:rPr lang="en-US" sz="1600" i="1" dirty="0" err="1" smtClean="0">
                <a:ea typeface="ＭＳ Ｐゴシック" charset="-128"/>
              </a:rPr>
              <a:t>s</a:t>
            </a:r>
            <a:r>
              <a:rPr lang="en-US" sz="1600" i="1" dirty="0" smtClean="0">
                <a:ea typeface="ＭＳ Ｐゴシック" charset="-128"/>
              </a:rPr>
              <a:t> = 		~   22 </a:t>
            </a:r>
            <a:r>
              <a:rPr lang="en-US" sz="1600" i="1" dirty="0" err="1" smtClean="0">
                <a:ea typeface="ＭＳ Ｐゴシック" charset="-128"/>
              </a:rPr>
              <a:t>MByte/s</a:t>
            </a:r>
            <a:endParaRPr lang="en-US" sz="1600" dirty="0" smtClean="0">
              <a:ea typeface="ＭＳ Ｐゴシック" charset="-128"/>
            </a:endParaRPr>
          </a:p>
          <a:p>
            <a:pPr lvl="2">
              <a:lnSpc>
                <a:spcPct val="80000"/>
              </a:lnSpc>
              <a:spcAft>
                <a:spcPts val="600"/>
              </a:spcAft>
            </a:pPr>
            <a:r>
              <a:rPr lang="en-US" sz="1600" dirty="0" smtClean="0">
                <a:ea typeface="ＭＳ Ｐゴシック" charset="-128"/>
              </a:rPr>
              <a:t>HD 720p: </a:t>
            </a:r>
            <a:r>
              <a:rPr lang="en-US" sz="1600" i="1" dirty="0" smtClean="0">
                <a:ea typeface="ＭＳ Ｐゴシック" charset="-128"/>
              </a:rPr>
              <a:t>1280 * 720 * 3 Byte * 25/s = 69.120.000 byte/</a:t>
            </a:r>
            <a:r>
              <a:rPr lang="en-US" sz="1600" i="1" dirty="0" err="1" smtClean="0">
                <a:ea typeface="ＭＳ Ｐゴシック" charset="-128"/>
              </a:rPr>
              <a:t>s</a:t>
            </a:r>
            <a:r>
              <a:rPr lang="en-US" sz="1600" i="1" dirty="0" smtClean="0">
                <a:ea typeface="ＭＳ Ｐゴシック" charset="-128"/>
              </a:rPr>
              <a:t> = 	~   66 </a:t>
            </a:r>
            <a:r>
              <a:rPr lang="en-US" sz="1600" i="1" dirty="0" err="1" smtClean="0">
                <a:ea typeface="ＭＳ Ｐゴシック" charset="-128"/>
              </a:rPr>
              <a:t>Mbyte/s</a:t>
            </a:r>
            <a:endParaRPr lang="en-US" sz="1600" dirty="0" smtClean="0">
              <a:ea typeface="ＭＳ Ｐゴシック" charset="-128"/>
            </a:endParaRPr>
          </a:p>
          <a:p>
            <a:pPr lvl="2">
              <a:lnSpc>
                <a:spcPct val="80000"/>
              </a:lnSpc>
              <a:spcAft>
                <a:spcPts val="600"/>
              </a:spcAft>
            </a:pPr>
            <a:r>
              <a:rPr lang="en-US" sz="1600" dirty="0" smtClean="0">
                <a:ea typeface="ＭＳ Ｐゴシック" charset="-128"/>
              </a:rPr>
              <a:t>HD 1080p: </a:t>
            </a:r>
            <a:r>
              <a:rPr lang="en-US" sz="1600" i="1" dirty="0" smtClean="0">
                <a:ea typeface="ＭＳ Ｐゴシック" charset="-128"/>
              </a:rPr>
              <a:t>1920 * 1080 * 3 Byte * 25/s = 155.520.000 byte/</a:t>
            </a:r>
            <a:r>
              <a:rPr lang="en-US" sz="1600" i="1" dirty="0" err="1" smtClean="0">
                <a:ea typeface="ＭＳ Ｐゴシック" charset="-128"/>
              </a:rPr>
              <a:t>s</a:t>
            </a:r>
            <a:r>
              <a:rPr lang="en-US" sz="1600" i="1" dirty="0" smtClean="0">
                <a:ea typeface="ＭＳ Ｐゴシック" charset="-128"/>
              </a:rPr>
              <a:t> = 	~ 148 </a:t>
            </a:r>
            <a:r>
              <a:rPr lang="en-US" sz="1600" i="1" dirty="0" err="1" smtClean="0">
                <a:ea typeface="ＭＳ Ｐゴシック" charset="-128"/>
              </a:rPr>
              <a:t>Mbyte/s</a:t>
            </a:r>
            <a:r>
              <a:rPr lang="en-US" sz="1600" i="1" dirty="0" smtClean="0">
                <a:ea typeface="ＭＳ Ｐゴシック" charset="-128"/>
              </a:rPr>
              <a:t/>
            </a:r>
            <a:br>
              <a:rPr lang="en-US" sz="1600" i="1" dirty="0" smtClean="0">
                <a:ea typeface="ＭＳ Ｐゴシック" charset="-128"/>
              </a:rPr>
            </a:br>
            <a:r>
              <a:rPr lang="en-US" sz="1600" i="1" dirty="0" smtClean="0">
                <a:ea typeface="ＭＳ Ｐゴシック" charset="-128"/>
              </a:rPr>
              <a:t>	</a:t>
            </a:r>
            <a:endParaRPr lang="en-US" sz="2400" dirty="0" smtClean="0">
              <a:ea typeface="ＭＳ Ｐゴシック" charset="-128"/>
            </a:endParaRPr>
          </a:p>
          <a:p>
            <a:pPr>
              <a:lnSpc>
                <a:spcPct val="80000"/>
              </a:lnSpc>
              <a:spcAft>
                <a:spcPts val="600"/>
              </a:spcAft>
            </a:pPr>
            <a:r>
              <a:rPr lang="en-US" sz="2400" dirty="0" smtClean="0">
                <a:ea typeface="ＭＳ Ｐゴシック" charset="-128"/>
              </a:rPr>
              <a:t>Network rates</a:t>
            </a:r>
          </a:p>
          <a:p>
            <a:pPr lvl="1">
              <a:lnSpc>
                <a:spcPct val="80000"/>
              </a:lnSpc>
              <a:spcAft>
                <a:spcPts val="600"/>
              </a:spcAft>
            </a:pPr>
            <a:r>
              <a:rPr lang="en-US" sz="2000" dirty="0" smtClean="0">
                <a:ea typeface="ＭＳ Ｐゴシック" charset="-128"/>
              </a:rPr>
              <a:t>5 Mbps ADSL: 	 </a:t>
            </a:r>
            <a:r>
              <a:rPr lang="en-US" sz="2000" dirty="0" smtClean="0">
                <a:solidFill>
                  <a:srgbClr val="FF0000"/>
                </a:solidFill>
                <a:ea typeface="ＭＳ Ｐゴシック" charset="-128"/>
              </a:rPr>
              <a:t>4% of 1 HD1080p </a:t>
            </a:r>
          </a:p>
          <a:p>
            <a:pPr lvl="1">
              <a:lnSpc>
                <a:spcPct val="80000"/>
              </a:lnSpc>
              <a:spcAft>
                <a:spcPts val="600"/>
              </a:spcAft>
            </a:pPr>
            <a:r>
              <a:rPr lang="en-US" sz="2000" dirty="0" smtClean="0">
                <a:ea typeface="ＭＳ Ｐゴシック" charset="-128"/>
              </a:rPr>
              <a:t>1 </a:t>
            </a:r>
            <a:r>
              <a:rPr lang="en-US" sz="2000" dirty="0" err="1" smtClean="0">
                <a:ea typeface="ＭＳ Ｐゴシック" charset="-128"/>
              </a:rPr>
              <a:t>Gbps</a:t>
            </a:r>
            <a:r>
              <a:rPr lang="en-US" sz="2000" dirty="0" smtClean="0">
                <a:ea typeface="ＭＳ Ｐゴシック" charset="-128"/>
              </a:rPr>
              <a:t> Ethernet: </a:t>
            </a:r>
            <a:r>
              <a:rPr lang="en-US" sz="2000" dirty="0" smtClean="0">
                <a:solidFill>
                  <a:srgbClr val="FF0000"/>
                </a:solidFill>
                <a:ea typeface="ＭＳ Ｐゴシック" charset="-128"/>
              </a:rPr>
              <a:t>84% of 1 HD1080p</a:t>
            </a:r>
          </a:p>
          <a:p>
            <a:pPr lvl="1">
              <a:lnSpc>
                <a:spcPct val="80000"/>
              </a:lnSpc>
              <a:spcAft>
                <a:spcPts val="600"/>
              </a:spcAft>
            </a:pPr>
            <a:r>
              <a:rPr lang="en-US" sz="2000" dirty="0" smtClean="0">
                <a:ea typeface="ＭＳ Ｐゴシック" charset="-128"/>
              </a:rPr>
              <a:t>add 1000s of concurrent users</a:t>
            </a:r>
            <a:br>
              <a:rPr lang="en-US" sz="2000" dirty="0" smtClean="0">
                <a:ea typeface="ＭＳ Ｐゴシック" charset="-128"/>
              </a:rPr>
            </a:br>
            <a:endParaRPr lang="en-US" sz="2000" dirty="0" smtClean="0">
              <a:ea typeface="ＭＳ Ｐゴシック" charset="-128"/>
            </a:endParaRPr>
          </a:p>
          <a:p>
            <a:pPr>
              <a:lnSpc>
                <a:spcPct val="80000"/>
              </a:lnSpc>
              <a:spcAft>
                <a:spcPts val="600"/>
              </a:spcAft>
              <a:buFont typeface="Lucida Grande" charset="0"/>
              <a:buChar char="➥"/>
            </a:pPr>
            <a:r>
              <a:rPr lang="en-US" sz="2400" dirty="0" smtClean="0">
                <a:ea typeface="ＭＳ Ｐゴシック" charset="-128"/>
              </a:rPr>
              <a:t> Need for compression</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en-US" smtClean="0">
                <a:ea typeface="ＭＳ Ｐゴシック" charset="-128"/>
              </a:rPr>
              <a:t>Basic Encoding Steps</a:t>
            </a:r>
          </a:p>
        </p:txBody>
      </p:sp>
      <p:pic>
        <p:nvPicPr>
          <p:cNvPr id="26627" name="Picture 3"/>
          <p:cNvPicPr>
            <a:picLocks noGrp="1" noChangeAspect="1" noChangeArrowheads="1"/>
          </p:cNvPicPr>
          <p:nvPr>
            <p:ph idx="1"/>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a:xfrm>
            <a:off x="511175" y="1254125"/>
            <a:ext cx="8277225" cy="5164138"/>
          </a:xfr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en-US" smtClean="0">
                <a:ea typeface="ＭＳ Ｐゴシック" charset="-128"/>
              </a:rPr>
              <a:t>JPEG</a:t>
            </a:r>
          </a:p>
        </p:txBody>
      </p:sp>
      <p:sp>
        <p:nvSpPr>
          <p:cNvPr id="28675" name="Rectangle 3"/>
          <p:cNvSpPr>
            <a:spLocks noGrp="1" noChangeArrowheads="1"/>
          </p:cNvSpPr>
          <p:nvPr>
            <p:ph type="body" idx="1"/>
          </p:nvPr>
        </p:nvSpPr>
        <p:spPr/>
        <p:txBody>
          <a:bodyPr/>
          <a:lstStyle/>
          <a:p>
            <a:pPr eaLnBrk="1" hangingPunct="1"/>
            <a:r>
              <a:rPr lang="en-US" sz="2400" smtClean="0">
                <a:ea typeface="ＭＳ Ｐゴシック" charset="-128"/>
              </a:rPr>
              <a:t>“JPEG”: Joint Photographic Expert Group</a:t>
            </a:r>
          </a:p>
          <a:p>
            <a:pPr eaLnBrk="1" hangingPunct="1"/>
            <a:endParaRPr lang="en-US" sz="2400" smtClean="0">
              <a:ea typeface="ＭＳ Ｐゴシック" charset="-128"/>
            </a:endParaRPr>
          </a:p>
          <a:p>
            <a:pPr eaLnBrk="1" hangingPunct="1"/>
            <a:r>
              <a:rPr lang="en-US" sz="2400" smtClean="0">
                <a:ea typeface="ＭＳ Ｐゴシック" charset="-128"/>
              </a:rPr>
              <a:t>International Standard:</a:t>
            </a:r>
          </a:p>
          <a:p>
            <a:pPr lvl="1" eaLnBrk="1" hangingPunct="1"/>
            <a:r>
              <a:rPr lang="en-US" sz="2000" smtClean="0">
                <a:ea typeface="ＭＳ Ｐゴシック" charset="-128"/>
              </a:rPr>
              <a:t>For digital compression and coding of continuous-tone still images</a:t>
            </a:r>
          </a:p>
          <a:p>
            <a:pPr lvl="1" eaLnBrk="1" hangingPunct="1"/>
            <a:r>
              <a:rPr lang="en-US" sz="2000" smtClean="0">
                <a:ea typeface="ＭＳ Ｐゴシック" charset="-128"/>
              </a:rPr>
              <a:t>Gray-scale and color</a:t>
            </a:r>
          </a:p>
          <a:p>
            <a:pPr lvl="2" eaLnBrk="1" hangingPunct="1"/>
            <a:endParaRPr lang="en-US" sz="1800" smtClean="0">
              <a:ea typeface="ＭＳ Ｐゴシック" charset="-128"/>
            </a:endParaRPr>
          </a:p>
          <a:p>
            <a:pPr eaLnBrk="1" hangingPunct="1"/>
            <a:r>
              <a:rPr lang="en-US" sz="2400" smtClean="0">
                <a:ea typeface="ＭＳ Ｐゴシック" charset="-128"/>
              </a:rPr>
              <a:t>Compression rate of 1:10 yields reasonable results</a:t>
            </a:r>
          </a:p>
          <a:p>
            <a:pPr lvl="1" eaLnBrk="1" hangingPunct="1"/>
            <a:r>
              <a:rPr lang="en-US" sz="2000" smtClean="0">
                <a:ea typeface="ＭＳ Ｐゴシック" charset="-128"/>
              </a:rPr>
              <a:t>Lossless mode: reasonable compression rate approx. 1:1.6</a:t>
            </a:r>
          </a:p>
          <a:p>
            <a:pPr eaLnBrk="1" hangingPunct="1"/>
            <a:endParaRPr lang="en-US" sz="2400" smtClean="0">
              <a:ea typeface="ＭＳ Ｐゴシック" charset="-128"/>
            </a:endParaRPr>
          </a:p>
          <a:p>
            <a:pPr eaLnBrk="1" hangingPunct="1"/>
            <a:r>
              <a:rPr lang="en-US" sz="2400" smtClean="0">
                <a:ea typeface="ＭＳ Ｐゴシック" charset="-128"/>
              </a:rPr>
              <a:t>Independence of</a:t>
            </a:r>
          </a:p>
          <a:p>
            <a:pPr lvl="1" eaLnBrk="1" hangingPunct="1"/>
            <a:r>
              <a:rPr lang="en-US" sz="2000" smtClean="0">
                <a:ea typeface="ＭＳ Ｐゴシック" charset="-128"/>
              </a:rPr>
              <a:t>Image resolution</a:t>
            </a:r>
          </a:p>
          <a:p>
            <a:pPr lvl="1" eaLnBrk="1" hangingPunct="1"/>
            <a:r>
              <a:rPr lang="en-US" sz="2000" smtClean="0">
                <a:ea typeface="ＭＳ Ｐゴシック" charset="-128"/>
              </a:rPr>
              <a:t>Image and pixel aspect ratio</a:t>
            </a:r>
          </a:p>
          <a:p>
            <a:pPr lvl="1" eaLnBrk="1" hangingPunct="1"/>
            <a:r>
              <a:rPr lang="en-US" sz="2000" smtClean="0">
                <a:ea typeface="ＭＳ Ｐゴシック" charset="-128"/>
              </a:rPr>
              <a:t>Color representation</a:t>
            </a:r>
          </a:p>
          <a:p>
            <a:pPr lvl="1" eaLnBrk="1" hangingPunct="1"/>
            <a:r>
              <a:rPr lang="en-US" sz="2000" smtClean="0">
                <a:ea typeface="ＭＳ Ｐゴシック" charset="-128"/>
              </a:rPr>
              <a:t>Image complexity and statistical characteristics</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0">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smtClean="0">
                <a:ea typeface="ＭＳ Ｐゴシック" charset="-128"/>
              </a:rPr>
              <a:t>1 - Color conversion: RGB to YCbCr</a:t>
            </a:r>
          </a:p>
        </p:txBody>
      </p:sp>
      <p:sp>
        <p:nvSpPr>
          <p:cNvPr id="29699" name="Text Placeholder 2"/>
          <p:cNvSpPr>
            <a:spLocks noGrp="1"/>
          </p:cNvSpPr>
          <p:nvPr>
            <p:ph type="body" sz="half" idx="1"/>
          </p:nvPr>
        </p:nvSpPr>
        <p:spPr>
          <a:xfrm>
            <a:off x="0" y="768350"/>
            <a:ext cx="9144000" cy="5727700"/>
          </a:xfrm>
        </p:spPr>
        <p:txBody>
          <a:bodyPr/>
          <a:lstStyle/>
          <a:p>
            <a:r>
              <a:rPr lang="en-US" sz="2000" dirty="0" smtClean="0">
                <a:ea typeface="ＭＳ Ｐゴシック" charset="-128"/>
              </a:rPr>
              <a:t>The 24-bit </a:t>
            </a:r>
            <a:r>
              <a:rPr lang="en-US" sz="2000" b="1" dirty="0" smtClean="0">
                <a:ea typeface="ＭＳ Ｐゴシック" charset="-128"/>
              </a:rPr>
              <a:t>RGB </a:t>
            </a:r>
            <a:r>
              <a:rPr lang="en-US" sz="2000" dirty="0" smtClean="0">
                <a:ea typeface="ＭＳ Ｐゴシック" charset="-128"/>
              </a:rPr>
              <a:t>(red, green, blue) value is often converted to </a:t>
            </a:r>
            <a:r>
              <a:rPr lang="en-US" sz="2000" b="1" dirty="0" err="1" smtClean="0">
                <a:ea typeface="ＭＳ Ｐゴシック" charset="-128"/>
              </a:rPr>
              <a:t>YCbCr</a:t>
            </a:r>
            <a:r>
              <a:rPr lang="en-US" sz="2000" b="1" dirty="0" smtClean="0">
                <a:ea typeface="ＭＳ Ｐゴシック" charset="-128"/>
              </a:rPr>
              <a:t> </a:t>
            </a:r>
            <a:r>
              <a:rPr lang="en-US" sz="2000" dirty="0" smtClean="0">
                <a:ea typeface="ＭＳ Ｐゴシック" charset="-128"/>
              </a:rPr>
              <a:t>consisting of </a:t>
            </a:r>
          </a:p>
          <a:p>
            <a:pPr lvl="1"/>
            <a:r>
              <a:rPr lang="en-US" sz="1800" dirty="0" smtClean="0">
                <a:ea typeface="ＭＳ Ｐゴシック" charset="-128"/>
              </a:rPr>
              <a:t>one </a:t>
            </a:r>
            <a:r>
              <a:rPr lang="en-US" sz="1800" dirty="0" err="1" smtClean="0">
                <a:ea typeface="ＭＳ Ｐゴシック" charset="-128"/>
              </a:rPr>
              <a:t>luma</a:t>
            </a:r>
            <a:r>
              <a:rPr lang="en-US" sz="1800" dirty="0" smtClean="0">
                <a:ea typeface="ＭＳ Ｐゴシック" charset="-128"/>
              </a:rPr>
              <a:t> component (Y) representing brightness:</a:t>
            </a:r>
            <a:br>
              <a:rPr lang="en-US" sz="1800" dirty="0" smtClean="0">
                <a:ea typeface="ＭＳ Ｐゴシック" charset="-128"/>
              </a:rPr>
            </a:br>
            <a:r>
              <a:rPr lang="en-US" sz="1800" dirty="0" smtClean="0">
                <a:ea typeface="ＭＳ Ｐゴシック" charset="-128"/>
              </a:rPr>
              <a:t/>
            </a:r>
            <a:br>
              <a:rPr lang="en-US" sz="1800" dirty="0" smtClean="0">
                <a:ea typeface="ＭＳ Ｐゴシック" charset="-128"/>
              </a:rPr>
            </a:br>
            <a:r>
              <a:rPr lang="en-US" sz="1800" dirty="0" smtClean="0">
                <a:ea typeface="ＭＳ Ｐゴシック" charset="-128"/>
              </a:rPr>
              <a:t/>
            </a:r>
            <a:br>
              <a:rPr lang="en-US" sz="1800" dirty="0" smtClean="0">
                <a:ea typeface="ＭＳ Ｐゴシック" charset="-128"/>
              </a:rPr>
            </a:br>
            <a:endParaRPr lang="en-US" sz="1800" dirty="0" smtClean="0">
              <a:ea typeface="ＭＳ Ｐゴシック" charset="-128"/>
            </a:endParaRPr>
          </a:p>
          <a:p>
            <a:pPr lvl="1"/>
            <a:r>
              <a:rPr lang="en-US" sz="1800" dirty="0" smtClean="0">
                <a:ea typeface="ＭＳ Ｐゴシック" charset="-128"/>
              </a:rPr>
              <a:t>two </a:t>
            </a:r>
            <a:r>
              <a:rPr lang="en-US" sz="1800" dirty="0" err="1" smtClean="0">
                <a:ea typeface="ＭＳ Ｐゴシック" charset="-128"/>
              </a:rPr>
              <a:t>chroma</a:t>
            </a:r>
            <a:r>
              <a:rPr lang="en-US" sz="1800" dirty="0" smtClean="0">
                <a:ea typeface="ＭＳ Ｐゴシック" charset="-128"/>
              </a:rPr>
              <a:t> components representing color (</a:t>
            </a:r>
            <a:r>
              <a:rPr lang="en-US" sz="1800" dirty="0" err="1" smtClean="0">
                <a:ea typeface="ＭＳ Ｐゴシック" charset="-128"/>
              </a:rPr>
              <a:t>Cb-BlueDifference</a:t>
            </a:r>
            <a:r>
              <a:rPr lang="en-US" sz="1800" dirty="0" smtClean="0">
                <a:ea typeface="ＭＳ Ｐゴシック" charset="-128"/>
              </a:rPr>
              <a:t> and </a:t>
            </a:r>
            <a:br>
              <a:rPr lang="en-US" sz="1800" dirty="0" smtClean="0">
                <a:ea typeface="ＭＳ Ｐゴシック" charset="-128"/>
              </a:rPr>
            </a:br>
            <a:r>
              <a:rPr lang="en-US" sz="1800" dirty="0" smtClean="0">
                <a:ea typeface="ＭＳ Ｐゴシック" charset="-128"/>
              </a:rPr>
              <a:t>Cr-</a:t>
            </a:r>
            <a:r>
              <a:rPr lang="en-US" sz="1800" dirty="0" err="1" smtClean="0">
                <a:ea typeface="ＭＳ Ｐゴシック" charset="-128"/>
              </a:rPr>
              <a:t>RedDifference</a:t>
            </a:r>
            <a:r>
              <a:rPr lang="en-US" sz="1800" dirty="0" smtClean="0">
                <a:ea typeface="ＭＳ Ｐゴシック" charset="-128"/>
              </a:rPr>
              <a:t>), or of the </a:t>
            </a:r>
            <a:r>
              <a:rPr lang="en-US" sz="1800" dirty="0" err="1" smtClean="0">
                <a:ea typeface="ＭＳ Ｐゴシック" charset="-128"/>
              </a:rPr>
              <a:t>Pb</a:t>
            </a:r>
            <a:r>
              <a:rPr lang="en-US" sz="1800" dirty="0" smtClean="0">
                <a:ea typeface="ＭＳ Ｐゴシック" charset="-128"/>
              </a:rPr>
              <a:t> and Pr: </a:t>
            </a:r>
            <a:br>
              <a:rPr lang="en-US" sz="1800" dirty="0" smtClean="0">
                <a:ea typeface="ＭＳ Ｐゴシック" charset="-128"/>
              </a:rPr>
            </a:br>
            <a:r>
              <a:rPr lang="en-US" sz="2000" dirty="0" smtClean="0">
                <a:ea typeface="ＭＳ Ｐゴシック" charset="-128"/>
              </a:rPr>
              <a:t/>
            </a:r>
            <a:br>
              <a:rPr lang="en-US" sz="2000" dirty="0" smtClean="0">
                <a:ea typeface="ＭＳ Ｐゴシック" charset="-128"/>
              </a:rPr>
            </a:br>
            <a:r>
              <a:rPr lang="en-US" sz="1100" dirty="0" smtClean="0">
                <a:ea typeface="ＭＳ Ｐゴシック" charset="-128"/>
              </a:rPr>
              <a:t/>
            </a:r>
            <a:br>
              <a:rPr lang="en-US" sz="1100" dirty="0" smtClean="0">
                <a:ea typeface="ＭＳ Ｐゴシック" charset="-128"/>
              </a:rPr>
            </a:br>
            <a:r>
              <a:rPr lang="en-US" sz="1100" dirty="0" smtClean="0">
                <a:ea typeface="ＭＳ Ｐゴシック" charset="-128"/>
              </a:rPr>
              <a:t/>
            </a:r>
            <a:br>
              <a:rPr lang="en-US" sz="1100" dirty="0" smtClean="0">
                <a:ea typeface="ＭＳ Ｐゴシック" charset="-128"/>
              </a:rPr>
            </a:br>
            <a:endParaRPr lang="en-US" sz="1100" dirty="0" smtClean="0">
              <a:ea typeface="ＭＳ Ｐゴシック" charset="-128"/>
            </a:endParaRPr>
          </a:p>
          <a:p>
            <a:pPr lvl="1">
              <a:spcAft>
                <a:spcPts val="600"/>
              </a:spcAft>
            </a:pPr>
            <a:r>
              <a:rPr lang="en-US" sz="1600" dirty="0" smtClean="0">
                <a:ea typeface="ＭＳ Ｐゴシック" charset="-128"/>
              </a:rPr>
              <a:t>Kb and Kr are ordinarily derived from the definition of the corresponding RGB space, e.g.,</a:t>
            </a:r>
            <a:br>
              <a:rPr lang="en-US" sz="1600" dirty="0" smtClean="0">
                <a:ea typeface="ＭＳ Ｐゴシック" charset="-128"/>
              </a:rPr>
            </a:br>
            <a:r>
              <a:rPr lang="en-US" sz="1600" dirty="0" smtClean="0">
                <a:ea typeface="ＭＳ Ｐゴシック" charset="-128"/>
              </a:rPr>
              <a:t>Kb = 0.114 and Kr = 0.299 defined for standard-definition television</a:t>
            </a:r>
            <a:br>
              <a:rPr lang="en-US" sz="1600" dirty="0" smtClean="0">
                <a:ea typeface="ＭＳ Ｐゴシック" charset="-128"/>
              </a:rPr>
            </a:br>
            <a:r>
              <a:rPr lang="en-US" sz="1600" dirty="0" smtClean="0">
                <a:ea typeface="ＭＳ Ｐゴシック" charset="-128"/>
              </a:rPr>
              <a:t> </a:t>
            </a:r>
          </a:p>
          <a:p>
            <a:pPr lvl="1">
              <a:spcAft>
                <a:spcPts val="600"/>
              </a:spcAft>
            </a:pPr>
            <a:r>
              <a:rPr lang="en-US" sz="1600" dirty="0" smtClean="0">
                <a:ea typeface="ＭＳ Ｐゴシック" charset="-128"/>
              </a:rPr>
              <a:t>the prime (') symbols mean gamma correction is being used - resulting </a:t>
            </a:r>
            <a:r>
              <a:rPr lang="en-US" sz="1600" dirty="0" err="1" smtClean="0">
                <a:ea typeface="ＭＳ Ｐゴシック" charset="-128"/>
              </a:rPr>
              <a:t>luma</a:t>
            </a:r>
            <a:r>
              <a:rPr lang="en-US" sz="1600" dirty="0" smtClean="0">
                <a:ea typeface="ＭＳ Ｐゴシック" charset="-128"/>
              </a:rPr>
              <a:t> (Y) value will then have a nominal range from 0 to 1, and the </a:t>
            </a:r>
            <a:r>
              <a:rPr lang="en-US" sz="1600" dirty="0" err="1" smtClean="0">
                <a:ea typeface="ＭＳ Ｐゴシック" charset="-128"/>
              </a:rPr>
              <a:t>chroma</a:t>
            </a:r>
            <a:r>
              <a:rPr lang="en-US" sz="1600" dirty="0" smtClean="0">
                <a:ea typeface="ＭＳ Ｐゴシック" charset="-128"/>
              </a:rPr>
              <a:t> (</a:t>
            </a:r>
            <a:r>
              <a:rPr lang="en-US" sz="1600" dirty="0" err="1" smtClean="0">
                <a:ea typeface="ＭＳ Ｐゴシック" charset="-128"/>
              </a:rPr>
              <a:t>Cb</a:t>
            </a:r>
            <a:r>
              <a:rPr lang="en-US" sz="1600" dirty="0" smtClean="0">
                <a:ea typeface="ＭＳ Ｐゴシック" charset="-128"/>
              </a:rPr>
              <a:t> and Cr) values will have a nominal range from -0.5 to +0.5</a:t>
            </a:r>
            <a:br>
              <a:rPr lang="en-US" sz="1600" dirty="0" smtClean="0">
                <a:ea typeface="ＭＳ Ｐゴシック" charset="-128"/>
              </a:rPr>
            </a:br>
            <a:endParaRPr lang="en-US" sz="1600" dirty="0" smtClean="0">
              <a:ea typeface="ＭＳ Ｐゴシック" charset="-128"/>
            </a:endParaRPr>
          </a:p>
          <a:p>
            <a:pPr lvl="1">
              <a:spcAft>
                <a:spcPts val="600"/>
              </a:spcAft>
            </a:pPr>
            <a:r>
              <a:rPr lang="en-US" sz="1600" dirty="0" smtClean="0">
                <a:ea typeface="ＭＳ Ｐゴシック" charset="-128"/>
              </a:rPr>
              <a:t>in digital form, the results are scaled and rounded, and offsets are typically added</a:t>
            </a:r>
            <a:endParaRPr lang="en-US" sz="1800" dirty="0" smtClean="0">
              <a:ea typeface="ＭＳ Ｐゴシック" charset="-128"/>
            </a:endParaRPr>
          </a:p>
        </p:txBody>
      </p:sp>
      <p:pic>
        <p:nvPicPr>
          <p:cNvPr id="29700" name="Picture 6"/>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1109663" y="2057400"/>
            <a:ext cx="4813300" cy="2794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29701" name="Picture 7"/>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1222375" y="3341688"/>
            <a:ext cx="1854200" cy="5461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29702" name="Picture 8"/>
          <p:cNvPicPr>
            <a:picLocks noChangeAspect="1"/>
          </p:cNvPicPr>
          <p:nvPr/>
        </p:nvPicPr>
        <p:blipFill>
          <a:blip r:embed="rId4">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4462463" y="3341688"/>
            <a:ext cx="1854200" cy="5461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0">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r>
              <a:rPr lang="en-US" smtClean="0">
                <a:ea typeface="ＭＳ Ｐゴシック" charset="-128"/>
              </a:rPr>
              <a:t>1 - Color conversion: RGB to YCbCr</a:t>
            </a:r>
          </a:p>
        </p:txBody>
      </p:sp>
      <p:sp>
        <p:nvSpPr>
          <p:cNvPr id="30723" name="Text Placeholder 2"/>
          <p:cNvSpPr>
            <a:spLocks noGrp="1"/>
          </p:cNvSpPr>
          <p:nvPr>
            <p:ph type="body" sz="half" idx="1"/>
          </p:nvPr>
        </p:nvSpPr>
        <p:spPr>
          <a:xfrm>
            <a:off x="0" y="633622"/>
            <a:ext cx="9144000" cy="5991225"/>
          </a:xfrm>
        </p:spPr>
        <p:txBody>
          <a:bodyPr/>
          <a:lstStyle/>
          <a:p>
            <a:r>
              <a:rPr lang="en-US" sz="2400" b="1" dirty="0" smtClean="0">
                <a:ea typeface="ＭＳ Ｐゴシック" charset="-128"/>
              </a:rPr>
              <a:t>JPEG File Interchange Format (JFIF)</a:t>
            </a:r>
            <a:r>
              <a:rPr lang="en-US" sz="2400" dirty="0" smtClean="0">
                <a:ea typeface="ＭＳ Ｐゴシック" charset="-128"/>
              </a:rPr>
              <a:t> allows </a:t>
            </a:r>
            <a:r>
              <a:rPr lang="en-US" sz="2400" dirty="0" err="1" smtClean="0">
                <a:ea typeface="ＭＳ Ｐゴシック" charset="-128"/>
              </a:rPr>
              <a:t>Y'CbCr</a:t>
            </a:r>
            <a:r>
              <a:rPr lang="en-US" sz="2400" dirty="0" smtClean="0">
                <a:ea typeface="ＭＳ Ｐゴシック" charset="-128"/>
              </a:rPr>
              <a:t> where Y', </a:t>
            </a:r>
            <a:r>
              <a:rPr lang="en-US" sz="2400" dirty="0" err="1" smtClean="0">
                <a:ea typeface="ＭＳ Ｐゴシック" charset="-128"/>
              </a:rPr>
              <a:t>Cb</a:t>
            </a:r>
            <a:r>
              <a:rPr lang="en-US" sz="2400" dirty="0" smtClean="0">
                <a:ea typeface="ＭＳ Ｐゴシック" charset="-128"/>
              </a:rPr>
              <a:t> and Cr have the full 256 values:</a:t>
            </a:r>
            <a:br>
              <a:rPr lang="en-US" sz="2400" dirty="0" smtClean="0">
                <a:ea typeface="ＭＳ Ｐゴシック" charset="-128"/>
              </a:rPr>
            </a:br>
            <a:endParaRPr lang="en-US" sz="1400" dirty="0" smtClean="0">
              <a:ea typeface="ＭＳ Ｐゴシック" charset="-128"/>
            </a:endParaRPr>
          </a:p>
          <a:p>
            <a:pPr lvl="1"/>
            <a:r>
              <a:rPr lang="en-US" sz="1600" dirty="0" smtClean="0">
                <a:latin typeface="Courier New" charset="0"/>
                <a:ea typeface="ＭＳ Ｐゴシック" charset="-128"/>
                <a:cs typeface="Courier New" charset="0"/>
              </a:rPr>
              <a:t>Y' =     + 0.299    * R’ + 0.587    * G’ + 0.114    * B’</a:t>
            </a:r>
          </a:p>
          <a:p>
            <a:pPr lvl="1"/>
            <a:r>
              <a:rPr lang="en-US" sz="1600" dirty="0" err="1" smtClean="0">
                <a:latin typeface="Courier New" charset="0"/>
                <a:ea typeface="ＭＳ Ｐゴシック" charset="-128"/>
                <a:cs typeface="Courier New" charset="0"/>
              </a:rPr>
              <a:t>Cb</a:t>
            </a:r>
            <a:r>
              <a:rPr lang="en-US" sz="1600" dirty="0" smtClean="0">
                <a:latin typeface="Courier New" charset="0"/>
                <a:ea typeface="ＭＳ Ｐゴシック" charset="-128"/>
                <a:cs typeface="Courier New" charset="0"/>
              </a:rPr>
              <a:t> = 128 - 0.168736 * R’ - 0.331264 * G’ + 0.5      * B’</a:t>
            </a:r>
          </a:p>
          <a:p>
            <a:pPr lvl="1"/>
            <a:r>
              <a:rPr lang="en-US" sz="1600" dirty="0" smtClean="0">
                <a:latin typeface="Courier New" charset="0"/>
                <a:ea typeface="ＭＳ Ｐゴシック" charset="-128"/>
                <a:cs typeface="Courier New" charset="0"/>
              </a:rPr>
              <a:t>Cr = 128 + 0.5      * R’ - 0.418688 * G’ - 0.081312 * B’</a:t>
            </a:r>
            <a:br>
              <a:rPr lang="en-US" sz="1600" dirty="0" smtClean="0">
                <a:latin typeface="Courier New" charset="0"/>
                <a:ea typeface="ＭＳ Ｐゴシック" charset="-128"/>
                <a:cs typeface="Courier New" charset="0"/>
              </a:rPr>
            </a:br>
            <a:r>
              <a:rPr lang="en-US" sz="1600" dirty="0" smtClean="0">
                <a:latin typeface="Courier New" charset="0"/>
                <a:ea typeface="ＭＳ Ｐゴシック" charset="-128"/>
                <a:cs typeface="Courier New" charset="0"/>
              </a:rPr>
              <a:t>	</a:t>
            </a:r>
          </a:p>
          <a:p>
            <a:pPr>
              <a:buFont typeface="Wingdings" charset="2"/>
              <a:buNone/>
            </a:pPr>
            <a:r>
              <a:rPr lang="en-US" sz="2400" dirty="0" smtClean="0">
                <a:latin typeface="Courier New" charset="0"/>
                <a:ea typeface="ＭＳ Ｐゴシック" charset="-128"/>
                <a:cs typeface="Courier New" charset="0"/>
              </a:rPr>
              <a:t> </a:t>
            </a:r>
            <a:r>
              <a:rPr lang="en-US" sz="2400" dirty="0" smtClean="0">
                <a:ea typeface="ＭＳ Ｐゴシック" charset="-128"/>
              </a:rPr>
              <a:t>… allowing values [0, 255]</a:t>
            </a:r>
            <a:br>
              <a:rPr lang="en-US" sz="2400" dirty="0" smtClean="0">
                <a:ea typeface="ＭＳ Ｐゴシック" charset="-128"/>
              </a:rPr>
            </a:br>
            <a:endParaRPr lang="en-US" sz="2400" dirty="0" smtClean="0">
              <a:ea typeface="ＭＳ Ｐゴシック" charset="-128"/>
            </a:endParaRPr>
          </a:p>
          <a:p>
            <a:r>
              <a:rPr lang="en-US" sz="2400" dirty="0" err="1" smtClean="0">
                <a:ea typeface="ＭＳ Ｐゴシック" charset="-128"/>
              </a:rPr>
              <a:t>Downsampling</a:t>
            </a:r>
            <a:r>
              <a:rPr lang="en-US" sz="2400" dirty="0" smtClean="0">
                <a:ea typeface="ＭＳ Ｐゴシック" charset="-128"/>
              </a:rPr>
              <a:t> (first compression step)</a:t>
            </a:r>
          </a:p>
          <a:p>
            <a:pPr lvl="1"/>
            <a:r>
              <a:rPr lang="en-US" sz="1800" dirty="0" smtClean="0">
                <a:ea typeface="ＭＳ Ｐゴシック" charset="-128"/>
              </a:rPr>
              <a:t>humans can see considerably more fine detail in the brightness,</a:t>
            </a:r>
            <a:br>
              <a:rPr lang="en-US" sz="1800" dirty="0" smtClean="0">
                <a:ea typeface="ＭＳ Ｐゴシック" charset="-128"/>
              </a:rPr>
            </a:br>
            <a:r>
              <a:rPr lang="en-US" sz="1800" dirty="0" smtClean="0">
                <a:ea typeface="ＭＳ Ｐゴシック" charset="-128"/>
              </a:rPr>
              <a:t>i.e., </a:t>
            </a:r>
            <a:r>
              <a:rPr lang="en-US" sz="1800" dirty="0" smtClean="0">
                <a:ea typeface="ＭＳ Ｐゴシック" charset="-128"/>
                <a:sym typeface="Wingdings"/>
              </a:rPr>
              <a:t>can </a:t>
            </a:r>
            <a:r>
              <a:rPr lang="en-US" sz="1800" dirty="0" smtClean="0">
                <a:ea typeface="ＭＳ Ｐゴシック" charset="-128"/>
              </a:rPr>
              <a:t>reduce the spatial resolution of the </a:t>
            </a:r>
            <a:r>
              <a:rPr lang="en-US" sz="1800" dirty="0" err="1" smtClean="0">
                <a:ea typeface="ＭＳ Ｐゴシック" charset="-128"/>
              </a:rPr>
              <a:t>Cb</a:t>
            </a:r>
            <a:r>
              <a:rPr lang="en-US" sz="1800" dirty="0" smtClean="0">
                <a:ea typeface="ＭＳ Ｐゴシック" charset="-128"/>
              </a:rPr>
              <a:t> and Cr components</a:t>
            </a:r>
            <a:br>
              <a:rPr lang="en-US" sz="1800" dirty="0" smtClean="0">
                <a:ea typeface="ＭＳ Ｐゴシック" charset="-128"/>
              </a:rPr>
            </a:br>
            <a:endParaRPr lang="en-US" sz="1800" dirty="0" smtClean="0">
              <a:ea typeface="ＭＳ Ｐゴシック" charset="-128"/>
            </a:endParaRPr>
          </a:p>
          <a:p>
            <a:pPr lvl="1"/>
            <a:r>
              <a:rPr lang="en-US" sz="1800" dirty="0" smtClean="0">
                <a:ea typeface="ＭＳ Ｐゴシック" charset="-128"/>
              </a:rPr>
              <a:t>4:4:4 (no </a:t>
            </a:r>
            <a:r>
              <a:rPr lang="en-US" sz="1800" dirty="0" err="1" smtClean="0">
                <a:ea typeface="ＭＳ Ｐゴシック" charset="-128"/>
              </a:rPr>
              <a:t>downsampling</a:t>
            </a:r>
            <a:r>
              <a:rPr lang="en-US" sz="1800" dirty="0" smtClean="0">
                <a:ea typeface="ＭＳ Ｐゴシック" charset="-128"/>
              </a:rPr>
              <a:t>)</a:t>
            </a:r>
          </a:p>
          <a:p>
            <a:pPr lvl="1"/>
            <a:r>
              <a:rPr lang="en-US" sz="1800" dirty="0" smtClean="0">
                <a:ea typeface="ＭＳ Ｐゴシック" charset="-128"/>
              </a:rPr>
              <a:t>4:2:2 (reduce by factor of 2 in horizontal direction)</a:t>
            </a:r>
          </a:p>
          <a:p>
            <a:pPr lvl="1"/>
            <a:r>
              <a:rPr lang="en-US" sz="1800" dirty="0" smtClean="0">
                <a:ea typeface="ＭＳ Ｐゴシック" charset="-128"/>
              </a:rPr>
              <a:t>4:2:0 (reduce by factor of 2 in horizontal and vertical directions)</a:t>
            </a:r>
            <a:br>
              <a:rPr lang="en-US" sz="1800" dirty="0" smtClean="0">
                <a:ea typeface="ＭＳ Ｐゴシック" charset="-128"/>
              </a:rPr>
            </a:br>
            <a:endParaRPr lang="en-US" sz="1800" dirty="0" smtClean="0">
              <a:ea typeface="ＭＳ Ｐゴシック" charset="-128"/>
            </a:endParaRPr>
          </a:p>
          <a:p>
            <a:pPr lvl="1">
              <a:buFont typeface="Lucida Grande" charset="0"/>
              <a:buChar char="➥"/>
            </a:pPr>
            <a:r>
              <a:rPr lang="en-US" sz="1800" dirty="0" smtClean="0">
                <a:ea typeface="ＭＳ Ｐゴシック" charset="-128"/>
              </a:rPr>
              <a:t>resolution of </a:t>
            </a:r>
            <a:r>
              <a:rPr lang="en-US" sz="1800" dirty="0" err="1" smtClean="0">
                <a:ea typeface="ＭＳ Ｐゴシック" charset="-128"/>
              </a:rPr>
              <a:t>croma</a:t>
            </a:r>
            <a:r>
              <a:rPr lang="en-US" sz="1800" dirty="0" smtClean="0">
                <a:ea typeface="ＭＳ Ｐゴシック" charset="-128"/>
              </a:rPr>
              <a:t> is usually reduced by a factor of 2 (24-bit to 16-bit in total)</a:t>
            </a: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smtClean="0">
                <a:ea typeface="ＭＳ Ｐゴシック" charset="-128"/>
              </a:rPr>
              <a:t>1 - Color conversion: RGB to YCbCr</a:t>
            </a:r>
          </a:p>
        </p:txBody>
      </p:sp>
      <p:sp>
        <p:nvSpPr>
          <p:cNvPr id="31747" name="Text Placeholder 2"/>
          <p:cNvSpPr>
            <a:spLocks noGrp="1"/>
          </p:cNvSpPr>
          <p:nvPr>
            <p:ph type="body" sz="half" idx="1"/>
          </p:nvPr>
        </p:nvSpPr>
        <p:spPr>
          <a:xfrm>
            <a:off x="0" y="866775"/>
            <a:ext cx="4395788" cy="5580063"/>
          </a:xfrm>
        </p:spPr>
        <p:txBody>
          <a:bodyPr/>
          <a:lstStyle/>
          <a:p>
            <a:pPr>
              <a:spcAft>
                <a:spcPts val="1200"/>
              </a:spcAft>
            </a:pPr>
            <a:r>
              <a:rPr lang="en-US" sz="2000" smtClean="0">
                <a:ea typeface="ＭＳ Ｐゴシック" charset="-128"/>
              </a:rPr>
              <a:t>Y image is essentially a greyscale copy of the main image;</a:t>
            </a:r>
            <a:br>
              <a:rPr lang="en-US" sz="2000" smtClean="0">
                <a:ea typeface="ＭＳ Ｐゴシック" charset="-128"/>
              </a:rPr>
            </a:br>
            <a:r>
              <a:rPr lang="en-US" sz="2000" smtClean="0">
                <a:ea typeface="ＭＳ Ｐゴシック" charset="-128"/>
              </a:rPr>
              <a:t> </a:t>
            </a:r>
          </a:p>
          <a:p>
            <a:pPr>
              <a:spcAft>
                <a:spcPts val="1200"/>
              </a:spcAft>
            </a:pPr>
            <a:r>
              <a:rPr lang="en-US" sz="2000" smtClean="0">
                <a:ea typeface="ＭＳ Ｐゴシック" charset="-128"/>
              </a:rPr>
              <a:t>the white snow is represented as a middle value in both Cr and Cb; </a:t>
            </a:r>
            <a:br>
              <a:rPr lang="en-US" sz="2000" smtClean="0">
                <a:ea typeface="ＭＳ Ｐゴシック" charset="-128"/>
              </a:rPr>
            </a:br>
            <a:endParaRPr lang="en-US" sz="2000" smtClean="0">
              <a:ea typeface="ＭＳ Ｐゴシック" charset="-128"/>
            </a:endParaRPr>
          </a:p>
          <a:p>
            <a:pPr>
              <a:spcAft>
                <a:spcPts val="1200"/>
              </a:spcAft>
            </a:pPr>
            <a:r>
              <a:rPr lang="en-US" sz="2000" smtClean="0">
                <a:ea typeface="ＭＳ Ｐゴシック" charset="-128"/>
              </a:rPr>
              <a:t>the </a:t>
            </a:r>
            <a:r>
              <a:rPr lang="en-US" sz="2000" smtClean="0">
                <a:solidFill>
                  <a:srgbClr val="AD8C01"/>
                </a:solidFill>
                <a:ea typeface="ＭＳ Ｐゴシック" charset="-128"/>
              </a:rPr>
              <a:t>brown </a:t>
            </a:r>
            <a:r>
              <a:rPr lang="en-US" sz="2000" smtClean="0">
                <a:ea typeface="ＭＳ Ｐゴシック" charset="-128"/>
              </a:rPr>
              <a:t>barn is represented by weak Cb and strong Cr; </a:t>
            </a:r>
            <a:br>
              <a:rPr lang="en-US" sz="2000" smtClean="0">
                <a:ea typeface="ＭＳ Ｐゴシック" charset="-128"/>
              </a:rPr>
            </a:br>
            <a:endParaRPr lang="en-US" sz="2000" smtClean="0">
              <a:ea typeface="ＭＳ Ｐゴシック" charset="-128"/>
            </a:endParaRPr>
          </a:p>
          <a:p>
            <a:pPr>
              <a:spcAft>
                <a:spcPts val="1200"/>
              </a:spcAft>
            </a:pPr>
            <a:r>
              <a:rPr lang="en-US" sz="2000" smtClean="0">
                <a:ea typeface="ＭＳ Ｐゴシック" charset="-128"/>
              </a:rPr>
              <a:t>the </a:t>
            </a:r>
            <a:r>
              <a:rPr lang="en-US" sz="2000" smtClean="0">
                <a:solidFill>
                  <a:srgbClr val="008000"/>
                </a:solidFill>
                <a:ea typeface="ＭＳ Ｐゴシック" charset="-128"/>
              </a:rPr>
              <a:t>green </a:t>
            </a:r>
            <a:r>
              <a:rPr lang="en-US" sz="2000" smtClean="0">
                <a:ea typeface="ＭＳ Ｐゴシック" charset="-128"/>
              </a:rPr>
              <a:t>grass is represented by weak Cb and weak Cr; </a:t>
            </a:r>
            <a:br>
              <a:rPr lang="en-US" sz="2000" smtClean="0">
                <a:ea typeface="ＭＳ Ｐゴシック" charset="-128"/>
              </a:rPr>
            </a:br>
            <a:endParaRPr lang="en-US" sz="2000" smtClean="0">
              <a:ea typeface="ＭＳ Ｐゴシック" charset="-128"/>
            </a:endParaRPr>
          </a:p>
          <a:p>
            <a:pPr>
              <a:spcAft>
                <a:spcPts val="1200"/>
              </a:spcAft>
            </a:pPr>
            <a:r>
              <a:rPr lang="en-US" sz="2000" smtClean="0">
                <a:ea typeface="ＭＳ Ｐゴシック" charset="-128"/>
              </a:rPr>
              <a:t>the </a:t>
            </a:r>
            <a:r>
              <a:rPr lang="en-US" sz="2000" smtClean="0">
                <a:solidFill>
                  <a:schemeClr val="tx2"/>
                </a:solidFill>
                <a:ea typeface="ＭＳ Ｐゴシック" charset="-128"/>
              </a:rPr>
              <a:t>blue </a:t>
            </a:r>
            <a:r>
              <a:rPr lang="en-US" sz="2000" smtClean="0">
                <a:ea typeface="ＭＳ Ｐゴシック" charset="-128"/>
              </a:rPr>
              <a:t>sky is represented by strong Cb and weak Cr.</a:t>
            </a:r>
          </a:p>
        </p:txBody>
      </p:sp>
      <p:pic>
        <p:nvPicPr>
          <p:cNvPr id="31748" name="Picture 4"/>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5211763" y="1585913"/>
            <a:ext cx="1481137" cy="442595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31749" name="Picture 5"/>
          <p:cNvPicPr>
            <a:picLocks noChangeAspect="1"/>
          </p:cNvPicPr>
          <p:nvPr/>
        </p:nvPicPr>
        <p:blipFill>
          <a:blip r:embed="rId4">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7337425" y="1585913"/>
            <a:ext cx="1481138" cy="442595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sp>
        <p:nvSpPr>
          <p:cNvPr id="31750" name="TextBox 6"/>
          <p:cNvSpPr txBox="1">
            <a:spLocks noChangeArrowheads="1"/>
          </p:cNvSpPr>
          <p:nvPr/>
        </p:nvSpPr>
        <p:spPr bwMode="auto">
          <a:xfrm>
            <a:off x="5730875" y="1204913"/>
            <a:ext cx="522288" cy="3079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r>
              <a:rPr lang="en-US"/>
              <a:t>RGB</a:t>
            </a:r>
          </a:p>
        </p:txBody>
      </p:sp>
      <p:sp>
        <p:nvSpPr>
          <p:cNvPr id="31751" name="TextBox 7"/>
          <p:cNvSpPr txBox="1">
            <a:spLocks noChangeArrowheads="1"/>
          </p:cNvSpPr>
          <p:nvPr/>
        </p:nvSpPr>
        <p:spPr bwMode="auto">
          <a:xfrm>
            <a:off x="7669213" y="1204913"/>
            <a:ext cx="803275" cy="3079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r>
              <a:rPr lang="en-US"/>
              <a:t>YCbCr</a:t>
            </a:r>
          </a:p>
        </p:txBody>
      </p:sp>
      <p:sp>
        <p:nvSpPr>
          <p:cNvPr id="31752" name="TextBox 8"/>
          <p:cNvSpPr txBox="1">
            <a:spLocks noChangeArrowheads="1"/>
          </p:cNvSpPr>
          <p:nvPr/>
        </p:nvSpPr>
        <p:spPr bwMode="auto">
          <a:xfrm>
            <a:off x="4911725" y="3049588"/>
            <a:ext cx="296863" cy="3079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r>
              <a:rPr lang="en-US"/>
              <a:t>R</a:t>
            </a:r>
          </a:p>
        </p:txBody>
      </p:sp>
      <p:sp>
        <p:nvSpPr>
          <p:cNvPr id="31753" name="TextBox 10"/>
          <p:cNvSpPr txBox="1">
            <a:spLocks noChangeArrowheads="1"/>
          </p:cNvSpPr>
          <p:nvPr/>
        </p:nvSpPr>
        <p:spPr bwMode="auto">
          <a:xfrm>
            <a:off x="4911725" y="4211638"/>
            <a:ext cx="304800" cy="3079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r>
              <a:rPr lang="en-US"/>
              <a:t>G</a:t>
            </a:r>
          </a:p>
        </p:txBody>
      </p:sp>
      <p:sp>
        <p:nvSpPr>
          <p:cNvPr id="31754" name="TextBox 11"/>
          <p:cNvSpPr txBox="1">
            <a:spLocks noChangeArrowheads="1"/>
          </p:cNvSpPr>
          <p:nvPr/>
        </p:nvSpPr>
        <p:spPr bwMode="auto">
          <a:xfrm>
            <a:off x="4911725" y="5292725"/>
            <a:ext cx="290513" cy="3079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r>
              <a:rPr lang="en-US"/>
              <a:t>B</a:t>
            </a:r>
          </a:p>
        </p:txBody>
      </p:sp>
      <p:sp>
        <p:nvSpPr>
          <p:cNvPr id="31755" name="TextBox 12"/>
          <p:cNvSpPr txBox="1">
            <a:spLocks noChangeArrowheads="1"/>
          </p:cNvSpPr>
          <p:nvPr/>
        </p:nvSpPr>
        <p:spPr bwMode="auto">
          <a:xfrm>
            <a:off x="8809038" y="3055938"/>
            <a:ext cx="288925" cy="3079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r>
              <a:rPr lang="en-US"/>
              <a:t>Y</a:t>
            </a:r>
          </a:p>
        </p:txBody>
      </p:sp>
      <p:sp>
        <p:nvSpPr>
          <p:cNvPr id="31756" name="TextBox 13"/>
          <p:cNvSpPr txBox="1">
            <a:spLocks noChangeArrowheads="1"/>
          </p:cNvSpPr>
          <p:nvPr/>
        </p:nvSpPr>
        <p:spPr bwMode="auto">
          <a:xfrm>
            <a:off x="8809038" y="4217988"/>
            <a:ext cx="392112" cy="3079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r>
              <a:rPr lang="en-US"/>
              <a:t>Cb</a:t>
            </a:r>
          </a:p>
        </p:txBody>
      </p:sp>
      <p:sp>
        <p:nvSpPr>
          <p:cNvPr id="31757" name="TextBox 14"/>
          <p:cNvSpPr txBox="1">
            <a:spLocks noChangeArrowheads="1"/>
          </p:cNvSpPr>
          <p:nvPr/>
        </p:nvSpPr>
        <p:spPr bwMode="auto">
          <a:xfrm>
            <a:off x="8809038" y="5297488"/>
            <a:ext cx="357187" cy="3079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r>
              <a:rPr lang="en-US"/>
              <a:t>Cr</a:t>
            </a:r>
          </a:p>
        </p:txBody>
      </p:sp>
      <p:sp>
        <p:nvSpPr>
          <p:cNvPr id="31758" name="Right Arrow 15"/>
          <p:cNvSpPr>
            <a:spLocks noChangeArrowheads="1"/>
          </p:cNvSpPr>
          <p:nvPr/>
        </p:nvSpPr>
        <p:spPr bwMode="auto">
          <a:xfrm>
            <a:off x="6821488" y="3711575"/>
            <a:ext cx="358775" cy="228600"/>
          </a:xfrm>
          <a:prstGeom prst="rightArrow">
            <a:avLst>
              <a:gd name="adj1" fmla="val 50000"/>
              <a:gd name="adj2" fmla="val 49932"/>
            </a:avLst>
          </a:prstGeom>
          <a:solidFill>
            <a:srgbClr val="FF000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lIns="90000" tIns="46800" rIns="90000" bIns="46800">
            <a:spAutoFit/>
          </a:bodyPr>
          <a:lstStyle/>
          <a:p>
            <a:endParaRPr lang="nb-NO"/>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US" smtClean="0">
                <a:ea typeface="ＭＳ Ｐゴシック" charset="-128"/>
              </a:rPr>
              <a:t>2 - Split each picture in </a:t>
            </a:r>
            <a:r>
              <a:rPr lang="en-US" smtClean="0">
                <a:latin typeface="Courier New" charset="0"/>
                <a:ea typeface="ＭＳ Ｐゴシック" charset="-128"/>
                <a:cs typeface="Courier New" charset="0"/>
              </a:rPr>
              <a:t>8x8</a:t>
            </a:r>
            <a:r>
              <a:rPr lang="en-US" smtClean="0">
                <a:ea typeface="ＭＳ Ｐゴシック" charset="-128"/>
              </a:rPr>
              <a:t> blocks</a:t>
            </a:r>
          </a:p>
        </p:txBody>
      </p:sp>
      <p:sp>
        <p:nvSpPr>
          <p:cNvPr id="33795" name="Text Placeholder 2"/>
          <p:cNvSpPr>
            <a:spLocks noGrp="1"/>
          </p:cNvSpPr>
          <p:nvPr>
            <p:ph type="body" sz="half" idx="1"/>
          </p:nvPr>
        </p:nvSpPr>
        <p:spPr>
          <a:xfrm>
            <a:off x="0" y="825500"/>
            <a:ext cx="8840788" cy="1006475"/>
          </a:xfrm>
        </p:spPr>
        <p:txBody>
          <a:bodyPr/>
          <a:lstStyle/>
          <a:p>
            <a:r>
              <a:rPr lang="en-US" b="1" smtClean="0">
                <a:ea typeface="ＭＳ Ｐゴシック" charset="-128"/>
              </a:rPr>
              <a:t>Each </a:t>
            </a:r>
            <a:r>
              <a:rPr lang="en-US" smtClean="0">
                <a:ea typeface="ＭＳ Ｐゴシック" charset="-128"/>
              </a:rPr>
              <a:t>Y, Cb and Cr picture is divided into 8x8 blocks, number depends on resolution</a:t>
            </a:r>
          </a:p>
        </p:txBody>
      </p:sp>
      <p:pic>
        <p:nvPicPr>
          <p:cNvPr id="6" name="Picture 5"/>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7337425" y="1585913"/>
            <a:ext cx="1481138" cy="442595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18" name="Picture 17"/>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t="25554" b="50053"/>
          <a:stretch>
            <a:fillRect/>
          </a:stretch>
        </p:blipFill>
        <p:spPr bwMode="auto">
          <a:xfrm>
            <a:off x="1000125" y="2043113"/>
            <a:ext cx="5943600" cy="43338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17" name="Picture 16"/>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t="25554" b="50053"/>
          <a:stretch>
            <a:fillRect/>
          </a:stretch>
        </p:blipFill>
        <p:spPr bwMode="auto">
          <a:xfrm>
            <a:off x="7343775" y="2705100"/>
            <a:ext cx="1481138" cy="108426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graphicFrame>
        <p:nvGraphicFramePr>
          <p:cNvPr id="19" name="Table 18"/>
          <p:cNvGraphicFramePr>
            <a:graphicFrameLocks noGrp="1"/>
          </p:cNvGraphicFramePr>
          <p:nvPr/>
        </p:nvGraphicFramePr>
        <p:xfrm>
          <a:off x="1011238" y="2032000"/>
          <a:ext cx="5932487" cy="4358640"/>
        </p:xfrm>
        <a:graphic>
          <a:graphicData uri="http://schemas.openxmlformats.org/drawingml/2006/table">
            <a:tbl>
              <a:tblPr/>
              <a:tblGrid>
                <a:gridCol w="282575"/>
                <a:gridCol w="282575"/>
                <a:gridCol w="282575"/>
                <a:gridCol w="282575"/>
                <a:gridCol w="282575"/>
                <a:gridCol w="282575"/>
                <a:gridCol w="282575"/>
                <a:gridCol w="282575"/>
                <a:gridCol w="282575"/>
                <a:gridCol w="282575"/>
                <a:gridCol w="282575"/>
                <a:gridCol w="282575"/>
                <a:gridCol w="282575"/>
                <a:gridCol w="282575"/>
                <a:gridCol w="282575"/>
                <a:gridCol w="282575"/>
                <a:gridCol w="282575"/>
                <a:gridCol w="282575"/>
                <a:gridCol w="282575"/>
                <a:gridCol w="280987"/>
                <a:gridCol w="282575"/>
              </a:tblGrid>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dirty="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dirty="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par>
                          <p:cTn id="7" fill="hold" nodeType="afterGroup">
                            <p:stCondLst>
                              <p:cond delay="0"/>
                            </p:stCondLst>
                            <p:childTnLst>
                              <p:par>
                                <p:cTn id="8" presetID="6" presetClass="emph" presetSubtype="0" accel="50000" decel="50000" fill="hold" nodeType="afterEffect">
                                  <p:stCondLst>
                                    <p:cond delay="0"/>
                                  </p:stCondLst>
                                  <p:childTnLst>
                                    <p:animScale>
                                      <p:cBhvr>
                                        <p:cTn id="9" dur="2000" fill="hold"/>
                                        <p:tgtEl>
                                          <p:spTgt spid="17"/>
                                        </p:tgtEl>
                                      </p:cBhvr>
                                      <p:by x="400000" y="400000"/>
                                    </p:animScale>
                                  </p:childTnLst>
                                </p:cTn>
                              </p:par>
                              <p:par>
                                <p:cTn id="10" presetID="0" presetClass="path" presetSubtype="0" accel="50000" decel="50000" fill="hold" nodeType="withEffect">
                                  <p:stCondLst>
                                    <p:cond delay="0"/>
                                  </p:stCondLst>
                                  <p:childTnLst>
                                    <p:animMotion origin="layout" path="M 6.10687E-7 1.40607E-6 L -0.45021 0.13991 " pathEditMode="relative" rAng="0" ptsTypes="AA">
                                      <p:cBhvr>
                                        <p:cTn id="11" dur="2000" fill="hold"/>
                                        <p:tgtEl>
                                          <p:spTgt spid="17"/>
                                        </p:tgtEl>
                                        <p:attrNameLst>
                                          <p:attrName>ppt_x</p:attrName>
                                          <p:attrName>ppt_y</p:attrName>
                                        </p:attrNameLst>
                                      </p:cBhvr>
                                      <p:rCtr x="-22519" y="6996"/>
                                    </p:animMotion>
                                  </p:childTnLst>
                                </p:cTn>
                              </p:par>
                            </p:childTnLst>
                          </p:cTn>
                        </p:par>
                        <p:par>
                          <p:cTn id="12" fill="hold" nodeType="afterGroup">
                            <p:stCondLst>
                              <p:cond delay="2000"/>
                            </p:stCondLst>
                            <p:childTnLst>
                              <p:par>
                                <p:cTn id="13" presetID="1" presetClass="exit" presetSubtype="0" fill="hold" nodeType="afterEffect">
                                  <p:stCondLst>
                                    <p:cond delay="0"/>
                                  </p:stCondLst>
                                  <p:childTnLst>
                                    <p:set>
                                      <p:cBhvr>
                                        <p:cTn id="14" dur="1" fill="hold">
                                          <p:stCondLst>
                                            <p:cond delay="0"/>
                                          </p:stCondLst>
                                        </p:cTn>
                                        <p:tgtEl>
                                          <p:spTgt spid="17"/>
                                        </p:tgtEl>
                                        <p:attrNameLst>
                                          <p:attrName>style.visibility</p:attrName>
                                        </p:attrNameLst>
                                      </p:cBhvr>
                                      <p:to>
                                        <p:strVal val="hidden"/>
                                      </p:to>
                                    </p:set>
                                  </p:childTnLst>
                                </p:cTn>
                              </p:par>
                              <p:par>
                                <p:cTn id="15" presetID="1" presetClass="entr" presetSubtype="0" fill="hold"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childTnLst>
                          </p:cTn>
                        </p:par>
                        <p:par>
                          <p:cTn id="17" fill="hold" nodeType="afterGroup">
                            <p:stCondLst>
                              <p:cond delay="2000"/>
                            </p:stCondLst>
                            <p:childTnLst>
                              <p:par>
                                <p:cTn id="18" presetID="9" presetClass="exit" presetSubtype="0" fill="hold" nodeType="afterEffect">
                                  <p:stCondLst>
                                    <p:cond delay="0"/>
                                  </p:stCondLst>
                                  <p:childTnLst>
                                    <p:animEffect transition="out" filter="dissolve">
                                      <p:cBhvr>
                                        <p:cTn id="19" dur="500"/>
                                        <p:tgtEl>
                                          <p:spTgt spid="6"/>
                                        </p:tgtEl>
                                      </p:cBhvr>
                                    </p:animEffect>
                                    <p:set>
                                      <p:cBhvr>
                                        <p:cTn id="20" dur="1" fill="hold">
                                          <p:stCondLst>
                                            <p:cond delay="499"/>
                                          </p:stCondLst>
                                        </p:cTn>
                                        <p:tgtEl>
                                          <p:spTgt spid="6"/>
                                        </p:tgtEl>
                                        <p:attrNameLst>
                                          <p:attrName>style.visibility</p:attrName>
                                        </p:attrNameLst>
                                      </p:cBhvr>
                                      <p:to>
                                        <p:strVal val="hidden"/>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0" presetClass="entr" presetSubtype="0" fill="hold" nodeType="click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smtClean="0">
                <a:ea typeface="ＭＳ Ｐゴシック" charset="-128"/>
              </a:rPr>
              <a:t>3 - Discrete cosine transform (DCT)</a:t>
            </a:r>
          </a:p>
        </p:txBody>
      </p:sp>
      <p:sp>
        <p:nvSpPr>
          <p:cNvPr id="35843" name="Text Placeholder 2"/>
          <p:cNvSpPr>
            <a:spLocks noGrp="1"/>
          </p:cNvSpPr>
          <p:nvPr>
            <p:ph type="body" sz="half" idx="1"/>
          </p:nvPr>
        </p:nvSpPr>
        <p:spPr>
          <a:xfrm>
            <a:off x="0" y="825500"/>
            <a:ext cx="9144000" cy="1006475"/>
          </a:xfrm>
        </p:spPr>
        <p:txBody>
          <a:bodyPr/>
          <a:lstStyle/>
          <a:p>
            <a:r>
              <a:rPr lang="en-US" sz="2400" smtClean="0">
                <a:ea typeface="ＭＳ Ｐゴシック" charset="-128"/>
              </a:rPr>
              <a:t>Each 8×8 block (Y, Cb, Cr) is converted to a frequency-domain representation, using a normalized, two-dimensional DCT </a:t>
            </a:r>
          </a:p>
        </p:txBody>
      </p:sp>
      <p:pic>
        <p:nvPicPr>
          <p:cNvPr id="35844" name="Picture 17"/>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t="25554" b="50053"/>
          <a:stretch>
            <a:fillRect/>
          </a:stretch>
        </p:blipFill>
        <p:spPr bwMode="auto">
          <a:xfrm>
            <a:off x="1000125" y="2043113"/>
            <a:ext cx="5943600" cy="43338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graphicFrame>
        <p:nvGraphicFramePr>
          <p:cNvPr id="19" name="Table 18"/>
          <p:cNvGraphicFramePr>
            <a:graphicFrameLocks noGrp="1"/>
          </p:cNvGraphicFramePr>
          <p:nvPr/>
        </p:nvGraphicFramePr>
        <p:xfrm>
          <a:off x="1011238" y="2032000"/>
          <a:ext cx="5932487" cy="4358640"/>
        </p:xfrm>
        <a:graphic>
          <a:graphicData uri="http://schemas.openxmlformats.org/drawingml/2006/table">
            <a:tbl>
              <a:tblPr/>
              <a:tblGrid>
                <a:gridCol w="282575"/>
                <a:gridCol w="282575"/>
                <a:gridCol w="282575"/>
                <a:gridCol w="282575"/>
                <a:gridCol w="282575"/>
                <a:gridCol w="282575"/>
                <a:gridCol w="282575"/>
                <a:gridCol w="282575"/>
                <a:gridCol w="282575"/>
                <a:gridCol w="282575"/>
                <a:gridCol w="282575"/>
                <a:gridCol w="282575"/>
                <a:gridCol w="282575"/>
                <a:gridCol w="282575"/>
                <a:gridCol w="282575"/>
                <a:gridCol w="282575"/>
                <a:gridCol w="282575"/>
                <a:gridCol w="282575"/>
                <a:gridCol w="282575"/>
                <a:gridCol w="280987"/>
                <a:gridCol w="282575"/>
              </a:tblGrid>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dirty="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smtClean="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pic>
        <p:nvPicPr>
          <p:cNvPr id="8" name="Picture 7"/>
          <p:cNvPicPr>
            <a:picLocks noChangeAspect="1"/>
          </p:cNvPicPr>
          <p:nvPr/>
        </p:nvPicPr>
        <p:blipFill>
          <a:blip r:embed="rId4">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6657975" y="2703513"/>
            <a:ext cx="2157413" cy="21590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11" name="Picture 10"/>
          <p:cNvPicPr>
            <a:picLocks noChangeAspect="1"/>
          </p:cNvPicPr>
          <p:nvPr/>
        </p:nvPicPr>
        <p:blipFill>
          <a:blip r:embed="rId4">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flipH="1">
            <a:off x="3579813" y="3402013"/>
            <a:ext cx="244475" cy="2444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6" presetClass="emph" presetSubtype="0" accel="50000" decel="50000" fill="hold" nodeType="withEffect">
                                  <p:stCondLst>
                                    <p:cond delay="0"/>
                                  </p:stCondLst>
                                  <p:childTnLst>
                                    <p:animScale>
                                      <p:cBhvr>
                                        <p:cTn id="8" dur="2000" fill="hold"/>
                                        <p:tgtEl>
                                          <p:spTgt spid="11"/>
                                        </p:tgtEl>
                                      </p:cBhvr>
                                      <p:by x="400000" y="400000"/>
                                    </p:animScale>
                                  </p:childTnLst>
                                </p:cTn>
                              </p:par>
                              <p:par>
                                <p:cTn id="9" presetID="0" presetClass="path" presetSubtype="0" accel="50000" decel="50000" fill="hold" nodeType="withEffect">
                                  <p:stCondLst>
                                    <p:cond delay="0"/>
                                  </p:stCondLst>
                                  <p:childTnLst>
                                    <p:animMotion origin="layout" path="M 4.95222E-6 2.82905E-6 L 0.43944 0.03562 " pathEditMode="relative" ptsTypes="AA">
                                      <p:cBhvr>
                                        <p:cTn id="10" dur="2000" fill="hold"/>
                                        <p:tgtEl>
                                          <p:spTgt spid="11"/>
                                        </p:tgtEl>
                                        <p:attrNameLst>
                                          <p:attrName>ppt_x</p:attrName>
                                          <p:attrName>ppt_y</p:attrName>
                                        </p:attrNameLst>
                                      </p:cBhvr>
                                    </p:animMotion>
                                  </p:childTnLst>
                                </p:cTn>
                              </p:par>
                            </p:childTnLst>
                          </p:cTn>
                        </p:par>
                        <p:par>
                          <p:cTn id="11" fill="hold" nodeType="afterGroup">
                            <p:stCondLst>
                              <p:cond delay="2000"/>
                            </p:stCondLst>
                            <p:childTnLst>
                              <p:par>
                                <p:cTn id="12" presetID="10" presetClass="exit" presetSubtype="0" fill="hold" nodeType="afterEffect">
                                  <p:stCondLst>
                                    <p:cond delay="0"/>
                                  </p:stCondLst>
                                  <p:childTnLst>
                                    <p:animEffect transition="out" filter="fade">
                                      <p:cBhvr>
                                        <p:cTn id="13" dur="2000"/>
                                        <p:tgtEl>
                                          <p:spTgt spid="11"/>
                                        </p:tgtEl>
                                      </p:cBhvr>
                                    </p:animEffect>
                                    <p:set>
                                      <p:cBhvr>
                                        <p:cTn id="14" dur="1" fill="hold">
                                          <p:stCondLst>
                                            <p:cond delay="1999"/>
                                          </p:stCondLst>
                                        </p:cTn>
                                        <p:tgtEl>
                                          <p:spTgt spid="11"/>
                                        </p:tgtEl>
                                        <p:attrNameLst>
                                          <p:attrName>style.visibility</p:attrName>
                                        </p:attrNameLst>
                                      </p:cBhvr>
                                      <p:to>
                                        <p:strVal val="hidden"/>
                                      </p:to>
                                    </p:set>
                                  </p:childTnLst>
                                </p:cTn>
                              </p:par>
                              <p:par>
                                <p:cTn id="15" presetID="10"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n-US" smtClean="0">
                <a:ea typeface="ＭＳ Ｐゴシック" charset="-128"/>
              </a:rPr>
              <a:t>3 - Discrete cosine transform (DCT)</a:t>
            </a:r>
          </a:p>
        </p:txBody>
      </p:sp>
      <p:sp>
        <p:nvSpPr>
          <p:cNvPr id="37891" name="Text Placeholder 2"/>
          <p:cNvSpPr>
            <a:spLocks noGrp="1"/>
          </p:cNvSpPr>
          <p:nvPr>
            <p:ph type="body" sz="half" idx="1"/>
          </p:nvPr>
        </p:nvSpPr>
        <p:spPr>
          <a:xfrm>
            <a:off x="0" y="825500"/>
            <a:ext cx="9144000" cy="957263"/>
          </a:xfrm>
        </p:spPr>
        <p:txBody>
          <a:bodyPr/>
          <a:lstStyle/>
          <a:p>
            <a:r>
              <a:rPr lang="en-US" sz="2400" smtClean="0">
                <a:ea typeface="ＭＳ Ｐゴシック" charset="-128"/>
              </a:rPr>
              <a:t>Each 8×8 block (Y, Cb, Cr) is converted to a frequency-domain representation, using a normalized, two-dimensional DCT</a:t>
            </a:r>
          </a:p>
        </p:txBody>
      </p:sp>
      <p:pic>
        <p:nvPicPr>
          <p:cNvPr id="37892" name="Picture 7"/>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6657975" y="2703513"/>
            <a:ext cx="2157413" cy="21590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10" name="Picture 9"/>
          <p:cNvPicPr>
            <a:picLocks noChangeAspect="1"/>
          </p:cNvPicPr>
          <p:nvPr/>
        </p:nvPicPr>
        <p:blipFill>
          <a:blip r:embed="rId4">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6615113" y="2703513"/>
            <a:ext cx="2244725" cy="2192337"/>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sp>
        <p:nvSpPr>
          <p:cNvPr id="13" name="Text Placeholder 2"/>
          <p:cNvSpPr txBox="1">
            <a:spLocks/>
          </p:cNvSpPr>
          <p:nvPr/>
        </p:nvSpPr>
        <p:spPr bwMode="auto">
          <a:xfrm>
            <a:off x="-11113" y="1665288"/>
            <a:ext cx="9144001" cy="558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rIns="54000"/>
          <a:lstStyle>
            <a:lvl1pPr marL="24161750" indent="-24161750" eaLnBrk="0" hangingPunct="0">
              <a:defRPr sz="1400">
                <a:solidFill>
                  <a:schemeClr val="tx1"/>
                </a:solidFill>
                <a:latin typeface="Tahoma" charset="0"/>
                <a:ea typeface="ＭＳ Ｐゴシック" charset="-128"/>
              </a:defRPr>
            </a:lvl1pPr>
            <a:lvl2pPr marL="742950" indent="-285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lvl="1">
              <a:buClr>
                <a:srgbClr val="FF6600"/>
              </a:buClr>
              <a:buSzTx/>
              <a:buFont typeface="Tahoma" charset="0"/>
              <a:buChar char="−"/>
            </a:pPr>
            <a:r>
              <a:rPr lang="en-US" sz="2000"/>
              <a:t>each pixel is represented by a [0, 255]-value</a:t>
            </a:r>
          </a:p>
          <a:p>
            <a:pPr lvl="1">
              <a:buClr>
                <a:srgbClr val="FF6600"/>
              </a:buClr>
              <a:buSzTx/>
            </a:pPr>
            <a:endParaRPr lang="en-US" sz="2000"/>
          </a:p>
        </p:txBody>
      </p:sp>
      <p:sp>
        <p:nvSpPr>
          <p:cNvPr id="14" name="Text Placeholder 2"/>
          <p:cNvSpPr txBox="1">
            <a:spLocks/>
          </p:cNvSpPr>
          <p:nvPr/>
        </p:nvSpPr>
        <p:spPr bwMode="auto">
          <a:xfrm>
            <a:off x="-11113" y="2116138"/>
            <a:ext cx="9144001" cy="558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rIns="54000"/>
          <a:lstStyle>
            <a:lvl1pPr marL="24161750" indent="-24161750" eaLnBrk="0" hangingPunct="0">
              <a:defRPr sz="1400">
                <a:solidFill>
                  <a:schemeClr val="tx1"/>
                </a:solidFill>
                <a:latin typeface="Tahoma" charset="0"/>
                <a:ea typeface="ＭＳ Ｐゴシック" charset="-128"/>
              </a:defRPr>
            </a:lvl1pPr>
            <a:lvl2pPr marL="742950" indent="-285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lvl="1">
              <a:buClr>
                <a:srgbClr val="FF6600"/>
              </a:buClr>
              <a:buSzTx/>
              <a:buFont typeface="Tahoma" charset="0"/>
              <a:buChar char="−"/>
            </a:pPr>
            <a:r>
              <a:rPr lang="en-US" sz="2000"/>
              <a:t>each pixel is transformed to a [-128, 127]-value</a:t>
            </a:r>
          </a:p>
          <a:p>
            <a:pPr lvl="1">
              <a:buClr>
                <a:srgbClr val="FF6600"/>
              </a:buClr>
              <a:buSzTx/>
            </a:pPr>
            <a:endParaRPr lang="en-US" sz="2000"/>
          </a:p>
        </p:txBody>
      </p:sp>
      <p:pic>
        <p:nvPicPr>
          <p:cNvPr id="15" name="Picture 14"/>
          <p:cNvPicPr>
            <a:picLocks noChangeAspect="1"/>
          </p:cNvPicPr>
          <p:nvPr/>
        </p:nvPicPr>
        <p:blipFill>
          <a:blip r:embed="rId5">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266700" y="4929188"/>
            <a:ext cx="2679700" cy="139065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sp>
        <p:nvSpPr>
          <p:cNvPr id="16" name="Left Arrow 15"/>
          <p:cNvSpPr>
            <a:spLocks noChangeArrowheads="1"/>
          </p:cNvSpPr>
          <p:nvPr/>
        </p:nvSpPr>
        <p:spPr bwMode="auto">
          <a:xfrm rot="-987297">
            <a:off x="3973513" y="4260850"/>
            <a:ext cx="2049462" cy="512763"/>
          </a:xfrm>
          <a:prstGeom prst="leftArrow">
            <a:avLst>
              <a:gd name="adj1" fmla="val 50000"/>
              <a:gd name="adj2" fmla="val 49961"/>
            </a:avLst>
          </a:prstGeom>
          <a:solidFill>
            <a:srgbClr val="555555"/>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lIns="90000" tIns="46800" rIns="90000" bIns="46800">
            <a:spAutoFit/>
          </a:bodyPr>
          <a:lstStyle/>
          <a:p>
            <a:endParaRPr lang="nb-NO"/>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dissolve">
                                      <p:cBhvr>
                                        <p:cTn id="7" dur="1000"/>
                                        <p:tgtEl>
                                          <p:spTgt spid="13"/>
                                        </p:tgtEl>
                                      </p:cBhvr>
                                    </p:animEffect>
                                  </p:childTnLst>
                                </p:cTn>
                              </p:par>
                              <p:par>
                                <p:cTn id="8" presetID="9"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dissolve">
                                      <p:cBhvr>
                                        <p:cTn id="10" dur="500"/>
                                        <p:tgtEl>
                                          <p:spTgt spid="10"/>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dissolve">
                                      <p:cBhvr>
                                        <p:cTn id="15" dur="1000"/>
                                        <p:tgtEl>
                                          <p:spTgt spid="14"/>
                                        </p:tgtEl>
                                      </p:cBhvr>
                                    </p:animEffect>
                                  </p:childTnLst>
                                </p:cTn>
                              </p:par>
                            </p:childTnLst>
                          </p:cTn>
                        </p:par>
                        <p:par>
                          <p:cTn id="16" fill="hold" nodeType="afterGroup">
                            <p:stCondLst>
                              <p:cond delay="1000"/>
                            </p:stCondLst>
                            <p:childTnLst>
                              <p:par>
                                <p:cTn id="17" presetID="22" presetClass="entr" presetSubtype="2"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right)">
                                      <p:cBhvr>
                                        <p:cTn id="19" dur="500"/>
                                        <p:tgtEl>
                                          <p:spTgt spid="16"/>
                                        </p:tgtEl>
                                      </p:cBhvr>
                                    </p:animEffect>
                                  </p:childTnLst>
                                </p:cTn>
                              </p:par>
                            </p:childTnLst>
                          </p:cTn>
                        </p:par>
                        <p:par>
                          <p:cTn id="20" fill="hold" nodeType="afterGroup">
                            <p:stCondLst>
                              <p:cond delay="1500"/>
                            </p:stCondLst>
                            <p:childTnLst>
                              <p:par>
                                <p:cTn id="21" presetID="9" presetClass="entr" presetSubtype="0" fill="hold"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dissolve">
                                      <p:cBhvr>
                                        <p:cTn id="2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6" grpId="0" animBg="1"/>
    </p:bld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US" smtClean="0">
                <a:ea typeface="ＭＳ Ｐゴシック" charset="-128"/>
              </a:rPr>
              <a:t>3 - Discrete cosine transform (DCT)</a:t>
            </a:r>
          </a:p>
        </p:txBody>
      </p:sp>
      <p:sp>
        <p:nvSpPr>
          <p:cNvPr id="39939" name="Text Placeholder 2"/>
          <p:cNvSpPr>
            <a:spLocks noGrp="1"/>
          </p:cNvSpPr>
          <p:nvPr>
            <p:ph type="body" sz="half" idx="1"/>
          </p:nvPr>
        </p:nvSpPr>
        <p:spPr>
          <a:xfrm>
            <a:off x="0" y="825500"/>
            <a:ext cx="9144000" cy="957263"/>
          </a:xfrm>
        </p:spPr>
        <p:txBody>
          <a:bodyPr/>
          <a:lstStyle/>
          <a:p>
            <a:r>
              <a:rPr lang="en-US" sz="2400" smtClean="0">
                <a:ea typeface="ＭＳ Ｐゴシック" charset="-128"/>
              </a:rPr>
              <a:t>Each 8×8 block (Y, Cb, Cr) is converted to a frequency-domain representation, using a normalized, two-dimensional DCT</a:t>
            </a:r>
          </a:p>
        </p:txBody>
      </p:sp>
      <p:sp>
        <p:nvSpPr>
          <p:cNvPr id="11" name="Text Placeholder 2"/>
          <p:cNvSpPr txBox="1">
            <a:spLocks/>
          </p:cNvSpPr>
          <p:nvPr/>
        </p:nvSpPr>
        <p:spPr bwMode="auto">
          <a:xfrm>
            <a:off x="-22225" y="1676400"/>
            <a:ext cx="9144000" cy="319722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rIns="54000"/>
          <a:lstStyle>
            <a:lvl1pPr marL="24161750" indent="-24161750" eaLnBrk="0" hangingPunct="0">
              <a:defRPr sz="1400">
                <a:solidFill>
                  <a:schemeClr val="tx1"/>
                </a:solidFill>
                <a:latin typeface="Tahoma" charset="0"/>
                <a:ea typeface="ＭＳ Ｐゴシック" charset="-128"/>
              </a:defRPr>
            </a:lvl1pPr>
            <a:lvl2pPr marL="742950" indent="-285750" eaLnBrk="0" hangingPunct="0">
              <a:defRPr sz="1400">
                <a:solidFill>
                  <a:schemeClr val="tx1"/>
                </a:solidFill>
                <a:latin typeface="Tahoma" charset="0"/>
                <a:ea typeface="ＭＳ Ｐゴシック" charset="-128"/>
              </a:defRPr>
            </a:lvl2pPr>
            <a:lvl3pPr marL="1200150" indent="-285750"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lvl="1">
              <a:spcAft>
                <a:spcPts val="600"/>
              </a:spcAft>
              <a:buClr>
                <a:srgbClr val="FF6600"/>
              </a:buClr>
              <a:buSzTx/>
              <a:buFont typeface="Tahoma" charset="0"/>
              <a:buChar char="−"/>
            </a:pPr>
            <a:r>
              <a:rPr lang="en-US" sz="2000"/>
              <a:t>two-dimensional DCT:</a:t>
            </a:r>
            <a:br>
              <a:rPr lang="en-US" sz="2000"/>
            </a:br>
            <a:endParaRPr lang="en-US"/>
          </a:p>
          <a:p>
            <a:pPr lvl="2">
              <a:spcAft>
                <a:spcPts val="600"/>
              </a:spcAft>
              <a:buClr>
                <a:srgbClr val="FF6600"/>
              </a:buClr>
              <a:buSzTx/>
              <a:buFont typeface="Tahoma" charset="0"/>
              <a:buChar char="−"/>
            </a:pPr>
            <a:r>
              <a:rPr lang="en-US" sz="2000" i="1"/>
              <a:t>G</a:t>
            </a:r>
            <a:r>
              <a:rPr lang="en-US" sz="2000" i="1" baseline="-25000"/>
              <a:t>u,v</a:t>
            </a:r>
            <a:r>
              <a:rPr lang="en-US" sz="2000"/>
              <a:t> is the DCT at coordinates</a:t>
            </a:r>
            <a:r>
              <a:rPr lang="en-US" sz="2000" i="1"/>
              <a:t> (u,v)</a:t>
            </a:r>
          </a:p>
          <a:p>
            <a:pPr lvl="2">
              <a:spcAft>
                <a:spcPts val="600"/>
              </a:spcAft>
              <a:buClr>
                <a:srgbClr val="FF6600"/>
              </a:buClr>
              <a:buSzTx/>
              <a:buFont typeface="Tahoma" charset="0"/>
              <a:buChar char="−"/>
            </a:pPr>
            <a:r>
              <a:rPr lang="en-US" sz="2000" i="1"/>
              <a:t>u</a:t>
            </a:r>
            <a:r>
              <a:rPr lang="en-US" sz="2000"/>
              <a:t> is the horizontal spatial frequency [0,8&gt;</a:t>
            </a:r>
          </a:p>
          <a:p>
            <a:pPr lvl="2">
              <a:spcAft>
                <a:spcPts val="600"/>
              </a:spcAft>
              <a:buClr>
                <a:srgbClr val="FF6600"/>
              </a:buClr>
              <a:buSzTx/>
              <a:buFont typeface="Tahoma" charset="0"/>
              <a:buChar char="−"/>
            </a:pPr>
            <a:r>
              <a:rPr lang="en-US" sz="2000" i="1"/>
              <a:t>v</a:t>
            </a:r>
            <a:r>
              <a:rPr lang="en-US" sz="2000"/>
              <a:t> is the vertical spatial frequency [0,8&gt;</a:t>
            </a:r>
          </a:p>
          <a:p>
            <a:pPr lvl="2">
              <a:spcAft>
                <a:spcPts val="600"/>
              </a:spcAft>
              <a:buClr>
                <a:srgbClr val="FF6600"/>
              </a:buClr>
              <a:buSzTx/>
              <a:buFont typeface="Tahoma" charset="0"/>
              <a:buChar char="−"/>
            </a:pPr>
            <a:r>
              <a:rPr lang="en-US" sz="2000" i="1"/>
              <a:t>g</a:t>
            </a:r>
            <a:r>
              <a:rPr lang="en-US" sz="2000" i="1" baseline="-25000"/>
              <a:t>x,y</a:t>
            </a:r>
            <a:r>
              <a:rPr lang="en-US" sz="2000"/>
              <a:t> is the pixel value at coordinates (x,y)</a:t>
            </a:r>
            <a:br>
              <a:rPr lang="en-US" sz="2000"/>
            </a:br>
            <a:endParaRPr lang="en-US" sz="1000"/>
          </a:p>
          <a:p>
            <a:pPr lvl="2">
              <a:spcAft>
                <a:spcPts val="600"/>
              </a:spcAft>
              <a:buClr>
                <a:srgbClr val="FF6600"/>
              </a:buClr>
              <a:buSzTx/>
              <a:buFont typeface="Tahoma" charset="0"/>
              <a:buChar char="−"/>
            </a:pPr>
            <a:r>
              <a:rPr lang="en-US" sz="2000"/>
              <a:t>α is a normalizing function: </a:t>
            </a:r>
          </a:p>
          <a:p>
            <a:pPr lvl="2">
              <a:spcAft>
                <a:spcPts val="600"/>
              </a:spcAft>
              <a:buClr>
                <a:srgbClr val="FF6600"/>
              </a:buClr>
              <a:buSzTx/>
            </a:pPr>
            <a:endParaRPr lang="en-US" sz="2000"/>
          </a:p>
          <a:p>
            <a:pPr lvl="2">
              <a:spcAft>
                <a:spcPts val="600"/>
              </a:spcAft>
              <a:buClr>
                <a:srgbClr val="FF6600"/>
              </a:buClr>
              <a:buSzTx/>
              <a:buFont typeface="Tahoma" charset="0"/>
              <a:buChar char="−"/>
            </a:pPr>
            <a:endParaRPr lang="en-US" sz="2000"/>
          </a:p>
        </p:txBody>
      </p:sp>
      <p:pic>
        <p:nvPicPr>
          <p:cNvPr id="12" name="Picture 11"/>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3471863" y="1719263"/>
            <a:ext cx="5081587" cy="5111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17" name="Picture 16"/>
          <p:cNvPicPr>
            <a:picLocks noChangeAspect="1"/>
          </p:cNvPicPr>
          <p:nvPr/>
        </p:nvPicPr>
        <p:blipFill>
          <a:blip r:embed="rId4">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4487863" y="4176713"/>
            <a:ext cx="1749425" cy="56832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39943" name="Picture 17"/>
          <p:cNvPicPr>
            <a:picLocks noChangeAspect="1"/>
          </p:cNvPicPr>
          <p:nvPr/>
        </p:nvPicPr>
        <p:blipFill>
          <a:blip r:embed="rId5">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266700" y="4929188"/>
            <a:ext cx="2679700" cy="139065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19" name="Picture 18"/>
          <p:cNvPicPr>
            <a:picLocks noChangeAspect="1"/>
          </p:cNvPicPr>
          <p:nvPr/>
        </p:nvPicPr>
        <p:blipFill>
          <a:blip r:embed="rId6">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6369050" y="4911725"/>
            <a:ext cx="2678113" cy="142081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sp>
        <p:nvSpPr>
          <p:cNvPr id="20" name="Right Arrow 19"/>
          <p:cNvSpPr>
            <a:spLocks noChangeArrowheads="1"/>
          </p:cNvSpPr>
          <p:nvPr/>
        </p:nvSpPr>
        <p:spPr bwMode="auto">
          <a:xfrm>
            <a:off x="3462338" y="5583238"/>
            <a:ext cx="2419350" cy="414337"/>
          </a:xfrm>
          <a:prstGeom prst="rightArrow">
            <a:avLst>
              <a:gd name="adj1" fmla="val 50000"/>
              <a:gd name="adj2" fmla="val 50065"/>
            </a:avLst>
          </a:prstGeom>
          <a:solidFill>
            <a:srgbClr val="555555"/>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lIns="90000" tIns="46800" rIns="90000" bIns="46800">
            <a:spAutoFit/>
          </a:bodyPr>
          <a:lstStyle/>
          <a:p>
            <a:endParaRPr lang="nb-NO"/>
          </a:p>
        </p:txBody>
      </p:sp>
      <p:sp>
        <p:nvSpPr>
          <p:cNvPr id="21" name="TextBox 20"/>
          <p:cNvSpPr txBox="1">
            <a:spLocks noChangeArrowheads="1"/>
          </p:cNvSpPr>
          <p:nvPr/>
        </p:nvSpPr>
        <p:spPr bwMode="auto">
          <a:xfrm>
            <a:off x="95250" y="4872038"/>
            <a:ext cx="6156325" cy="1643062"/>
          </a:xfrm>
          <a:prstGeom prst="rect">
            <a:avLst/>
          </a:prstGeom>
          <a:solidFill>
            <a:srgbClr val="C0C0C0"/>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r>
              <a:rPr lang="en-US"/>
              <a:t>Note the rather large value of the top-left corner (DC coefficient).  The remaining 63 are AC coefficients. The advantage of the DCT is its tendency to aggregate most of the signal in one corner of  the result, as may be seen above.</a:t>
            </a:r>
            <a:br>
              <a:rPr lang="en-US"/>
            </a:br>
            <a:endParaRPr lang="en-US"/>
          </a:p>
          <a:p>
            <a:pPr eaLnBrk="1" hangingPunct="1"/>
            <a:r>
              <a:rPr lang="en-US"/>
              <a:t>Compression possible: the following </a:t>
            </a:r>
            <a:r>
              <a:rPr lang="en-US" b="1"/>
              <a:t>quantization </a:t>
            </a:r>
            <a:r>
              <a:rPr lang="en-US"/>
              <a:t>step accentuates this effect while simultaneously reducing the overall size of the DCT coefficients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ssolve">
                                      <p:cBhvr>
                                        <p:cTn id="7" dur="500"/>
                                        <p:tgtEl>
                                          <p:spTgt spid="11"/>
                                        </p:tgtEl>
                                      </p:cBhvr>
                                    </p:animEffect>
                                  </p:childTnLst>
                                </p:cTn>
                              </p:par>
                              <p:par>
                                <p:cTn id="8" presetID="9"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dissolve">
                                      <p:cBhvr>
                                        <p:cTn id="10" dur="500"/>
                                        <p:tgtEl>
                                          <p:spTgt spid="12"/>
                                        </p:tgtEl>
                                      </p:cBhvr>
                                    </p:animEffect>
                                  </p:childTnLst>
                                </p:cTn>
                              </p:par>
                              <p:par>
                                <p:cTn id="11" presetID="9" presetClass="entr" presetSubtype="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dissolve">
                                      <p:cBhvr>
                                        <p:cTn id="13" dur="500"/>
                                        <p:tgtEl>
                                          <p:spTgt spid="17"/>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wipe(left)">
                                      <p:cBhvr>
                                        <p:cTn id="18" dur="500"/>
                                        <p:tgtEl>
                                          <p:spTgt spid="20"/>
                                        </p:tgtEl>
                                      </p:cBhvr>
                                    </p:animEffect>
                                  </p:childTnLst>
                                </p:cTn>
                              </p:par>
                            </p:childTnLst>
                          </p:cTn>
                        </p:par>
                        <p:par>
                          <p:cTn id="19" fill="hold" nodeType="afterGroup">
                            <p:stCondLst>
                              <p:cond delay="500"/>
                            </p:stCondLst>
                            <p:childTnLst>
                              <p:par>
                                <p:cTn id="20" presetID="10" presetClass="entr" presetSubtype="0" fill="hold" nodeType="after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2000"/>
                                        <p:tgtEl>
                                          <p:spTgt spid="1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2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0" grpId="0" animBg="1"/>
      <p:bldP spid="21" grpId="0" animBg="1"/>
    </p:bld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r>
              <a:rPr lang="en-US" smtClean="0">
                <a:ea typeface="ＭＳ Ｐゴシック" charset="-128"/>
              </a:rPr>
              <a:t>4 - Quantization</a:t>
            </a:r>
          </a:p>
        </p:txBody>
      </p:sp>
      <p:sp>
        <p:nvSpPr>
          <p:cNvPr id="41987" name="Text Placeholder 2"/>
          <p:cNvSpPr>
            <a:spLocks noGrp="1"/>
          </p:cNvSpPr>
          <p:nvPr>
            <p:ph type="body" sz="half" idx="1"/>
          </p:nvPr>
        </p:nvSpPr>
        <p:spPr>
          <a:xfrm>
            <a:off x="0" y="657225"/>
            <a:ext cx="9144000" cy="2012950"/>
          </a:xfrm>
        </p:spPr>
        <p:txBody>
          <a:bodyPr/>
          <a:lstStyle/>
          <a:p>
            <a:r>
              <a:rPr lang="en-US" sz="2000" smtClean="0">
                <a:ea typeface="ＭＳ Ｐゴシック" charset="-128"/>
              </a:rPr>
              <a:t>The human eye</a:t>
            </a:r>
          </a:p>
          <a:p>
            <a:pPr lvl="1"/>
            <a:r>
              <a:rPr lang="en-US" sz="1800" smtClean="0">
                <a:ea typeface="ＭＳ Ｐゴシック" charset="-128"/>
              </a:rPr>
              <a:t>is good at seeing small differences in brightness over a large area </a:t>
            </a:r>
          </a:p>
          <a:p>
            <a:pPr lvl="1"/>
            <a:r>
              <a:rPr lang="en-US" sz="1800" smtClean="0">
                <a:ea typeface="ＭＳ Ｐゴシック" charset="-128"/>
              </a:rPr>
              <a:t>not so good at distinguishing the exact strength of a high frequency brightness variation</a:t>
            </a:r>
          </a:p>
          <a:p>
            <a:pPr lvl="1"/>
            <a:r>
              <a:rPr lang="en-US" sz="1800" smtClean="0">
                <a:ea typeface="ＭＳ Ｐゴシック" charset="-128"/>
              </a:rPr>
              <a:t>can reduce the amount of information in the high frequency components</a:t>
            </a:r>
          </a:p>
        </p:txBody>
      </p:sp>
      <p:pic>
        <p:nvPicPr>
          <p:cNvPr id="19" name="Picture 18"/>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6369050" y="4911725"/>
            <a:ext cx="2678113" cy="142081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sp>
        <p:nvSpPr>
          <p:cNvPr id="13" name="Text Placeholder 2"/>
          <p:cNvSpPr txBox="1">
            <a:spLocks/>
          </p:cNvSpPr>
          <p:nvPr/>
        </p:nvSpPr>
        <p:spPr bwMode="auto">
          <a:xfrm>
            <a:off x="-11113" y="2468563"/>
            <a:ext cx="9144001" cy="182721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rIns="54000"/>
          <a:lstStyle>
            <a:lvl1pPr marL="24161750" indent="-24161750" eaLnBrk="0" hangingPunct="0">
              <a:defRPr sz="1400">
                <a:solidFill>
                  <a:schemeClr val="tx1"/>
                </a:solidFill>
                <a:latin typeface="Tahoma" charset="0"/>
                <a:ea typeface="ＭＳ Ｐゴシック" charset="-128"/>
              </a:defRPr>
            </a:lvl1pPr>
            <a:lvl2pPr marL="742950" indent="-285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lvl="1">
              <a:buClr>
                <a:srgbClr val="FF6600"/>
              </a:buClr>
              <a:buSzTx/>
              <a:buFont typeface="Tahoma" charset="0"/>
              <a:buChar char="−"/>
            </a:pPr>
            <a:r>
              <a:rPr lang="en-US" sz="1800"/>
              <a:t>simply dividing each component in the frequency domain by a known  constant for that component, and then rounding to the nearest integer:</a:t>
            </a:r>
            <a:br>
              <a:rPr lang="en-US" sz="1800"/>
            </a:br>
            <a:r>
              <a:rPr lang="en-US" sz="1600"/>
              <a:t/>
            </a:r>
            <a:br>
              <a:rPr lang="en-US" sz="1600"/>
            </a:br>
            <a:endParaRPr lang="en-US" sz="1800"/>
          </a:p>
          <a:p>
            <a:pPr lvl="1">
              <a:buClr>
                <a:srgbClr val="FF6600"/>
              </a:buClr>
              <a:buSzTx/>
            </a:pPr>
            <a:r>
              <a:rPr lang="en-US" sz="1800"/>
              <a:t>	where Q</a:t>
            </a:r>
            <a:r>
              <a:rPr lang="en-US" sz="1800" baseline="-25000"/>
              <a:t>j,k</a:t>
            </a:r>
            <a:r>
              <a:rPr lang="en-US" sz="1800"/>
              <a:t> is a quantization matrix, e.g., for JPEG</a:t>
            </a:r>
          </a:p>
        </p:txBody>
      </p:sp>
      <p:pic>
        <p:nvPicPr>
          <p:cNvPr id="14" name="Picture 13"/>
          <p:cNvPicPr>
            <a:picLocks noChangeAspect="1"/>
          </p:cNvPicPr>
          <p:nvPr/>
        </p:nvPicPr>
        <p:blipFill>
          <a:blip r:embed="rId4">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3765550" y="5165725"/>
            <a:ext cx="1979613" cy="1163638"/>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16" name="Picture 15"/>
          <p:cNvPicPr>
            <a:picLocks noChangeAspect="1"/>
          </p:cNvPicPr>
          <p:nvPr/>
        </p:nvPicPr>
        <p:blipFill>
          <a:blip r:embed="rId5">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1568450" y="3125788"/>
            <a:ext cx="5426075" cy="44132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sp>
        <p:nvSpPr>
          <p:cNvPr id="22" name="Rectangle 21"/>
          <p:cNvSpPr>
            <a:spLocks noChangeArrowheads="1"/>
          </p:cNvSpPr>
          <p:nvPr/>
        </p:nvSpPr>
        <p:spPr bwMode="auto">
          <a:xfrm>
            <a:off x="6154738" y="4865688"/>
            <a:ext cx="2989262" cy="1562100"/>
          </a:xfrm>
          <a:prstGeom prst="rect">
            <a:avLst/>
          </a:prstGeom>
          <a:solidFill>
            <a:schemeClr val="bg1"/>
          </a:solidFill>
          <a:ln>
            <a:noFill/>
          </a:ln>
          <a:extLs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round/>
                <a:headEnd/>
                <a:tailEnd/>
              </a14:hiddenLine>
            </a:ext>
          </a:extLst>
        </p:spPr>
        <p:txBody>
          <a:bodyPr wrap="none" lIns="90000" tIns="46800" rIns="90000" bIns="46800">
            <a:spAutoFit/>
          </a:bodyPr>
          <a:lstStyle/>
          <a:p>
            <a:endParaRPr lang="nb-NO"/>
          </a:p>
        </p:txBody>
      </p:sp>
      <p:pic>
        <p:nvPicPr>
          <p:cNvPr id="15" name="Picture 14"/>
          <p:cNvPicPr>
            <a:picLocks noChangeAspect="1"/>
          </p:cNvPicPr>
          <p:nvPr/>
        </p:nvPicPr>
        <p:blipFill>
          <a:blip r:embed="rId6">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6788150" y="5162550"/>
            <a:ext cx="1908175" cy="117792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sp>
        <p:nvSpPr>
          <p:cNvPr id="23" name="Donut 22"/>
          <p:cNvSpPr/>
          <p:nvPr/>
        </p:nvSpPr>
        <p:spPr bwMode="auto">
          <a:xfrm>
            <a:off x="6686550" y="4970463"/>
            <a:ext cx="574675" cy="519112"/>
          </a:xfrm>
          <a:prstGeom prst="donut">
            <a:avLst/>
          </a:prstGeom>
          <a:solidFill>
            <a:srgbClr val="008000"/>
          </a:solidFill>
          <a:ln w="9525" cap="flat" cmpd="sng" algn="ctr">
            <a:noFill/>
            <a:prstDash val="solid"/>
            <a:round/>
            <a:headEnd type="none" w="med" len="med"/>
            <a:tailEnd type="none" w="med" len="med"/>
          </a:ln>
          <a:effectLst/>
        </p:spPr>
        <p:txBody>
          <a:bodyPr lIns="90000" tIns="46800" rIns="90000" bIns="46800">
            <a:spAutoFit/>
          </a:bodyPr>
          <a:lstStyle/>
          <a:p>
            <a:endParaRPr lang="nb-NO"/>
          </a:p>
        </p:txBody>
      </p:sp>
      <p:sp>
        <p:nvSpPr>
          <p:cNvPr id="24" name="Donut 23"/>
          <p:cNvSpPr/>
          <p:nvPr/>
        </p:nvSpPr>
        <p:spPr bwMode="auto">
          <a:xfrm>
            <a:off x="114300" y="4970463"/>
            <a:ext cx="576263" cy="519112"/>
          </a:xfrm>
          <a:prstGeom prst="donut">
            <a:avLst/>
          </a:prstGeom>
          <a:solidFill>
            <a:srgbClr val="FF0000"/>
          </a:solidFill>
          <a:ln w="9525" cap="flat" cmpd="sng" algn="ctr">
            <a:noFill/>
            <a:prstDash val="solid"/>
            <a:round/>
            <a:headEnd type="none" w="med" len="med"/>
            <a:tailEnd type="none" w="med" len="med"/>
          </a:ln>
          <a:effectLst/>
        </p:spPr>
        <p:txBody>
          <a:bodyPr lIns="90000" tIns="46800" rIns="90000" bIns="46800">
            <a:spAutoFit/>
          </a:bodyPr>
          <a:lstStyle/>
          <a:p>
            <a:endParaRPr lang="nb-NO"/>
          </a:p>
        </p:txBody>
      </p:sp>
      <p:sp>
        <p:nvSpPr>
          <p:cNvPr id="25" name="Donut 24"/>
          <p:cNvSpPr/>
          <p:nvPr/>
        </p:nvSpPr>
        <p:spPr bwMode="auto">
          <a:xfrm>
            <a:off x="3589338" y="4970463"/>
            <a:ext cx="574675" cy="519112"/>
          </a:xfrm>
          <a:prstGeom prst="donut">
            <a:avLst/>
          </a:prstGeom>
          <a:solidFill>
            <a:srgbClr val="FF0000"/>
          </a:solidFill>
          <a:ln w="9525" cap="flat" cmpd="sng" algn="ctr">
            <a:noFill/>
            <a:prstDash val="solid"/>
            <a:round/>
            <a:headEnd type="none" w="med" len="med"/>
            <a:tailEnd type="none" w="med" len="med"/>
          </a:ln>
          <a:effectLst/>
        </p:spPr>
        <p:txBody>
          <a:bodyPr lIns="90000" tIns="46800" rIns="90000" bIns="46800">
            <a:spAutoFit/>
          </a:bodyPr>
          <a:lstStyle/>
          <a:p>
            <a:endParaRPr lang="nb-NO"/>
          </a:p>
        </p:txBody>
      </p:sp>
      <p:sp>
        <p:nvSpPr>
          <p:cNvPr id="26" name="TextBox 25"/>
          <p:cNvSpPr txBox="1">
            <a:spLocks noChangeArrowheads="1"/>
          </p:cNvSpPr>
          <p:nvPr/>
        </p:nvSpPr>
        <p:spPr bwMode="auto">
          <a:xfrm>
            <a:off x="2187575" y="4033838"/>
            <a:ext cx="1074738" cy="3079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r>
              <a:rPr lang="en-US">
                <a:solidFill>
                  <a:srgbClr val="FF0000"/>
                </a:solidFill>
              </a:rPr>
              <a:t>G</a:t>
            </a:r>
            <a:r>
              <a:rPr lang="en-US" baseline="-25000">
                <a:solidFill>
                  <a:srgbClr val="FF0000"/>
                </a:solidFill>
              </a:rPr>
              <a:t>0,0</a:t>
            </a:r>
            <a:r>
              <a:rPr lang="en-US">
                <a:solidFill>
                  <a:srgbClr val="FF0000"/>
                </a:solidFill>
              </a:rPr>
              <a:t> = -415</a:t>
            </a:r>
          </a:p>
        </p:txBody>
      </p:sp>
      <p:sp>
        <p:nvSpPr>
          <p:cNvPr id="27" name="TextBox 26"/>
          <p:cNvSpPr txBox="1">
            <a:spLocks noChangeArrowheads="1"/>
          </p:cNvSpPr>
          <p:nvPr/>
        </p:nvSpPr>
        <p:spPr bwMode="auto">
          <a:xfrm>
            <a:off x="2187575" y="4391025"/>
            <a:ext cx="917575" cy="3079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r>
              <a:rPr lang="en-US">
                <a:solidFill>
                  <a:srgbClr val="FF0000"/>
                </a:solidFill>
              </a:rPr>
              <a:t>Q</a:t>
            </a:r>
            <a:r>
              <a:rPr lang="en-US" baseline="-25000">
                <a:solidFill>
                  <a:srgbClr val="FF0000"/>
                </a:solidFill>
              </a:rPr>
              <a:t>0,0</a:t>
            </a:r>
            <a:r>
              <a:rPr lang="en-US">
                <a:solidFill>
                  <a:srgbClr val="FF0000"/>
                </a:solidFill>
              </a:rPr>
              <a:t> = 16</a:t>
            </a:r>
          </a:p>
        </p:txBody>
      </p:sp>
      <p:cxnSp>
        <p:nvCxnSpPr>
          <p:cNvPr id="29" name="Straight Connector 28"/>
          <p:cNvCxnSpPr>
            <a:cxnSpLocks noChangeShapeType="1"/>
          </p:cNvCxnSpPr>
          <p:nvPr/>
        </p:nvCxnSpPr>
        <p:spPr bwMode="auto">
          <a:xfrm>
            <a:off x="2073275" y="4370388"/>
            <a:ext cx="1419225" cy="1587"/>
          </a:xfrm>
          <a:prstGeom prst="line">
            <a:avLst/>
          </a:prstGeom>
          <a:noFill/>
          <a:ln w="9525">
            <a:solidFill>
              <a:schemeClr val="tx1"/>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Lst>
        </p:spPr>
      </p:cxnSp>
      <p:sp>
        <p:nvSpPr>
          <p:cNvPr id="32" name="TextBox 31"/>
          <p:cNvSpPr txBox="1">
            <a:spLocks noChangeArrowheads="1"/>
          </p:cNvSpPr>
          <p:nvPr/>
        </p:nvSpPr>
        <p:spPr bwMode="auto">
          <a:xfrm>
            <a:off x="3797300" y="4205288"/>
            <a:ext cx="2227263" cy="306387"/>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r>
              <a:rPr lang="en-US">
                <a:solidFill>
                  <a:srgbClr val="FF0000"/>
                </a:solidFill>
              </a:rPr>
              <a:t>= -25.9375000000  </a:t>
            </a:r>
            <a:r>
              <a:rPr lang="en-US">
                <a:solidFill>
                  <a:srgbClr val="008000"/>
                </a:solidFill>
              </a:rPr>
              <a:t>≈ -26</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0" presetClass="path" presetSubtype="0" accel="50000" decel="50000" fill="hold" nodeType="withEffect">
                                  <p:stCondLst>
                                    <p:cond delay="0"/>
                                  </p:stCondLst>
                                  <p:childTnLst>
                                    <p:animMotion origin="layout" path="M 2.98404E-6 4.45912E-6 L -0.67436 4.45912E-6 " pathEditMode="relative" rAng="0" ptsTypes="AA">
                                      <p:cBhvr>
                                        <p:cTn id="6" dur="2000" fill="hold"/>
                                        <p:tgtEl>
                                          <p:spTgt spid="19"/>
                                        </p:tgtEl>
                                        <p:attrNameLst>
                                          <p:attrName>ppt_x</p:attrName>
                                          <p:attrName>ppt_y</p:attrName>
                                        </p:attrNameLst>
                                      </p:cBhvr>
                                      <p:rCtr x="-33727" y="0"/>
                                    </p:animMotion>
                                  </p:childTnLst>
                                </p:cTn>
                              </p:par>
                            </p:childTnLst>
                          </p:cTn>
                        </p:par>
                        <p:par>
                          <p:cTn id="7" fill="hold" nodeType="afterGroup">
                            <p:stCondLst>
                              <p:cond delay="2000"/>
                            </p:stCondLst>
                            <p:childTnLst>
                              <p:par>
                                <p:cTn id="8" presetID="1" presetClass="entr" presetSubtype="0" fill="hold" grpId="0" nodeType="afterEffect">
                                  <p:stCondLst>
                                    <p:cond delay="0"/>
                                  </p:stCondLst>
                                  <p:childTnLst>
                                    <p:set>
                                      <p:cBhvr>
                                        <p:cTn id="9" dur="1" fill="hold">
                                          <p:stCondLst>
                                            <p:cond delay="0"/>
                                          </p:stCondLst>
                                        </p:cTn>
                                        <p:tgtEl>
                                          <p:spTgt spid="22"/>
                                        </p:tgtEl>
                                        <p:attrNameLst>
                                          <p:attrName>style.visibility</p:attrName>
                                        </p:attrNameLst>
                                      </p:cBhvr>
                                      <p:to>
                                        <p:strVal val="visible"/>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1" presetClass="entr" presetSubtype="0" fill="hold" nodeType="clickEffect">
                                  <p:stCondLst>
                                    <p:cond delay="0"/>
                                  </p:stCondLst>
                                  <p:childTnLst>
                                    <p:set>
                                      <p:cBhvr>
                                        <p:cTn id="13" dur="1" fill="hold">
                                          <p:stCondLst>
                                            <p:cond delay="0"/>
                                          </p:stCondLst>
                                        </p:cTn>
                                        <p:tgtEl>
                                          <p:spTgt spid="16"/>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childTnLst>
                                </p:cTn>
                              </p:par>
                              <p:par>
                                <p:cTn id="16" presetID="10" presetClass="entr" presetSubtype="0" fill="hold"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2000"/>
                                        <p:tgtEl>
                                          <p:spTgt spid="14"/>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fade">
                                      <p:cBhvr>
                                        <p:cTn id="23" dur="2000"/>
                                        <p:tgtEl>
                                          <p:spTgt spid="26"/>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fade">
                                      <p:cBhvr>
                                        <p:cTn id="26" dur="2000"/>
                                        <p:tgtEl>
                                          <p:spTgt spid="24"/>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5"/>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nodeType="click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fade">
                                      <p:cBhvr>
                                        <p:cTn id="37" dur="2000"/>
                                        <p:tgtEl>
                                          <p:spTgt spid="29"/>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2"/>
                                        </p:tgtEl>
                                        <p:attrNameLst>
                                          <p:attrName>style.visibility</p:attrName>
                                        </p:attrNameLst>
                                      </p:cBhvr>
                                      <p:to>
                                        <p:strVal val="visible"/>
                                      </p:to>
                                    </p:set>
                                    <p:animEffect transition="in" filter="fade">
                                      <p:cBhvr>
                                        <p:cTn id="40" dur="2000"/>
                                        <p:tgtEl>
                                          <p:spTgt spid="32"/>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10" presetClass="entr" presetSubtype="0" fill="hold" nodeType="click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fade">
                                      <p:cBhvr>
                                        <p:cTn id="45" dur="2000"/>
                                        <p:tgtEl>
                                          <p:spTgt spid="15"/>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2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2" grpId="0" animBg="1"/>
      <p:bldP spid="23" grpId="0" animBg="1"/>
      <p:bldP spid="24" grpId="0" animBg="1"/>
      <p:bldP spid="25" grpId="0" animBg="1"/>
      <p:bldP spid="26" grpId="0"/>
      <p:bldP spid="27" grpId="0"/>
      <p:bldP spid="32" grpId="0"/>
    </p:bld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r>
              <a:rPr lang="en-US" smtClean="0">
                <a:ea typeface="ＭＳ Ｐゴシック" charset="-128"/>
              </a:rPr>
              <a:t>5 - Lossless compression </a:t>
            </a:r>
          </a:p>
        </p:txBody>
      </p:sp>
      <p:sp>
        <p:nvSpPr>
          <p:cNvPr id="44035" name="Text Placeholder 2"/>
          <p:cNvSpPr>
            <a:spLocks noGrp="1"/>
          </p:cNvSpPr>
          <p:nvPr>
            <p:ph type="body" sz="half" idx="1"/>
          </p:nvPr>
        </p:nvSpPr>
        <p:spPr>
          <a:xfrm>
            <a:off x="0" y="657225"/>
            <a:ext cx="9144000" cy="1060450"/>
          </a:xfrm>
        </p:spPr>
        <p:txBody>
          <a:bodyPr/>
          <a:lstStyle/>
          <a:p>
            <a:r>
              <a:rPr lang="en-US" smtClean="0">
                <a:ea typeface="ＭＳ Ｐゴシック" charset="-128"/>
              </a:rPr>
              <a:t>The resulting data for all 8×8 blocks is further compressed with a loss-less algorithm:</a:t>
            </a:r>
          </a:p>
        </p:txBody>
      </p:sp>
      <p:pic>
        <p:nvPicPr>
          <p:cNvPr id="44036" name="Picture 14"/>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6788150" y="5162550"/>
            <a:ext cx="1908175" cy="117792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17" name="Picture 16"/>
          <p:cNvPicPr>
            <a:picLocks noChangeAspect="1"/>
          </p:cNvPicPr>
          <p:nvPr/>
        </p:nvPicPr>
        <p:blipFill>
          <a:blip r:embed="rId4">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6681788" y="1751013"/>
            <a:ext cx="2020887" cy="2020887"/>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sp>
        <p:nvSpPr>
          <p:cNvPr id="18" name="Text Placeholder 2"/>
          <p:cNvSpPr txBox="1">
            <a:spLocks/>
          </p:cNvSpPr>
          <p:nvPr/>
        </p:nvSpPr>
        <p:spPr bwMode="auto">
          <a:xfrm>
            <a:off x="0" y="1925638"/>
            <a:ext cx="9144000" cy="14128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rIns="54000"/>
          <a:lstStyle>
            <a:lvl1pPr marL="24161750" indent="-24161750" eaLnBrk="0" hangingPunct="0">
              <a:defRPr sz="1400">
                <a:solidFill>
                  <a:schemeClr val="tx1"/>
                </a:solidFill>
                <a:latin typeface="Tahoma" charset="0"/>
                <a:ea typeface="ＭＳ Ｐゴシック" charset="-128"/>
              </a:defRPr>
            </a:lvl1pPr>
            <a:lvl2pPr marL="742950" indent="-285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lvl="1">
              <a:buClr>
                <a:srgbClr val="FF6600"/>
              </a:buClr>
              <a:buSzTx/>
              <a:buFont typeface="Tahoma" charset="0"/>
              <a:buChar char="−"/>
            </a:pPr>
            <a:r>
              <a:rPr lang="en-US" sz="1800"/>
              <a:t>organizing numbers in a </a:t>
            </a:r>
            <a:r>
              <a:rPr lang="en-US" sz="1800" b="1"/>
              <a:t>zigzag pattern</a:t>
            </a:r>
            <a:r>
              <a:rPr lang="en-US" sz="1800"/>
              <a:t>:</a:t>
            </a:r>
            <a:br>
              <a:rPr lang="en-US" sz="1800"/>
            </a:br>
            <a:r>
              <a:rPr lang="en-US" sz="1800"/>
              <a:t>-26,  -3,  0,  -3,  -2,  -6,  2,  -4,  1,  -4,  1,  1,  5,  1,  </a:t>
            </a:r>
            <a:br>
              <a:rPr lang="en-US" sz="1800"/>
            </a:br>
            <a:r>
              <a:rPr lang="en-US" sz="1800"/>
              <a:t>2,  -1,  1,  -1,  2,  0,  0,  0,  0,  0, -1,  -1,  0 ,  0,  0,  </a:t>
            </a:r>
            <a:br>
              <a:rPr lang="en-US" sz="1800"/>
            </a:br>
            <a:r>
              <a:rPr lang="en-US" sz="1800"/>
              <a:t>0,  0,  0,  0,  0,  0, …., 0,  0  	</a:t>
            </a:r>
            <a:endParaRPr lang="en-US" sz="2800"/>
          </a:p>
        </p:txBody>
      </p:sp>
      <p:sp>
        <p:nvSpPr>
          <p:cNvPr id="20" name="Text Placeholder 2"/>
          <p:cNvSpPr txBox="1">
            <a:spLocks/>
          </p:cNvSpPr>
          <p:nvPr/>
        </p:nvSpPr>
        <p:spPr bwMode="auto">
          <a:xfrm>
            <a:off x="3175" y="3357563"/>
            <a:ext cx="9144000" cy="1411287"/>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rIns="54000"/>
          <a:lstStyle>
            <a:lvl1pPr marL="24161750" indent="-24161750" eaLnBrk="0" hangingPunct="0">
              <a:defRPr sz="1400">
                <a:solidFill>
                  <a:schemeClr val="tx1"/>
                </a:solidFill>
                <a:latin typeface="Tahoma" charset="0"/>
                <a:ea typeface="ＭＳ Ｐゴシック" charset="-128"/>
              </a:defRPr>
            </a:lvl1pPr>
            <a:lvl2pPr marL="742950" indent="-285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lvl="1">
              <a:buClr>
                <a:srgbClr val="FF6600"/>
              </a:buClr>
              <a:buSzTx/>
              <a:buFont typeface="Tahoma" charset="0"/>
              <a:buChar char="−"/>
            </a:pPr>
            <a:r>
              <a:rPr lang="en-US" sz="1800" b="1"/>
              <a:t>run-length (RLE)</a:t>
            </a:r>
            <a:br>
              <a:rPr lang="en-US" sz="1800" b="1"/>
            </a:br>
            <a:r>
              <a:rPr lang="en-US" sz="1800"/>
              <a:t> </a:t>
            </a:r>
          </a:p>
          <a:p>
            <a:pPr lvl="1">
              <a:buClr>
                <a:srgbClr val="FF6600"/>
              </a:buClr>
              <a:buSzTx/>
              <a:buFont typeface="Tahoma" charset="0"/>
              <a:buChar char="−"/>
            </a:pPr>
            <a:r>
              <a:rPr lang="en-US" sz="1800" b="1"/>
              <a:t>Huffman coding </a:t>
            </a:r>
            <a:r>
              <a:rPr lang="en-US" sz="1800"/>
              <a:t>– own table of symbols	</a:t>
            </a:r>
            <a:endParaRPr lang="en-US" sz="2800"/>
          </a:p>
        </p:txBody>
      </p:sp>
      <p:sp>
        <p:nvSpPr>
          <p:cNvPr id="28" name="Freeform 27"/>
          <p:cNvSpPr>
            <a:spLocks noChangeArrowheads="1"/>
          </p:cNvSpPr>
          <p:nvPr/>
        </p:nvSpPr>
        <p:spPr bwMode="auto">
          <a:xfrm>
            <a:off x="6921500" y="5207000"/>
            <a:ext cx="1714500" cy="1144588"/>
          </a:xfrm>
          <a:custGeom>
            <a:avLst/>
            <a:gdLst>
              <a:gd name="T0" fmla="*/ 6350 w 1714500"/>
              <a:gd name="T1" fmla="*/ 12688 h 1145141"/>
              <a:gd name="T2" fmla="*/ 171450 w 1714500"/>
              <a:gd name="T3" fmla="*/ 19032 h 1145141"/>
              <a:gd name="T4" fmla="*/ 203200 w 1714500"/>
              <a:gd name="T5" fmla="*/ 25376 h 1145141"/>
              <a:gd name="T6" fmla="*/ 304800 w 1714500"/>
              <a:gd name="T7" fmla="*/ 19032 h 1145141"/>
              <a:gd name="T8" fmla="*/ 355600 w 1714500"/>
              <a:gd name="T9" fmla="*/ 19032 h 1145141"/>
              <a:gd name="T10" fmla="*/ 0 w 1714500"/>
              <a:gd name="T11" fmla="*/ 158596 h 1145141"/>
              <a:gd name="T12" fmla="*/ 31750 w 1714500"/>
              <a:gd name="T13" fmla="*/ 329882 h 1145141"/>
              <a:gd name="T14" fmla="*/ 603250 w 1714500"/>
              <a:gd name="T15" fmla="*/ 31720 h 1145141"/>
              <a:gd name="T16" fmla="*/ 825500 w 1714500"/>
              <a:gd name="T17" fmla="*/ 31720 h 1145141"/>
              <a:gd name="T18" fmla="*/ 12700 w 1714500"/>
              <a:gd name="T19" fmla="*/ 475790 h 1145141"/>
              <a:gd name="T20" fmla="*/ 12700 w 1714500"/>
              <a:gd name="T21" fmla="*/ 609012 h 1145141"/>
              <a:gd name="T22" fmla="*/ 1092200 w 1714500"/>
              <a:gd name="T23" fmla="*/ 0 h 1145141"/>
              <a:gd name="T24" fmla="*/ 1371600 w 1714500"/>
              <a:gd name="T25" fmla="*/ 6344 h 1145141"/>
              <a:gd name="T26" fmla="*/ 0 w 1714500"/>
              <a:gd name="T27" fmla="*/ 754920 h 1145141"/>
              <a:gd name="T28" fmla="*/ 0 w 1714500"/>
              <a:gd name="T29" fmla="*/ 894486 h 1145141"/>
              <a:gd name="T30" fmla="*/ 1562100 w 1714500"/>
              <a:gd name="T31" fmla="*/ 12688 h 1145141"/>
              <a:gd name="T32" fmla="*/ 1701800 w 1714500"/>
              <a:gd name="T33" fmla="*/ 19032 h 1145141"/>
              <a:gd name="T34" fmla="*/ 6350 w 1714500"/>
              <a:gd name="T35" fmla="*/ 1040394 h 1145141"/>
              <a:gd name="T36" fmla="*/ 323850 w 1714500"/>
              <a:gd name="T37" fmla="*/ 1053082 h 1145141"/>
              <a:gd name="T38" fmla="*/ 1714500 w 1714500"/>
              <a:gd name="T39" fmla="*/ 164940 h 1145141"/>
              <a:gd name="T40" fmla="*/ 1708150 w 1714500"/>
              <a:gd name="T41" fmla="*/ 304506 h 1145141"/>
              <a:gd name="T42" fmla="*/ 539750 w 1714500"/>
              <a:gd name="T43" fmla="*/ 1065770 h 1145141"/>
              <a:gd name="T44" fmla="*/ 800100 w 1714500"/>
              <a:gd name="T45" fmla="*/ 1059426 h 1145141"/>
              <a:gd name="T46" fmla="*/ 1708150 w 1714500"/>
              <a:gd name="T47" fmla="*/ 463102 h 1145141"/>
              <a:gd name="T48" fmla="*/ 1701800 w 1714500"/>
              <a:gd name="T49" fmla="*/ 609012 h 1145141"/>
              <a:gd name="T50" fmla="*/ 1708150 w 1714500"/>
              <a:gd name="T51" fmla="*/ 583636 h 1145141"/>
              <a:gd name="T52" fmla="*/ 1066800 w 1714500"/>
              <a:gd name="T53" fmla="*/ 1059426 h 1145141"/>
              <a:gd name="T54" fmla="*/ 1339850 w 1714500"/>
              <a:gd name="T55" fmla="*/ 1046738 h 1145141"/>
              <a:gd name="T56" fmla="*/ 1695450 w 1714500"/>
              <a:gd name="T57" fmla="*/ 748576 h 1145141"/>
              <a:gd name="T58" fmla="*/ 1689100 w 1714500"/>
              <a:gd name="T59" fmla="*/ 913517 h 1145141"/>
              <a:gd name="T60" fmla="*/ 1530350 w 1714500"/>
              <a:gd name="T61" fmla="*/ 1040394 h 1145141"/>
              <a:gd name="T62" fmla="*/ 1714500 w 1714500"/>
              <a:gd name="T63" fmla="*/ 1046738 h 114514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714500"/>
              <a:gd name="T97" fmla="*/ 0 h 1145141"/>
              <a:gd name="T98" fmla="*/ 1714500 w 1714500"/>
              <a:gd name="T99" fmla="*/ 1145141 h 114514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714500" h="1145141">
                <a:moveTo>
                  <a:pt x="6350" y="12700"/>
                </a:moveTo>
                <a:cubicBezTo>
                  <a:pt x="61383" y="14817"/>
                  <a:pt x="116490" y="15504"/>
                  <a:pt x="171450" y="19050"/>
                </a:cubicBezTo>
                <a:cubicBezTo>
                  <a:pt x="182221" y="19745"/>
                  <a:pt x="192407" y="25400"/>
                  <a:pt x="203200" y="25400"/>
                </a:cubicBezTo>
                <a:cubicBezTo>
                  <a:pt x="237133" y="25400"/>
                  <a:pt x="270897" y="20463"/>
                  <a:pt x="304800" y="19050"/>
                </a:cubicBezTo>
                <a:cubicBezTo>
                  <a:pt x="321719" y="18345"/>
                  <a:pt x="338667" y="19050"/>
                  <a:pt x="355600" y="19050"/>
                </a:cubicBezTo>
                <a:lnTo>
                  <a:pt x="0" y="158750"/>
                </a:lnTo>
                <a:lnTo>
                  <a:pt x="31750" y="330200"/>
                </a:lnTo>
                <a:lnTo>
                  <a:pt x="603250" y="31750"/>
                </a:lnTo>
                <a:lnTo>
                  <a:pt x="825500" y="31750"/>
                </a:lnTo>
                <a:lnTo>
                  <a:pt x="12700" y="476250"/>
                </a:lnTo>
                <a:lnTo>
                  <a:pt x="12700" y="609600"/>
                </a:lnTo>
                <a:lnTo>
                  <a:pt x="1092200" y="0"/>
                </a:lnTo>
                <a:lnTo>
                  <a:pt x="1371600" y="6350"/>
                </a:lnTo>
                <a:lnTo>
                  <a:pt x="0" y="755650"/>
                </a:lnTo>
                <a:lnTo>
                  <a:pt x="0" y="895350"/>
                </a:lnTo>
                <a:lnTo>
                  <a:pt x="1562100" y="12700"/>
                </a:lnTo>
                <a:lnTo>
                  <a:pt x="1701800" y="19050"/>
                </a:lnTo>
                <a:lnTo>
                  <a:pt x="6350" y="1041400"/>
                </a:lnTo>
                <a:lnTo>
                  <a:pt x="323850" y="1054100"/>
                </a:lnTo>
                <a:lnTo>
                  <a:pt x="1714500" y="165100"/>
                </a:lnTo>
                <a:lnTo>
                  <a:pt x="1708150" y="304800"/>
                </a:lnTo>
                <a:lnTo>
                  <a:pt x="539750" y="1066800"/>
                </a:lnTo>
                <a:cubicBezTo>
                  <a:pt x="626532" y="1064630"/>
                  <a:pt x="713291" y="1060450"/>
                  <a:pt x="800100" y="1060450"/>
                </a:cubicBezTo>
                <a:lnTo>
                  <a:pt x="1708150" y="463550"/>
                </a:lnTo>
                <a:cubicBezTo>
                  <a:pt x="1706033" y="512233"/>
                  <a:pt x="1701800" y="560871"/>
                  <a:pt x="1701800" y="609600"/>
                </a:cubicBezTo>
                <a:cubicBezTo>
                  <a:pt x="1701800" y="618327"/>
                  <a:pt x="1708150" y="584200"/>
                  <a:pt x="1708150" y="584200"/>
                </a:cubicBezTo>
                <a:lnTo>
                  <a:pt x="1066800" y="1060450"/>
                </a:lnTo>
                <a:cubicBezTo>
                  <a:pt x="1341966" y="1054051"/>
                  <a:pt x="1339850" y="1145141"/>
                  <a:pt x="1339850" y="1047750"/>
                </a:cubicBezTo>
                <a:cubicBezTo>
                  <a:pt x="1459428" y="949525"/>
                  <a:pt x="1695450" y="904048"/>
                  <a:pt x="1695450" y="749300"/>
                </a:cubicBezTo>
                <a:lnTo>
                  <a:pt x="1689100" y="914400"/>
                </a:lnTo>
                <a:lnTo>
                  <a:pt x="1530350" y="1041400"/>
                </a:lnTo>
                <a:lnTo>
                  <a:pt x="1714500" y="1047750"/>
                </a:lnTo>
              </a:path>
            </a:pathLst>
          </a:custGeom>
          <a:noFill/>
          <a:ln w="9525">
            <a:solidFill>
              <a:srgbClr val="000000"/>
            </a:solidFill>
            <a:round/>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wrap="none" lIns="90000" tIns="46800" rIns="90000" bIns="46800">
            <a:spAutoFit/>
          </a:bodyPr>
          <a:lstStyle/>
          <a:p>
            <a:endParaRPr lang="nb-NO"/>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par>
                          <p:cTn id="9" fill="hold" nodeType="afterGroup">
                            <p:stCondLst>
                              <p:cond delay="0"/>
                            </p:stCondLst>
                            <p:childTnLst>
                              <p:par>
                                <p:cTn id="10" presetID="18" presetClass="entr" presetSubtype="6" fill="hold" grpId="0" nodeType="after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strips(downRight)">
                                      <p:cBhvr>
                                        <p:cTn id="12" dur="2000"/>
                                        <p:tgtEl>
                                          <p:spTgt spid="2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0" grpId="0"/>
      <p:bldP spid="28" grpId="0" animBg="1"/>
    </p:bld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0">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US" smtClean="0">
                <a:ea typeface="ＭＳ Ｐゴシック" charset="-128"/>
              </a:rPr>
              <a:t>Huffman Coding</a:t>
            </a:r>
          </a:p>
        </p:txBody>
      </p:sp>
      <p:sp>
        <p:nvSpPr>
          <p:cNvPr id="27651" name="Rectangle 3"/>
          <p:cNvSpPr>
            <a:spLocks noGrp="1" noChangeArrowheads="1"/>
          </p:cNvSpPr>
          <p:nvPr>
            <p:ph type="body" sz="half" idx="1"/>
          </p:nvPr>
        </p:nvSpPr>
        <p:spPr>
          <a:xfrm>
            <a:off x="0" y="998538"/>
            <a:ext cx="9144000" cy="1773237"/>
          </a:xfrm>
        </p:spPr>
        <p:txBody>
          <a:bodyPr/>
          <a:lstStyle/>
          <a:p>
            <a:pPr eaLnBrk="1" hangingPunct="1">
              <a:lnSpc>
                <a:spcPct val="90000"/>
              </a:lnSpc>
            </a:pPr>
            <a:r>
              <a:rPr lang="en-US" sz="2400" smtClean="0">
                <a:ea typeface="ＭＳ Ｐゴシック" charset="-128"/>
              </a:rPr>
              <a:t>Assumption</a:t>
            </a:r>
          </a:p>
          <a:p>
            <a:pPr lvl="1" eaLnBrk="1" hangingPunct="1">
              <a:lnSpc>
                <a:spcPct val="90000"/>
              </a:lnSpc>
            </a:pPr>
            <a:r>
              <a:rPr lang="en-US" sz="2000" smtClean="0">
                <a:ea typeface="ＭＳ Ｐゴシック" charset="-128"/>
              </a:rPr>
              <a:t>Some symbols are more frequent than others</a:t>
            </a:r>
          </a:p>
          <a:p>
            <a:pPr eaLnBrk="1" hangingPunct="1">
              <a:lnSpc>
                <a:spcPct val="90000"/>
              </a:lnSpc>
            </a:pPr>
            <a:r>
              <a:rPr lang="en-US" sz="2400" smtClean="0">
                <a:ea typeface="ＭＳ Ｐゴシック" charset="-128"/>
              </a:rPr>
              <a:t>Example</a:t>
            </a:r>
          </a:p>
          <a:p>
            <a:pPr lvl="2" eaLnBrk="1" hangingPunct="1">
              <a:lnSpc>
                <a:spcPct val="90000"/>
              </a:lnSpc>
            </a:pPr>
            <a:r>
              <a:rPr lang="en-US" sz="1800" smtClean="0">
                <a:ea typeface="ＭＳ Ｐゴシック" charset="-128"/>
              </a:rPr>
              <a:t>Given: A, B, C, D, E</a:t>
            </a:r>
          </a:p>
          <a:p>
            <a:pPr lvl="2" eaLnBrk="1" hangingPunct="1">
              <a:lnSpc>
                <a:spcPct val="90000"/>
              </a:lnSpc>
            </a:pPr>
            <a:r>
              <a:rPr lang="en-US" sz="1800" smtClean="0">
                <a:ea typeface="ＭＳ Ｐゴシック" charset="-128"/>
              </a:rPr>
              <a:t>Probability to occur: p(A)=0.3, p(B)=0.3, p(C)=0.1, p(D)=0.15, p(E)=0.15 </a:t>
            </a:r>
          </a:p>
        </p:txBody>
      </p:sp>
      <p:pic>
        <p:nvPicPr>
          <p:cNvPr id="27652" name="Picture 4"/>
          <p:cNvPicPr>
            <a:picLocks noGrp="1" noChangeAspect="1" noChangeArrowheads="1"/>
          </p:cNvPicPr>
          <p:nvPr>
            <p:ph sz="half" idx="2"/>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a:xfrm>
            <a:off x="365125" y="2811463"/>
            <a:ext cx="8415338" cy="3714750"/>
          </a:xfrm>
        </p:spPr>
      </p:pic>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eaLnBrk="1" hangingPunct="1"/>
            <a:r>
              <a:rPr lang="en-US" smtClean="0">
                <a:ea typeface="ＭＳ Ｐゴシック" charset="-128"/>
              </a:rPr>
              <a:t>JPEG – Baseline Mode: Quantization</a:t>
            </a:r>
          </a:p>
        </p:txBody>
      </p:sp>
      <p:sp>
        <p:nvSpPr>
          <p:cNvPr id="47107" name="Rectangle 3"/>
          <p:cNvSpPr>
            <a:spLocks noGrp="1" noChangeArrowheads="1"/>
          </p:cNvSpPr>
          <p:nvPr>
            <p:ph type="body" sz="half" idx="1"/>
          </p:nvPr>
        </p:nvSpPr>
        <p:spPr>
          <a:xfrm>
            <a:off x="0" y="998538"/>
            <a:ext cx="9144000" cy="1316037"/>
          </a:xfrm>
        </p:spPr>
        <p:txBody>
          <a:bodyPr/>
          <a:lstStyle/>
          <a:p>
            <a:pPr eaLnBrk="1" hangingPunct="1"/>
            <a:r>
              <a:rPr lang="en-US" sz="2400" smtClean="0">
                <a:ea typeface="ＭＳ Ｐゴシック" charset="-128"/>
              </a:rPr>
              <a:t>Use of quantization tables for the DCT-coefficients</a:t>
            </a:r>
          </a:p>
          <a:p>
            <a:pPr lvl="1" eaLnBrk="1" hangingPunct="1"/>
            <a:r>
              <a:rPr lang="en-US" sz="2000" smtClean="0">
                <a:ea typeface="ＭＳ Ｐゴシック" charset="-128"/>
              </a:rPr>
              <a:t>Map interval of real numbers to one integer number</a:t>
            </a:r>
          </a:p>
          <a:p>
            <a:pPr lvl="1" eaLnBrk="1" hangingPunct="1"/>
            <a:r>
              <a:rPr lang="en-US" sz="2000" smtClean="0">
                <a:ea typeface="ＭＳ Ｐゴシック" charset="-128"/>
              </a:rPr>
              <a:t>Allows to use different granularity for each coefficient</a:t>
            </a:r>
          </a:p>
        </p:txBody>
      </p:sp>
      <p:pic>
        <p:nvPicPr>
          <p:cNvPr id="47108" name="Picture 4"/>
          <p:cNvPicPr>
            <a:picLocks noGrp="1" noChangeAspect="1" noChangeArrowheads="1"/>
          </p:cNvPicPr>
          <p:nvPr>
            <p:ph sz="half" idx="2"/>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a:xfrm>
            <a:off x="0" y="2390775"/>
            <a:ext cx="9144000" cy="4187825"/>
          </a:xfr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eaLnBrk="1" hangingPunct="1"/>
            <a:r>
              <a:rPr lang="en-US" smtClean="0">
                <a:ea typeface="ＭＳ Ｐゴシック" charset="-128"/>
              </a:rPr>
              <a:t>Motion JPEG</a:t>
            </a:r>
          </a:p>
        </p:txBody>
      </p:sp>
      <p:sp>
        <p:nvSpPr>
          <p:cNvPr id="48131" name="Rectangle 3"/>
          <p:cNvSpPr>
            <a:spLocks noGrp="1" noChangeArrowheads="1"/>
          </p:cNvSpPr>
          <p:nvPr>
            <p:ph type="body" idx="1"/>
          </p:nvPr>
        </p:nvSpPr>
        <p:spPr/>
        <p:txBody>
          <a:bodyPr/>
          <a:lstStyle/>
          <a:p>
            <a:pPr eaLnBrk="1" hangingPunct="1">
              <a:lnSpc>
                <a:spcPct val="80000"/>
              </a:lnSpc>
            </a:pPr>
            <a:r>
              <a:rPr lang="en-US" sz="2400" dirty="0" smtClean="0">
                <a:ea typeface="ＭＳ Ｐゴシック" charset="-128"/>
              </a:rPr>
              <a:t>Use series of JPEG frames to encode video</a:t>
            </a:r>
          </a:p>
          <a:p>
            <a:pPr eaLnBrk="1" hangingPunct="1">
              <a:lnSpc>
                <a:spcPct val="80000"/>
              </a:lnSpc>
            </a:pPr>
            <a:endParaRPr lang="en-US" sz="2400" dirty="0" smtClean="0">
              <a:ea typeface="ＭＳ Ｐゴシック" charset="-128"/>
            </a:endParaRPr>
          </a:p>
          <a:p>
            <a:pPr eaLnBrk="1" hangingPunct="1">
              <a:lnSpc>
                <a:spcPct val="80000"/>
              </a:lnSpc>
            </a:pPr>
            <a:r>
              <a:rPr lang="en-US" sz="2400" dirty="0" smtClean="0">
                <a:ea typeface="ＭＳ Ｐゴシック" charset="-128"/>
              </a:rPr>
              <a:t>Pro</a:t>
            </a:r>
          </a:p>
          <a:p>
            <a:pPr lvl="1" eaLnBrk="1" hangingPunct="1">
              <a:lnSpc>
                <a:spcPct val="80000"/>
              </a:lnSpc>
            </a:pPr>
            <a:r>
              <a:rPr lang="en-US" sz="2000" dirty="0" smtClean="0">
                <a:ea typeface="ＭＳ Ｐゴシック" charset="-128"/>
              </a:rPr>
              <a:t>Lossless mode 				– editing advantage</a:t>
            </a:r>
          </a:p>
          <a:p>
            <a:pPr lvl="1" eaLnBrk="1" hangingPunct="1">
              <a:lnSpc>
                <a:spcPct val="80000"/>
              </a:lnSpc>
            </a:pPr>
            <a:r>
              <a:rPr lang="en-US" sz="2000" dirty="0" smtClean="0">
                <a:ea typeface="ＭＳ Ｐゴシック" charset="-128"/>
              </a:rPr>
              <a:t>Frame-accurate seeking 			– editing advantage</a:t>
            </a:r>
          </a:p>
          <a:p>
            <a:pPr lvl="1" eaLnBrk="1" hangingPunct="1">
              <a:lnSpc>
                <a:spcPct val="80000"/>
              </a:lnSpc>
            </a:pPr>
            <a:r>
              <a:rPr lang="en-US" sz="2000" dirty="0" smtClean="0">
                <a:ea typeface="ＭＳ Ｐゴシック" charset="-128"/>
              </a:rPr>
              <a:t>Arbitrary frame rates			– playback advantage</a:t>
            </a:r>
          </a:p>
          <a:p>
            <a:pPr lvl="1" eaLnBrk="1" hangingPunct="1">
              <a:lnSpc>
                <a:spcPct val="80000"/>
              </a:lnSpc>
            </a:pPr>
            <a:r>
              <a:rPr lang="en-US" sz="2000" dirty="0" smtClean="0">
                <a:ea typeface="ＭＳ Ｐゴシック" charset="-128"/>
              </a:rPr>
              <a:t>Arbitrary frame skipping			– playback advantage</a:t>
            </a:r>
          </a:p>
          <a:p>
            <a:pPr lvl="1" eaLnBrk="1" hangingPunct="1">
              <a:lnSpc>
                <a:spcPct val="80000"/>
              </a:lnSpc>
            </a:pPr>
            <a:r>
              <a:rPr lang="en-US" sz="2000" dirty="0" smtClean="0">
                <a:ea typeface="ＭＳ Ｐゴシック" charset="-128"/>
              </a:rPr>
              <a:t>Scaling through progressive mode		– distribution advantage</a:t>
            </a:r>
          </a:p>
          <a:p>
            <a:pPr lvl="1" eaLnBrk="1" hangingPunct="1">
              <a:lnSpc>
                <a:spcPct val="80000"/>
              </a:lnSpc>
            </a:pPr>
            <a:r>
              <a:rPr lang="en-US" sz="2000" dirty="0" smtClean="0">
                <a:ea typeface="ＭＳ Ｐゴシック" charset="-128"/>
              </a:rPr>
              <a:t>Min transmission delay = 1/framerate	– conferencing advantage</a:t>
            </a:r>
          </a:p>
          <a:p>
            <a:pPr lvl="1" eaLnBrk="1" hangingPunct="1">
              <a:lnSpc>
                <a:spcPct val="80000"/>
              </a:lnSpc>
            </a:pPr>
            <a:r>
              <a:rPr lang="en-US" sz="2000" strike="sngStrike" dirty="0" smtClean="0">
                <a:ea typeface="ＭＳ Ｐゴシック" charset="-128"/>
              </a:rPr>
              <a:t>Supported by popular frame grabbers</a:t>
            </a:r>
          </a:p>
          <a:p>
            <a:pPr eaLnBrk="1" hangingPunct="1">
              <a:lnSpc>
                <a:spcPct val="80000"/>
              </a:lnSpc>
            </a:pPr>
            <a:endParaRPr lang="en-US" sz="2400" dirty="0" smtClean="0">
              <a:ea typeface="ＭＳ Ｐゴシック" charset="-128"/>
            </a:endParaRPr>
          </a:p>
          <a:p>
            <a:pPr eaLnBrk="1" hangingPunct="1">
              <a:lnSpc>
                <a:spcPct val="80000"/>
              </a:lnSpc>
            </a:pPr>
            <a:r>
              <a:rPr lang="en-US" sz="2400" dirty="0" smtClean="0">
                <a:ea typeface="ＭＳ Ｐゴシック" charset="-128"/>
              </a:rPr>
              <a:t>Contra</a:t>
            </a:r>
          </a:p>
          <a:p>
            <a:pPr lvl="1" eaLnBrk="1" hangingPunct="1">
              <a:lnSpc>
                <a:spcPct val="80000"/>
              </a:lnSpc>
            </a:pPr>
            <a:r>
              <a:rPr lang="en-US" sz="2000" dirty="0" smtClean="0">
                <a:ea typeface="ＭＳ Ｐゴシック" charset="-128"/>
              </a:rPr>
              <a:t>Series of JPEG-compressed images</a:t>
            </a:r>
          </a:p>
          <a:p>
            <a:pPr lvl="1" eaLnBrk="1" hangingPunct="1">
              <a:lnSpc>
                <a:spcPct val="80000"/>
              </a:lnSpc>
            </a:pPr>
            <a:r>
              <a:rPr lang="en-US" sz="2000" dirty="0" smtClean="0">
                <a:ea typeface="ＭＳ Ｐゴシック" charset="-128"/>
              </a:rPr>
              <a:t>No standard, no specification</a:t>
            </a:r>
          </a:p>
          <a:p>
            <a:pPr lvl="2" eaLnBrk="1" hangingPunct="1">
              <a:lnSpc>
                <a:spcPct val="80000"/>
              </a:lnSpc>
            </a:pPr>
            <a:r>
              <a:rPr lang="en-US" sz="1800" dirty="0" smtClean="0">
                <a:ea typeface="ＭＳ Ｐゴシック" charset="-128"/>
              </a:rPr>
              <a:t>Worse, several competing quasi-standards</a:t>
            </a:r>
          </a:p>
          <a:p>
            <a:pPr lvl="1" eaLnBrk="1" hangingPunct="1">
              <a:lnSpc>
                <a:spcPct val="80000"/>
              </a:lnSpc>
            </a:pPr>
            <a:r>
              <a:rPr lang="en-US" sz="2000" dirty="0" smtClean="0">
                <a:ea typeface="ＭＳ Ｐゴシック" charset="-128"/>
              </a:rPr>
              <a:t>No relation to audio</a:t>
            </a:r>
          </a:p>
          <a:p>
            <a:pPr lvl="1" eaLnBrk="1" hangingPunct="1">
              <a:lnSpc>
                <a:spcPct val="80000"/>
              </a:lnSpc>
            </a:pPr>
            <a:r>
              <a:rPr lang="en-US" sz="2000" dirty="0" smtClean="0">
                <a:ea typeface="ＭＳ Ｐゴシック" charset="-128"/>
              </a:rPr>
              <a:t>No inter-frame compression</a:t>
            </a:r>
          </a:p>
          <a:p>
            <a:pPr lvl="1" eaLnBrk="1" hangingPunct="1">
              <a:lnSpc>
                <a:spcPct val="80000"/>
              </a:lnSpc>
            </a:pPr>
            <a:endParaRPr lang="en-US" sz="2000" dirty="0" smtClean="0">
              <a:ea typeface="ＭＳ Ｐゴシック" charset="-128"/>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S-intro">
  <a:themeElements>
    <a:clrScheme name="OS-intro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OS-intro">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DDDDDD"/>
        </a:solidFill>
        <a:ln w="9525" cap="flat" cmpd="sng" algn="ctr">
          <a:noFill/>
          <a:prstDash val="solid"/>
          <a:round/>
          <a:headEnd type="none" w="med" len="med"/>
          <a:tailEnd type="none" w="med" len="med"/>
        </a:ln>
        <a:effectLst/>
      </a:spPr>
      <a:bodyPr vert="horz" wrap="none" lIns="90000" tIns="46800" rIns="90000" bIns="46800" numCol="1" anchor="t" anchorCtr="0" compatLnSpc="1">
        <a:prstTxWarp prst="textNoShape">
          <a:avLst/>
        </a:prstTxWarp>
        <a:spAutoFit/>
      </a:bodyPr>
      <a:lstStyle>
        <a:def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defRPr kumimoji="0" lang="en-US" sz="1400" b="0" i="0" u="none" strike="noStrike" cap="none" normalizeH="0" baseline="0" smtClean="0">
            <a:ln>
              <a:noFill/>
            </a:ln>
            <a:solidFill>
              <a:schemeClr val="tx1"/>
            </a:solidFill>
            <a:effectLst/>
            <a:latin typeface="Tahoma" pitchFamily="-96" charset="0"/>
          </a:defRPr>
        </a:defPPr>
      </a:lstStyle>
    </a:spDef>
    <a:lnDef>
      <a:spPr bwMode="auto">
        <a:xfrm>
          <a:off x="0" y="0"/>
          <a:ext cx="1" cy="1"/>
        </a:xfrm>
        <a:custGeom>
          <a:avLst/>
          <a:gdLst/>
          <a:ahLst/>
          <a:cxnLst/>
          <a:rect l="0" t="0" r="0" b="0"/>
          <a:pathLst/>
        </a:custGeom>
        <a:solidFill>
          <a:srgbClr val="DDDDDD"/>
        </a:solidFill>
        <a:ln w="9525" cap="flat" cmpd="sng" algn="ctr">
          <a:noFill/>
          <a:prstDash val="solid"/>
          <a:round/>
          <a:headEnd type="none" w="med" len="med"/>
          <a:tailEnd type="none" w="med" len="med"/>
        </a:ln>
        <a:effectLst/>
      </a:spPr>
      <a:bodyPr vert="horz" wrap="none" lIns="90000" tIns="46800" rIns="90000" bIns="46800" numCol="1" anchor="t" anchorCtr="0" compatLnSpc="1">
        <a:prstTxWarp prst="textNoShape">
          <a:avLst/>
        </a:prstTxWarp>
        <a:spAutoFit/>
      </a:bodyPr>
      <a:lstStyle>
        <a:def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defRPr kumimoji="0" lang="en-US" sz="1400" b="0" i="0" u="none" strike="noStrike" cap="none" normalizeH="0" baseline="0" smtClean="0">
            <a:ln>
              <a:noFill/>
            </a:ln>
            <a:solidFill>
              <a:schemeClr val="tx1"/>
            </a:solidFill>
            <a:effectLst/>
            <a:latin typeface="Tahoma" pitchFamily="-96" charset="0"/>
          </a:defRPr>
        </a:defPPr>
      </a:lstStyle>
    </a:lnDef>
  </a:objectDefaults>
  <a:extraClrSchemeLst>
    <a:extraClrScheme>
      <a:clrScheme name="OS-intro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OS-intro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OS-intro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OS-intro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OS-intro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OS-intro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Macintosh HD:Users:griff:SVN:nd:papers:MiSMoSS:slides:courses:INF1060:H07:OS-intro.ppt</Template>
  <TotalTime>48815</TotalTime>
  <Words>4603</Words>
  <Application>Microsoft Macintosh PowerPoint</Application>
  <PresentationFormat>On-screen Show (4:3)</PresentationFormat>
  <Paragraphs>750</Paragraphs>
  <Slides>32</Slides>
  <Notes>13</Notes>
  <HiddenSlides>3</HiddenSlides>
  <MMClips>0</MMClips>
  <ScaleCrop>false</ScaleCrop>
  <HeadingPairs>
    <vt:vector size="4" baseType="variant">
      <vt:variant>
        <vt:lpstr>Design Template</vt:lpstr>
      </vt:variant>
      <vt:variant>
        <vt:i4>1</vt:i4>
      </vt:variant>
      <vt:variant>
        <vt:lpstr>Slide Titles</vt:lpstr>
      </vt:variant>
      <vt:variant>
        <vt:i4>32</vt:i4>
      </vt:variant>
    </vt:vector>
  </HeadingPairs>
  <TitlesOfParts>
    <vt:vector size="33" baseType="lpstr">
      <vt:lpstr>OS-intro</vt:lpstr>
      <vt:lpstr>x86 and M-JPEG  </vt:lpstr>
      <vt:lpstr>AMD K8</vt:lpstr>
      <vt:lpstr>Intel Nehalem</vt:lpstr>
      <vt:lpstr>Intel Nehalem</vt:lpstr>
      <vt:lpstr>Special instructions…</vt:lpstr>
      <vt:lpstr>Special instructions…</vt:lpstr>
      <vt:lpstr>Example: Matrix Multiplication</vt:lpstr>
      <vt:lpstr>Example: Matrix Multiplication - C</vt:lpstr>
      <vt:lpstr>Example: Matrix Multiplication – SSE</vt:lpstr>
      <vt:lpstr>Example: Matrix Multiplication – SSE</vt:lpstr>
      <vt:lpstr>Example: Matrix Multiplication – SSE</vt:lpstr>
      <vt:lpstr>Example: Matrix Multiplication – SSE</vt:lpstr>
      <vt:lpstr>Example: Matrix Multiplication – SSE</vt:lpstr>
      <vt:lpstr>Example: Matrix Multiplication – SSE</vt:lpstr>
      <vt:lpstr>Example: Matrix Multiplication – SSE</vt:lpstr>
      <vt:lpstr>Intrinsic SSE functions</vt:lpstr>
      <vt:lpstr>  (M-) JPEG</vt:lpstr>
      <vt:lpstr>High data volumes: Need for compression</vt:lpstr>
      <vt:lpstr>Basic Encoding Steps</vt:lpstr>
      <vt:lpstr>JPEG</vt:lpstr>
      <vt:lpstr>1 - Color conversion: RGB to YCbCr</vt:lpstr>
      <vt:lpstr>1 - Color conversion: RGB to YCbCr</vt:lpstr>
      <vt:lpstr>1 - Color conversion: RGB to YCbCr</vt:lpstr>
      <vt:lpstr>2 - Split each picture in 8x8 blocks</vt:lpstr>
      <vt:lpstr>3 - Discrete cosine transform (DCT)</vt:lpstr>
      <vt:lpstr>3 - Discrete cosine transform (DCT)</vt:lpstr>
      <vt:lpstr>3 - Discrete cosine transform (DCT)</vt:lpstr>
      <vt:lpstr>4 - Quantization</vt:lpstr>
      <vt:lpstr>5 - Lossless compression </vt:lpstr>
      <vt:lpstr>Huffman Coding</vt:lpstr>
      <vt:lpstr>JPEG – Baseline Mode: Quantization</vt:lpstr>
      <vt:lpstr>Motion JPEG</vt:lpstr>
    </vt:vector>
  </TitlesOfParts>
  <Company>ifi</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paalh</dc:creator>
  <cp:lastModifiedBy>Pål Halvorsen</cp:lastModifiedBy>
  <cp:revision>1929</cp:revision>
  <cp:lastPrinted>2010-09-18T13:45:05Z</cp:lastPrinted>
  <dcterms:created xsi:type="dcterms:W3CDTF">2011-09-13T06:11:08Z</dcterms:created>
  <dcterms:modified xsi:type="dcterms:W3CDTF">2011-09-13T06:12:25Z</dcterms:modified>
</cp:coreProperties>
</file>