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568" r:id="rId2"/>
    <p:sldId id="570" r:id="rId3"/>
    <p:sldId id="572" r:id="rId4"/>
    <p:sldId id="573" r:id="rId5"/>
    <p:sldId id="571" r:id="rId6"/>
    <p:sldId id="569" r:id="rId7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2"/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CCECFF"/>
    <a:srgbClr val="66CCFF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89670" autoAdjust="0"/>
  </p:normalViewPr>
  <p:slideViewPr>
    <p:cSldViewPr snapToGrid="0">
      <p:cViewPr varScale="1">
        <p:scale>
          <a:sx n="111" d="100"/>
          <a:sy n="111" d="100"/>
        </p:scale>
        <p:origin x="-8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7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E74CE880-91FD-4421-9A7B-BEAC5B43C8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4684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741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nb-NO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EBF1B11A-1591-436C-9FCB-B45FBF3E51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8271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eaLnBrk="1" hangingPunct="1"/>
            <a:fld id="{187DBF22-C31A-4043-9D40-EC660AFDD49D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1B11A-1591-436C-9FCB-B45FBF3E51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1B11A-1591-436C-9FCB-B45FBF3E51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1B11A-1591-436C-9FCB-B45FBF3E51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1B11A-1591-436C-9FCB-B45FBF3E512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132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373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9133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14607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5252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5236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30761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696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2931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235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9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23650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9495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 dirty="0" smtClean="0">
                <a:latin typeface="Arial" charset="0"/>
              </a:rPr>
              <a:t>INF5063, </a:t>
            </a:r>
            <a:r>
              <a:rPr lang="en-US" sz="900" dirty="0" err="1">
                <a:latin typeface="Arial" charset="0"/>
              </a:rPr>
              <a:t>Carsten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>
                <a:latin typeface="Arial" charset="0"/>
              </a:rPr>
              <a:t>Griwodz</a:t>
            </a:r>
            <a:r>
              <a:rPr lang="en-US" sz="900" dirty="0">
                <a:latin typeface="Arial" charset="0"/>
              </a:rPr>
              <a:t>, </a:t>
            </a:r>
            <a:r>
              <a:rPr lang="en-US" sz="900" dirty="0" err="1">
                <a:latin typeface="Arial" charset="0"/>
              </a:rPr>
              <a:t>Håvard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>
                <a:latin typeface="Arial" charset="0"/>
              </a:rPr>
              <a:t>Espeland</a:t>
            </a:r>
            <a:r>
              <a:rPr lang="en-US" sz="900" dirty="0">
                <a:latin typeface="Arial" charset="0"/>
              </a:rPr>
              <a:t>, </a:t>
            </a:r>
            <a:r>
              <a:rPr lang="en-US" sz="900" dirty="0" err="1">
                <a:latin typeface="Arial" charset="0"/>
              </a:rPr>
              <a:t>Håkon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 smtClean="0">
                <a:latin typeface="Arial" charset="0"/>
              </a:rPr>
              <a:t>Stensland</a:t>
            </a:r>
            <a:r>
              <a:rPr lang="en-US" sz="900" dirty="0" smtClean="0">
                <a:latin typeface="Arial" charset="0"/>
              </a:rPr>
              <a:t>, Pål Halvorsen</a:t>
            </a:r>
            <a:endParaRPr lang="en-US" sz="900" dirty="0">
              <a:latin typeface="Arial" charset="0"/>
            </a:endParaRP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pitchFamily="-112" charset="-128"/>
          <a:cs typeface="ＭＳ Ｐゴシック" pitchFamily="-112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d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pPr eaLnBrk="1" hangingPunct="1"/>
            <a:r>
              <a:rPr lang="en-US" sz="12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/>
            </a:r>
            <a:br>
              <a:rPr lang="en-US" sz="12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</a:br>
            <a:r>
              <a:rPr lang="en-US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 Changing picture brightness using SSE </a:t>
            </a:r>
            <a:endParaRPr lang="en-US" sz="4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5220" y="3405119"/>
            <a:ext cx="1690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Another SSE example….</a:t>
            </a:r>
            <a:endParaRPr 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735787"/>
            <a:ext cx="9144000" cy="2362756"/>
          </a:xfrm>
        </p:spPr>
        <p:txBody>
          <a:bodyPr/>
          <a:lstStyle/>
          <a:p>
            <a:r>
              <a:rPr lang="en-US" sz="2400" dirty="0" smtClean="0"/>
              <a:t>Make a simple program that change the brightness of a picture by adding a brightness value between -128 and 127 to each pixel. A positive value makes the picture brighter, a negative value darker.</a:t>
            </a:r>
          </a:p>
          <a:p>
            <a:r>
              <a:rPr lang="en-US" sz="2400" dirty="0" smtClean="0"/>
              <a:t>Assume it is a one byte pixel in gray scale, or a YUV picture where you operate on the Y-part only.</a:t>
            </a:r>
            <a:endParaRPr lang="en-US" sz="2400" dirty="0"/>
          </a:p>
        </p:txBody>
      </p:sp>
      <p:pic>
        <p:nvPicPr>
          <p:cNvPr id="5" name="Picture 4" descr="j0292016.pict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flipH="1">
            <a:off x="389351" y="949329"/>
            <a:ext cx="1854200" cy="184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43000"/>
          </a:blip>
          <a:stretch>
            <a:fillRect/>
          </a:stretch>
        </p:blipFill>
        <p:spPr>
          <a:xfrm>
            <a:off x="3379970" y="1199528"/>
            <a:ext cx="1542766" cy="23141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344" y="1199528"/>
            <a:ext cx="1542766" cy="2314149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 bwMode="auto">
          <a:xfrm>
            <a:off x="5068261" y="1966558"/>
            <a:ext cx="1841957" cy="615719"/>
          </a:xfrm>
          <a:prstGeom prst="rightArrow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make_brighter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</a:t>
            </a:r>
            <a:r>
              <a:rPr lang="en-US" sz="2000" dirty="0" smtClean="0">
                <a:solidFill>
                  <a:srgbClr val="000000"/>
                </a:solidFill>
              </a:rPr>
              <a:t>– main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7860" y="951013"/>
            <a:ext cx="8661584" cy="5162097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b="1" dirty="0" smtClean="0">
                <a:latin typeface="Courier New"/>
                <a:cs typeface="Courier New"/>
              </a:rPr>
              <a:t>&lt;.. includes ..&gt;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err="1" smtClean="0">
                <a:latin typeface="Courier New"/>
                <a:cs typeface="Courier New"/>
              </a:rPr>
              <a:t>int</a:t>
            </a:r>
            <a:r>
              <a:rPr lang="en-US" sz="1100" dirty="0" smtClean="0">
                <a:latin typeface="Courier New"/>
                <a:cs typeface="Courier New"/>
              </a:rPr>
              <a:t> main (</a:t>
            </a:r>
            <a:r>
              <a:rPr lang="en-US" sz="1100" dirty="0" err="1" smtClean="0">
                <a:latin typeface="Courier New"/>
                <a:cs typeface="Courier New"/>
              </a:rPr>
              <a:t>int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argc</a:t>
            </a:r>
            <a:r>
              <a:rPr lang="en-US" sz="1100" dirty="0" smtClean="0">
                <a:latin typeface="Courier New"/>
                <a:cs typeface="Courier New"/>
              </a:rPr>
              <a:t>, char *</a:t>
            </a:r>
            <a:r>
              <a:rPr lang="en-US" sz="1100" dirty="0" err="1" smtClean="0">
                <a:latin typeface="Courier New"/>
                <a:cs typeface="Courier New"/>
              </a:rPr>
              <a:t>argv</a:t>
            </a:r>
            <a:r>
              <a:rPr lang="en-US" sz="1100" dirty="0" smtClean="0">
                <a:latin typeface="Courier New"/>
                <a:cs typeface="Courier New"/>
              </a:rPr>
              <a:t>[])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{</a:t>
            </a: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b="1" dirty="0" smtClean="0">
                <a:latin typeface="Courier New"/>
                <a:cs typeface="Courier New"/>
              </a:rPr>
              <a:t>  &lt; ... more variables ... &gt;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unsigned </a:t>
            </a:r>
            <a:r>
              <a:rPr lang="en-US" sz="1100" dirty="0" smtClean="0">
                <a:latin typeface="Courier New"/>
                <a:cs typeface="Courier New"/>
              </a:rPr>
              <a:t>char</a:t>
            </a:r>
            <a:r>
              <a:rPr lang="en-US" sz="1100" dirty="0" smtClean="0">
                <a:latin typeface="Courier New"/>
                <a:cs typeface="Courier New"/>
              </a:rPr>
              <a:t> *</a:t>
            </a:r>
            <a:r>
              <a:rPr lang="en-US" sz="1100" dirty="0" err="1" smtClean="0">
                <a:latin typeface="Courier New"/>
                <a:cs typeface="Courier New"/>
              </a:rPr>
              <a:t>bw_image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  <a:r>
              <a:rPr lang="en-US" sz="1100" dirty="0" err="1" smtClean="0">
                <a:latin typeface="Courier New"/>
                <a:cs typeface="Courier New"/>
              </a:rPr>
              <a:t>int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image_len</a:t>
            </a:r>
            <a:r>
              <a:rPr lang="en-US" sz="1100" dirty="0" smtClean="0">
                <a:latin typeface="Courier New"/>
                <a:cs typeface="Courier New"/>
              </a:rPr>
              <a:t>, </a:t>
            </a:r>
            <a:r>
              <a:rPr lang="en-US" sz="1100" dirty="0" err="1" smtClean="0">
                <a:latin typeface="Courier New"/>
                <a:cs typeface="Courier New"/>
              </a:rPr>
              <a:t>bright_value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  <a:r>
              <a:rPr lang="en-US" sz="1100" b="1" dirty="0" smtClean="0">
                <a:latin typeface="Courier New"/>
                <a:cs typeface="Courier New"/>
              </a:rPr>
              <a:t>&lt; open input and output files &gt;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  <a:r>
              <a:rPr lang="en-US" sz="1100" dirty="0" err="1" smtClean="0">
                <a:latin typeface="Courier New"/>
                <a:cs typeface="Courier New"/>
              </a:rPr>
              <a:t>bright_value</a:t>
            </a:r>
            <a:r>
              <a:rPr lang="en-US" sz="1100" dirty="0" smtClean="0">
                <a:latin typeface="Courier New"/>
                <a:cs typeface="Courier New"/>
              </a:rPr>
              <a:t> = </a:t>
            </a:r>
            <a:r>
              <a:rPr lang="en-US" sz="1100" dirty="0" err="1" smtClean="0">
                <a:latin typeface="Courier New"/>
                <a:cs typeface="Courier New"/>
              </a:rPr>
              <a:t>atoi</a:t>
            </a:r>
            <a:r>
              <a:rPr lang="en-US" sz="1100" dirty="0" smtClean="0">
                <a:latin typeface="Courier New"/>
                <a:cs typeface="Courier New"/>
              </a:rPr>
              <a:t>( </a:t>
            </a:r>
            <a:r>
              <a:rPr lang="en-US" sz="1100" dirty="0" err="1" smtClean="0">
                <a:latin typeface="Courier New"/>
                <a:cs typeface="Courier New"/>
              </a:rPr>
              <a:t>argv</a:t>
            </a:r>
            <a:r>
              <a:rPr lang="en-US" sz="1100" dirty="0" smtClean="0">
                <a:latin typeface="Courier New"/>
                <a:cs typeface="Courier New"/>
              </a:rPr>
              <a:t>[???] );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  <a:r>
              <a:rPr lang="en-US" sz="1100" dirty="0" err="1" smtClean="0">
                <a:latin typeface="Courier New"/>
                <a:cs typeface="Courier New"/>
              </a:rPr>
              <a:t>image_len</a:t>
            </a:r>
            <a:r>
              <a:rPr lang="en-US" sz="1100" dirty="0" smtClean="0">
                <a:latin typeface="Courier New"/>
                <a:cs typeface="Courier New"/>
              </a:rPr>
              <a:t> = </a:t>
            </a:r>
            <a:r>
              <a:rPr lang="en-US" sz="1100" dirty="0" err="1" smtClean="0">
                <a:latin typeface="Courier New"/>
                <a:cs typeface="Courier New"/>
              </a:rPr>
              <a:t>atoi</a:t>
            </a:r>
            <a:r>
              <a:rPr lang="en-US" sz="1100" dirty="0" smtClean="0">
                <a:latin typeface="Courier New"/>
                <a:cs typeface="Courier New"/>
              </a:rPr>
              <a:t>( </a:t>
            </a:r>
            <a:r>
              <a:rPr lang="en-US" sz="1100" dirty="0" err="1" smtClean="0">
                <a:latin typeface="Courier New"/>
                <a:cs typeface="Courier New"/>
              </a:rPr>
              <a:t>argv</a:t>
            </a:r>
            <a:r>
              <a:rPr lang="en-US" sz="1100" dirty="0" smtClean="0">
                <a:latin typeface="Courier New"/>
                <a:cs typeface="Courier New"/>
              </a:rPr>
              <a:t>[???</a:t>
            </a:r>
            <a:r>
              <a:rPr lang="en-US" sz="1100" dirty="0" smtClean="0">
                <a:latin typeface="Courier New"/>
                <a:cs typeface="Courier New"/>
              </a:rPr>
              <a:t>]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smtClean="0">
                <a:latin typeface="Courier New"/>
                <a:cs typeface="Courier New"/>
              </a:rPr>
              <a:t>) * </a:t>
            </a:r>
            <a:r>
              <a:rPr lang="en-US" sz="1100" dirty="0" err="1" smtClean="0">
                <a:latin typeface="Courier New"/>
                <a:cs typeface="Courier New"/>
              </a:rPr>
              <a:t>atoi</a:t>
            </a:r>
            <a:r>
              <a:rPr lang="en-US" sz="1100" dirty="0" smtClean="0">
                <a:latin typeface="Courier New"/>
                <a:cs typeface="Courier New"/>
              </a:rPr>
              <a:t>( </a:t>
            </a:r>
            <a:r>
              <a:rPr lang="en-US" sz="1100" dirty="0" err="1" smtClean="0">
                <a:latin typeface="Courier New"/>
                <a:cs typeface="Courier New"/>
              </a:rPr>
              <a:t>argv</a:t>
            </a:r>
            <a:r>
              <a:rPr lang="en-US" sz="1100" dirty="0" smtClean="0">
                <a:latin typeface="Courier New"/>
                <a:cs typeface="Courier New"/>
              </a:rPr>
              <a:t>[???] )</a:t>
            </a:r>
            <a:r>
              <a:rPr lang="en-US" sz="1100" dirty="0" smtClean="0">
                <a:latin typeface="Courier New"/>
                <a:cs typeface="Courier New"/>
              </a:rPr>
              <a:t>;            </a:t>
            </a:r>
            <a:r>
              <a:rPr lang="en-US" sz="1100" b="1" dirty="0" smtClean="0">
                <a:latin typeface="Courier New"/>
                <a:cs typeface="Courier New"/>
              </a:rPr>
              <a:t>/* picture width * picture height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bw_image</a:t>
            </a:r>
            <a:r>
              <a:rPr lang="en-US" sz="1100" dirty="0" smtClean="0">
                <a:latin typeface="Courier New"/>
                <a:cs typeface="Courier New"/>
              </a:rPr>
              <a:t> = (</a:t>
            </a:r>
            <a:r>
              <a:rPr lang="en-US" sz="1100" dirty="0" smtClean="0">
                <a:latin typeface="Courier New"/>
                <a:cs typeface="Courier New"/>
              </a:rPr>
              <a:t>unsigned char *) </a:t>
            </a:r>
            <a:r>
              <a:rPr lang="en-US" sz="1100" dirty="0" err="1" smtClean="0">
                <a:latin typeface="Courier New"/>
                <a:cs typeface="Courier New"/>
              </a:rPr>
              <a:t>malloc(</a:t>
            </a:r>
            <a:r>
              <a:rPr lang="en-US" sz="1100" dirty="0" err="1" smtClean="0">
                <a:latin typeface="Courier New"/>
                <a:cs typeface="Courier New"/>
              </a:rPr>
              <a:t>image_len</a:t>
            </a:r>
            <a:r>
              <a:rPr lang="en-US" sz="1100" dirty="0" smtClean="0">
                <a:latin typeface="Courier New"/>
                <a:cs typeface="Courier New"/>
              </a:rPr>
              <a:t> + 15</a:t>
            </a:r>
            <a:r>
              <a:rPr lang="en-US" sz="1100" dirty="0" smtClean="0">
                <a:latin typeface="Courier New"/>
                <a:cs typeface="Courier New"/>
              </a:rPr>
              <a:t>)</a:t>
            </a:r>
            <a:r>
              <a:rPr lang="en-US" sz="1100" dirty="0" smtClean="0">
                <a:latin typeface="Courier New"/>
                <a:cs typeface="Courier New"/>
              </a:rPr>
              <a:t>;          </a:t>
            </a:r>
            <a:r>
              <a:rPr lang="en-US" sz="1100" b="1" dirty="0" smtClean="0">
                <a:latin typeface="Courier New"/>
                <a:cs typeface="Courier New"/>
              </a:rPr>
              <a:t>/* +15 to allow 16-byte alignment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if ((((</a:t>
            </a:r>
            <a:r>
              <a:rPr lang="en-US" sz="1100" dirty="0" err="1" smtClean="0">
                <a:latin typeface="Courier New"/>
                <a:cs typeface="Courier New"/>
              </a:rPr>
              <a:t>long</a:t>
            </a:r>
            <a:r>
              <a:rPr lang="en-US" sz="1100" dirty="0" err="1" smtClean="0">
                <a:latin typeface="Courier New"/>
                <a:cs typeface="Courier New"/>
              </a:rPr>
              <a:t>)bw_image</a:t>
            </a:r>
            <a:r>
              <a:rPr lang="en-US" sz="1100" dirty="0" smtClean="0">
                <a:latin typeface="Courier New"/>
                <a:cs typeface="Courier New"/>
              </a:rPr>
              <a:t>) % 16) != 0) </a:t>
            </a:r>
            <a:r>
              <a:rPr lang="en-US" sz="1100" dirty="0" err="1" smtClean="0">
                <a:latin typeface="Courier New"/>
                <a:cs typeface="Courier New"/>
              </a:rPr>
              <a:t>bw_image</a:t>
            </a:r>
            <a:r>
              <a:rPr lang="en-US" sz="1100" dirty="0" smtClean="0">
                <a:latin typeface="Courier New"/>
                <a:cs typeface="Courier New"/>
              </a:rPr>
              <a:t> += 16 - (</a:t>
            </a:r>
            <a:r>
              <a:rPr lang="en-US" sz="1100" dirty="0" smtClean="0">
                <a:latin typeface="Courier New"/>
                <a:cs typeface="Courier New"/>
              </a:rPr>
              <a:t>(</a:t>
            </a:r>
            <a:r>
              <a:rPr lang="en-US" sz="1100" dirty="0" err="1" smtClean="0">
                <a:latin typeface="Courier New"/>
                <a:cs typeface="Courier New"/>
              </a:rPr>
              <a:t>long</a:t>
            </a:r>
            <a:r>
              <a:rPr lang="en-US" sz="1100" dirty="0" err="1" smtClean="0">
                <a:latin typeface="Courier New"/>
                <a:cs typeface="Courier New"/>
              </a:rPr>
              <a:t>)bw_image</a:t>
            </a:r>
            <a:r>
              <a:rPr lang="en-US" sz="1100" dirty="0" smtClean="0">
                <a:latin typeface="Courier New"/>
                <a:cs typeface="Courier New"/>
              </a:rPr>
              <a:t> % 16);             </a:t>
            </a:r>
            <a:r>
              <a:rPr lang="en-US" sz="1100" b="1" dirty="0" smtClean="0">
                <a:latin typeface="Courier New"/>
                <a:cs typeface="Courier New"/>
              </a:rPr>
              <a:t>/* align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  <a:r>
              <a:rPr lang="en-US" sz="1100" b="1" dirty="0" smtClean="0">
                <a:latin typeface="Courier New"/>
                <a:cs typeface="Courier New"/>
              </a:rPr>
              <a:t>&lt; read picture to into memory with first pixel at "</a:t>
            </a:r>
            <a:r>
              <a:rPr lang="en-US" sz="1100" b="1" dirty="0" err="1" smtClean="0">
                <a:latin typeface="Courier New"/>
                <a:cs typeface="Courier New"/>
              </a:rPr>
              <a:t>bw_image</a:t>
            </a:r>
            <a:r>
              <a:rPr lang="en-US" sz="1100" b="1" dirty="0" smtClean="0">
                <a:latin typeface="Courier New"/>
                <a:cs typeface="Courier New"/>
              </a:rPr>
              <a:t>" &gt;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 if 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(</a:t>
            </a:r>
            <a:r>
              <a:rPr lang="en-US" sz="1100" dirty="0" err="1" smtClean="0">
                <a:solidFill>
                  <a:srgbClr val="0000FF"/>
                </a:solidFill>
                <a:latin typeface="Courier New"/>
                <a:cs typeface="Courier New"/>
              </a:rPr>
              <a:t>bright_value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 !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=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0 ) 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brightness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( </a:t>
            </a:r>
            <a:r>
              <a:rPr lang="en-US" sz="1100" dirty="0" err="1" smtClean="0">
                <a:solidFill>
                  <a:srgbClr val="0000FF"/>
                </a:solidFill>
                <a:latin typeface="Courier New"/>
                <a:cs typeface="Courier New"/>
              </a:rPr>
              <a:t>bw_image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, </a:t>
            </a:r>
            <a:r>
              <a:rPr lang="en-US" sz="1100" dirty="0" err="1" smtClean="0">
                <a:solidFill>
                  <a:srgbClr val="0000FF"/>
                </a:solidFill>
                <a:latin typeface="Courier New"/>
                <a:cs typeface="Courier New"/>
              </a:rPr>
              <a:t>image_len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, </a:t>
            </a:r>
            <a:r>
              <a:rPr lang="en-US" sz="1100" dirty="0" err="1" smtClean="0">
                <a:solidFill>
                  <a:srgbClr val="0000FF"/>
                </a:solidFill>
                <a:latin typeface="Courier New"/>
                <a:cs typeface="Courier New"/>
              </a:rPr>
              <a:t>bright_value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 )</a:t>
            </a:r>
            <a:r>
              <a:rPr lang="en-US" sz="1100" dirty="0" smtClean="0">
                <a:solidFill>
                  <a:srgbClr val="0000FF"/>
                </a:solidFill>
                <a:latin typeface="Courier New"/>
                <a:cs typeface="Courier New"/>
              </a:rPr>
              <a:t>;</a:t>
            </a:r>
            <a:endParaRPr lang="en-US" sz="1100" dirty="0" smtClean="0">
              <a:solidFill>
                <a:srgbClr val="0000FF"/>
              </a:solidFill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b="1" dirty="0" smtClean="0">
                <a:latin typeface="Courier New"/>
                <a:cs typeface="Courier New"/>
              </a:rPr>
              <a:t> </a:t>
            </a:r>
            <a:r>
              <a:rPr lang="en-US" sz="1100" b="1" dirty="0" smtClean="0">
                <a:latin typeface="Courier New"/>
                <a:cs typeface="Courier New"/>
              </a:rPr>
              <a:t> &lt; write picture back to file &gt;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b="1" dirty="0" smtClean="0">
                <a:latin typeface="Courier New"/>
                <a:cs typeface="Courier New"/>
              </a:rPr>
              <a:t>  &lt; free memory, close descriptors &gt;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>
                <a:latin typeface="Courier New"/>
                <a:cs typeface="Courier New"/>
              </a:rPr>
              <a:t>}</a:t>
            </a:r>
            <a:endParaRPr lang="en-US" sz="1100" dirty="0" smtClean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</a:t>
            </a:r>
            <a:r>
              <a:rPr lang="en-US" sz="2000" dirty="0" smtClean="0">
                <a:solidFill>
                  <a:srgbClr val="000000"/>
                </a:solidFill>
              </a:rPr>
              <a:t>– Naïve 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7861" y="951013"/>
            <a:ext cx="5332337" cy="5495521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void </a:t>
            </a:r>
            <a:r>
              <a:rPr lang="en-US" sz="1100" b="1" i="1" dirty="0" smtClean="0">
                <a:solidFill>
                  <a:srgbClr val="0000FF"/>
                </a:solidFill>
                <a:latin typeface="Courier New"/>
                <a:cs typeface="Courier New"/>
              </a:rPr>
              <a:t>brightness </a:t>
            </a:r>
            <a:r>
              <a:rPr lang="en-US" sz="1100" dirty="0" smtClean="0">
                <a:latin typeface="Courier New"/>
                <a:cs typeface="Courier New"/>
              </a:rPr>
              <a:t>(</a:t>
            </a:r>
            <a:r>
              <a:rPr lang="en-US" sz="1100" dirty="0" smtClean="0">
                <a:latin typeface="Courier New"/>
                <a:cs typeface="Courier New"/>
              </a:rPr>
              <a:t>unsigned char *buffer, </a:t>
            </a:r>
            <a:r>
              <a:rPr lang="en-US" sz="1100" dirty="0" err="1" smtClean="0">
                <a:latin typeface="Courier New"/>
                <a:cs typeface="Courier New"/>
              </a:rPr>
              <a:t>int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len</a:t>
            </a:r>
            <a:r>
              <a:rPr lang="en-US" sz="1100" dirty="0" smtClean="0">
                <a:latin typeface="Courier New"/>
                <a:cs typeface="Courier New"/>
              </a:rPr>
              <a:t>, </a:t>
            </a:r>
            <a:r>
              <a:rPr lang="en-US" sz="1100" dirty="0" err="1" smtClean="0">
                <a:latin typeface="Courier New"/>
                <a:cs typeface="Courier New"/>
              </a:rPr>
              <a:t>int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v</a:t>
            </a:r>
            <a:r>
              <a:rPr lang="en-US" sz="1100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{</a:t>
            </a: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int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,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if (</a:t>
            </a:r>
            <a:r>
              <a:rPr lang="en-US" sz="1100" dirty="0" err="1" smtClean="0">
                <a:latin typeface="Courier New"/>
                <a:cs typeface="Courier New"/>
              </a:rPr>
              <a:t>v</a:t>
            </a:r>
            <a:r>
              <a:rPr lang="en-US" sz="1100" dirty="0" smtClean="0">
                <a:latin typeface="Courier New"/>
                <a:cs typeface="Courier New"/>
              </a:rPr>
              <a:t> &gt; 0</a:t>
            </a:r>
            <a:r>
              <a:rPr lang="en-US" sz="1100" dirty="0" smtClean="0">
                <a:latin typeface="Courier New"/>
                <a:cs typeface="Courier New"/>
              </a:rPr>
              <a:t>) {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</a:t>
            </a: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for (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 = 0</a:t>
            </a:r>
            <a:r>
              <a:rPr lang="en-US" sz="1100" dirty="0" smtClean="0">
                <a:latin typeface="Courier New"/>
                <a:cs typeface="Courier New"/>
              </a:rPr>
              <a:t>; 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 &lt; </a:t>
            </a:r>
            <a:r>
              <a:rPr lang="en-US" sz="1100" dirty="0" err="1" smtClean="0">
                <a:latin typeface="Courier New"/>
                <a:cs typeface="Courier New"/>
              </a:rPr>
              <a:t>len</a:t>
            </a:r>
            <a:r>
              <a:rPr lang="en-US" sz="1100" dirty="0" smtClean="0">
                <a:latin typeface="Courier New"/>
                <a:cs typeface="Courier New"/>
              </a:rPr>
              <a:t>; 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++) </a:t>
            </a:r>
            <a:r>
              <a:rPr lang="en-US" sz="1100" dirty="0" smtClean="0">
                <a:latin typeface="Courier New"/>
                <a:cs typeface="Courier New"/>
              </a:rPr>
              <a:t>{  </a:t>
            </a:r>
            <a:r>
              <a:rPr lang="en-US" sz="1100" b="1" dirty="0" smtClean="0">
                <a:latin typeface="Courier New"/>
                <a:cs typeface="Courier New"/>
              </a:rPr>
              <a:t>/* make brighter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       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 = </a:t>
            </a:r>
            <a:r>
              <a:rPr lang="en-US" sz="1100" dirty="0" err="1" smtClean="0">
                <a:latin typeface="Courier New"/>
                <a:cs typeface="Courier New"/>
              </a:rPr>
              <a:t>buffer</a:t>
            </a:r>
            <a:r>
              <a:rPr lang="en-US" sz="1100" dirty="0" err="1" smtClean="0">
                <a:latin typeface="Courier New"/>
                <a:cs typeface="Courier New"/>
              </a:rPr>
              <a:t>[t</a:t>
            </a:r>
            <a:r>
              <a:rPr lang="en-US" sz="1100" dirty="0" smtClean="0">
                <a:latin typeface="Courier New"/>
                <a:cs typeface="Courier New"/>
              </a:rPr>
              <a:t>] + </a:t>
            </a:r>
            <a:r>
              <a:rPr lang="en-US" sz="1100" dirty="0" err="1" smtClean="0">
                <a:latin typeface="Courier New"/>
                <a:cs typeface="Courier New"/>
              </a:rPr>
              <a:t>v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        </a:t>
            </a:r>
            <a:r>
              <a:rPr lang="en-US" sz="1100" dirty="0" smtClean="0">
                <a:latin typeface="Courier New"/>
                <a:cs typeface="Courier New"/>
              </a:rPr>
              <a:t>if </a:t>
            </a:r>
            <a:r>
              <a:rPr lang="en-US" sz="1100" dirty="0" smtClean="0">
                <a:latin typeface="Courier New"/>
                <a:cs typeface="Courier New"/>
              </a:rPr>
              <a:t>(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 &gt; 255</a:t>
            </a:r>
            <a:r>
              <a:rPr lang="en-US" sz="1100" dirty="0" smtClean="0">
                <a:latin typeface="Courier New"/>
                <a:cs typeface="Courier New"/>
              </a:rPr>
              <a:t>)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 = 255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        </a:t>
            </a:r>
            <a:r>
              <a:rPr lang="en-US" sz="1100" dirty="0" err="1" smtClean="0">
                <a:latin typeface="Courier New"/>
                <a:cs typeface="Courier New"/>
              </a:rPr>
              <a:t>buffer[t</a:t>
            </a:r>
            <a:r>
              <a:rPr lang="en-US" sz="1100" dirty="0" smtClean="0">
                <a:latin typeface="Courier New"/>
                <a:cs typeface="Courier New"/>
              </a:rPr>
              <a:t>] =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</a:t>
            </a:r>
            <a:r>
              <a:rPr lang="en-US" sz="1100" dirty="0" smtClean="0">
                <a:latin typeface="Courier New"/>
                <a:cs typeface="Courier New"/>
              </a:rPr>
              <a:t>   }</a:t>
            </a: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} else {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</a:t>
            </a:r>
            <a:r>
              <a:rPr lang="en-US" sz="1100" dirty="0" smtClean="0">
                <a:latin typeface="Courier New"/>
                <a:cs typeface="Courier New"/>
              </a:rPr>
              <a:t>   for </a:t>
            </a:r>
            <a:r>
              <a:rPr lang="en-US" sz="1100" dirty="0" smtClean="0">
                <a:latin typeface="Courier New"/>
                <a:cs typeface="Courier New"/>
              </a:rPr>
              <a:t>(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 = 0</a:t>
            </a:r>
            <a:r>
              <a:rPr lang="en-US" sz="1100" dirty="0" smtClean="0">
                <a:latin typeface="Courier New"/>
                <a:cs typeface="Courier New"/>
              </a:rPr>
              <a:t>; 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 &lt; </a:t>
            </a:r>
            <a:r>
              <a:rPr lang="en-US" sz="1100" dirty="0" err="1" smtClean="0">
                <a:latin typeface="Courier New"/>
                <a:cs typeface="Courier New"/>
              </a:rPr>
              <a:t>len</a:t>
            </a:r>
            <a:r>
              <a:rPr lang="en-US" sz="1100" dirty="0" smtClean="0">
                <a:latin typeface="Courier New"/>
                <a:cs typeface="Courier New"/>
              </a:rPr>
              <a:t>; </a:t>
            </a:r>
            <a:r>
              <a:rPr lang="en-US" sz="1100" dirty="0" err="1" smtClean="0">
                <a:latin typeface="Courier New"/>
                <a:cs typeface="Courier New"/>
              </a:rPr>
              <a:t>t</a:t>
            </a:r>
            <a:r>
              <a:rPr lang="en-US" sz="1100" dirty="0" smtClean="0">
                <a:latin typeface="Courier New"/>
                <a:cs typeface="Courier New"/>
              </a:rPr>
              <a:t>++) </a:t>
            </a:r>
            <a:r>
              <a:rPr lang="en-US" sz="1100" dirty="0" smtClean="0">
                <a:latin typeface="Courier New"/>
                <a:cs typeface="Courier New"/>
              </a:rPr>
              <a:t>{  </a:t>
            </a:r>
            <a:r>
              <a:rPr lang="en-US" sz="1100" b="1" dirty="0" smtClean="0">
                <a:latin typeface="Courier New"/>
                <a:cs typeface="Courier New"/>
              </a:rPr>
              <a:t>/* make darker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       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 = </a:t>
            </a:r>
            <a:r>
              <a:rPr lang="en-US" sz="1100" dirty="0" err="1" smtClean="0">
                <a:latin typeface="Courier New"/>
                <a:cs typeface="Courier New"/>
              </a:rPr>
              <a:t>buffer</a:t>
            </a:r>
            <a:r>
              <a:rPr lang="en-US" sz="1100" dirty="0" err="1" smtClean="0">
                <a:latin typeface="Courier New"/>
                <a:cs typeface="Courier New"/>
              </a:rPr>
              <a:t>[t</a:t>
            </a:r>
            <a:r>
              <a:rPr lang="en-US" sz="1100" dirty="0" smtClean="0">
                <a:latin typeface="Courier New"/>
                <a:cs typeface="Courier New"/>
              </a:rPr>
              <a:t>] + </a:t>
            </a:r>
            <a:r>
              <a:rPr lang="en-US" sz="1100" dirty="0" err="1" smtClean="0">
                <a:latin typeface="Courier New"/>
                <a:cs typeface="Courier New"/>
              </a:rPr>
              <a:t>v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        </a:t>
            </a:r>
            <a:r>
              <a:rPr lang="en-US" sz="1100" dirty="0" smtClean="0">
                <a:latin typeface="Courier New"/>
                <a:cs typeface="Courier New"/>
              </a:rPr>
              <a:t>if </a:t>
            </a:r>
            <a:r>
              <a:rPr lang="en-US" sz="1100" dirty="0" smtClean="0">
                <a:latin typeface="Courier New"/>
                <a:cs typeface="Courier New"/>
              </a:rPr>
              <a:t>(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 &lt; 0</a:t>
            </a:r>
            <a:r>
              <a:rPr lang="en-US" sz="1100" dirty="0" smtClean="0">
                <a:latin typeface="Courier New"/>
                <a:cs typeface="Courier New"/>
              </a:rPr>
              <a:t>)</a:t>
            </a:r>
            <a:r>
              <a:rPr lang="en-US" sz="1100" dirty="0" smtClean="0">
                <a:latin typeface="Courier New"/>
                <a:cs typeface="Courier New"/>
              </a:rPr>
              <a:t>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 = 0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 </a:t>
            </a:r>
            <a:r>
              <a:rPr lang="en-US" sz="1100" dirty="0" smtClean="0">
                <a:latin typeface="Courier New"/>
                <a:cs typeface="Courier New"/>
              </a:rPr>
              <a:t>        </a:t>
            </a:r>
            <a:r>
              <a:rPr lang="en-US" sz="1100" dirty="0" err="1" smtClean="0">
                <a:latin typeface="Courier New"/>
                <a:cs typeface="Courier New"/>
              </a:rPr>
              <a:t>buffer</a:t>
            </a:r>
            <a:r>
              <a:rPr lang="en-US" sz="1100" dirty="0" err="1" smtClean="0">
                <a:latin typeface="Courier New"/>
                <a:cs typeface="Courier New"/>
              </a:rPr>
              <a:t>[t</a:t>
            </a:r>
            <a:r>
              <a:rPr lang="en-US" sz="1100" dirty="0" smtClean="0">
                <a:latin typeface="Courier New"/>
                <a:cs typeface="Courier New"/>
              </a:rPr>
              <a:t>] = </a:t>
            </a:r>
            <a:r>
              <a:rPr lang="en-US" sz="1100" dirty="0" err="1" smtClean="0">
                <a:latin typeface="Courier New"/>
                <a:cs typeface="Courier New"/>
              </a:rPr>
              <a:t>new_pixel_value</a:t>
            </a:r>
            <a:r>
              <a:rPr lang="en-US" sz="1100" dirty="0" smtClean="0">
                <a:latin typeface="Courier New"/>
                <a:cs typeface="Courier New"/>
              </a:rPr>
              <a:t>;</a:t>
            </a: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 </a:t>
            </a:r>
            <a:r>
              <a:rPr lang="en-US" sz="1100" dirty="0" smtClean="0">
                <a:latin typeface="Courier New"/>
                <a:cs typeface="Courier New"/>
              </a:rPr>
              <a:t>   }</a:t>
            </a: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  }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100" dirty="0" smtClean="0">
                <a:latin typeface="Courier New"/>
                <a:cs typeface="Courier New"/>
              </a:rPr>
              <a:t>}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endParaRPr lang="en-US" sz="11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1200"/>
              </a:spcAft>
            </a:pPr>
            <a:endParaRPr lang="en-US" sz="1100" dirty="0" smtClean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731804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941408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151012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360616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70220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779824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989428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199032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408633" y="221464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735471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945075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154679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364283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573887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783491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993095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202699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7412300" y="2435699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739138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8742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158346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367950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577554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787158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996762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7206366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7415967" y="2656751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5735471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5075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154679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6364283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573887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783491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993095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202699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412300" y="2859053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5739138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5948742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6158346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6367950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577554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787158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996762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7206366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7415967" y="308010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742805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5952409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6162013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6371617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581221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6790825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7000429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7210033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7419634" y="330115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742805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952409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162013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6371617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6581221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6790825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7000429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7210033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7419634" y="3518555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746472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956076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6165680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6375284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6584888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6794492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7004096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7213700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7423301" y="3739607"/>
            <a:ext cx="217373" cy="2288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7" name="Frame 76"/>
          <p:cNvSpPr/>
          <p:nvPr/>
        </p:nvSpPr>
        <p:spPr bwMode="auto">
          <a:xfrm>
            <a:off x="5640281" y="2105313"/>
            <a:ext cx="2082210" cy="1956568"/>
          </a:xfrm>
          <a:prstGeom prst="frame">
            <a:avLst>
              <a:gd name="adj1" fmla="val 593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8500"/>
                            </p:stCondLst>
                            <p:childTnLst>
                              <p:par>
                                <p:cTn id="1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21500"/>
                            </p:stCondLst>
                            <p:childTnLst>
                              <p:par>
                                <p:cTn id="2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2500"/>
                            </p:stCondLst>
                            <p:childTnLst>
                              <p:par>
                                <p:cTn id="2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3000"/>
                            </p:stCondLst>
                            <p:childTnLst>
                              <p:par>
                                <p:cTn id="2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3500"/>
                            </p:stCondLst>
                            <p:childTnLst>
                              <p:par>
                                <p:cTn id="2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2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4500"/>
                            </p:stCondLst>
                            <p:childTnLst>
                              <p:par>
                                <p:cTn id="2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5500"/>
                            </p:stCondLst>
                            <p:childTnLst>
                              <p:par>
                                <p:cTn id="2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6000"/>
                            </p:stCondLst>
                            <p:childTnLst>
                              <p:par>
                                <p:cTn id="2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26500"/>
                            </p:stCondLst>
                            <p:childTnLst>
                              <p:par>
                                <p:cTn id="2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2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7500"/>
                            </p:stCondLst>
                            <p:childTnLst>
                              <p:par>
                                <p:cTn id="2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28500"/>
                            </p:stCondLst>
                            <p:childTnLst>
                              <p:par>
                                <p:cTn id="2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29000"/>
                            </p:stCondLst>
                            <p:childTnLst>
                              <p:par>
                                <p:cTn id="2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29500"/>
                            </p:stCondLst>
                            <p:childTnLst>
                              <p:par>
                                <p:cTn id="3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30500"/>
                            </p:stCondLst>
                            <p:childTnLst>
                              <p:par>
                                <p:cTn id="3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31000"/>
                            </p:stCondLst>
                            <p:childTnLst>
                              <p:par>
                                <p:cTn id="3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31500"/>
                            </p:stCondLst>
                            <p:childTnLst>
                              <p:par>
                                <p:cTn id="3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32000"/>
                            </p:stCondLst>
                            <p:childTnLst>
                              <p:par>
                                <p:cTn id="3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32500"/>
                            </p:stCondLst>
                            <p:childTnLst>
                              <p:par>
                                <p:cTn id="3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33000"/>
                            </p:stCondLst>
                            <p:childTnLst>
                              <p:par>
                                <p:cTn id="3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33500"/>
                            </p:stCondLst>
                            <p:childTnLst>
                              <p:par>
                                <p:cTn id="3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34000"/>
                            </p:stCondLst>
                            <p:childTnLst>
                              <p:par>
                                <p:cTn id="3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34500"/>
                            </p:stCondLst>
                            <p:childTnLst>
                              <p:par>
                                <p:cTn id="3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35000"/>
                            </p:stCondLst>
                            <p:childTnLst>
                              <p:par>
                                <p:cTn id="3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35500"/>
                            </p:stCondLst>
                            <p:childTnLst>
                              <p:par>
                                <p:cTn id="3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4725027" y="22882"/>
            <a:ext cx="4416120" cy="651045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	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latin typeface="Courier New"/>
                <a:cs typeface="Courier New"/>
              </a:rPr>
              <a:t>; void </a:t>
            </a:r>
            <a:r>
              <a:rPr lang="en-US" sz="800" b="1" dirty="0" err="1" smtClean="0">
                <a:latin typeface="Courier New"/>
                <a:cs typeface="Courier New"/>
              </a:rPr>
              <a:t>brightness_sse_asm(unsigned</a:t>
            </a:r>
            <a:r>
              <a:rPr lang="en-US" sz="800" b="1" dirty="0" smtClean="0">
                <a:latin typeface="Courier New"/>
                <a:cs typeface="Courier New"/>
              </a:rPr>
              <a:t> char *image, </a:t>
            </a:r>
            <a:r>
              <a:rPr lang="en-US" sz="800" b="1" dirty="0" err="1" smtClean="0">
                <a:latin typeface="Courier New"/>
                <a:cs typeface="Courier New"/>
              </a:rPr>
              <a:t>int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err="1" smtClean="0">
                <a:latin typeface="Courier New"/>
                <a:cs typeface="Courier New"/>
              </a:rPr>
              <a:t>len</a:t>
            </a:r>
            <a:r>
              <a:rPr lang="en-US" sz="800" b="1" dirty="0" smtClean="0">
                <a:latin typeface="Courier New"/>
                <a:cs typeface="Courier New"/>
              </a:rPr>
              <a:t>, </a:t>
            </a:r>
            <a:r>
              <a:rPr lang="en-US" sz="800" b="1" dirty="0" err="1" smtClean="0">
                <a:latin typeface="Courier New"/>
                <a:cs typeface="Courier New"/>
              </a:rPr>
              <a:t>int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err="1" smtClean="0">
                <a:latin typeface="Courier New"/>
                <a:cs typeface="Courier New"/>
              </a:rPr>
              <a:t>v</a:t>
            </a:r>
            <a:r>
              <a:rPr lang="en-US" sz="800" b="1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brightness_sse_asm</a:t>
            </a:r>
            <a:r>
              <a:rPr lang="en-US" sz="800" b="1" i="1" dirty="0" smtClean="0">
                <a:solidFill>
                  <a:srgbClr val="0000FF"/>
                </a:solidFill>
                <a:latin typeface="Courier New"/>
                <a:cs typeface="Courier New"/>
              </a:rPr>
              <a:t>: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pushall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ebp</a:t>
            </a:r>
            <a:r>
              <a:rPr lang="en-US" sz="800" dirty="0" smtClean="0">
                <a:latin typeface="Courier New"/>
                <a:cs typeface="Courier New"/>
              </a:rPr>
              <a:t>, </a:t>
            </a:r>
            <a:r>
              <a:rPr lang="en-US" sz="800" dirty="0" err="1" smtClean="0">
                <a:latin typeface="Courier New"/>
                <a:cs typeface="Courier New"/>
              </a:rPr>
              <a:t>esp</a:t>
            </a: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, [ebp+12]   </a:t>
            </a:r>
            <a:r>
              <a:rPr lang="en-US" sz="800" b="1" dirty="0" smtClean="0">
                <a:latin typeface="Courier New"/>
                <a:cs typeface="Courier New"/>
              </a:rPr>
              <a:t>; unsigned char *image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ecx</a:t>
            </a:r>
            <a:r>
              <a:rPr lang="en-US" sz="800" dirty="0" smtClean="0">
                <a:latin typeface="Courier New"/>
                <a:cs typeface="Courier New"/>
              </a:rPr>
              <a:t>, [ebp+16]  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err="1" smtClean="0">
                <a:latin typeface="Courier New"/>
                <a:cs typeface="Courier New"/>
              </a:rPr>
              <a:t>int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err="1" smtClean="0">
                <a:latin typeface="Courier New"/>
                <a:cs typeface="Courier New"/>
              </a:rPr>
              <a:t>len</a:t>
            </a:r>
            <a:endParaRPr lang="en-US" sz="8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eax</a:t>
            </a:r>
            <a:r>
              <a:rPr lang="en-US" sz="800" dirty="0" smtClean="0">
                <a:latin typeface="Courier New"/>
                <a:cs typeface="Courier New"/>
              </a:rPr>
              <a:t>, [ebp+20]  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err="1" smtClean="0">
                <a:latin typeface="Courier New"/>
                <a:cs typeface="Courier New"/>
              </a:rPr>
              <a:t>int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err="1" smtClean="0">
                <a:latin typeface="Courier New"/>
                <a:cs typeface="Courier New"/>
              </a:rPr>
              <a:t>v</a:t>
            </a:r>
            <a:r>
              <a:rPr lang="en-US" sz="800" b="1" dirty="0" smtClean="0">
                <a:latin typeface="Courier New"/>
                <a:cs typeface="Courier New"/>
              </a:rPr>
              <a:t> in [-128, 127]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test </a:t>
            </a:r>
            <a:r>
              <a:rPr lang="en-US" sz="800" dirty="0" err="1" smtClean="0">
                <a:latin typeface="Courier New"/>
                <a:cs typeface="Courier New"/>
              </a:rPr>
              <a:t>eax</a:t>
            </a:r>
            <a:r>
              <a:rPr lang="en-US" sz="800" dirty="0" smtClean="0">
                <a:latin typeface="Courier New"/>
                <a:cs typeface="Courier New"/>
              </a:rPr>
              <a:t>, 0x80000000 </a:t>
            </a:r>
            <a:r>
              <a:rPr lang="en-US" sz="800" b="1" dirty="0" smtClean="0">
                <a:latin typeface="Courier New"/>
                <a:cs typeface="Courier New"/>
              </a:rPr>
              <a:t>; check if </a:t>
            </a:r>
            <a:r>
              <a:rPr lang="en-US" sz="800" b="1" dirty="0" err="1" smtClean="0">
                <a:latin typeface="Courier New"/>
                <a:cs typeface="Courier New"/>
              </a:rPr>
              <a:t>v</a:t>
            </a:r>
            <a:r>
              <a:rPr lang="en-US" sz="800" b="1" dirty="0" smtClean="0">
                <a:latin typeface="Courier New"/>
                <a:cs typeface="Courier New"/>
              </a:rPr>
              <a:t> is negative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jz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bright_not_neg</a:t>
            </a: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xor</a:t>
            </a:r>
            <a:r>
              <a:rPr lang="en-US" sz="800" dirty="0" smtClean="0">
                <a:latin typeface="Courier New"/>
                <a:cs typeface="Courier New"/>
              </a:rPr>
              <a:t> al, 255          </a:t>
            </a:r>
            <a:r>
              <a:rPr lang="en-US" sz="800" b="1" dirty="0" smtClean="0">
                <a:latin typeface="Courier New"/>
                <a:cs typeface="Courier New"/>
              </a:rPr>
              <a:t>; make al </a:t>
            </a:r>
            <a:r>
              <a:rPr lang="en-US" sz="800" b="1" dirty="0" err="1" smtClean="0">
                <a:latin typeface="Courier New"/>
                <a:cs typeface="Courier New"/>
              </a:rPr>
              <a:t>abs(v</a:t>
            </a:r>
            <a:r>
              <a:rPr lang="en-US" sz="800" b="1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inc al               </a:t>
            </a:r>
            <a:r>
              <a:rPr lang="en-US" sz="800" b="1" dirty="0" smtClean="0">
                <a:latin typeface="Courier New"/>
                <a:cs typeface="Courier New"/>
              </a:rPr>
              <a:t>; add 1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err="1" smtClean="0">
                <a:latin typeface="Courier New"/>
                <a:cs typeface="Courier New"/>
              </a:rPr>
              <a:t>bright_not_neg</a:t>
            </a:r>
            <a:r>
              <a:rPr lang="en-US" sz="800" dirty="0" smtClean="0">
                <a:latin typeface="Courier New"/>
                <a:cs typeface="Courier New"/>
              </a:rPr>
              <a:t>: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shr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ecx</a:t>
            </a:r>
            <a:r>
              <a:rPr lang="en-US" sz="800" dirty="0" smtClean="0">
                <a:latin typeface="Courier New"/>
                <a:cs typeface="Courier New"/>
              </a:rPr>
              <a:t>, 4          </a:t>
            </a:r>
            <a:r>
              <a:rPr lang="en-US" sz="800" b="1" dirty="0" smtClean="0">
                <a:latin typeface="Courier New"/>
                <a:cs typeface="Courier New"/>
              </a:rPr>
              <a:t>;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err="1" smtClean="0">
                <a:latin typeface="Courier New"/>
                <a:cs typeface="Courier New"/>
              </a:rPr>
              <a:t>len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smtClean="0">
                <a:latin typeface="Courier New"/>
                <a:cs typeface="Courier New"/>
              </a:rPr>
              <a:t>=</a:t>
            </a:r>
            <a:r>
              <a:rPr lang="en-US" sz="800" b="1" dirty="0" smtClean="0">
                <a:latin typeface="Courier New"/>
                <a:cs typeface="Courier New"/>
              </a:rPr>
              <a:t> </a:t>
            </a:r>
            <a:r>
              <a:rPr lang="en-US" sz="800" b="1" dirty="0" err="1" smtClean="0">
                <a:latin typeface="Courier New"/>
                <a:cs typeface="Courier New"/>
              </a:rPr>
              <a:t>len</a:t>
            </a:r>
            <a:r>
              <a:rPr lang="en-US" sz="800" b="1" dirty="0" smtClean="0">
                <a:latin typeface="Courier New"/>
                <a:cs typeface="Courier New"/>
              </a:rPr>
              <a:t> / </a:t>
            </a:r>
            <a:r>
              <a:rPr lang="en-US" sz="800" b="1" dirty="0" smtClean="0">
                <a:latin typeface="Courier New"/>
                <a:cs typeface="Courier New"/>
              </a:rPr>
              <a:t>16  (shift right 4)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</a:t>
            </a:r>
            <a:r>
              <a:rPr lang="en-US" sz="800" dirty="0" smtClean="0">
                <a:latin typeface="Courier New"/>
                <a:cs typeface="Courier New"/>
              </a:rPr>
              <a:t> ah, al          </a:t>
            </a:r>
            <a:r>
              <a:rPr lang="en-US" sz="800" b="1" dirty="0" smtClean="0">
                <a:latin typeface="Courier New"/>
                <a:cs typeface="Courier New"/>
              </a:rPr>
              <a:t>; xmm1=(</a:t>
            </a:r>
            <a:r>
              <a:rPr lang="en-US" sz="800" b="1" dirty="0" err="1" smtClean="0">
                <a:latin typeface="Courier New"/>
                <a:cs typeface="Courier New"/>
              </a:rPr>
              <a:t>v,v,v,v,v,v,v,v,v,v,v,v,v,v,v,v</a:t>
            </a:r>
            <a:r>
              <a:rPr lang="en-US" sz="800" b="1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0  </a:t>
            </a:r>
            <a:r>
              <a:rPr lang="en-US" sz="800" b="1" dirty="0" smtClean="0">
                <a:latin typeface="Courier New"/>
                <a:cs typeface="Courier New"/>
              </a:rPr>
              <a:t>; Packed Insert Word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1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2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3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4 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5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6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pinsrw</a:t>
            </a:r>
            <a:r>
              <a:rPr lang="en-US" sz="800" dirty="0" smtClean="0">
                <a:latin typeface="Courier New"/>
                <a:cs typeface="Courier New"/>
              </a:rPr>
              <a:t> xmm1, ax, 7</a:t>
            </a: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test </a:t>
            </a:r>
            <a:r>
              <a:rPr lang="en-US" sz="800" dirty="0" err="1" smtClean="0">
                <a:latin typeface="Courier New"/>
                <a:cs typeface="Courier New"/>
              </a:rPr>
              <a:t>eax</a:t>
            </a:r>
            <a:r>
              <a:rPr lang="en-US" sz="800" dirty="0" smtClean="0">
                <a:latin typeface="Courier New"/>
                <a:cs typeface="Courier New"/>
              </a:rPr>
              <a:t>, 0xff000000  </a:t>
            </a:r>
            <a:r>
              <a:rPr lang="en-US" sz="800" b="1" dirty="0" smtClean="0">
                <a:latin typeface="Courier New"/>
                <a:cs typeface="Courier New"/>
              </a:rPr>
              <a:t>; if </a:t>
            </a:r>
            <a:r>
              <a:rPr lang="en-US" sz="800" b="1" dirty="0" err="1" smtClean="0">
                <a:latin typeface="Courier New"/>
                <a:cs typeface="Courier New"/>
              </a:rPr>
              <a:t>v</a:t>
            </a:r>
            <a:r>
              <a:rPr lang="en-US" sz="800" b="1" dirty="0" smtClean="0">
                <a:latin typeface="Courier New"/>
                <a:cs typeface="Courier New"/>
              </a:rPr>
              <a:t> was negative,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jnz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dirty="0" err="1" smtClean="0">
                <a:latin typeface="Courier New"/>
                <a:cs typeface="Courier New"/>
              </a:rPr>
              <a:t>dark_loop</a:t>
            </a: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smtClean="0">
                <a:latin typeface="Courier New"/>
                <a:cs typeface="Courier New"/>
              </a:rPr>
              <a:t>      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smtClean="0">
                <a:latin typeface="Courier New"/>
                <a:cs typeface="Courier New"/>
              </a:rPr>
              <a:t>make darker</a:t>
            </a: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err="1" smtClean="0">
                <a:latin typeface="Courier New"/>
                <a:cs typeface="Courier New"/>
              </a:rPr>
              <a:t>bright_loop</a:t>
            </a:r>
            <a:r>
              <a:rPr lang="en-US" sz="800" dirty="0" smtClean="0">
                <a:latin typeface="Courier New"/>
                <a:cs typeface="Courier New"/>
              </a:rPr>
              <a:t>:</a:t>
            </a:r>
            <a:r>
              <a:rPr lang="en-US" sz="800" dirty="0" smtClean="0">
                <a:latin typeface="Courier New"/>
                <a:cs typeface="Courier New"/>
              </a:rPr>
              <a:t>	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movdqa</a:t>
            </a:r>
            <a:r>
              <a:rPr lang="en-US" sz="800" dirty="0" smtClean="0">
                <a:latin typeface="Courier New"/>
                <a:cs typeface="Courier New"/>
              </a:rPr>
              <a:t> xmm0, [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]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smtClean="0">
                <a:latin typeface="Courier New"/>
                <a:cs typeface="Courier New"/>
              </a:rPr>
              <a:t>move aligned double </a:t>
            </a:r>
            <a:r>
              <a:rPr lang="en-US" sz="800" b="1" dirty="0" err="1" smtClean="0">
                <a:latin typeface="Courier New"/>
                <a:cs typeface="Courier New"/>
              </a:rPr>
              <a:t>quadword</a:t>
            </a:r>
            <a:endParaRPr lang="en-US" sz="8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paddusb</a:t>
            </a:r>
            <a:r>
              <a:rPr lang="en-US" sz="800" dirty="0" smtClean="0">
                <a:latin typeface="Courier New"/>
                <a:cs typeface="Courier New"/>
              </a:rPr>
              <a:t> xmm0, xmm1</a:t>
            </a:r>
            <a:r>
              <a:rPr lang="en-US" sz="800" b="1" dirty="0" smtClean="0">
                <a:latin typeface="Courier New"/>
                <a:cs typeface="Courier New"/>
              </a:rPr>
              <a:t> ; packed add unsigned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movdqa</a:t>
            </a:r>
            <a:r>
              <a:rPr lang="en-US" sz="800" dirty="0" smtClean="0">
                <a:latin typeface="Courier New"/>
                <a:cs typeface="Courier New"/>
              </a:rPr>
              <a:t> [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], </a:t>
            </a:r>
            <a:r>
              <a:rPr lang="en-US" sz="800" dirty="0" smtClean="0">
                <a:latin typeface="Courier New"/>
                <a:cs typeface="Courier New"/>
              </a:rPr>
              <a:t>xmm0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add 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, 16       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err="1" smtClean="0">
                <a:latin typeface="Courier New"/>
                <a:cs typeface="Courier New"/>
              </a:rPr>
              <a:t>ptr</a:t>
            </a:r>
            <a:r>
              <a:rPr lang="en-US" sz="800" b="1" dirty="0" smtClean="0">
                <a:latin typeface="Courier New"/>
                <a:cs typeface="Courier New"/>
              </a:rPr>
              <a:t> = </a:t>
            </a:r>
            <a:r>
              <a:rPr lang="en-US" sz="800" b="1" dirty="0" err="1" smtClean="0">
                <a:latin typeface="Courier New"/>
                <a:cs typeface="Courier New"/>
              </a:rPr>
              <a:t>ptr</a:t>
            </a:r>
            <a:r>
              <a:rPr lang="en-US" sz="800" b="1" dirty="0" smtClean="0">
                <a:latin typeface="Courier New"/>
                <a:cs typeface="Courier New"/>
              </a:rPr>
              <a:t> + 16</a:t>
            </a:r>
            <a:endParaRPr lang="en-US" sz="8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loop </a:t>
            </a:r>
            <a:r>
              <a:rPr lang="en-US" sz="800" dirty="0" err="1" smtClean="0">
                <a:latin typeface="Courier New"/>
                <a:cs typeface="Courier New"/>
              </a:rPr>
              <a:t>bright_loop</a:t>
            </a: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smtClean="0">
                <a:latin typeface="Courier New"/>
                <a:cs typeface="Courier New"/>
              </a:rPr>
              <a:t>while (count&gt;0)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jmp</a:t>
            </a:r>
            <a:r>
              <a:rPr lang="en-US" sz="800" dirty="0" smtClean="0">
                <a:latin typeface="Courier New"/>
                <a:cs typeface="Courier New"/>
              </a:rPr>
              <a:t> exit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err="1" smtClean="0">
                <a:latin typeface="Courier New"/>
                <a:cs typeface="Courier New"/>
              </a:rPr>
              <a:t>dark_loop</a:t>
            </a:r>
            <a:r>
              <a:rPr lang="en-US" sz="800" dirty="0" smtClean="0">
                <a:latin typeface="Courier New"/>
                <a:cs typeface="Courier New"/>
              </a:rPr>
              <a:t>: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movdqa</a:t>
            </a:r>
            <a:r>
              <a:rPr lang="en-US" sz="800" dirty="0" smtClean="0">
                <a:latin typeface="Courier New"/>
                <a:cs typeface="Courier New"/>
              </a:rPr>
              <a:t> xmm0, [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]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psubusb</a:t>
            </a:r>
            <a:r>
              <a:rPr lang="en-US" sz="800" dirty="0" smtClean="0">
                <a:latin typeface="Courier New"/>
                <a:cs typeface="Courier New"/>
              </a:rPr>
              <a:t> xmm0, </a:t>
            </a:r>
            <a:r>
              <a:rPr lang="en-US" sz="800" dirty="0" smtClean="0">
                <a:latin typeface="Courier New"/>
                <a:cs typeface="Courier New"/>
              </a:rPr>
              <a:t>xmm1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movdqa</a:t>
            </a:r>
            <a:r>
              <a:rPr lang="en-US" sz="800" dirty="0" smtClean="0">
                <a:latin typeface="Courier New"/>
                <a:cs typeface="Courier New"/>
              </a:rPr>
              <a:t> [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], </a:t>
            </a:r>
            <a:r>
              <a:rPr lang="en-US" sz="800" dirty="0" smtClean="0">
                <a:latin typeface="Courier New"/>
                <a:cs typeface="Courier New"/>
              </a:rPr>
              <a:t>xmm0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add </a:t>
            </a:r>
            <a:r>
              <a:rPr lang="en-US" sz="800" dirty="0" err="1" smtClean="0">
                <a:latin typeface="Courier New"/>
                <a:cs typeface="Courier New"/>
              </a:rPr>
              <a:t>edi</a:t>
            </a:r>
            <a:r>
              <a:rPr lang="en-US" sz="800" dirty="0" smtClean="0">
                <a:latin typeface="Courier New"/>
                <a:cs typeface="Courier New"/>
              </a:rPr>
              <a:t>, 16       </a:t>
            </a: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err="1" smtClean="0">
                <a:latin typeface="Courier New"/>
                <a:cs typeface="Courier New"/>
              </a:rPr>
              <a:t>ptr</a:t>
            </a:r>
            <a:r>
              <a:rPr lang="en-US" sz="800" b="1" dirty="0" smtClean="0">
                <a:latin typeface="Courier New"/>
                <a:cs typeface="Courier New"/>
              </a:rPr>
              <a:t>=ptr+16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loop </a:t>
            </a:r>
            <a:r>
              <a:rPr lang="en-US" sz="800" dirty="0" err="1" smtClean="0">
                <a:latin typeface="Courier New"/>
                <a:cs typeface="Courier New"/>
              </a:rPr>
              <a:t>dark_loop</a:t>
            </a:r>
            <a:r>
              <a:rPr lang="en-US" sz="800" dirty="0" smtClean="0">
                <a:latin typeface="Courier New"/>
                <a:cs typeface="Courier New"/>
              </a:rPr>
              <a:t>     </a:t>
            </a:r>
            <a:r>
              <a:rPr lang="en-US" sz="800" dirty="0" smtClean="0">
                <a:latin typeface="Courier New"/>
                <a:cs typeface="Courier New"/>
              </a:rPr>
              <a:t> </a:t>
            </a:r>
            <a:r>
              <a:rPr lang="en-US" sz="800" b="1" dirty="0" smtClean="0">
                <a:latin typeface="Courier New"/>
                <a:cs typeface="Courier New"/>
              </a:rPr>
              <a:t>; </a:t>
            </a:r>
            <a:r>
              <a:rPr lang="en-US" sz="800" b="1" dirty="0" smtClean="0">
                <a:latin typeface="Courier New"/>
                <a:cs typeface="Courier New"/>
              </a:rPr>
              <a:t>while (count&gt;0)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exit: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err="1" smtClean="0">
                <a:latin typeface="Courier New"/>
                <a:cs typeface="Courier New"/>
              </a:rPr>
              <a:t>popall</a:t>
            </a:r>
            <a:endParaRPr lang="en-US" sz="8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latin typeface="Courier New"/>
                <a:cs typeface="Courier New"/>
              </a:rPr>
              <a:t>  </a:t>
            </a:r>
            <a:r>
              <a:rPr lang="en-US" sz="800" dirty="0" smtClean="0">
                <a:latin typeface="Courier New"/>
                <a:cs typeface="Courier New"/>
              </a:rPr>
              <a:t>ret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 smtClean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</a:t>
            </a:r>
            <a:r>
              <a:rPr lang="en-US" sz="2000" dirty="0" smtClean="0"/>
              <a:t>– SSE ASM</a:t>
            </a:r>
            <a:endParaRPr lang="en-US" dirty="0"/>
          </a:p>
        </p:txBody>
      </p:sp>
      <p:sp>
        <p:nvSpPr>
          <p:cNvPr id="39" name="Rounded Rectangular Callout 38"/>
          <p:cNvSpPr/>
          <p:nvPr/>
        </p:nvSpPr>
        <p:spPr bwMode="auto">
          <a:xfrm>
            <a:off x="160174" y="3132231"/>
            <a:ext cx="3448421" cy="1177203"/>
          </a:xfrm>
          <a:prstGeom prst="wedgeRoundRectCallout">
            <a:avLst>
              <a:gd name="adj1" fmla="val 89219"/>
              <a:gd name="adj2" fmla="val -68240"/>
              <a:gd name="adj3" fmla="val 16667"/>
            </a:avLst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900" b="1" dirty="0" smtClean="0"/>
              <a:t>PINSRW </a:t>
            </a:r>
            <a:r>
              <a:rPr lang="en-US" sz="900" dirty="0" smtClean="0"/>
              <a:t>(Packed Insert Word) moves the lower word in a 32-bit integer register or 16-bit word from memory into one of the four word locations in</a:t>
            </a:r>
            <a:r>
              <a:rPr lang="en-US" sz="900" dirty="0" smtClean="0"/>
              <a:t> destination (MMX/SSE) register</a:t>
            </a:r>
            <a:r>
              <a:rPr lang="en-US" sz="900" dirty="0" smtClean="0"/>
              <a:t>, selected by the two least significant bits of the immediate operand. The insertion is done in such a way that the three other words from the destination register are left untouched.	</a:t>
            </a:r>
          </a:p>
        </p:txBody>
      </p:sp>
      <p:sp>
        <p:nvSpPr>
          <p:cNvPr id="40" name="Rounded Rectangular Callout 39"/>
          <p:cNvSpPr/>
          <p:nvPr/>
        </p:nvSpPr>
        <p:spPr bwMode="auto">
          <a:xfrm>
            <a:off x="6332676" y="2606549"/>
            <a:ext cx="2533892" cy="957757"/>
          </a:xfrm>
          <a:prstGeom prst="wedgeRoundRectCallout">
            <a:avLst>
              <a:gd name="adj1" fmla="val -58665"/>
              <a:gd name="adj2" fmla="val -29332"/>
              <a:gd name="adj3" fmla="val 16667"/>
            </a:avLst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 smtClean="0">
                <a:latin typeface="Courier New"/>
                <a:cs typeface="Courier New"/>
              </a:rPr>
              <a:t>;; Less instructions </a:t>
            </a:r>
            <a:r>
              <a:rPr lang="en-US" sz="900" b="1" dirty="0" smtClean="0">
                <a:latin typeface="Courier New"/>
                <a:cs typeface="Courier New"/>
              </a:rPr>
              <a:t>ALTERNATIVE </a:t>
            </a:r>
            <a:br>
              <a:rPr lang="en-US" sz="900" b="1" dirty="0" smtClean="0">
                <a:latin typeface="Courier New"/>
                <a:cs typeface="Courier New"/>
              </a:rPr>
            </a:br>
            <a:r>
              <a:rPr lang="en-US" sz="900" b="1" dirty="0" smtClean="0">
                <a:latin typeface="Courier New"/>
                <a:cs typeface="Courier New"/>
              </a:rPr>
              <a:t>;; using </a:t>
            </a:r>
            <a:r>
              <a:rPr lang="en-US" sz="900" b="1" dirty="0" err="1" smtClean="0">
                <a:latin typeface="Courier New"/>
                <a:cs typeface="Courier New"/>
              </a:rPr>
              <a:t>shufps</a:t>
            </a:r>
            <a:endParaRPr lang="en-US" sz="9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smtClean="0">
                <a:latin typeface="Courier New"/>
                <a:cs typeface="Courier New"/>
              </a:rPr>
              <a:t>move </a:t>
            </a:r>
            <a:r>
              <a:rPr lang="en-US" sz="900" dirty="0" smtClean="0">
                <a:latin typeface="Courier New"/>
                <a:cs typeface="Courier New"/>
              </a:rPr>
              <a:t>ah, al  </a:t>
            </a:r>
            <a:endParaRPr lang="en-US" sz="9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latin typeface="Courier New"/>
                <a:cs typeface="Courier New"/>
              </a:rPr>
              <a:t>pinsrw</a:t>
            </a:r>
            <a:r>
              <a:rPr lang="en-US" sz="900" dirty="0" smtClean="0">
                <a:latin typeface="Courier New"/>
                <a:cs typeface="Courier New"/>
              </a:rPr>
              <a:t> </a:t>
            </a:r>
            <a:r>
              <a:rPr lang="en-US" sz="900" dirty="0" smtClean="0">
                <a:latin typeface="Courier New"/>
                <a:cs typeface="Courier New"/>
              </a:rPr>
              <a:t>xmm1, ax, 0</a:t>
            </a:r>
            <a:endParaRPr lang="en-US" sz="9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latin typeface="Courier New"/>
                <a:cs typeface="Courier New"/>
              </a:rPr>
              <a:t>pinsrw</a:t>
            </a:r>
            <a:r>
              <a:rPr lang="en-US" sz="900" dirty="0" smtClean="0">
                <a:latin typeface="Courier New"/>
                <a:cs typeface="Courier New"/>
              </a:rPr>
              <a:t> </a:t>
            </a:r>
            <a:r>
              <a:rPr lang="en-US" sz="900" dirty="0" smtClean="0">
                <a:latin typeface="Courier New"/>
                <a:cs typeface="Courier New"/>
              </a:rPr>
              <a:t>xmm1, ax, 1  </a:t>
            </a:r>
            <a:endParaRPr lang="en-US" sz="9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latin typeface="Courier New"/>
                <a:cs typeface="Courier New"/>
              </a:rPr>
              <a:t>shufps</a:t>
            </a:r>
            <a:r>
              <a:rPr lang="en-US" sz="900" dirty="0" smtClean="0">
                <a:latin typeface="Courier New"/>
                <a:cs typeface="Courier New"/>
              </a:rPr>
              <a:t> </a:t>
            </a:r>
            <a:r>
              <a:rPr lang="en-US" sz="900" dirty="0" smtClean="0">
                <a:latin typeface="Courier New"/>
                <a:cs typeface="Courier New"/>
              </a:rPr>
              <a:t>xmm1, xmm1, </a:t>
            </a:r>
            <a:r>
              <a:rPr lang="en-US" sz="900" dirty="0" smtClean="0">
                <a:latin typeface="Courier New"/>
                <a:cs typeface="Courier New"/>
              </a:rPr>
              <a:t>0x00</a:t>
            </a:r>
            <a:endParaRPr lang="en-US" sz="900" dirty="0" smtClean="0">
              <a:latin typeface="Courier New"/>
              <a:cs typeface="Courier New"/>
            </a:endParaRPr>
          </a:p>
        </p:txBody>
      </p:sp>
      <p:sp>
        <p:nvSpPr>
          <p:cNvPr id="41" name="Rounded Rectangular Callout 40"/>
          <p:cNvSpPr/>
          <p:nvPr/>
        </p:nvSpPr>
        <p:spPr bwMode="auto">
          <a:xfrm>
            <a:off x="372033" y="4524897"/>
            <a:ext cx="3208917" cy="564269"/>
          </a:xfrm>
          <a:prstGeom prst="wedgeRoundRectCallout">
            <a:avLst>
              <a:gd name="adj1" fmla="val 92912"/>
              <a:gd name="adj2" fmla="val -116929"/>
              <a:gd name="adj3" fmla="val 16667"/>
            </a:avLst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900" b="1" dirty="0" smtClean="0"/>
              <a:t>MOVDQA </a:t>
            </a:r>
            <a:r>
              <a:rPr lang="en-US" sz="900" dirty="0" smtClean="0"/>
              <a:t>(move aligned </a:t>
            </a:r>
            <a:r>
              <a:rPr lang="en-US" sz="900" dirty="0" smtClean="0"/>
              <a:t>double</a:t>
            </a:r>
            <a:r>
              <a:rPr lang="en-US" sz="900" dirty="0" smtClean="0"/>
              <a:t>)</a:t>
            </a:r>
            <a:r>
              <a:rPr lang="en-US" sz="900" dirty="0" smtClean="0"/>
              <a:t> </a:t>
            </a:r>
            <a:r>
              <a:rPr lang="en-US" sz="900" dirty="0" smtClean="0"/>
              <a:t>Moves a double </a:t>
            </a:r>
            <a:r>
              <a:rPr lang="en-US" sz="900" dirty="0" err="1" smtClean="0"/>
              <a:t>quadword</a:t>
            </a:r>
            <a:r>
              <a:rPr lang="en-US" sz="900" dirty="0" smtClean="0"/>
              <a:t> from the source operand (second operand) to the destination operand (first operand).</a:t>
            </a:r>
          </a:p>
        </p:txBody>
      </p:sp>
      <p:sp>
        <p:nvSpPr>
          <p:cNvPr id="42" name="Rounded Rectangular Callout 41"/>
          <p:cNvSpPr/>
          <p:nvPr/>
        </p:nvSpPr>
        <p:spPr bwMode="auto">
          <a:xfrm>
            <a:off x="1396099" y="5511968"/>
            <a:ext cx="3011771" cy="1023969"/>
          </a:xfrm>
          <a:prstGeom prst="wedgeRoundRectCallout">
            <a:avLst>
              <a:gd name="adj1" fmla="val 67355"/>
              <a:gd name="adj2" fmla="val -174540"/>
              <a:gd name="adj3" fmla="val 16667"/>
            </a:avLst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900" b="1" dirty="0" smtClean="0"/>
              <a:t>PADDUSB </a:t>
            </a:r>
            <a:r>
              <a:rPr lang="en-US" sz="900" dirty="0" smtClean="0"/>
              <a:t>(Packed Add Unsigned with Saturation) instruction adds packed unsigned byte integers. When an individual byte result is beyond the range of an unsigned byte integer (that is, greater than</a:t>
            </a:r>
            <a:r>
              <a:rPr lang="en-US" sz="900" dirty="0" smtClean="0"/>
              <a:t> 0xFF)</a:t>
            </a:r>
            <a:r>
              <a:rPr lang="en-US" sz="900" dirty="0" smtClean="0"/>
              <a:t>, the saturated value of</a:t>
            </a:r>
            <a:r>
              <a:rPr lang="en-US" sz="900" dirty="0" smtClean="0"/>
              <a:t> 0xFF </a:t>
            </a:r>
            <a:r>
              <a:rPr lang="en-US" sz="900" dirty="0" smtClean="0"/>
              <a:t>is written to the destination operand.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7255230" y="5033480"/>
            <a:ext cx="1888770" cy="1483670"/>
          </a:xfrm>
          <a:prstGeom prst="wedgeRoundRectCallout">
            <a:avLst>
              <a:gd name="adj1" fmla="val -159043"/>
              <a:gd name="adj2" fmla="val -28311"/>
              <a:gd name="adj3" fmla="val 16667"/>
            </a:avLst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900" b="1" dirty="0" smtClean="0"/>
              <a:t>PSUBUSB </a:t>
            </a:r>
            <a:r>
              <a:rPr lang="en-US" sz="900" dirty="0" smtClean="0"/>
              <a:t>(Packed</a:t>
            </a:r>
            <a:r>
              <a:rPr lang="en-US" sz="900" dirty="0" smtClean="0"/>
              <a:t> Subtract Unsigned </a:t>
            </a:r>
            <a:r>
              <a:rPr lang="en-US" sz="900" dirty="0" smtClean="0"/>
              <a:t>with Saturation) instruction</a:t>
            </a:r>
            <a:r>
              <a:rPr lang="en-US" sz="900" dirty="0" smtClean="0"/>
              <a:t> subtracts packed </a:t>
            </a:r>
            <a:r>
              <a:rPr lang="en-US" sz="900" dirty="0" smtClean="0"/>
              <a:t>unsigned byte integers.</a:t>
            </a:r>
            <a:r>
              <a:rPr lang="en-US" sz="900" dirty="0" smtClean="0"/>
              <a:t> </a:t>
            </a:r>
            <a:r>
              <a:rPr lang="en-US" sz="900" dirty="0" smtClean="0"/>
              <a:t>When an individual byte result is less than zero (a negative value</a:t>
            </a:r>
            <a:r>
              <a:rPr lang="en-US" sz="900" dirty="0" smtClean="0"/>
              <a:t>), </a:t>
            </a:r>
            <a:r>
              <a:rPr lang="en-US" sz="900" dirty="0" smtClean="0"/>
              <a:t>the saturated value of</a:t>
            </a:r>
            <a:r>
              <a:rPr lang="en-US" sz="900" dirty="0" smtClean="0"/>
              <a:t> 0x00 </a:t>
            </a:r>
            <a:r>
              <a:rPr lang="en-US" sz="900" dirty="0" smtClean="0"/>
              <a:t>is written to the destination operand.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1082770" y="1104781"/>
            <a:ext cx="1887719" cy="46276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1082770" y="1531787"/>
            <a:ext cx="1887719" cy="46276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1082770" y="1958793"/>
            <a:ext cx="1887719" cy="46276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1082770" y="2385799"/>
            <a:ext cx="1887719" cy="46276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8" name="Frame 87"/>
          <p:cNvSpPr/>
          <p:nvPr/>
        </p:nvSpPr>
        <p:spPr bwMode="auto">
          <a:xfrm>
            <a:off x="983905" y="995447"/>
            <a:ext cx="2082210" cy="1956568"/>
          </a:xfrm>
          <a:prstGeom prst="frame">
            <a:avLst>
              <a:gd name="adj1" fmla="val 593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</a:t>
            </a:r>
            <a:r>
              <a:rPr lang="en-US" sz="2000" dirty="0" smtClean="0">
                <a:solidFill>
                  <a:srgbClr val="000000"/>
                </a:solidFill>
              </a:rPr>
              <a:t>– </a:t>
            </a:r>
            <a:r>
              <a:rPr lang="en-US" sz="2000" dirty="0" smtClean="0">
                <a:solidFill>
                  <a:srgbClr val="000000"/>
                </a:solidFill>
              </a:rPr>
              <a:t>SSE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Intrinsics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9301" y="825152"/>
            <a:ext cx="7425985" cy="5672493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void </a:t>
            </a:r>
            <a:r>
              <a:rPr lang="en-US" sz="1000" b="1" i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brightness_sse_xscale</a:t>
            </a:r>
            <a:r>
              <a:rPr lang="en-US" sz="1000" b="1" i="1" dirty="0" smtClean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000" dirty="0" smtClean="0">
                <a:latin typeface="Courier New"/>
                <a:cs typeface="Courier New"/>
              </a:rPr>
              <a:t>(</a:t>
            </a:r>
            <a:r>
              <a:rPr lang="en-US" sz="1000" dirty="0" smtClean="0">
                <a:latin typeface="Courier New"/>
                <a:cs typeface="Courier New"/>
              </a:rPr>
              <a:t>unsigned char *buffer, </a:t>
            </a:r>
            <a:r>
              <a:rPr lang="en-US" sz="1000" dirty="0" err="1" smtClean="0">
                <a:latin typeface="Courier New"/>
                <a:cs typeface="Courier New"/>
              </a:rPr>
              <a:t>int</a:t>
            </a:r>
            <a:r>
              <a:rPr lang="en-US" sz="1000" dirty="0" smtClean="0">
                <a:latin typeface="Courier New"/>
                <a:cs typeface="Courier New"/>
              </a:rPr>
              <a:t> </a:t>
            </a:r>
            <a:r>
              <a:rPr lang="en-US" sz="1000" dirty="0" err="1" smtClean="0">
                <a:latin typeface="Courier New"/>
                <a:cs typeface="Courier New"/>
              </a:rPr>
              <a:t>len</a:t>
            </a:r>
            <a:r>
              <a:rPr lang="en-US" sz="1000" dirty="0" smtClean="0">
                <a:latin typeface="Courier New"/>
                <a:cs typeface="Courier New"/>
              </a:rPr>
              <a:t>, </a:t>
            </a:r>
            <a:r>
              <a:rPr lang="en-US" sz="1000" dirty="0" err="1" smtClean="0">
                <a:latin typeface="Courier New"/>
                <a:cs typeface="Courier New"/>
              </a:rPr>
              <a:t>int</a:t>
            </a:r>
            <a:r>
              <a:rPr lang="en-US" sz="1000" dirty="0" smtClean="0">
                <a:latin typeface="Courier New"/>
                <a:cs typeface="Courier New"/>
              </a:rPr>
              <a:t> </a:t>
            </a:r>
            <a:r>
              <a:rPr lang="en-US" sz="1000" dirty="0" err="1" smtClean="0">
                <a:latin typeface="Courier New"/>
                <a:cs typeface="Courier New"/>
              </a:rPr>
              <a:t>v</a:t>
            </a:r>
            <a:r>
              <a:rPr lang="en-US" sz="1000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{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__m128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__m128 </a:t>
            </a:r>
            <a:r>
              <a:rPr lang="en-US" sz="1000" dirty="0" err="1" smtClean="0">
                <a:latin typeface="Courier New"/>
                <a:cs typeface="Courier New"/>
              </a:rPr>
              <a:t>value_vector</a:t>
            </a:r>
            <a:r>
              <a:rPr lang="en-US" sz="1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</a:t>
            </a:r>
            <a:r>
              <a:rPr lang="en-US" sz="1000" dirty="0" err="1" smtClean="0">
                <a:latin typeface="Courier New"/>
                <a:cs typeface="Courier New"/>
              </a:rPr>
              <a:t>int</a:t>
            </a:r>
            <a:r>
              <a:rPr lang="en-US" sz="1000" dirty="0" smtClean="0">
                <a:latin typeface="Courier New"/>
                <a:cs typeface="Courier New"/>
              </a:rPr>
              <a:t> 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if (</a:t>
            </a:r>
            <a:r>
              <a:rPr lang="en-US" sz="1000" dirty="0" err="1" smtClean="0">
                <a:latin typeface="Courier New"/>
                <a:cs typeface="Courier New"/>
              </a:rPr>
              <a:t>v</a:t>
            </a:r>
            <a:r>
              <a:rPr lang="en-US" sz="1000" dirty="0" smtClean="0">
                <a:latin typeface="Courier New"/>
                <a:cs typeface="Courier New"/>
              </a:rPr>
              <a:t> &gt; 0) {</a:t>
            </a:r>
            <a:endParaRPr lang="en-US" sz="10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  <a:r>
              <a:rPr lang="en-US" sz="1000" b="1" dirty="0" smtClean="0">
                <a:latin typeface="Courier New"/>
                <a:cs typeface="Courier New"/>
              </a:rPr>
              <a:t>&lt; make </a:t>
            </a:r>
            <a:r>
              <a:rPr lang="en-US" sz="1000" b="1" dirty="0" err="1" smtClean="0">
                <a:latin typeface="Courier New"/>
                <a:cs typeface="Courier New"/>
              </a:rPr>
              <a:t>v</a:t>
            </a:r>
            <a:r>
              <a:rPr lang="en-US" sz="1000" b="1" dirty="0" smtClean="0">
                <a:latin typeface="Courier New"/>
                <a:cs typeface="Courier New"/>
              </a:rPr>
              <a:t> char &gt; </a:t>
            </a:r>
            <a:r>
              <a:rPr lang="en-US" sz="1000" dirty="0" smtClean="0">
                <a:latin typeface="Courier New"/>
                <a:cs typeface="Courier New"/>
              </a:rPr>
              <a:t>	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  <a:r>
              <a:rPr lang="en-US" sz="1000" dirty="0" err="1" smtClean="0">
                <a:latin typeface="Courier New"/>
                <a:cs typeface="Courier New"/>
              </a:rPr>
              <a:t>value_vector</a:t>
            </a:r>
            <a:r>
              <a:rPr lang="en-US" sz="1000" dirty="0" smtClean="0">
                <a:latin typeface="Courier New"/>
                <a:cs typeface="Courier New"/>
              </a:rPr>
              <a:t> = _mm_set1_epi8</a:t>
            </a:r>
            <a:r>
              <a:rPr lang="en-US" sz="1000" dirty="0" smtClean="0">
                <a:latin typeface="Courier New"/>
                <a:cs typeface="Courier New"/>
              </a:rPr>
              <a:t>( </a:t>
            </a:r>
            <a:r>
              <a:rPr lang="en-US" sz="1000" dirty="0" err="1" smtClean="0">
                <a:latin typeface="Courier New"/>
                <a:cs typeface="Courier New"/>
              </a:rPr>
              <a:t>v</a:t>
            </a:r>
            <a:r>
              <a:rPr lang="en-US" sz="1000" dirty="0" smtClean="0">
                <a:latin typeface="Courier New"/>
                <a:cs typeface="Courier New"/>
              </a:rPr>
              <a:t> );                          </a:t>
            </a:r>
            <a:r>
              <a:rPr lang="en-US" sz="1000" b="1" dirty="0" smtClean="0">
                <a:latin typeface="Courier New"/>
                <a:cs typeface="Courier New"/>
              </a:rPr>
              <a:t>/* PINSRW, SHUFPS, etc..*/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endParaRPr lang="en-US" sz="10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for (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 = 0; 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 &lt; </a:t>
            </a:r>
            <a:r>
              <a:rPr lang="en-US" sz="1000" dirty="0" err="1" smtClean="0">
                <a:latin typeface="Courier New"/>
                <a:cs typeface="Courier New"/>
              </a:rPr>
              <a:t>len</a:t>
            </a:r>
            <a:r>
              <a:rPr lang="en-US" sz="1000" dirty="0" smtClean="0">
                <a:latin typeface="Courier New"/>
                <a:cs typeface="Courier New"/>
              </a:rPr>
              <a:t>; 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 += 16) {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 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 = (__int128 *)(</a:t>
            </a:r>
            <a:r>
              <a:rPr lang="en-US" sz="1000" dirty="0" err="1" smtClean="0">
                <a:latin typeface="Courier New"/>
                <a:cs typeface="Courier New"/>
              </a:rPr>
              <a:t>buffer+t</a:t>
            </a:r>
            <a:r>
              <a:rPr lang="en-US" sz="1000" dirty="0" smtClean="0">
                <a:latin typeface="Courier New"/>
                <a:cs typeface="Courier New"/>
              </a:rPr>
              <a:t>)</a:t>
            </a:r>
            <a:r>
              <a:rPr lang="en-US" sz="1000" dirty="0" smtClean="0">
                <a:latin typeface="Courier New"/>
                <a:cs typeface="Courier New"/>
              </a:rPr>
              <a:t>;                    </a:t>
            </a:r>
            <a:r>
              <a:rPr lang="en-US" sz="1000" b="1" dirty="0" smtClean="0">
                <a:latin typeface="Courier New"/>
                <a:cs typeface="Courier New"/>
              </a:rPr>
              <a:t>/* MOVDQA  */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 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 = _mm_adds_epi8(pixel_vector, </a:t>
            </a:r>
            <a:r>
              <a:rPr lang="en-US" sz="1000" dirty="0" err="1" smtClean="0">
                <a:latin typeface="Courier New"/>
                <a:cs typeface="Courier New"/>
              </a:rPr>
              <a:t>value_vector</a:t>
            </a:r>
            <a:r>
              <a:rPr lang="en-US" sz="1000" dirty="0" smtClean="0">
                <a:latin typeface="Courier New"/>
                <a:cs typeface="Courier New"/>
              </a:rPr>
              <a:t>);</a:t>
            </a:r>
            <a:r>
              <a:rPr lang="en-US" sz="1000" dirty="0" smtClean="0">
                <a:latin typeface="Courier New"/>
                <a:cs typeface="Courier New"/>
              </a:rPr>
              <a:t> </a:t>
            </a:r>
            <a:r>
              <a:rPr lang="en-US" sz="1000" b="1" dirty="0" smtClean="0">
                <a:latin typeface="Courier New"/>
                <a:cs typeface="Courier New"/>
              </a:rPr>
              <a:t>/* PADDUSB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  *((__m128 *)(</a:t>
            </a:r>
            <a:r>
              <a:rPr lang="en-US" sz="1000" dirty="0" err="1" smtClean="0">
                <a:latin typeface="Courier New"/>
                <a:cs typeface="Courier New"/>
              </a:rPr>
              <a:t>buffer+t</a:t>
            </a:r>
            <a:r>
              <a:rPr lang="en-US" sz="1000" dirty="0" smtClean="0">
                <a:latin typeface="Courier New"/>
                <a:cs typeface="Courier New"/>
              </a:rPr>
              <a:t>)) =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;                   </a:t>
            </a:r>
            <a:r>
              <a:rPr lang="en-US" sz="1000" b="1" dirty="0" smtClean="0">
                <a:latin typeface="Courier New"/>
                <a:cs typeface="Courier New"/>
              </a:rPr>
              <a:t>/* MOVDQA  */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}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}</a:t>
            </a:r>
            <a:r>
              <a:rPr lang="en-US" sz="1000" dirty="0" smtClean="0">
                <a:latin typeface="Courier New"/>
                <a:cs typeface="Courier New"/>
              </a:rPr>
              <a:t> else { % (</a:t>
            </a:r>
            <a:r>
              <a:rPr lang="en-US" sz="1000" dirty="0" err="1" smtClean="0">
                <a:latin typeface="Courier New"/>
                <a:cs typeface="Courier New"/>
              </a:rPr>
              <a:t>v</a:t>
            </a:r>
            <a:r>
              <a:rPr lang="en-US" sz="1000" dirty="0" smtClean="0">
                <a:latin typeface="Courier New"/>
                <a:cs typeface="Courier New"/>
              </a:rPr>
              <a:t> &lt;= 0)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  <a:r>
              <a:rPr lang="en-US" sz="1000" dirty="0" err="1" smtClean="0">
                <a:latin typeface="Courier New"/>
                <a:cs typeface="Courier New"/>
              </a:rPr>
              <a:t>v</a:t>
            </a:r>
            <a:r>
              <a:rPr lang="en-US" sz="1000" dirty="0" smtClean="0">
                <a:latin typeface="Courier New"/>
                <a:cs typeface="Courier New"/>
              </a:rPr>
              <a:t>=-</a:t>
            </a:r>
            <a:r>
              <a:rPr lang="en-US" sz="1000" dirty="0" err="1" smtClean="0">
                <a:latin typeface="Courier New"/>
                <a:cs typeface="Courier New"/>
              </a:rPr>
              <a:t>v</a:t>
            </a:r>
            <a:r>
              <a:rPr lang="en-US" sz="1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  <a:r>
              <a:rPr lang="en-US" sz="1000" b="1" dirty="0" smtClean="0">
                <a:latin typeface="Courier New"/>
                <a:cs typeface="Courier New"/>
              </a:rPr>
              <a:t>&lt; make </a:t>
            </a:r>
            <a:r>
              <a:rPr lang="en-US" sz="1000" b="1" dirty="0" err="1" smtClean="0">
                <a:latin typeface="Courier New"/>
                <a:cs typeface="Courier New"/>
              </a:rPr>
              <a:t>v</a:t>
            </a:r>
            <a:r>
              <a:rPr lang="en-US" sz="1000" b="1" dirty="0" smtClean="0">
                <a:latin typeface="Courier New"/>
                <a:cs typeface="Courier New"/>
              </a:rPr>
              <a:t> char &gt; </a:t>
            </a:r>
            <a:endParaRPr lang="en-US" sz="1000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  <a:r>
              <a:rPr lang="en-US" sz="1000" dirty="0" err="1" smtClean="0">
                <a:latin typeface="Courier New"/>
                <a:cs typeface="Courier New"/>
              </a:rPr>
              <a:t>value_vector</a:t>
            </a:r>
            <a:r>
              <a:rPr lang="en-US" sz="1000" dirty="0" smtClean="0">
                <a:latin typeface="Courier New"/>
                <a:cs typeface="Courier New"/>
              </a:rPr>
              <a:t> = _mm_set1_epi8</a:t>
            </a:r>
            <a:r>
              <a:rPr lang="en-US" sz="1000" dirty="0" smtClean="0">
                <a:latin typeface="Courier New"/>
                <a:cs typeface="Courier New"/>
              </a:rPr>
              <a:t>(v</a:t>
            </a:r>
            <a:r>
              <a:rPr lang="en-US" sz="1000" dirty="0" smtClean="0">
                <a:latin typeface="Courier New"/>
                <a:cs typeface="Courier New"/>
              </a:rPr>
              <a:t>);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for (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 = 0; 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 &lt; </a:t>
            </a:r>
            <a:r>
              <a:rPr lang="en-US" sz="1000" dirty="0" err="1" smtClean="0">
                <a:latin typeface="Courier New"/>
                <a:cs typeface="Courier New"/>
              </a:rPr>
              <a:t>len</a:t>
            </a:r>
            <a:r>
              <a:rPr lang="en-US" sz="1000" dirty="0" smtClean="0">
                <a:latin typeface="Courier New"/>
                <a:cs typeface="Courier New"/>
              </a:rPr>
              <a:t>; </a:t>
            </a:r>
            <a:r>
              <a:rPr lang="en-US" sz="1000" dirty="0" err="1" smtClean="0">
                <a:latin typeface="Courier New"/>
                <a:cs typeface="Courier New"/>
              </a:rPr>
              <a:t>t</a:t>
            </a:r>
            <a:r>
              <a:rPr lang="en-US" sz="1000" dirty="0" smtClean="0">
                <a:latin typeface="Courier New"/>
                <a:cs typeface="Courier New"/>
              </a:rPr>
              <a:t> += 16) {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 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 = (__int128 *)(</a:t>
            </a:r>
            <a:r>
              <a:rPr lang="en-US" sz="1000" dirty="0" err="1" smtClean="0">
                <a:latin typeface="Courier New"/>
                <a:cs typeface="Courier New"/>
              </a:rPr>
              <a:t>buffer+t</a:t>
            </a:r>
            <a:r>
              <a:rPr lang="en-US" sz="1000" dirty="0" smtClean="0">
                <a:latin typeface="Courier New"/>
                <a:cs typeface="Courier New"/>
              </a:rPr>
              <a:t>)</a:t>
            </a:r>
            <a:r>
              <a:rPr lang="en-US" sz="1000" dirty="0" smtClean="0">
                <a:latin typeface="Courier New"/>
                <a:cs typeface="Courier New"/>
              </a:rPr>
              <a:t>;                    </a:t>
            </a:r>
            <a:r>
              <a:rPr lang="en-US" sz="1000" b="1" dirty="0" smtClean="0">
                <a:latin typeface="Courier New"/>
                <a:cs typeface="Courier New"/>
              </a:rPr>
              <a:t>/</a:t>
            </a:r>
            <a:r>
              <a:rPr lang="en-US" sz="1000" b="1" dirty="0" smtClean="0">
                <a:latin typeface="Courier New"/>
                <a:cs typeface="Courier New"/>
              </a:rPr>
              <a:t>* MOVDQA  */ </a:t>
            </a:r>
            <a:endParaRPr lang="en-US" sz="10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 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 = _mm_subs_epi8(pixel_vector, </a:t>
            </a:r>
            <a:r>
              <a:rPr lang="en-US" sz="1000" dirty="0" err="1" smtClean="0">
                <a:latin typeface="Courier New"/>
                <a:cs typeface="Courier New"/>
              </a:rPr>
              <a:t>value_vector</a:t>
            </a:r>
            <a:r>
              <a:rPr lang="en-US" sz="1000" dirty="0" smtClean="0">
                <a:latin typeface="Courier New"/>
                <a:cs typeface="Courier New"/>
              </a:rPr>
              <a:t>)</a:t>
            </a:r>
            <a:r>
              <a:rPr lang="en-US" sz="1000" dirty="0" smtClean="0">
                <a:latin typeface="Courier New"/>
                <a:cs typeface="Courier New"/>
              </a:rPr>
              <a:t>; </a:t>
            </a:r>
            <a:r>
              <a:rPr lang="en-US" sz="1000" b="1" dirty="0" smtClean="0">
                <a:latin typeface="Courier New"/>
                <a:cs typeface="Courier New"/>
              </a:rPr>
              <a:t>/*</a:t>
            </a:r>
            <a:r>
              <a:rPr lang="en-US" sz="1000" b="1" dirty="0" smtClean="0">
                <a:latin typeface="Courier New"/>
                <a:cs typeface="Courier New"/>
              </a:rPr>
              <a:t> PSUBUSB </a:t>
            </a:r>
            <a:r>
              <a:rPr lang="en-US" sz="1000" b="1" dirty="0" smtClean="0">
                <a:latin typeface="Courier New"/>
                <a:cs typeface="Courier New"/>
              </a:rPr>
              <a:t>*/ </a:t>
            </a:r>
            <a:r>
              <a:rPr lang="en-US" sz="1000" b="1" dirty="0" smtClean="0">
                <a:latin typeface="Courier New"/>
                <a:cs typeface="Courier New"/>
              </a:rPr>
              <a:t> </a:t>
            </a:r>
            <a:endParaRPr lang="en-US" sz="10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  *((__m128 *)(</a:t>
            </a:r>
            <a:r>
              <a:rPr lang="en-US" sz="1000" dirty="0" err="1" smtClean="0">
                <a:latin typeface="Courier New"/>
                <a:cs typeface="Courier New"/>
              </a:rPr>
              <a:t>buffer+t</a:t>
            </a:r>
            <a:r>
              <a:rPr lang="en-US" sz="1000" dirty="0" smtClean="0">
                <a:latin typeface="Courier New"/>
                <a:cs typeface="Courier New"/>
              </a:rPr>
              <a:t>)) = </a:t>
            </a:r>
            <a:r>
              <a:rPr lang="en-US" sz="1000" dirty="0" err="1" smtClean="0">
                <a:latin typeface="Courier New"/>
                <a:cs typeface="Courier New"/>
              </a:rPr>
              <a:t>pixel_vector</a:t>
            </a:r>
            <a:r>
              <a:rPr lang="en-US" sz="1000" dirty="0" smtClean="0">
                <a:latin typeface="Courier New"/>
                <a:cs typeface="Courier New"/>
              </a:rPr>
              <a:t>;                   </a:t>
            </a:r>
            <a:r>
              <a:rPr lang="en-US" sz="1000" b="1" dirty="0" smtClean="0">
                <a:latin typeface="Courier New"/>
                <a:cs typeface="Courier New"/>
              </a:rPr>
              <a:t>/</a:t>
            </a:r>
            <a:r>
              <a:rPr lang="en-US" sz="1000" b="1" dirty="0" smtClean="0">
                <a:latin typeface="Courier New"/>
                <a:cs typeface="Courier New"/>
              </a:rPr>
              <a:t>* MOVDQA  */ </a:t>
            </a:r>
            <a:endParaRPr lang="en-US" sz="1000" b="1" dirty="0" smtClean="0">
              <a:latin typeface="Courier New"/>
              <a:cs typeface="Courier New"/>
            </a:endParaRP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  }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  }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latin typeface="Courier New"/>
                <a:cs typeface="Courier New"/>
              </a:rPr>
              <a:t>}</a:t>
            </a:r>
          </a:p>
          <a:p>
            <a:pPr>
              <a:lnSpc>
                <a:spcPts val="960"/>
              </a:lnSpc>
              <a:spcBef>
                <a:spcPts val="0"/>
              </a:spcBef>
              <a:spcAft>
                <a:spcPts val="600"/>
              </a:spcAft>
            </a:pPr>
            <a:endParaRPr lang="en-US" sz="1000" dirty="0" smtClean="0">
              <a:latin typeface="Courier New"/>
              <a:cs typeface="Courier New"/>
            </a:endParaRPr>
          </a:p>
        </p:txBody>
      </p:sp>
      <p:sp>
        <p:nvSpPr>
          <p:cNvPr id="44" name="TextBox 43"/>
          <p:cNvSpPr txBox="1"/>
          <p:nvPr/>
        </p:nvSpPr>
        <p:spPr>
          <a:xfrm rot="1798556">
            <a:off x="7116132" y="514887"/>
            <a:ext cx="1494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NB! Not tested…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49503</TotalTime>
  <Words>1264</Words>
  <Application>Microsoft Macintosh PowerPoint</Application>
  <PresentationFormat>On-screen Show (4:3)</PresentationFormat>
  <Paragraphs>151</Paragraphs>
  <Slides>6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OS-intro</vt:lpstr>
      <vt:lpstr>  Changing picture brightness using SSE </vt:lpstr>
      <vt:lpstr>Brightness</vt:lpstr>
      <vt:lpstr>Brightness – main</vt:lpstr>
      <vt:lpstr>Brightness – Naïve C</vt:lpstr>
      <vt:lpstr>Brightness – SSE ASM</vt:lpstr>
      <vt:lpstr>Brightness – SSE Intrinsics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1977</cp:revision>
  <cp:lastPrinted>2010-09-18T13:45:05Z</cp:lastPrinted>
  <dcterms:created xsi:type="dcterms:W3CDTF">2011-09-15T09:31:01Z</dcterms:created>
  <dcterms:modified xsi:type="dcterms:W3CDTF">2011-09-15T20:59:34Z</dcterms:modified>
</cp:coreProperties>
</file>