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7"/>
  </p:notesMasterIdLst>
  <p:sldIdLst>
    <p:sldId id="265" r:id="rId2"/>
    <p:sldId id="266" r:id="rId3"/>
    <p:sldId id="267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9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BD6A9-0B33-40E3-A918-A545E6035C7E}" type="datetimeFigureOut">
              <a:rPr lang="nb-NO" smtClean="0"/>
              <a:t>04.11.2011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C4EA3-4ACB-4E0B-935F-944B70302E6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950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BBCD3-F624-493C-ACDD-4BEE4DA3108F}" type="slidenum">
              <a:rPr lang="nb-NO"/>
              <a:pPr/>
              <a:t>1</a:t>
            </a:fld>
            <a:endParaRPr lang="nb-NO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diagram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9B2AF74-87E9-4275-AB79-DA5C4F7CE329}" type="datetimeFigureOut">
              <a:rPr lang="nb-NO" smtClean="0"/>
              <a:t>04.11.2011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E7E06FF-D43F-43CB-86C6-3AE03F7453B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tel, inn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9B2AF74-87E9-4275-AB79-DA5C4F7CE329}" type="datetimeFigureOut">
              <a:rPr lang="nb-NO" smtClean="0"/>
              <a:t>04.11.2011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E7E06FF-D43F-43CB-86C6-3AE03F7453B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tel og innhold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305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8305800" cy="2209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85800" y="3886200"/>
            <a:ext cx="8305800" cy="2209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>
          <a:xfrm>
            <a:off x="457200" y="62484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© David Kirk/NVIDIA and Wen-mei W. Hwu, 2007</a:t>
            </a:r>
          </a:p>
          <a:p>
            <a:r>
              <a:rPr lang="en-US" smtClean="0"/>
              <a:t>ECE 498AL, University of Illinois, Urbana-Champaign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1129DD-60C6-44EF-A68E-C2345A092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smtClean="0"/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>
                <a:latin typeface="Arial" charset="0"/>
              </a:rPr>
              <a:t>INF5063, Pål Halvorsen, Carsten Griwodz, Håvard Espeland, Håkon Stensland</a:t>
            </a: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54056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9" cstate="print"/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INF5063 – GPU &amp; CUDA</a:t>
            </a:r>
            <a:endParaRPr lang="nb-NO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Håkon Kvale </a:t>
            </a:r>
            <a:r>
              <a:rPr lang="nb-NO" dirty="0" smtClean="0"/>
              <a:t>Stensland</a:t>
            </a:r>
          </a:p>
          <a:p>
            <a:r>
              <a:rPr lang="nb-NO" sz="2000" dirty="0" smtClean="0"/>
              <a:t>iAD-lab, Department for Informatics</a:t>
            </a:r>
          </a:p>
        </p:txBody>
      </p:sp>
    </p:spTree>
    <p:extLst>
      <p:ext uri="{BB962C8B-B14F-4D97-AF65-F5344CB8AC3E}">
        <p14:creationId xmlns:p14="http://schemas.microsoft.com/office/powerpoint/2010/main" val="128591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579438"/>
          </a:xfrm>
        </p:spPr>
        <p:txBody>
          <a:bodyPr/>
          <a:lstStyle/>
          <a:p>
            <a:r>
              <a:rPr lang="en-US" dirty="0" smtClean="0"/>
              <a:t>Recap: The CUDA </a:t>
            </a:r>
            <a:r>
              <a:rPr lang="en-US" dirty="0"/>
              <a:t>Programming </a:t>
            </a:r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005387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The GPU is viewed as a compute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device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that: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Is a coprocessor to the </a:t>
            </a:r>
            <a:r>
              <a:rPr lang="en-US" dirty="0" smtClean="0"/>
              <a:t>CPU, referred to as the </a:t>
            </a:r>
            <a:r>
              <a:rPr lang="en-US" dirty="0">
                <a:solidFill>
                  <a:srgbClr val="00B050"/>
                </a:solidFill>
              </a:rPr>
              <a:t>host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Has its own DRAM </a:t>
            </a:r>
            <a:r>
              <a:rPr lang="en-US" dirty="0" smtClean="0"/>
              <a:t>called </a:t>
            </a:r>
            <a:r>
              <a:rPr lang="en-US" dirty="0" smtClean="0">
                <a:solidFill>
                  <a:srgbClr val="00B050"/>
                </a:solidFill>
              </a:rPr>
              <a:t>device memory</a:t>
            </a:r>
            <a:endParaRPr lang="en-US" dirty="0"/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Runs </a:t>
            </a:r>
            <a:r>
              <a:rPr lang="en-US" b="1" dirty="0"/>
              <a:t>many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threads in parallel</a:t>
            </a:r>
          </a:p>
          <a:p>
            <a:pPr marL="457200" indent="-457200">
              <a:lnSpc>
                <a:spcPct val="90000"/>
              </a:lnSpc>
            </a:pPr>
            <a:r>
              <a:rPr lang="en-US" dirty="0"/>
              <a:t>Data-parallel </a:t>
            </a:r>
            <a:r>
              <a:rPr lang="en-US" dirty="0" smtClean="0"/>
              <a:t>parts of an application </a:t>
            </a:r>
            <a:r>
              <a:rPr lang="en-US" dirty="0"/>
              <a:t>are executed on the device as </a:t>
            </a:r>
            <a:r>
              <a:rPr lang="en-US" dirty="0" smtClean="0">
                <a:solidFill>
                  <a:srgbClr val="00B050"/>
                </a:solidFill>
              </a:rPr>
              <a:t>kernels</a:t>
            </a:r>
            <a:r>
              <a:rPr lang="en-US" dirty="0" smtClean="0"/>
              <a:t>, which </a:t>
            </a:r>
            <a:r>
              <a:rPr lang="en-US" dirty="0"/>
              <a:t>run in parallel on many </a:t>
            </a:r>
            <a:r>
              <a:rPr lang="en-US" dirty="0" smtClean="0"/>
              <a:t>threads</a:t>
            </a:r>
          </a:p>
          <a:p>
            <a:pPr marL="457200" indent="-457200">
              <a:lnSpc>
                <a:spcPct val="90000"/>
              </a:lnSpc>
            </a:pPr>
            <a:endParaRPr lang="en-US" sz="1000" dirty="0"/>
          </a:p>
          <a:p>
            <a:pPr marL="457200" indent="-457200">
              <a:lnSpc>
                <a:spcPct val="90000"/>
              </a:lnSpc>
            </a:pPr>
            <a:r>
              <a:rPr lang="en-US" dirty="0"/>
              <a:t>Differences between GPU and CPU threads 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GPU threads are extremely lightweight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Very little creation overhead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GPU needs 1000s of threads for full efficiency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Multi-core CPU needs only a few</a:t>
            </a:r>
          </a:p>
        </p:txBody>
      </p:sp>
    </p:spTree>
    <p:extLst>
      <p:ext uri="{BB962C8B-B14F-4D97-AF65-F5344CB8AC3E}">
        <p14:creationId xmlns:p14="http://schemas.microsoft.com/office/powerpoint/2010/main" val="498713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"/>
            <a:ext cx="8305800" cy="609600"/>
          </a:xfrm>
        </p:spPr>
        <p:txBody>
          <a:bodyPr/>
          <a:lstStyle/>
          <a:p>
            <a:r>
              <a:rPr lang="en-US" dirty="0" smtClean="0"/>
              <a:t>Recap: Terminology</a:t>
            </a:r>
            <a:endParaRPr lang="en-US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14400"/>
            <a:ext cx="8229600" cy="2819400"/>
          </a:xfrm>
        </p:spPr>
        <p:txBody>
          <a:bodyPr/>
          <a:lstStyle/>
          <a:p>
            <a:pPr marL="457200" indent="-457200"/>
            <a:r>
              <a:rPr lang="en-US" sz="2400" dirty="0"/>
              <a:t>device = GPU = </a:t>
            </a:r>
            <a:r>
              <a:rPr lang="en-US" sz="2400" dirty="0" smtClean="0"/>
              <a:t>Set </a:t>
            </a:r>
            <a:r>
              <a:rPr lang="en-US" sz="2400" dirty="0"/>
              <a:t>of multiprocessors </a:t>
            </a:r>
          </a:p>
          <a:p>
            <a:pPr marL="457200" indent="-457200"/>
            <a:r>
              <a:rPr lang="en-US" sz="2400" dirty="0"/>
              <a:t>Multiprocessor = </a:t>
            </a:r>
            <a:r>
              <a:rPr lang="en-US" sz="2400" dirty="0" smtClean="0"/>
              <a:t>Set </a:t>
            </a:r>
            <a:r>
              <a:rPr lang="en-US" sz="2400" dirty="0"/>
              <a:t>of processors &amp; shared memory</a:t>
            </a:r>
          </a:p>
          <a:p>
            <a:pPr marL="457200" indent="-457200"/>
            <a:r>
              <a:rPr lang="en-US" sz="2400" dirty="0"/>
              <a:t>Kernel = </a:t>
            </a:r>
            <a:r>
              <a:rPr lang="en-US" sz="2400" dirty="0" smtClean="0"/>
              <a:t>Program running on the GPU</a:t>
            </a:r>
            <a:endParaRPr lang="en-US" sz="2400" dirty="0"/>
          </a:p>
          <a:p>
            <a:pPr marL="457200" indent="-457200"/>
            <a:r>
              <a:rPr lang="en-US" sz="2400" dirty="0"/>
              <a:t>Grid = </a:t>
            </a:r>
            <a:r>
              <a:rPr lang="en-US" sz="2400" dirty="0" smtClean="0"/>
              <a:t>Array </a:t>
            </a:r>
            <a:r>
              <a:rPr lang="en-US" sz="2400" dirty="0"/>
              <a:t>of thread blocks that execute a kernel</a:t>
            </a:r>
          </a:p>
          <a:p>
            <a:pPr marL="457200" indent="-457200"/>
            <a:r>
              <a:rPr lang="en-US" sz="2400" dirty="0"/>
              <a:t>Thread block = </a:t>
            </a:r>
            <a:r>
              <a:rPr lang="en-US" sz="2400" dirty="0" smtClean="0"/>
              <a:t>Group </a:t>
            </a:r>
            <a:r>
              <a:rPr lang="en-US" sz="2400" dirty="0"/>
              <a:t>of SIMD threads that execute a kernel and can communicate via shared memory</a:t>
            </a:r>
          </a:p>
        </p:txBody>
      </p:sp>
      <p:graphicFrame>
        <p:nvGraphicFramePr>
          <p:cNvPr id="128072" name="Group 72"/>
          <p:cNvGraphicFramePr>
            <a:graphicFrameLocks noGrp="1"/>
          </p:cNvGraphicFramePr>
          <p:nvPr/>
        </p:nvGraphicFramePr>
        <p:xfrm>
          <a:off x="457200" y="4114800"/>
          <a:ext cx="8221663" cy="2148840"/>
        </p:xfrm>
        <a:graphic>
          <a:graphicData uri="http://schemas.openxmlformats.org/drawingml/2006/table">
            <a:tbl>
              <a:tblPr/>
              <a:tblGrid>
                <a:gridCol w="1492250"/>
                <a:gridCol w="1517650"/>
                <a:gridCol w="1554163"/>
                <a:gridCol w="1355725"/>
                <a:gridCol w="230187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Memory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Location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Cached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Access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Who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Local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One thread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Shared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N/A - resident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in a block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Global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Constant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Texture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64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Recap: Access </a:t>
            </a:r>
            <a:r>
              <a:rPr lang="en-US" dirty="0"/>
              <a:t>Times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4419600"/>
          </a:xfrm>
        </p:spPr>
        <p:txBody>
          <a:bodyPr/>
          <a:lstStyle/>
          <a:p>
            <a:pPr marL="457200" indent="-457200"/>
            <a:r>
              <a:rPr lang="en-US" dirty="0"/>
              <a:t>Register – </a:t>
            </a:r>
            <a:r>
              <a:rPr lang="en-US" dirty="0" smtClean="0"/>
              <a:t>Dedicated </a:t>
            </a:r>
            <a:r>
              <a:rPr lang="en-US" dirty="0"/>
              <a:t>HW </a:t>
            </a:r>
            <a:r>
              <a:rPr lang="en-US" dirty="0" smtClean="0"/>
              <a:t>– Single cycle</a:t>
            </a:r>
            <a:endParaRPr lang="en-US" dirty="0"/>
          </a:p>
          <a:p>
            <a:pPr marL="457200" indent="-457200"/>
            <a:r>
              <a:rPr lang="en-US" dirty="0"/>
              <a:t>Shared Memory – </a:t>
            </a:r>
            <a:r>
              <a:rPr lang="en-US" dirty="0" smtClean="0"/>
              <a:t>Dedicated </a:t>
            </a:r>
            <a:r>
              <a:rPr lang="en-US" dirty="0"/>
              <a:t>HW </a:t>
            </a:r>
            <a:r>
              <a:rPr lang="en-US" dirty="0" smtClean="0"/>
              <a:t>– Single cycle </a:t>
            </a:r>
            <a:endParaRPr lang="en-US" dirty="0"/>
          </a:p>
          <a:p>
            <a:pPr marL="457200" indent="-457200"/>
            <a:r>
              <a:rPr lang="en-US" dirty="0"/>
              <a:t>Local Memory – DRAM, no cache </a:t>
            </a:r>
            <a:r>
              <a:rPr lang="en-US" dirty="0" smtClean="0"/>
              <a:t>– “Slow”</a:t>
            </a:r>
            <a:endParaRPr lang="en-US" dirty="0"/>
          </a:p>
          <a:p>
            <a:pPr marL="457200" indent="-457200"/>
            <a:r>
              <a:rPr lang="en-US" dirty="0"/>
              <a:t>Global Memory – DRAM, no cache </a:t>
            </a:r>
            <a:r>
              <a:rPr lang="en-US" dirty="0" smtClean="0"/>
              <a:t>– “Slow”</a:t>
            </a:r>
            <a:endParaRPr lang="en-US" dirty="0"/>
          </a:p>
          <a:p>
            <a:pPr marL="457200" indent="-457200"/>
            <a:r>
              <a:rPr lang="en-US" dirty="0"/>
              <a:t>Constant Memory – DRAM, cached, 1…10s…100s of cycles, depending on cache locality</a:t>
            </a:r>
          </a:p>
          <a:p>
            <a:pPr marL="457200" indent="-457200"/>
            <a:r>
              <a:rPr lang="en-US" dirty="0"/>
              <a:t>Texture Memory – DRAM, cached, 1…10s…100s of cycles, depending on cache </a:t>
            </a:r>
            <a:r>
              <a:rPr lang="en-US" dirty="0" smtClean="0"/>
              <a:t>locality</a:t>
            </a:r>
            <a:endParaRPr lang="en-US" dirty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650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CUDA – API</a:t>
            </a:r>
          </a:p>
        </p:txBody>
      </p:sp>
    </p:spTree>
    <p:extLst>
      <p:ext uri="{BB962C8B-B14F-4D97-AF65-F5344CB8AC3E}">
        <p14:creationId xmlns:p14="http://schemas.microsoft.com/office/powerpoint/2010/main" val="230427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77200" cy="639762"/>
          </a:xfrm>
        </p:spPr>
        <p:txBody>
          <a:bodyPr>
            <a:normAutofit/>
          </a:bodyPr>
          <a:lstStyle/>
          <a:p>
            <a:r>
              <a:rPr lang="en-US" dirty="0"/>
              <a:t>CUDA </a:t>
            </a:r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534400" cy="4813300"/>
          </a:xfrm>
          <a:noFill/>
        </p:spPr>
        <p:txBody>
          <a:bodyPr/>
          <a:lstStyle/>
          <a:p>
            <a:pPr marL="457200" indent="-457200"/>
            <a:r>
              <a:rPr lang="en-US" dirty="0"/>
              <a:t>The API is an </a:t>
            </a:r>
            <a:r>
              <a:rPr lang="en-US" dirty="0">
                <a:solidFill>
                  <a:srgbClr val="00B050"/>
                </a:solidFill>
              </a:rPr>
              <a:t>extension to the ANSI C programming language</a:t>
            </a:r>
          </a:p>
          <a:p>
            <a:pPr marL="457200" indent="-457200"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	          </a:t>
            </a:r>
            <a:r>
              <a:rPr lang="en-US" dirty="0"/>
              <a:t>Low learning </a:t>
            </a:r>
            <a:r>
              <a:rPr lang="en-US" dirty="0" smtClean="0"/>
              <a:t>curve than OpenGL/Direct3D</a:t>
            </a:r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r>
              <a:rPr lang="en-US" dirty="0"/>
              <a:t>The hardware is designed to enable lightweight runtime and driver</a:t>
            </a:r>
          </a:p>
          <a:p>
            <a:pPr marL="457200" indent="-457200"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	          </a:t>
            </a:r>
            <a:r>
              <a:rPr lang="en-US" dirty="0"/>
              <a:t>High performance</a:t>
            </a:r>
          </a:p>
          <a:p>
            <a:pPr marL="974725" lvl="1" indent="-403225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8916" name="AutoShape 4"/>
          <p:cNvSpPr>
            <a:spLocks noChangeArrowheads="1"/>
          </p:cNvSpPr>
          <p:nvPr/>
        </p:nvSpPr>
        <p:spPr bwMode="auto">
          <a:xfrm>
            <a:off x="1143000" y="2667000"/>
            <a:ext cx="612775" cy="195263"/>
          </a:xfrm>
          <a:prstGeom prst="rightArrow">
            <a:avLst>
              <a:gd name="adj1" fmla="val 50000"/>
              <a:gd name="adj2" fmla="val 78455"/>
            </a:avLst>
          </a:prstGeom>
          <a:solidFill>
            <a:srgbClr val="73B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>
            <a:off x="1143000" y="4648200"/>
            <a:ext cx="612775" cy="195263"/>
          </a:xfrm>
          <a:prstGeom prst="rightArrow">
            <a:avLst>
              <a:gd name="adj1" fmla="val 50000"/>
              <a:gd name="adj2" fmla="val 78455"/>
            </a:avLst>
          </a:prstGeom>
          <a:solidFill>
            <a:srgbClr val="73B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9558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CUDA Device Memory Allocation</a:t>
            </a:r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800600" cy="4953000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Arial" charset="0"/>
              </a:rPr>
              <a:t>cudaMalloc</a:t>
            </a:r>
            <a:r>
              <a:rPr lang="en-US" sz="3200" dirty="0">
                <a:latin typeface="Arial" charset="0"/>
              </a:rPr>
              <a:t>()</a:t>
            </a:r>
          </a:p>
          <a:p>
            <a:pPr lvl="1"/>
            <a:r>
              <a:rPr lang="en-US" dirty="0"/>
              <a:t>Allocates object in the device </a:t>
            </a:r>
            <a:r>
              <a:rPr lang="en-US" b="1" dirty="0"/>
              <a:t>Global Memory</a:t>
            </a:r>
          </a:p>
          <a:p>
            <a:pPr lvl="1"/>
            <a:r>
              <a:rPr lang="en-US" dirty="0"/>
              <a:t>Requires two parameters</a:t>
            </a:r>
          </a:p>
          <a:p>
            <a:pPr lvl="2"/>
            <a:r>
              <a:rPr lang="en-US" b="1" dirty="0"/>
              <a:t>Address of a pointe</a:t>
            </a:r>
            <a:r>
              <a:rPr lang="en-US" dirty="0"/>
              <a:t>r to the allocated object</a:t>
            </a:r>
          </a:p>
          <a:p>
            <a:pPr lvl="2"/>
            <a:r>
              <a:rPr lang="en-US" b="1" dirty="0"/>
              <a:t>Size </a:t>
            </a:r>
            <a:r>
              <a:rPr lang="en-US" b="1" dirty="0" smtClean="0"/>
              <a:t>of</a:t>
            </a:r>
            <a:r>
              <a:rPr lang="en-US" dirty="0" smtClean="0"/>
              <a:t> </a:t>
            </a:r>
            <a:r>
              <a:rPr lang="en-US" dirty="0"/>
              <a:t>allocated object</a:t>
            </a:r>
          </a:p>
          <a:p>
            <a:r>
              <a:rPr lang="en-US" sz="3200" dirty="0" err="1">
                <a:latin typeface="Arial" charset="0"/>
              </a:rPr>
              <a:t>cudaFree</a:t>
            </a:r>
            <a:r>
              <a:rPr lang="en-US" sz="3200" dirty="0">
                <a:latin typeface="Arial" charset="0"/>
              </a:rPr>
              <a:t>()</a:t>
            </a:r>
          </a:p>
          <a:p>
            <a:pPr lvl="1"/>
            <a:r>
              <a:rPr lang="en-US" dirty="0"/>
              <a:t>Frees object from device Global Memory</a:t>
            </a:r>
          </a:p>
          <a:p>
            <a:pPr lvl="2"/>
            <a:r>
              <a:rPr lang="en-US" dirty="0"/>
              <a:t>Pointer to </a:t>
            </a:r>
            <a:r>
              <a:rPr lang="en-US" dirty="0" smtClean="0"/>
              <a:t>the </a:t>
            </a:r>
            <a:r>
              <a:rPr lang="en-US" dirty="0"/>
              <a:t>object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284788" y="1447800"/>
            <a:ext cx="3859212" cy="4625975"/>
            <a:chOff x="2842" y="974"/>
            <a:chExt cx="2861" cy="3178"/>
          </a:xfrm>
        </p:grpSpPr>
        <p:sp>
          <p:nvSpPr>
            <p:cNvPr id="70668" name="AutoShape 12"/>
            <p:cNvSpPr>
              <a:spLocks noChangeAspect="1" noChangeArrowheads="1"/>
            </p:cNvSpPr>
            <p:nvPr/>
          </p:nvSpPr>
          <p:spPr bwMode="auto">
            <a:xfrm>
              <a:off x="3362" y="974"/>
              <a:ext cx="2341" cy="3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69" name="Text Box 13"/>
            <p:cNvSpPr txBox="1">
              <a:spLocks noChangeArrowheads="1"/>
            </p:cNvSpPr>
            <p:nvPr/>
          </p:nvSpPr>
          <p:spPr bwMode="auto">
            <a:xfrm>
              <a:off x="3365" y="977"/>
              <a:ext cx="2335" cy="31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(Device) Grid</a:t>
              </a:r>
            </a:p>
          </p:txBody>
        </p:sp>
        <p:sp>
          <p:nvSpPr>
            <p:cNvPr id="70670" name="Text Box 14"/>
            <p:cNvSpPr txBox="1">
              <a:spLocks noChangeArrowheads="1"/>
            </p:cNvSpPr>
            <p:nvPr/>
          </p:nvSpPr>
          <p:spPr bwMode="auto">
            <a:xfrm>
              <a:off x="3397" y="3491"/>
              <a:ext cx="2271" cy="269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Constant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1" name="Text Box 15"/>
            <p:cNvSpPr txBox="1">
              <a:spLocks noChangeArrowheads="1"/>
            </p:cNvSpPr>
            <p:nvPr/>
          </p:nvSpPr>
          <p:spPr bwMode="auto">
            <a:xfrm>
              <a:off x="3397" y="3830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Texture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2" name="Text Box 16"/>
            <p:cNvSpPr txBox="1">
              <a:spLocks noChangeArrowheads="1"/>
            </p:cNvSpPr>
            <p:nvPr/>
          </p:nvSpPr>
          <p:spPr bwMode="auto">
            <a:xfrm>
              <a:off x="3397" y="3147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Global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3" name="Text Box 17"/>
            <p:cNvSpPr txBox="1">
              <a:spLocks noChangeArrowheads="1"/>
            </p:cNvSpPr>
            <p:nvPr/>
          </p:nvSpPr>
          <p:spPr bwMode="auto">
            <a:xfrm>
              <a:off x="3396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(0, 0)</a:t>
              </a:r>
            </a:p>
          </p:txBody>
        </p:sp>
        <p:sp>
          <p:nvSpPr>
            <p:cNvPr id="70674" name="Text Box 18"/>
            <p:cNvSpPr txBox="1">
              <a:spLocks noChangeArrowheads="1"/>
            </p:cNvSpPr>
            <p:nvPr/>
          </p:nvSpPr>
          <p:spPr bwMode="auto">
            <a:xfrm>
              <a:off x="3427" y="1609"/>
              <a:ext cx="1060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5" name="Text Box 19"/>
            <p:cNvSpPr txBox="1">
              <a:spLocks noChangeArrowheads="1"/>
            </p:cNvSpPr>
            <p:nvPr/>
          </p:nvSpPr>
          <p:spPr bwMode="auto">
            <a:xfrm>
              <a:off x="3427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6" name="Text Box 20"/>
            <p:cNvSpPr txBox="1">
              <a:spLocks noChangeArrowheads="1"/>
            </p:cNvSpPr>
            <p:nvPr/>
          </p:nvSpPr>
          <p:spPr bwMode="auto">
            <a:xfrm>
              <a:off x="3421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7" name="Text Box 21"/>
            <p:cNvSpPr txBox="1">
              <a:spLocks noChangeArrowheads="1"/>
            </p:cNvSpPr>
            <p:nvPr/>
          </p:nvSpPr>
          <p:spPr bwMode="auto">
            <a:xfrm>
              <a:off x="3421" y="1926"/>
              <a:ext cx="392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78" name="Line 22"/>
            <p:cNvSpPr>
              <a:spLocks noChangeShapeType="1"/>
            </p:cNvSpPr>
            <p:nvPr/>
          </p:nvSpPr>
          <p:spPr bwMode="auto">
            <a:xfrm flipV="1">
              <a:off x="3874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79" name="Line 23"/>
            <p:cNvSpPr>
              <a:spLocks noChangeShapeType="1"/>
            </p:cNvSpPr>
            <p:nvPr/>
          </p:nvSpPr>
          <p:spPr bwMode="auto">
            <a:xfrm flipV="1">
              <a:off x="3617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0" name="Line 24"/>
            <p:cNvSpPr>
              <a:spLocks noChangeShapeType="1"/>
            </p:cNvSpPr>
            <p:nvPr/>
          </p:nvSpPr>
          <p:spPr bwMode="auto">
            <a:xfrm flipV="1">
              <a:off x="3593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1" name="Line 25"/>
            <p:cNvSpPr>
              <a:spLocks noChangeShapeType="1"/>
            </p:cNvSpPr>
            <p:nvPr/>
          </p:nvSpPr>
          <p:spPr bwMode="auto">
            <a:xfrm>
              <a:off x="3798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2" name="Line 26"/>
            <p:cNvSpPr>
              <a:spLocks noChangeShapeType="1"/>
            </p:cNvSpPr>
            <p:nvPr/>
          </p:nvSpPr>
          <p:spPr bwMode="auto">
            <a:xfrm>
              <a:off x="3919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3" name="Line 27"/>
            <p:cNvSpPr>
              <a:spLocks noChangeShapeType="1"/>
            </p:cNvSpPr>
            <p:nvPr/>
          </p:nvSpPr>
          <p:spPr bwMode="auto">
            <a:xfrm>
              <a:off x="3858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4" name="Text Box 28"/>
            <p:cNvSpPr txBox="1">
              <a:spLocks noChangeArrowheads="1"/>
            </p:cNvSpPr>
            <p:nvPr/>
          </p:nvSpPr>
          <p:spPr bwMode="auto">
            <a:xfrm>
              <a:off x="3975" y="2709"/>
              <a:ext cx="333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85" name="Text Box 29"/>
            <p:cNvSpPr txBox="1">
              <a:spLocks noChangeArrowheads="1"/>
            </p:cNvSpPr>
            <p:nvPr/>
          </p:nvSpPr>
          <p:spPr bwMode="auto">
            <a:xfrm>
              <a:off x="3970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86" name="Text Box 30"/>
            <p:cNvSpPr txBox="1">
              <a:spLocks noChangeArrowheads="1"/>
            </p:cNvSpPr>
            <p:nvPr/>
          </p:nvSpPr>
          <p:spPr bwMode="auto">
            <a:xfrm>
              <a:off x="3970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87" name="Line 31"/>
            <p:cNvSpPr>
              <a:spLocks noChangeShapeType="1"/>
            </p:cNvSpPr>
            <p:nvPr/>
          </p:nvSpPr>
          <p:spPr bwMode="auto">
            <a:xfrm flipV="1">
              <a:off x="4422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8" name="Line 32"/>
            <p:cNvSpPr>
              <a:spLocks noChangeShapeType="1"/>
            </p:cNvSpPr>
            <p:nvPr/>
          </p:nvSpPr>
          <p:spPr bwMode="auto">
            <a:xfrm flipV="1">
              <a:off x="4166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89" name="Line 33"/>
            <p:cNvSpPr>
              <a:spLocks noChangeShapeType="1"/>
            </p:cNvSpPr>
            <p:nvPr/>
          </p:nvSpPr>
          <p:spPr bwMode="auto">
            <a:xfrm flipV="1">
              <a:off x="4141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0" name="Line 34"/>
            <p:cNvSpPr>
              <a:spLocks noChangeShapeType="1"/>
            </p:cNvSpPr>
            <p:nvPr/>
          </p:nvSpPr>
          <p:spPr bwMode="auto">
            <a:xfrm>
              <a:off x="4347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1" name="Line 35"/>
            <p:cNvSpPr>
              <a:spLocks noChangeShapeType="1"/>
            </p:cNvSpPr>
            <p:nvPr/>
          </p:nvSpPr>
          <p:spPr bwMode="auto">
            <a:xfrm>
              <a:off x="4467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2" name="Line 36"/>
            <p:cNvSpPr>
              <a:spLocks noChangeShapeType="1"/>
            </p:cNvSpPr>
            <p:nvPr/>
          </p:nvSpPr>
          <p:spPr bwMode="auto">
            <a:xfrm>
              <a:off x="4406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3" name="Text Box 37"/>
            <p:cNvSpPr txBox="1">
              <a:spLocks noChangeArrowheads="1"/>
            </p:cNvSpPr>
            <p:nvPr/>
          </p:nvSpPr>
          <p:spPr bwMode="auto">
            <a:xfrm>
              <a:off x="4553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(1, 0)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4" name="Text Box 38"/>
            <p:cNvSpPr txBox="1">
              <a:spLocks noChangeArrowheads="1"/>
            </p:cNvSpPr>
            <p:nvPr/>
          </p:nvSpPr>
          <p:spPr bwMode="auto">
            <a:xfrm>
              <a:off x="4583" y="1609"/>
              <a:ext cx="1061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5" name="Text Box 39"/>
            <p:cNvSpPr txBox="1">
              <a:spLocks noChangeArrowheads="1"/>
            </p:cNvSpPr>
            <p:nvPr/>
          </p:nvSpPr>
          <p:spPr bwMode="auto">
            <a:xfrm>
              <a:off x="4583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6" name="Text Box 40"/>
            <p:cNvSpPr txBox="1">
              <a:spLocks noChangeArrowheads="1"/>
            </p:cNvSpPr>
            <p:nvPr/>
          </p:nvSpPr>
          <p:spPr bwMode="auto">
            <a:xfrm>
              <a:off x="4578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7" name="Text Box 41"/>
            <p:cNvSpPr txBox="1">
              <a:spLocks noChangeArrowheads="1"/>
            </p:cNvSpPr>
            <p:nvPr/>
          </p:nvSpPr>
          <p:spPr bwMode="auto">
            <a:xfrm>
              <a:off x="4578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698" name="Line 42"/>
            <p:cNvSpPr>
              <a:spLocks noChangeShapeType="1"/>
            </p:cNvSpPr>
            <p:nvPr/>
          </p:nvSpPr>
          <p:spPr bwMode="auto">
            <a:xfrm flipV="1">
              <a:off x="5030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699" name="Line 43"/>
            <p:cNvSpPr>
              <a:spLocks noChangeShapeType="1"/>
            </p:cNvSpPr>
            <p:nvPr/>
          </p:nvSpPr>
          <p:spPr bwMode="auto">
            <a:xfrm flipV="1">
              <a:off x="4774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0" name="Line 44"/>
            <p:cNvSpPr>
              <a:spLocks noChangeShapeType="1"/>
            </p:cNvSpPr>
            <p:nvPr/>
          </p:nvSpPr>
          <p:spPr bwMode="auto">
            <a:xfrm flipV="1">
              <a:off x="4749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1" name="Line 45"/>
            <p:cNvSpPr>
              <a:spLocks noChangeShapeType="1"/>
            </p:cNvSpPr>
            <p:nvPr/>
          </p:nvSpPr>
          <p:spPr bwMode="auto">
            <a:xfrm>
              <a:off x="4955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2" name="Line 46"/>
            <p:cNvSpPr>
              <a:spLocks noChangeShapeType="1"/>
            </p:cNvSpPr>
            <p:nvPr/>
          </p:nvSpPr>
          <p:spPr bwMode="auto">
            <a:xfrm>
              <a:off x="5075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3" name="Line 47"/>
            <p:cNvSpPr>
              <a:spLocks noChangeShapeType="1"/>
            </p:cNvSpPr>
            <p:nvPr/>
          </p:nvSpPr>
          <p:spPr bwMode="auto">
            <a:xfrm>
              <a:off x="5014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4" name="Text Box 48"/>
            <p:cNvSpPr txBox="1">
              <a:spLocks noChangeArrowheads="1"/>
            </p:cNvSpPr>
            <p:nvPr/>
          </p:nvSpPr>
          <p:spPr bwMode="auto">
            <a:xfrm>
              <a:off x="5132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705" name="Text Box 49"/>
            <p:cNvSpPr txBox="1">
              <a:spLocks noChangeArrowheads="1"/>
            </p:cNvSpPr>
            <p:nvPr/>
          </p:nvSpPr>
          <p:spPr bwMode="auto">
            <a:xfrm>
              <a:off x="5127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706" name="Text Box 50"/>
            <p:cNvSpPr txBox="1">
              <a:spLocks noChangeArrowheads="1"/>
            </p:cNvSpPr>
            <p:nvPr/>
          </p:nvSpPr>
          <p:spPr bwMode="auto">
            <a:xfrm>
              <a:off x="5127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0707" name="Line 51"/>
            <p:cNvSpPr>
              <a:spLocks noChangeShapeType="1"/>
            </p:cNvSpPr>
            <p:nvPr/>
          </p:nvSpPr>
          <p:spPr bwMode="auto">
            <a:xfrm flipV="1">
              <a:off x="5579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8" name="Line 52"/>
            <p:cNvSpPr>
              <a:spLocks noChangeShapeType="1"/>
            </p:cNvSpPr>
            <p:nvPr/>
          </p:nvSpPr>
          <p:spPr bwMode="auto">
            <a:xfrm flipV="1">
              <a:off x="5322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09" name="Line 53"/>
            <p:cNvSpPr>
              <a:spLocks noChangeShapeType="1"/>
            </p:cNvSpPr>
            <p:nvPr/>
          </p:nvSpPr>
          <p:spPr bwMode="auto">
            <a:xfrm flipV="1">
              <a:off x="5298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0" name="Line 54"/>
            <p:cNvSpPr>
              <a:spLocks noChangeShapeType="1"/>
            </p:cNvSpPr>
            <p:nvPr/>
          </p:nvSpPr>
          <p:spPr bwMode="auto">
            <a:xfrm>
              <a:off x="5504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1" name="Line 55"/>
            <p:cNvSpPr>
              <a:spLocks noChangeShapeType="1"/>
            </p:cNvSpPr>
            <p:nvPr/>
          </p:nvSpPr>
          <p:spPr bwMode="auto">
            <a:xfrm>
              <a:off x="5624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2" name="Line 56"/>
            <p:cNvSpPr>
              <a:spLocks noChangeShapeType="1"/>
            </p:cNvSpPr>
            <p:nvPr/>
          </p:nvSpPr>
          <p:spPr bwMode="auto">
            <a:xfrm>
              <a:off x="5563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3" name="Text Box 57"/>
            <p:cNvSpPr txBox="1">
              <a:spLocks noChangeArrowheads="1"/>
            </p:cNvSpPr>
            <p:nvPr/>
          </p:nvSpPr>
          <p:spPr bwMode="auto">
            <a:xfrm>
              <a:off x="2842" y="3144"/>
              <a:ext cx="355" cy="10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Host</a:t>
              </a:r>
            </a:p>
          </p:txBody>
        </p:sp>
        <p:sp>
          <p:nvSpPr>
            <p:cNvPr id="70714" name="Line 58"/>
            <p:cNvSpPr>
              <a:spLocks noChangeShapeType="1"/>
            </p:cNvSpPr>
            <p:nvPr/>
          </p:nvSpPr>
          <p:spPr bwMode="auto">
            <a:xfrm flipV="1">
              <a:off x="3197" y="327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5" name="Line 59"/>
            <p:cNvSpPr>
              <a:spLocks noChangeShapeType="1"/>
            </p:cNvSpPr>
            <p:nvPr/>
          </p:nvSpPr>
          <p:spPr bwMode="auto">
            <a:xfrm flipV="1">
              <a:off x="3197" y="361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716" name="Line 60"/>
            <p:cNvSpPr>
              <a:spLocks noChangeShapeType="1"/>
            </p:cNvSpPr>
            <p:nvPr/>
          </p:nvSpPr>
          <p:spPr bwMode="auto">
            <a:xfrm flipV="1">
              <a:off x="3197" y="395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70717" name="Line 61"/>
          <p:cNvSpPr>
            <a:spLocks noChangeShapeType="1"/>
          </p:cNvSpPr>
          <p:nvPr/>
        </p:nvSpPr>
        <p:spPr bwMode="auto">
          <a:xfrm>
            <a:off x="4495800" y="2286000"/>
            <a:ext cx="1524000" cy="243840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44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CUDA Device Memory </a:t>
            </a:r>
            <a:r>
              <a:rPr lang="en-US" sz="3600" dirty="0" smtClean="0"/>
              <a:t>Allocation</a:t>
            </a:r>
            <a:endParaRPr lang="en-US" sz="3600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0"/>
            <a:ext cx="8229600" cy="22860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Code example: </a:t>
            </a:r>
          </a:p>
          <a:p>
            <a:pPr lvl="1"/>
            <a:r>
              <a:rPr lang="en-US" sz="2800" dirty="0"/>
              <a:t>Allocate a  64 * 64 single precision float array</a:t>
            </a:r>
          </a:p>
          <a:p>
            <a:pPr lvl="1"/>
            <a:r>
              <a:rPr lang="en-US" sz="2800" dirty="0"/>
              <a:t>Attach the allocated storage to </a:t>
            </a:r>
            <a:r>
              <a:rPr lang="en-US" sz="2800" dirty="0" err="1"/>
              <a:t>Md.elements</a:t>
            </a:r>
            <a:endParaRPr lang="en-US" sz="2800" dirty="0"/>
          </a:p>
          <a:p>
            <a:pPr lvl="1"/>
            <a:r>
              <a:rPr lang="en-US" sz="2800" dirty="0"/>
              <a:t>“d” is often used to indicate a device data structure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85800" y="3886200"/>
            <a:ext cx="8305800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61963"/>
            <a:r>
              <a:rPr lang="en-US" sz="2000" dirty="0">
                <a:latin typeface="Arial" charset="0"/>
              </a:rPr>
              <a:t>BLOCK_SIZE = 64;</a:t>
            </a:r>
          </a:p>
          <a:p>
            <a:pPr indent="461963"/>
            <a:r>
              <a:rPr lang="en-US" sz="2000" dirty="0">
                <a:latin typeface="Arial" charset="0"/>
              </a:rPr>
              <a:t>Matrix </a:t>
            </a:r>
            <a:r>
              <a:rPr lang="en-US" sz="2000" dirty="0" err="1">
                <a:latin typeface="Arial" charset="0"/>
              </a:rPr>
              <a:t>Md</a:t>
            </a:r>
            <a:endParaRPr lang="en-US" sz="2000" dirty="0">
              <a:latin typeface="Arial" charset="0"/>
            </a:endParaRPr>
          </a:p>
          <a:p>
            <a:pPr indent="461963"/>
            <a:r>
              <a:rPr lang="en-US" sz="2000" dirty="0" err="1">
                <a:latin typeface="Arial" charset="0"/>
              </a:rPr>
              <a:t>int</a:t>
            </a:r>
            <a:r>
              <a:rPr lang="en-US" sz="2000" dirty="0">
                <a:latin typeface="Arial" charset="0"/>
              </a:rPr>
              <a:t> size = BLOCK_SIZE * BLOCK_SIZE * </a:t>
            </a:r>
            <a:r>
              <a:rPr lang="en-US" sz="2000" dirty="0" err="1">
                <a:latin typeface="Arial" charset="0"/>
              </a:rPr>
              <a:t>sizeof</a:t>
            </a:r>
            <a:r>
              <a:rPr lang="en-US" sz="2000" dirty="0">
                <a:latin typeface="Arial" charset="0"/>
              </a:rPr>
              <a:t>(float);</a:t>
            </a:r>
          </a:p>
          <a:p>
            <a:pPr indent="461963"/>
            <a:endParaRPr lang="en-US" sz="3200" b="1" dirty="0">
              <a:latin typeface="Arial" charset="0"/>
            </a:endParaRPr>
          </a:p>
          <a:p>
            <a:pPr indent="461963"/>
            <a:r>
              <a:rPr lang="en-US" sz="2800" b="1" dirty="0" err="1">
                <a:latin typeface="Arial" charset="0"/>
              </a:rPr>
              <a:t>cudaMalloc</a:t>
            </a:r>
            <a:r>
              <a:rPr lang="en-US" sz="2800" b="1" dirty="0">
                <a:latin typeface="Arial" charset="0"/>
              </a:rPr>
              <a:t>((void**)&amp;</a:t>
            </a:r>
            <a:r>
              <a:rPr lang="en-US" sz="2800" b="1" dirty="0" err="1">
                <a:latin typeface="Arial" charset="0"/>
              </a:rPr>
              <a:t>Md.elements</a:t>
            </a:r>
            <a:r>
              <a:rPr lang="en-US" sz="2800" b="1" dirty="0">
                <a:latin typeface="Arial" charset="0"/>
              </a:rPr>
              <a:t>, size);</a:t>
            </a:r>
          </a:p>
          <a:p>
            <a:pPr indent="461963">
              <a:lnSpc>
                <a:spcPct val="80000"/>
              </a:lnSpc>
              <a:spcBef>
                <a:spcPct val="20000"/>
              </a:spcBef>
              <a:buSzPct val="180000"/>
            </a:pPr>
            <a:r>
              <a:rPr lang="en-US" sz="2800" b="1" dirty="0" err="1">
                <a:latin typeface="Arial" charset="0"/>
              </a:rPr>
              <a:t>cudaFree</a:t>
            </a:r>
            <a:r>
              <a:rPr lang="en-US" sz="2800" b="1" dirty="0">
                <a:latin typeface="Arial" charset="0"/>
              </a:rPr>
              <a:t>(</a:t>
            </a:r>
            <a:r>
              <a:rPr lang="en-US" sz="2800" b="1" dirty="0" err="1">
                <a:latin typeface="Arial" charset="0"/>
              </a:rPr>
              <a:t>Md.elements</a:t>
            </a:r>
            <a:r>
              <a:rPr lang="en-US" sz="2800" b="1" dirty="0">
                <a:latin typeface="Arial" charset="0"/>
              </a:rPr>
              <a:t>);</a:t>
            </a:r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47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CUDA Host-Device Data Transfer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4800600" cy="53340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Arial" charset="0"/>
                <a:ea typeface="Times New Roman" pitchFamily="18" charset="0"/>
                <a:cs typeface="Courier New" pitchFamily="49" charset="0"/>
              </a:rPr>
              <a:t>cudaMemcpy</a:t>
            </a:r>
            <a:r>
              <a:rPr lang="en-US" dirty="0">
                <a:latin typeface="Arial" charset="0"/>
                <a:ea typeface="Times New Roman" pitchFamily="18" charset="0"/>
                <a:cs typeface="Courier New" pitchFamily="49" charset="0"/>
              </a:rPr>
              <a:t>()</a:t>
            </a:r>
          </a:p>
          <a:p>
            <a:pPr lvl="1"/>
            <a:r>
              <a:rPr lang="en-US" dirty="0">
                <a:ea typeface="Times New Roman" pitchFamily="18" charset="0"/>
                <a:cs typeface="Courier New" pitchFamily="49" charset="0"/>
              </a:rPr>
              <a:t>memory data transfer</a:t>
            </a:r>
          </a:p>
          <a:p>
            <a:pPr lvl="1"/>
            <a:r>
              <a:rPr lang="en-US" dirty="0">
                <a:ea typeface="Times New Roman" pitchFamily="18" charset="0"/>
                <a:cs typeface="Courier New" pitchFamily="49" charset="0"/>
              </a:rPr>
              <a:t>Requires four parameters</a:t>
            </a:r>
          </a:p>
          <a:p>
            <a:pPr lvl="2"/>
            <a:r>
              <a:rPr lang="en-US" dirty="0">
                <a:ea typeface="Times New Roman" pitchFamily="18" charset="0"/>
                <a:cs typeface="Courier New" pitchFamily="49" charset="0"/>
              </a:rPr>
              <a:t>Pointer to source </a:t>
            </a:r>
          </a:p>
          <a:p>
            <a:pPr lvl="2"/>
            <a:r>
              <a:rPr lang="en-US" dirty="0">
                <a:ea typeface="Times New Roman" pitchFamily="18" charset="0"/>
                <a:cs typeface="Courier New" pitchFamily="49" charset="0"/>
              </a:rPr>
              <a:t>Pointer to destination</a:t>
            </a:r>
          </a:p>
          <a:p>
            <a:pPr lvl="2"/>
            <a:r>
              <a:rPr lang="en-US" dirty="0">
                <a:ea typeface="Times New Roman" pitchFamily="18" charset="0"/>
                <a:cs typeface="Courier New" pitchFamily="49" charset="0"/>
              </a:rPr>
              <a:t>Number of bytes copied</a:t>
            </a:r>
          </a:p>
          <a:p>
            <a:pPr lvl="2"/>
            <a:r>
              <a:rPr lang="en-US" dirty="0">
                <a:ea typeface="Times New Roman" pitchFamily="18" charset="0"/>
                <a:cs typeface="Courier New" pitchFamily="49" charset="0"/>
              </a:rPr>
              <a:t>Type of transfer </a:t>
            </a:r>
          </a:p>
          <a:p>
            <a:pPr lvl="3"/>
            <a:r>
              <a:rPr lang="en-US" dirty="0">
                <a:ea typeface="Times New Roman" pitchFamily="18" charset="0"/>
                <a:cs typeface="Courier New" pitchFamily="49" charset="0"/>
              </a:rPr>
              <a:t>Host to Host</a:t>
            </a:r>
          </a:p>
          <a:p>
            <a:pPr lvl="3"/>
            <a:r>
              <a:rPr lang="en-US" dirty="0">
                <a:ea typeface="Times New Roman" pitchFamily="18" charset="0"/>
                <a:cs typeface="Courier New" pitchFamily="49" charset="0"/>
              </a:rPr>
              <a:t>Host to Device</a:t>
            </a:r>
          </a:p>
          <a:p>
            <a:pPr lvl="3"/>
            <a:r>
              <a:rPr lang="en-US" dirty="0">
                <a:ea typeface="Times New Roman" pitchFamily="18" charset="0"/>
                <a:cs typeface="Courier New" pitchFamily="49" charset="0"/>
              </a:rPr>
              <a:t>Device to Host</a:t>
            </a:r>
          </a:p>
          <a:p>
            <a:pPr lvl="3"/>
            <a:r>
              <a:rPr lang="en-US" dirty="0">
                <a:ea typeface="Times New Roman" pitchFamily="18" charset="0"/>
                <a:cs typeface="Courier New" pitchFamily="49" charset="0"/>
              </a:rPr>
              <a:t>Device to Device</a:t>
            </a:r>
          </a:p>
          <a:p>
            <a:r>
              <a:rPr lang="en-US" dirty="0">
                <a:ea typeface="Times New Roman" pitchFamily="18" charset="0"/>
                <a:cs typeface="Courier New" pitchFamily="49" charset="0"/>
              </a:rPr>
              <a:t>Asynchronous </a:t>
            </a:r>
            <a:r>
              <a:rPr lang="en-US" dirty="0" smtClean="0">
                <a:ea typeface="Times New Roman" pitchFamily="18" charset="0"/>
                <a:cs typeface="Courier New" pitchFamily="49" charset="0"/>
              </a:rPr>
              <a:t>operations available (Streams) </a:t>
            </a:r>
            <a:endParaRPr lang="en-US" dirty="0">
              <a:ea typeface="Times New Roman" pitchFamily="18" charset="0"/>
              <a:cs typeface="Courier New" pitchFamily="49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284788" y="1447800"/>
            <a:ext cx="3859212" cy="4625975"/>
            <a:chOff x="2842" y="974"/>
            <a:chExt cx="2861" cy="3178"/>
          </a:xfrm>
        </p:grpSpPr>
        <p:sp>
          <p:nvSpPr>
            <p:cNvPr id="75781" name="AutoShape 5"/>
            <p:cNvSpPr>
              <a:spLocks noChangeAspect="1" noChangeArrowheads="1"/>
            </p:cNvSpPr>
            <p:nvPr/>
          </p:nvSpPr>
          <p:spPr bwMode="auto">
            <a:xfrm>
              <a:off x="3362" y="974"/>
              <a:ext cx="2341" cy="3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3365" y="977"/>
              <a:ext cx="2335" cy="31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(Device) Grid</a:t>
              </a:r>
            </a:p>
          </p:txBody>
        </p:sp>
        <p:sp>
          <p:nvSpPr>
            <p:cNvPr id="75783" name="Text Box 7"/>
            <p:cNvSpPr txBox="1">
              <a:spLocks noChangeArrowheads="1"/>
            </p:cNvSpPr>
            <p:nvPr/>
          </p:nvSpPr>
          <p:spPr bwMode="auto">
            <a:xfrm>
              <a:off x="3397" y="3491"/>
              <a:ext cx="2271" cy="269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Constant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4" name="Text Box 8"/>
            <p:cNvSpPr txBox="1">
              <a:spLocks noChangeArrowheads="1"/>
            </p:cNvSpPr>
            <p:nvPr/>
          </p:nvSpPr>
          <p:spPr bwMode="auto">
            <a:xfrm>
              <a:off x="3397" y="3830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Texture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5" name="Text Box 9"/>
            <p:cNvSpPr txBox="1">
              <a:spLocks noChangeArrowheads="1"/>
            </p:cNvSpPr>
            <p:nvPr/>
          </p:nvSpPr>
          <p:spPr bwMode="auto">
            <a:xfrm>
              <a:off x="3397" y="3147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Global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6" name="Text Box 10"/>
            <p:cNvSpPr txBox="1">
              <a:spLocks noChangeArrowheads="1"/>
            </p:cNvSpPr>
            <p:nvPr/>
          </p:nvSpPr>
          <p:spPr bwMode="auto">
            <a:xfrm>
              <a:off x="3396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(0, 0)</a:t>
              </a:r>
            </a:p>
          </p:txBody>
        </p:sp>
        <p:sp>
          <p:nvSpPr>
            <p:cNvPr id="75787" name="Text Box 11"/>
            <p:cNvSpPr txBox="1">
              <a:spLocks noChangeArrowheads="1"/>
            </p:cNvSpPr>
            <p:nvPr/>
          </p:nvSpPr>
          <p:spPr bwMode="auto">
            <a:xfrm>
              <a:off x="3427" y="1609"/>
              <a:ext cx="1060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8" name="Text Box 12"/>
            <p:cNvSpPr txBox="1">
              <a:spLocks noChangeArrowheads="1"/>
            </p:cNvSpPr>
            <p:nvPr/>
          </p:nvSpPr>
          <p:spPr bwMode="auto">
            <a:xfrm>
              <a:off x="3427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89" name="Text Box 13"/>
            <p:cNvSpPr txBox="1">
              <a:spLocks noChangeArrowheads="1"/>
            </p:cNvSpPr>
            <p:nvPr/>
          </p:nvSpPr>
          <p:spPr bwMode="auto">
            <a:xfrm>
              <a:off x="3421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90" name="Text Box 14"/>
            <p:cNvSpPr txBox="1">
              <a:spLocks noChangeArrowheads="1"/>
            </p:cNvSpPr>
            <p:nvPr/>
          </p:nvSpPr>
          <p:spPr bwMode="auto">
            <a:xfrm>
              <a:off x="3421" y="1926"/>
              <a:ext cx="392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91" name="Line 15"/>
            <p:cNvSpPr>
              <a:spLocks noChangeShapeType="1"/>
            </p:cNvSpPr>
            <p:nvPr/>
          </p:nvSpPr>
          <p:spPr bwMode="auto">
            <a:xfrm flipV="1">
              <a:off x="3874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2" name="Line 16"/>
            <p:cNvSpPr>
              <a:spLocks noChangeShapeType="1"/>
            </p:cNvSpPr>
            <p:nvPr/>
          </p:nvSpPr>
          <p:spPr bwMode="auto">
            <a:xfrm flipV="1">
              <a:off x="3617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3" name="Line 17"/>
            <p:cNvSpPr>
              <a:spLocks noChangeShapeType="1"/>
            </p:cNvSpPr>
            <p:nvPr/>
          </p:nvSpPr>
          <p:spPr bwMode="auto">
            <a:xfrm flipV="1">
              <a:off x="3593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4" name="Line 18"/>
            <p:cNvSpPr>
              <a:spLocks noChangeShapeType="1"/>
            </p:cNvSpPr>
            <p:nvPr/>
          </p:nvSpPr>
          <p:spPr bwMode="auto">
            <a:xfrm>
              <a:off x="3798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5" name="Line 19"/>
            <p:cNvSpPr>
              <a:spLocks noChangeShapeType="1"/>
            </p:cNvSpPr>
            <p:nvPr/>
          </p:nvSpPr>
          <p:spPr bwMode="auto">
            <a:xfrm>
              <a:off x="3919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6" name="Line 20"/>
            <p:cNvSpPr>
              <a:spLocks noChangeShapeType="1"/>
            </p:cNvSpPr>
            <p:nvPr/>
          </p:nvSpPr>
          <p:spPr bwMode="auto">
            <a:xfrm>
              <a:off x="3858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797" name="Text Box 21"/>
            <p:cNvSpPr txBox="1">
              <a:spLocks noChangeArrowheads="1"/>
            </p:cNvSpPr>
            <p:nvPr/>
          </p:nvSpPr>
          <p:spPr bwMode="auto">
            <a:xfrm>
              <a:off x="3975" y="2709"/>
              <a:ext cx="333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98" name="Text Box 22"/>
            <p:cNvSpPr txBox="1">
              <a:spLocks noChangeArrowheads="1"/>
            </p:cNvSpPr>
            <p:nvPr/>
          </p:nvSpPr>
          <p:spPr bwMode="auto">
            <a:xfrm>
              <a:off x="3970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799" name="Text Box 23"/>
            <p:cNvSpPr txBox="1">
              <a:spLocks noChangeArrowheads="1"/>
            </p:cNvSpPr>
            <p:nvPr/>
          </p:nvSpPr>
          <p:spPr bwMode="auto">
            <a:xfrm>
              <a:off x="3970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00" name="Line 24"/>
            <p:cNvSpPr>
              <a:spLocks noChangeShapeType="1"/>
            </p:cNvSpPr>
            <p:nvPr/>
          </p:nvSpPr>
          <p:spPr bwMode="auto">
            <a:xfrm flipV="1">
              <a:off x="4422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1" name="Line 25"/>
            <p:cNvSpPr>
              <a:spLocks noChangeShapeType="1"/>
            </p:cNvSpPr>
            <p:nvPr/>
          </p:nvSpPr>
          <p:spPr bwMode="auto">
            <a:xfrm flipV="1">
              <a:off x="4166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2" name="Line 26"/>
            <p:cNvSpPr>
              <a:spLocks noChangeShapeType="1"/>
            </p:cNvSpPr>
            <p:nvPr/>
          </p:nvSpPr>
          <p:spPr bwMode="auto">
            <a:xfrm flipV="1">
              <a:off x="4141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3" name="Line 27"/>
            <p:cNvSpPr>
              <a:spLocks noChangeShapeType="1"/>
            </p:cNvSpPr>
            <p:nvPr/>
          </p:nvSpPr>
          <p:spPr bwMode="auto">
            <a:xfrm>
              <a:off x="4347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4" name="Line 28"/>
            <p:cNvSpPr>
              <a:spLocks noChangeShapeType="1"/>
            </p:cNvSpPr>
            <p:nvPr/>
          </p:nvSpPr>
          <p:spPr bwMode="auto">
            <a:xfrm>
              <a:off x="4467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5" name="Line 29"/>
            <p:cNvSpPr>
              <a:spLocks noChangeShapeType="1"/>
            </p:cNvSpPr>
            <p:nvPr/>
          </p:nvSpPr>
          <p:spPr bwMode="auto">
            <a:xfrm>
              <a:off x="4406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06" name="Text Box 30"/>
            <p:cNvSpPr txBox="1">
              <a:spLocks noChangeArrowheads="1"/>
            </p:cNvSpPr>
            <p:nvPr/>
          </p:nvSpPr>
          <p:spPr bwMode="auto">
            <a:xfrm>
              <a:off x="4553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(1, 0)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07" name="Text Box 31"/>
            <p:cNvSpPr txBox="1">
              <a:spLocks noChangeArrowheads="1"/>
            </p:cNvSpPr>
            <p:nvPr/>
          </p:nvSpPr>
          <p:spPr bwMode="auto">
            <a:xfrm>
              <a:off x="4583" y="1609"/>
              <a:ext cx="1061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08" name="Text Box 32"/>
            <p:cNvSpPr txBox="1">
              <a:spLocks noChangeArrowheads="1"/>
            </p:cNvSpPr>
            <p:nvPr/>
          </p:nvSpPr>
          <p:spPr bwMode="auto">
            <a:xfrm>
              <a:off x="4583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09" name="Text Box 33"/>
            <p:cNvSpPr txBox="1">
              <a:spLocks noChangeArrowheads="1"/>
            </p:cNvSpPr>
            <p:nvPr/>
          </p:nvSpPr>
          <p:spPr bwMode="auto">
            <a:xfrm>
              <a:off x="4578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10" name="Text Box 34"/>
            <p:cNvSpPr txBox="1">
              <a:spLocks noChangeArrowheads="1"/>
            </p:cNvSpPr>
            <p:nvPr/>
          </p:nvSpPr>
          <p:spPr bwMode="auto">
            <a:xfrm>
              <a:off x="4578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11" name="Line 35"/>
            <p:cNvSpPr>
              <a:spLocks noChangeShapeType="1"/>
            </p:cNvSpPr>
            <p:nvPr/>
          </p:nvSpPr>
          <p:spPr bwMode="auto">
            <a:xfrm flipV="1">
              <a:off x="5030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2" name="Line 36"/>
            <p:cNvSpPr>
              <a:spLocks noChangeShapeType="1"/>
            </p:cNvSpPr>
            <p:nvPr/>
          </p:nvSpPr>
          <p:spPr bwMode="auto">
            <a:xfrm flipV="1">
              <a:off x="4774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3" name="Line 37"/>
            <p:cNvSpPr>
              <a:spLocks noChangeShapeType="1"/>
            </p:cNvSpPr>
            <p:nvPr/>
          </p:nvSpPr>
          <p:spPr bwMode="auto">
            <a:xfrm flipV="1">
              <a:off x="4749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4" name="Line 38"/>
            <p:cNvSpPr>
              <a:spLocks noChangeShapeType="1"/>
            </p:cNvSpPr>
            <p:nvPr/>
          </p:nvSpPr>
          <p:spPr bwMode="auto">
            <a:xfrm>
              <a:off x="4955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5" name="Line 39"/>
            <p:cNvSpPr>
              <a:spLocks noChangeShapeType="1"/>
            </p:cNvSpPr>
            <p:nvPr/>
          </p:nvSpPr>
          <p:spPr bwMode="auto">
            <a:xfrm>
              <a:off x="5075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6" name="Line 40"/>
            <p:cNvSpPr>
              <a:spLocks noChangeShapeType="1"/>
            </p:cNvSpPr>
            <p:nvPr/>
          </p:nvSpPr>
          <p:spPr bwMode="auto">
            <a:xfrm>
              <a:off x="5014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17" name="Text Box 41"/>
            <p:cNvSpPr txBox="1">
              <a:spLocks noChangeArrowheads="1"/>
            </p:cNvSpPr>
            <p:nvPr/>
          </p:nvSpPr>
          <p:spPr bwMode="auto">
            <a:xfrm>
              <a:off x="5132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18" name="Text Box 42"/>
            <p:cNvSpPr txBox="1">
              <a:spLocks noChangeArrowheads="1"/>
            </p:cNvSpPr>
            <p:nvPr/>
          </p:nvSpPr>
          <p:spPr bwMode="auto">
            <a:xfrm>
              <a:off x="5127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19" name="Text Box 43"/>
            <p:cNvSpPr txBox="1">
              <a:spLocks noChangeArrowheads="1"/>
            </p:cNvSpPr>
            <p:nvPr/>
          </p:nvSpPr>
          <p:spPr bwMode="auto">
            <a:xfrm>
              <a:off x="5127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75820" name="Line 44"/>
            <p:cNvSpPr>
              <a:spLocks noChangeShapeType="1"/>
            </p:cNvSpPr>
            <p:nvPr/>
          </p:nvSpPr>
          <p:spPr bwMode="auto">
            <a:xfrm flipV="1">
              <a:off x="5579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1" name="Line 45"/>
            <p:cNvSpPr>
              <a:spLocks noChangeShapeType="1"/>
            </p:cNvSpPr>
            <p:nvPr/>
          </p:nvSpPr>
          <p:spPr bwMode="auto">
            <a:xfrm flipV="1">
              <a:off x="5322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2" name="Line 46"/>
            <p:cNvSpPr>
              <a:spLocks noChangeShapeType="1"/>
            </p:cNvSpPr>
            <p:nvPr/>
          </p:nvSpPr>
          <p:spPr bwMode="auto">
            <a:xfrm flipV="1">
              <a:off x="5298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3" name="Line 47"/>
            <p:cNvSpPr>
              <a:spLocks noChangeShapeType="1"/>
            </p:cNvSpPr>
            <p:nvPr/>
          </p:nvSpPr>
          <p:spPr bwMode="auto">
            <a:xfrm>
              <a:off x="5504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4" name="Line 48"/>
            <p:cNvSpPr>
              <a:spLocks noChangeShapeType="1"/>
            </p:cNvSpPr>
            <p:nvPr/>
          </p:nvSpPr>
          <p:spPr bwMode="auto">
            <a:xfrm>
              <a:off x="5624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5" name="Line 49"/>
            <p:cNvSpPr>
              <a:spLocks noChangeShapeType="1"/>
            </p:cNvSpPr>
            <p:nvPr/>
          </p:nvSpPr>
          <p:spPr bwMode="auto">
            <a:xfrm>
              <a:off x="5563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6" name="Text Box 50"/>
            <p:cNvSpPr txBox="1">
              <a:spLocks noChangeArrowheads="1"/>
            </p:cNvSpPr>
            <p:nvPr/>
          </p:nvSpPr>
          <p:spPr bwMode="auto">
            <a:xfrm>
              <a:off x="2842" y="3144"/>
              <a:ext cx="355" cy="10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Host</a:t>
              </a:r>
            </a:p>
          </p:txBody>
        </p:sp>
        <p:sp>
          <p:nvSpPr>
            <p:cNvPr id="75827" name="Line 51"/>
            <p:cNvSpPr>
              <a:spLocks noChangeShapeType="1"/>
            </p:cNvSpPr>
            <p:nvPr/>
          </p:nvSpPr>
          <p:spPr bwMode="auto">
            <a:xfrm flipV="1">
              <a:off x="3197" y="327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8" name="Line 52"/>
            <p:cNvSpPr>
              <a:spLocks noChangeShapeType="1"/>
            </p:cNvSpPr>
            <p:nvPr/>
          </p:nvSpPr>
          <p:spPr bwMode="auto">
            <a:xfrm flipV="1">
              <a:off x="3197" y="361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829" name="Line 53"/>
            <p:cNvSpPr>
              <a:spLocks noChangeShapeType="1"/>
            </p:cNvSpPr>
            <p:nvPr/>
          </p:nvSpPr>
          <p:spPr bwMode="auto">
            <a:xfrm flipV="1">
              <a:off x="3197" y="395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75832" name="AutoShape 56"/>
          <p:cNvSpPr>
            <a:spLocks noChangeArrowheads="1"/>
          </p:cNvSpPr>
          <p:nvPr/>
        </p:nvSpPr>
        <p:spPr bwMode="auto">
          <a:xfrm>
            <a:off x="5257800" y="4648200"/>
            <a:ext cx="1219200" cy="1371600"/>
          </a:xfrm>
          <a:prstGeom prst="flowChartConnector">
            <a:avLst/>
          </a:prstGeom>
          <a:noFill/>
          <a:ln w="317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484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CUDA Host-Device Data </a:t>
            </a:r>
            <a:r>
              <a:rPr lang="en-US" sz="3600" dirty="0" smtClean="0"/>
              <a:t>Transfer</a:t>
            </a:r>
            <a:endParaRPr lang="en-US" sz="3600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/>
              <a:t>Code example: </a:t>
            </a:r>
          </a:p>
          <a:p>
            <a:pPr lvl="1"/>
            <a:r>
              <a:rPr lang="en-US" dirty="0"/>
              <a:t>Transfer a  64 * 64 single precision float array</a:t>
            </a:r>
          </a:p>
          <a:p>
            <a:pPr lvl="1"/>
            <a:r>
              <a:rPr lang="en-US" dirty="0"/>
              <a:t>M is in host memory and </a:t>
            </a:r>
            <a:r>
              <a:rPr lang="en-US" dirty="0" err="1"/>
              <a:t>Md</a:t>
            </a:r>
            <a:r>
              <a:rPr lang="en-US" dirty="0"/>
              <a:t> is in device memory</a:t>
            </a:r>
          </a:p>
          <a:p>
            <a:pPr lvl="1"/>
            <a:r>
              <a:rPr lang="en-US" dirty="0" err="1"/>
              <a:t>cudaMemcpyHostToDevice</a:t>
            </a:r>
            <a:r>
              <a:rPr lang="en-US" dirty="0"/>
              <a:t> and </a:t>
            </a:r>
            <a:r>
              <a:rPr lang="en-US" dirty="0" err="1"/>
              <a:t>cudaMemcpyDeviceToHost</a:t>
            </a:r>
            <a:r>
              <a:rPr lang="en-US" dirty="0"/>
              <a:t> are symbolic constants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533400" y="3505200"/>
            <a:ext cx="8305800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6738" indent="-566738"/>
            <a:endParaRPr lang="en-US" sz="3200" b="1">
              <a:latin typeface="Arial" charset="0"/>
            </a:endParaRPr>
          </a:p>
          <a:p>
            <a:pPr marL="566738" indent="-566738"/>
            <a:r>
              <a:rPr lang="en-US" b="1">
                <a:latin typeface="Arial" charset="0"/>
              </a:rPr>
              <a:t>	cudaMemcpy(Md.elements, M.elements, size, 			cudaMemcpyHostToDevice);</a:t>
            </a:r>
          </a:p>
          <a:p>
            <a:pPr marL="566738" indent="-566738"/>
            <a:endParaRPr lang="en-US" b="1">
              <a:latin typeface="Arial" charset="0"/>
            </a:endParaRPr>
          </a:p>
          <a:p>
            <a:pPr marL="566738" indent="-566738"/>
            <a:r>
              <a:rPr lang="en-US" b="1">
                <a:latin typeface="Arial" charset="0"/>
              </a:rPr>
              <a:t>	cudaMemcpy(M.elements, Md.elements, size, 			cudaMemcpyDeviceToHost);</a:t>
            </a:r>
          </a:p>
        </p:txBody>
      </p:sp>
    </p:spTree>
    <p:extLst>
      <p:ext uri="{BB962C8B-B14F-4D97-AF65-F5344CB8AC3E}">
        <p14:creationId xmlns:p14="http://schemas.microsoft.com/office/powerpoint/2010/main" val="412717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305800" cy="609600"/>
          </a:xfrm>
        </p:spPr>
        <p:txBody>
          <a:bodyPr>
            <a:normAutofit/>
          </a:bodyPr>
          <a:lstStyle/>
          <a:p>
            <a:r>
              <a:rPr lang="en-US" dirty="0"/>
              <a:t>CUDA Function Declarations</a:t>
            </a:r>
          </a:p>
        </p:txBody>
      </p:sp>
      <p:graphicFrame>
        <p:nvGraphicFramePr>
          <p:cNvPr id="81949" name="Group 29"/>
          <p:cNvGraphicFramePr>
            <a:graphicFrameLocks noGrp="1"/>
          </p:cNvGraphicFramePr>
          <p:nvPr>
            <p:ph sz="half" idx="1"/>
          </p:nvPr>
        </p:nvGraphicFramePr>
        <p:xfrm>
          <a:off x="609600" y="1295400"/>
          <a:ext cx="8305800" cy="2209801"/>
        </p:xfrm>
        <a:graphic>
          <a:graphicData uri="http://schemas.openxmlformats.org/drawingml/2006/table">
            <a:tbl>
              <a:tblPr/>
              <a:tblGrid>
                <a:gridCol w="4954588"/>
                <a:gridCol w="1446212"/>
                <a:gridCol w="1905000"/>
              </a:tblGrid>
              <a:tr h="765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Executed on the: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Only callable from the: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urier New" pitchFamily="49" charset="0"/>
                        </a:rPr>
                        <a:t>__device__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float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DeviceFunc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urier New" pitchFamily="49" charset="0"/>
                        </a:rPr>
                        <a:t>__global__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void 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KernelFunc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urier New" pitchFamily="49" charset="0"/>
                        </a:rPr>
                        <a:t>__host__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float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HostFunc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3733800"/>
            <a:ext cx="8305800" cy="2514600"/>
          </a:xfrm>
        </p:spPr>
        <p:txBody>
          <a:bodyPr/>
          <a:lstStyle/>
          <a:p>
            <a:pPr marL="457200" indent="-457200"/>
            <a:r>
              <a:rPr lang="en-US" dirty="0">
                <a:latin typeface="Courier New" pitchFamily="49" charset="0"/>
              </a:rPr>
              <a:t>__global__</a:t>
            </a:r>
            <a:r>
              <a:rPr lang="en-US" dirty="0"/>
              <a:t> defines a kernel function</a:t>
            </a:r>
          </a:p>
          <a:p>
            <a:pPr marL="974725" lvl="1" indent="-403225"/>
            <a:r>
              <a:rPr lang="en-US" dirty="0"/>
              <a:t>Must return </a:t>
            </a:r>
            <a:r>
              <a:rPr lang="en-US" dirty="0">
                <a:latin typeface="Courier New" pitchFamily="49" charset="0"/>
              </a:rPr>
              <a:t>void</a:t>
            </a:r>
          </a:p>
          <a:p>
            <a:pPr marL="457200" indent="-457200"/>
            <a:r>
              <a:rPr lang="en-US" dirty="0">
                <a:latin typeface="Courier New" pitchFamily="49" charset="0"/>
              </a:rPr>
              <a:t>__device__</a:t>
            </a:r>
            <a:r>
              <a:rPr lang="en-US" dirty="0"/>
              <a:t> and </a:t>
            </a:r>
            <a:r>
              <a:rPr lang="en-US" dirty="0">
                <a:latin typeface="Courier New" pitchFamily="49" charset="0"/>
              </a:rPr>
              <a:t>__host__</a:t>
            </a:r>
            <a:r>
              <a:rPr lang="en-US" dirty="0"/>
              <a:t> can be used together</a:t>
            </a:r>
          </a:p>
        </p:txBody>
      </p:sp>
    </p:spTree>
    <p:extLst>
      <p:ext uri="{BB962C8B-B14F-4D97-AF65-F5344CB8AC3E}">
        <p14:creationId xmlns:p14="http://schemas.microsoft.com/office/powerpoint/2010/main" val="2000467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CUDA Function </a:t>
            </a:r>
            <a:r>
              <a:rPr lang="en-US" sz="3600" dirty="0" smtClean="0"/>
              <a:t>Declarations</a:t>
            </a:r>
            <a:endParaRPr lang="en-US" sz="3600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 </a:t>
            </a:r>
            <a:r>
              <a:rPr lang="en-US" sz="3200" dirty="0">
                <a:latin typeface="Courier New" pitchFamily="49" charset="0"/>
              </a:rPr>
              <a:t>__device__</a:t>
            </a:r>
            <a:r>
              <a:rPr lang="en-US" sz="3200" dirty="0"/>
              <a:t> functions cannot have their address taken</a:t>
            </a:r>
          </a:p>
          <a:p>
            <a:r>
              <a:rPr lang="en-US" sz="3200" dirty="0" smtClean="0"/>
              <a:t>Limitations for </a:t>
            </a:r>
            <a:r>
              <a:rPr lang="en-US" sz="3200" dirty="0"/>
              <a:t>functions executed on the device:</a:t>
            </a:r>
          </a:p>
          <a:p>
            <a:pPr lvl="1"/>
            <a:r>
              <a:rPr lang="en-US" sz="2800" dirty="0" smtClean="0"/>
              <a:t> No </a:t>
            </a:r>
            <a:r>
              <a:rPr lang="en-US" sz="2800" dirty="0"/>
              <a:t>recursion</a:t>
            </a:r>
          </a:p>
          <a:p>
            <a:pPr lvl="1"/>
            <a:r>
              <a:rPr lang="en-US" sz="2800" dirty="0" smtClean="0"/>
              <a:t> No </a:t>
            </a:r>
            <a:r>
              <a:rPr lang="en-US" sz="2800" dirty="0"/>
              <a:t>static variable declarations inside the function</a:t>
            </a:r>
          </a:p>
          <a:p>
            <a:pPr lvl="1"/>
            <a:r>
              <a:rPr lang="en-US" sz="2800" dirty="0" smtClean="0"/>
              <a:t> No </a:t>
            </a:r>
            <a:r>
              <a:rPr lang="en-US" sz="2800" dirty="0"/>
              <a:t>variable number of arguments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6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Example: Hello World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69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323528" y="836712"/>
            <a:ext cx="871296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latin typeface="Courier" pitchFamily="49" charset="0"/>
              </a:rPr>
              <a:t>// </a:t>
            </a:r>
            <a:r>
              <a:rPr lang="nb-NO" sz="1100" dirty="0" err="1">
                <a:latin typeface="Courier" pitchFamily="49" charset="0"/>
              </a:rPr>
              <a:t>Hello</a:t>
            </a:r>
            <a:r>
              <a:rPr lang="nb-NO" sz="1100" dirty="0">
                <a:latin typeface="Courier" pitchFamily="49" charset="0"/>
              </a:rPr>
              <a:t> World CUDA - INF5063</a:t>
            </a:r>
          </a:p>
          <a:p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// #</a:t>
            </a:r>
            <a:r>
              <a:rPr lang="nb-NO" sz="1100" dirty="0" err="1">
                <a:latin typeface="Courier" pitchFamily="49" charset="0"/>
              </a:rPr>
              <a:t>include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the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entire</a:t>
            </a:r>
            <a:r>
              <a:rPr lang="nb-NO" sz="1100" dirty="0">
                <a:latin typeface="Courier" pitchFamily="49" charset="0"/>
              </a:rPr>
              <a:t> body </a:t>
            </a:r>
            <a:r>
              <a:rPr lang="nb-NO" sz="1100" dirty="0" err="1">
                <a:latin typeface="Courier" pitchFamily="49" charset="0"/>
              </a:rPr>
              <a:t>of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the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cuPrintf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code</a:t>
            </a:r>
            <a:r>
              <a:rPr lang="nb-NO" sz="1100" dirty="0">
                <a:latin typeface="Courier" pitchFamily="49" charset="0"/>
              </a:rPr>
              <a:t> (</a:t>
            </a:r>
            <a:r>
              <a:rPr lang="nb-NO" sz="1100" dirty="0" err="1">
                <a:latin typeface="Courier" pitchFamily="49" charset="0"/>
              </a:rPr>
              <a:t>availible</a:t>
            </a:r>
            <a:r>
              <a:rPr lang="nb-NO" sz="1100" dirty="0">
                <a:latin typeface="Courier" pitchFamily="49" charset="0"/>
              </a:rPr>
              <a:t> in </a:t>
            </a:r>
            <a:r>
              <a:rPr lang="nb-NO" sz="1100" dirty="0" err="1">
                <a:latin typeface="Courier" pitchFamily="49" charset="0"/>
              </a:rPr>
              <a:t>the</a:t>
            </a:r>
            <a:r>
              <a:rPr lang="nb-NO" sz="1100" dirty="0">
                <a:latin typeface="Courier" pitchFamily="49" charset="0"/>
              </a:rPr>
              <a:t> SDK)</a:t>
            </a:r>
          </a:p>
          <a:p>
            <a:r>
              <a:rPr lang="nb-NO" sz="1100" dirty="0">
                <a:latin typeface="Courier" pitchFamily="49" charset="0"/>
              </a:rPr>
              <a:t>#</a:t>
            </a:r>
            <a:r>
              <a:rPr lang="nb-NO" sz="1100" dirty="0" err="1">
                <a:latin typeface="Courier" pitchFamily="49" charset="0"/>
              </a:rPr>
              <a:t>include</a:t>
            </a:r>
            <a:r>
              <a:rPr lang="nb-NO" sz="1100" dirty="0">
                <a:latin typeface="Courier" pitchFamily="49" charset="0"/>
              </a:rPr>
              <a:t> "</a:t>
            </a:r>
            <a:r>
              <a:rPr lang="nb-NO" sz="1100" dirty="0" err="1">
                <a:latin typeface="Courier" pitchFamily="49" charset="0"/>
              </a:rPr>
              <a:t>util</a:t>
            </a:r>
            <a:r>
              <a:rPr lang="nb-NO" sz="1100" dirty="0">
                <a:latin typeface="Courier" pitchFamily="49" charset="0"/>
              </a:rPr>
              <a:t>/cuPrintf.cu"</a:t>
            </a:r>
          </a:p>
          <a:p>
            <a:r>
              <a:rPr lang="nb-NO" sz="1100" dirty="0">
                <a:latin typeface="Courier" pitchFamily="49" charset="0"/>
              </a:rPr>
              <a:t>#</a:t>
            </a:r>
            <a:r>
              <a:rPr lang="nb-NO" sz="1100" dirty="0" err="1">
                <a:latin typeface="Courier" pitchFamily="49" charset="0"/>
              </a:rPr>
              <a:t>include</a:t>
            </a:r>
            <a:r>
              <a:rPr lang="nb-NO" sz="1100" dirty="0">
                <a:latin typeface="Courier" pitchFamily="49" charset="0"/>
              </a:rPr>
              <a:t> &lt;</a:t>
            </a:r>
            <a:r>
              <a:rPr lang="nb-NO" sz="1100" dirty="0" err="1">
                <a:latin typeface="Courier" pitchFamily="49" charset="0"/>
              </a:rPr>
              <a:t>stdio.h</a:t>
            </a:r>
            <a:r>
              <a:rPr lang="nb-NO" sz="1100" dirty="0">
                <a:latin typeface="Courier" pitchFamily="49" charset="0"/>
              </a:rPr>
              <a:t>&gt;</a:t>
            </a:r>
          </a:p>
          <a:p>
            <a:endParaRPr lang="nb-NO" sz="1100" dirty="0">
              <a:latin typeface="Courier" pitchFamily="49" charset="0"/>
            </a:endParaRPr>
          </a:p>
          <a:p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__global__ </a:t>
            </a:r>
            <a:r>
              <a:rPr lang="nb-NO" sz="1100" dirty="0" err="1">
                <a:latin typeface="Courier" pitchFamily="49" charset="0"/>
              </a:rPr>
              <a:t>void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device_hello</a:t>
            </a:r>
            <a:r>
              <a:rPr lang="nb-NO" sz="1100" dirty="0">
                <a:latin typeface="Courier" pitchFamily="49" charset="0"/>
              </a:rPr>
              <a:t>(</a:t>
            </a:r>
            <a:r>
              <a:rPr lang="nb-NO" sz="1100" dirty="0" err="1">
                <a:latin typeface="Courier" pitchFamily="49" charset="0"/>
              </a:rPr>
              <a:t>void</a:t>
            </a:r>
            <a:r>
              <a:rPr lang="nb-NO" sz="1100" dirty="0">
                <a:latin typeface="Courier" pitchFamily="49" charset="0"/>
              </a:rPr>
              <a:t>)</a:t>
            </a:r>
          </a:p>
          <a:p>
            <a:r>
              <a:rPr lang="nb-NO" sz="1100" dirty="0">
                <a:latin typeface="Courier" pitchFamily="49" charset="0"/>
              </a:rPr>
              <a:t>{</a:t>
            </a:r>
          </a:p>
          <a:p>
            <a:r>
              <a:rPr lang="nb-NO" sz="1100" dirty="0">
                <a:latin typeface="Courier" pitchFamily="49" charset="0"/>
              </a:rPr>
              <a:t>  </a:t>
            </a:r>
            <a:r>
              <a:rPr lang="nb-NO" sz="1100" dirty="0" err="1">
                <a:latin typeface="Courier" pitchFamily="49" charset="0"/>
              </a:rPr>
              <a:t>cuPrintf</a:t>
            </a:r>
            <a:r>
              <a:rPr lang="nb-NO" sz="1100" dirty="0">
                <a:latin typeface="Courier" pitchFamily="49" charset="0"/>
              </a:rPr>
              <a:t>("</a:t>
            </a:r>
            <a:r>
              <a:rPr lang="nb-NO" sz="1100" dirty="0" err="1">
                <a:latin typeface="Courier" pitchFamily="49" charset="0"/>
              </a:rPr>
              <a:t>Hello</a:t>
            </a:r>
            <a:r>
              <a:rPr lang="nb-NO" sz="1100" dirty="0">
                <a:latin typeface="Courier" pitchFamily="49" charset="0"/>
              </a:rPr>
              <a:t>, </a:t>
            </a:r>
            <a:r>
              <a:rPr lang="nb-NO" sz="1100" dirty="0" err="1">
                <a:latin typeface="Courier" pitchFamily="49" charset="0"/>
              </a:rPr>
              <a:t>world</a:t>
            </a:r>
            <a:r>
              <a:rPr lang="nb-NO" sz="1100" dirty="0">
                <a:latin typeface="Courier" pitchFamily="49" charset="0"/>
              </a:rPr>
              <a:t> from </a:t>
            </a:r>
            <a:r>
              <a:rPr lang="nb-NO" sz="1100" dirty="0" err="1">
                <a:latin typeface="Courier" pitchFamily="49" charset="0"/>
              </a:rPr>
              <a:t>the</a:t>
            </a:r>
            <a:r>
              <a:rPr lang="nb-NO" sz="1100" dirty="0">
                <a:latin typeface="Courier" pitchFamily="49" charset="0"/>
              </a:rPr>
              <a:t> GPU!\n");</a:t>
            </a:r>
          </a:p>
          <a:p>
            <a:r>
              <a:rPr lang="nb-NO" sz="1100" dirty="0">
                <a:latin typeface="Courier" pitchFamily="49" charset="0"/>
              </a:rPr>
              <a:t>}</a:t>
            </a:r>
          </a:p>
          <a:p>
            <a:endParaRPr lang="nb-NO" sz="1100" dirty="0">
              <a:latin typeface="Courier" pitchFamily="49" charset="0"/>
            </a:endParaRPr>
          </a:p>
          <a:p>
            <a:endParaRPr lang="nb-NO" sz="1100" dirty="0">
              <a:latin typeface="Courier" pitchFamily="49" charset="0"/>
            </a:endParaRPr>
          </a:p>
          <a:p>
            <a:r>
              <a:rPr lang="nb-NO" sz="1100" dirty="0" err="1">
                <a:latin typeface="Courier" pitchFamily="49" charset="0"/>
              </a:rPr>
              <a:t>int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main</a:t>
            </a:r>
            <a:r>
              <a:rPr lang="nb-NO" sz="1100" dirty="0">
                <a:latin typeface="Courier" pitchFamily="49" charset="0"/>
              </a:rPr>
              <a:t>(</a:t>
            </a:r>
            <a:r>
              <a:rPr lang="nb-NO" sz="1100" dirty="0" err="1">
                <a:latin typeface="Courier" pitchFamily="49" charset="0"/>
              </a:rPr>
              <a:t>void</a:t>
            </a:r>
            <a:r>
              <a:rPr lang="nb-NO" sz="1100" dirty="0">
                <a:latin typeface="Courier" pitchFamily="49" charset="0"/>
              </a:rPr>
              <a:t>)</a:t>
            </a:r>
          </a:p>
          <a:p>
            <a:r>
              <a:rPr lang="nb-NO" sz="1100" dirty="0">
                <a:latin typeface="Courier" pitchFamily="49" charset="0"/>
              </a:rPr>
              <a:t>{</a:t>
            </a:r>
          </a:p>
          <a:p>
            <a:r>
              <a:rPr lang="nb-NO" sz="1100" dirty="0">
                <a:latin typeface="Courier" pitchFamily="49" charset="0"/>
              </a:rPr>
              <a:t>  // </a:t>
            </a:r>
            <a:r>
              <a:rPr lang="nb-NO" sz="1100" dirty="0" err="1">
                <a:latin typeface="Courier" pitchFamily="49" charset="0"/>
              </a:rPr>
              <a:t>greet</a:t>
            </a:r>
            <a:r>
              <a:rPr lang="nb-NO" sz="1100" dirty="0">
                <a:latin typeface="Courier" pitchFamily="49" charset="0"/>
              </a:rPr>
              <a:t> from </a:t>
            </a:r>
            <a:r>
              <a:rPr lang="nb-NO" sz="1100" dirty="0" err="1">
                <a:latin typeface="Courier" pitchFamily="49" charset="0"/>
              </a:rPr>
              <a:t>the</a:t>
            </a:r>
            <a:r>
              <a:rPr lang="nb-NO" sz="1100" dirty="0">
                <a:latin typeface="Courier" pitchFamily="49" charset="0"/>
              </a:rPr>
              <a:t> CPU</a:t>
            </a:r>
          </a:p>
          <a:p>
            <a:r>
              <a:rPr lang="nb-NO" sz="1100" dirty="0">
                <a:latin typeface="Courier" pitchFamily="49" charset="0"/>
              </a:rPr>
              <a:t>  </a:t>
            </a:r>
            <a:r>
              <a:rPr lang="nb-NO" sz="1100" dirty="0" err="1">
                <a:latin typeface="Courier" pitchFamily="49" charset="0"/>
              </a:rPr>
              <a:t>printf</a:t>
            </a:r>
            <a:r>
              <a:rPr lang="nb-NO" sz="1100" dirty="0">
                <a:latin typeface="Courier" pitchFamily="49" charset="0"/>
              </a:rPr>
              <a:t>("</a:t>
            </a:r>
            <a:r>
              <a:rPr lang="nb-NO" sz="1100" dirty="0" err="1">
                <a:latin typeface="Courier" pitchFamily="49" charset="0"/>
              </a:rPr>
              <a:t>Hello</a:t>
            </a:r>
            <a:r>
              <a:rPr lang="nb-NO" sz="1100" dirty="0">
                <a:latin typeface="Courier" pitchFamily="49" charset="0"/>
              </a:rPr>
              <a:t>, </a:t>
            </a:r>
            <a:r>
              <a:rPr lang="nb-NO" sz="1100" dirty="0" err="1">
                <a:latin typeface="Courier" pitchFamily="49" charset="0"/>
              </a:rPr>
              <a:t>world</a:t>
            </a:r>
            <a:r>
              <a:rPr lang="nb-NO" sz="1100" dirty="0">
                <a:latin typeface="Courier" pitchFamily="49" charset="0"/>
              </a:rPr>
              <a:t> from </a:t>
            </a:r>
            <a:r>
              <a:rPr lang="nb-NO" sz="1100" dirty="0" err="1">
                <a:latin typeface="Courier" pitchFamily="49" charset="0"/>
              </a:rPr>
              <a:t>the</a:t>
            </a:r>
            <a:r>
              <a:rPr lang="nb-NO" sz="1100" dirty="0">
                <a:latin typeface="Courier" pitchFamily="49" charset="0"/>
              </a:rPr>
              <a:t> CPU!\n");</a:t>
            </a:r>
          </a:p>
          <a:p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// </a:t>
            </a:r>
            <a:r>
              <a:rPr lang="nb-NO" sz="1100" dirty="0" err="1">
                <a:latin typeface="Courier" pitchFamily="49" charset="0"/>
              </a:rPr>
              <a:t>init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cuPrintf</a:t>
            </a:r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</a:t>
            </a:r>
            <a:r>
              <a:rPr lang="nb-NO" sz="1100" dirty="0" err="1">
                <a:latin typeface="Courier" pitchFamily="49" charset="0"/>
              </a:rPr>
              <a:t>cudaPrintfInit</a:t>
            </a:r>
            <a:r>
              <a:rPr lang="nb-NO" sz="1100" dirty="0">
                <a:latin typeface="Courier" pitchFamily="49" charset="0"/>
              </a:rPr>
              <a:t>();</a:t>
            </a:r>
          </a:p>
          <a:p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// </a:t>
            </a:r>
            <a:r>
              <a:rPr lang="nb-NO" sz="1100" dirty="0" err="1">
                <a:latin typeface="Courier" pitchFamily="49" charset="0"/>
              </a:rPr>
              <a:t>launch</a:t>
            </a:r>
            <a:r>
              <a:rPr lang="nb-NO" sz="1100" dirty="0">
                <a:latin typeface="Courier" pitchFamily="49" charset="0"/>
              </a:rPr>
              <a:t> a </a:t>
            </a:r>
            <a:r>
              <a:rPr lang="nb-NO" sz="1100" dirty="0" err="1">
                <a:latin typeface="Courier" pitchFamily="49" charset="0"/>
              </a:rPr>
              <a:t>kernel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with</a:t>
            </a:r>
            <a:r>
              <a:rPr lang="nb-NO" sz="1100" dirty="0">
                <a:latin typeface="Courier" pitchFamily="49" charset="0"/>
              </a:rPr>
              <a:t> a single </a:t>
            </a:r>
            <a:r>
              <a:rPr lang="nb-NO" sz="1100" dirty="0" err="1">
                <a:latin typeface="Courier" pitchFamily="49" charset="0"/>
              </a:rPr>
              <a:t>thread</a:t>
            </a:r>
            <a:r>
              <a:rPr lang="nb-NO" sz="1100" dirty="0">
                <a:latin typeface="Courier" pitchFamily="49" charset="0"/>
              </a:rPr>
              <a:t> to </a:t>
            </a:r>
            <a:r>
              <a:rPr lang="nb-NO" sz="1100" dirty="0" err="1">
                <a:latin typeface="Courier" pitchFamily="49" charset="0"/>
              </a:rPr>
              <a:t>say</a:t>
            </a:r>
            <a:r>
              <a:rPr lang="nb-NO" sz="1100" dirty="0">
                <a:latin typeface="Courier" pitchFamily="49" charset="0"/>
              </a:rPr>
              <a:t> hi from </a:t>
            </a:r>
            <a:r>
              <a:rPr lang="nb-NO" sz="1100" dirty="0" err="1">
                <a:latin typeface="Courier" pitchFamily="49" charset="0"/>
              </a:rPr>
              <a:t>the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device</a:t>
            </a:r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</a:t>
            </a:r>
            <a:r>
              <a:rPr lang="nb-NO" sz="1100" dirty="0" err="1">
                <a:latin typeface="Courier" pitchFamily="49" charset="0"/>
              </a:rPr>
              <a:t>device_hello</a:t>
            </a:r>
            <a:r>
              <a:rPr lang="nb-NO" sz="1100" dirty="0">
                <a:latin typeface="Courier" pitchFamily="49" charset="0"/>
              </a:rPr>
              <a:t>&lt;&lt;&lt;1,1&gt;&gt;&gt;();</a:t>
            </a:r>
          </a:p>
          <a:p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// display </a:t>
            </a:r>
            <a:r>
              <a:rPr lang="nb-NO" sz="1100" dirty="0" err="1">
                <a:latin typeface="Courier" pitchFamily="49" charset="0"/>
              </a:rPr>
              <a:t>the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device's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greeting</a:t>
            </a:r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</a:t>
            </a:r>
            <a:r>
              <a:rPr lang="nb-NO" sz="1100" dirty="0" err="1">
                <a:latin typeface="Courier" pitchFamily="49" charset="0"/>
              </a:rPr>
              <a:t>cudaPrintfDisplay</a:t>
            </a:r>
            <a:r>
              <a:rPr lang="nb-NO" sz="1100" dirty="0">
                <a:latin typeface="Courier" pitchFamily="49" charset="0"/>
              </a:rPr>
              <a:t>();</a:t>
            </a:r>
          </a:p>
          <a:p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// </a:t>
            </a:r>
            <a:r>
              <a:rPr lang="nb-NO" sz="1100" dirty="0" err="1">
                <a:latin typeface="Courier" pitchFamily="49" charset="0"/>
              </a:rPr>
              <a:t>clean</a:t>
            </a:r>
            <a:r>
              <a:rPr lang="nb-NO" sz="1100" dirty="0">
                <a:latin typeface="Courier" pitchFamily="49" charset="0"/>
              </a:rPr>
              <a:t> up </a:t>
            </a:r>
            <a:r>
              <a:rPr lang="nb-NO" sz="1100" dirty="0" err="1">
                <a:latin typeface="Courier" pitchFamily="49" charset="0"/>
              </a:rPr>
              <a:t>after</a:t>
            </a:r>
            <a:r>
              <a:rPr lang="nb-NO" sz="1100" dirty="0">
                <a:latin typeface="Courier" pitchFamily="49" charset="0"/>
              </a:rPr>
              <a:t> </a:t>
            </a:r>
            <a:r>
              <a:rPr lang="nb-NO" sz="1100" dirty="0" err="1">
                <a:latin typeface="Courier" pitchFamily="49" charset="0"/>
              </a:rPr>
              <a:t>cuPrintf</a:t>
            </a:r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</a:t>
            </a:r>
            <a:r>
              <a:rPr lang="nb-NO" sz="1100" dirty="0" err="1">
                <a:latin typeface="Courier" pitchFamily="49" charset="0"/>
              </a:rPr>
              <a:t>cudaPrintfEnd</a:t>
            </a:r>
            <a:r>
              <a:rPr lang="nb-NO" sz="1100" dirty="0">
                <a:latin typeface="Courier" pitchFamily="49" charset="0"/>
              </a:rPr>
              <a:t>();</a:t>
            </a:r>
          </a:p>
          <a:p>
            <a:endParaRPr lang="nb-NO" sz="1100" dirty="0">
              <a:latin typeface="Courier" pitchFamily="49" charset="0"/>
            </a:endParaRPr>
          </a:p>
          <a:p>
            <a:r>
              <a:rPr lang="nb-NO" sz="1100" dirty="0">
                <a:latin typeface="Courier" pitchFamily="49" charset="0"/>
              </a:rPr>
              <a:t>  </a:t>
            </a:r>
            <a:r>
              <a:rPr lang="nb-NO" sz="1100" dirty="0" err="1">
                <a:latin typeface="Courier" pitchFamily="49" charset="0"/>
              </a:rPr>
              <a:t>return</a:t>
            </a:r>
            <a:r>
              <a:rPr lang="nb-NO" sz="1100" dirty="0">
                <a:latin typeface="Courier" pitchFamily="49" charset="0"/>
              </a:rPr>
              <a:t> 0;</a:t>
            </a:r>
          </a:p>
          <a:p>
            <a:r>
              <a:rPr lang="nb-NO" sz="1100" dirty="0">
                <a:latin typeface="Courier" pitchFamily="49" charset="0"/>
              </a:rPr>
              <a:t>}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2738" y="127000"/>
            <a:ext cx="8797925" cy="5619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  <a:ea typeface="ＭＳ Ｐゴシック" charset="-128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  <a:ea typeface="ＭＳ Ｐゴシック" charset="-128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  <a:ea typeface="ＭＳ Ｐゴシック" charset="-128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  <a:ea typeface="ＭＳ Ｐゴシック" charset="-128"/>
              </a:defRPr>
            </a:lvl5pPr>
            <a:lvl6pPr marL="4572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6pPr>
            <a:lvl7pPr marL="9144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7pPr>
            <a:lvl8pPr marL="13716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8pPr>
            <a:lvl9pPr marL="18288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9pPr>
          </a:lstStyle>
          <a:p>
            <a:r>
              <a:rPr lang="en-US" dirty="0" smtClean="0"/>
              <a:t>Example: Hello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Example: Vector Addition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0624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INF5063-nVIDIA_GPU</Template>
  <TotalTime>101</TotalTime>
  <Words>820</Words>
  <Application>Microsoft Office PowerPoint</Application>
  <PresentationFormat>Skjermfremvisning (4:3)</PresentationFormat>
  <Paragraphs>220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OS-intro</vt:lpstr>
      <vt:lpstr>INF5063 – GPU &amp; CUDA</vt:lpstr>
      <vt:lpstr>Recap: The CUDA Programming Model</vt:lpstr>
      <vt:lpstr>Recap: Terminology</vt:lpstr>
      <vt:lpstr>Recap: Access Times</vt:lpstr>
      <vt:lpstr>CUDA – API</vt:lpstr>
      <vt:lpstr>CUDA Highlights</vt:lpstr>
      <vt:lpstr>CUDA Device Memory Allocation</vt:lpstr>
      <vt:lpstr>CUDA Device Memory Allocation</vt:lpstr>
      <vt:lpstr>CUDA Host-Device Data Transfer</vt:lpstr>
      <vt:lpstr>CUDA Host-Device Data Transfer</vt:lpstr>
      <vt:lpstr>CUDA Function Declarations</vt:lpstr>
      <vt:lpstr>CUDA Function Declarations</vt:lpstr>
      <vt:lpstr>Example: Hello World</vt:lpstr>
      <vt:lpstr>PowerPoint-presentasjon</vt:lpstr>
      <vt:lpstr>Example: Vector Addition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Håkon Stensland</dc:creator>
  <cp:lastModifiedBy>Håkon Kvale Stensland</cp:lastModifiedBy>
  <cp:revision>4</cp:revision>
  <dcterms:created xsi:type="dcterms:W3CDTF">2011-11-02T21:18:56Z</dcterms:created>
  <dcterms:modified xsi:type="dcterms:W3CDTF">2011-11-04T14:57:21Z</dcterms:modified>
</cp:coreProperties>
</file>